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88" r:id="rId2"/>
    <p:sldId id="287" r:id="rId3"/>
    <p:sldId id="293" r:id="rId4"/>
    <p:sldId id="257" r:id="rId5"/>
    <p:sldId id="267" r:id="rId6"/>
    <p:sldId id="266" r:id="rId7"/>
    <p:sldId id="259" r:id="rId8"/>
    <p:sldId id="258" r:id="rId9"/>
    <p:sldId id="261" r:id="rId10"/>
    <p:sldId id="289" r:id="rId11"/>
    <p:sldId id="290" r:id="rId12"/>
    <p:sldId id="263" r:id="rId13"/>
    <p:sldId id="262" r:id="rId14"/>
    <p:sldId id="291" r:id="rId15"/>
    <p:sldId id="264" r:id="rId16"/>
    <p:sldId id="292" r:id="rId17"/>
    <p:sldId id="276" r:id="rId18"/>
    <p:sldId id="294" r:id="rId19"/>
    <p:sldId id="271" r:id="rId20"/>
    <p:sldId id="296" r:id="rId21"/>
    <p:sldId id="299" r:id="rId22"/>
    <p:sldId id="297" r:id="rId23"/>
    <p:sldId id="298" r:id="rId24"/>
    <p:sldId id="300" r:id="rId25"/>
    <p:sldId id="295" r:id="rId26"/>
    <p:sldId id="273" r:id="rId27"/>
    <p:sldId id="269" r:id="rId28"/>
    <p:sldId id="272" r:id="rId29"/>
    <p:sldId id="275" r:id="rId30"/>
    <p:sldId id="282" r:id="rId31"/>
    <p:sldId id="280" r:id="rId32"/>
    <p:sldId id="285" r:id="rId33"/>
    <p:sldId id="283" r:id="rId34"/>
    <p:sldId id="286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E2C2A-2D28-44A4-82E2-CB18B62601D1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CF5B1-412B-41ED-9C7B-2675AC05B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293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5pPr>
            <a:lvl6pPr marL="2204550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6pPr>
            <a:lvl7pPr marL="2605377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7pPr>
            <a:lvl8pPr marL="3006204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8pPr>
            <a:lvl9pPr marL="3407032" indent="-200414" defTabSz="393869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 sz="1100">
                <a:solidFill>
                  <a:srgbClr val="000000"/>
                </a:solidFill>
                <a:latin typeface="Times New Roman" pitchFamily="16" charset="0"/>
              </a:defRPr>
            </a:lvl9pPr>
          </a:lstStyle>
          <a:p>
            <a:pPr>
              <a:spcBef>
                <a:spcPct val="0"/>
              </a:spcBef>
            </a:pPr>
            <a:fld id="{69A9AD14-1F8C-4C1B-AF47-7E4C0B4CC70D}" type="slidenum">
              <a:rPr lang="ru-RU" altLang="ru-RU" sz="1200"/>
              <a:pPr>
                <a:spcBef>
                  <a:spcPct val="0"/>
                </a:spcBef>
              </a:pPr>
              <a:t>1</a:t>
            </a:fld>
            <a:endParaRPr lang="ru-RU" altLang="ru-RU" sz="1200"/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512" y="4343230"/>
            <a:ext cx="5486976" cy="4115139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qadays.com/ru/index?eventId=3656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9144000" cy="2206312"/>
          </a:xfrm>
          <a:prstGeom prst="roundRect">
            <a:avLst>
              <a:gd name="adj" fmla="val 56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468961" y="230424"/>
            <a:ext cx="5348160" cy="56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en-US" altLang="ru-RU" sz="2700">
                <a:solidFill>
                  <a:srgbClr val="74E2A1"/>
                </a:solidFill>
                <a:latin typeface="Open Sans" pitchFamily="32" charset="0"/>
              </a:rPr>
              <a:t>Software quality assurance days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468960" y="783443"/>
            <a:ext cx="5316480" cy="885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en-US" altLang="ru-RU" sz="2400" dirty="0">
                <a:solidFill>
                  <a:srgbClr val="FFFFFF"/>
                </a:solidFill>
                <a:latin typeface="Open Sans" pitchFamily="32" charset="0"/>
              </a:rPr>
              <a:t>2</a:t>
            </a:r>
            <a:r>
              <a:rPr lang="ru-RU" altLang="ru-RU" sz="2400" dirty="0">
                <a:solidFill>
                  <a:srgbClr val="FFFFFF"/>
                </a:solidFill>
                <a:latin typeface="Open Sans" pitchFamily="32" charset="0"/>
              </a:rPr>
              <a:t>6 Международная конференция </a:t>
            </a:r>
          </a:p>
          <a:p>
            <a:pPr eaLnBrk="1">
              <a:lnSpc>
                <a:spcPct val="102000"/>
              </a:lnSpc>
              <a:spcAft>
                <a:spcPct val="0"/>
              </a:spcAft>
            </a:pPr>
            <a:r>
              <a:rPr lang="ru-RU" altLang="ru-RU" sz="2400" dirty="0">
                <a:solidFill>
                  <a:srgbClr val="FFFFFF"/>
                </a:solidFill>
                <a:latin typeface="Open Sans" pitchFamily="32" charset="0"/>
              </a:rPr>
              <a:t>по вопросам качества ПО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468960" y="1660495"/>
            <a:ext cx="1699200" cy="427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2000">
                <a:solidFill>
                  <a:srgbClr val="FFFFFF"/>
                </a:solidFill>
                <a:latin typeface="Open Sans" pitchFamily="32" charset="0"/>
              </a:rPr>
              <a:t>sqadays.com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6270418"/>
            <a:ext cx="9144000" cy="587582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lIns="82945" tIns="41473" rIns="82945" bIns="41473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-18720" y="6381311"/>
            <a:ext cx="2472480" cy="365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1639" tIns="40820" rIns="81639" bIns="4082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1600">
                <a:solidFill>
                  <a:srgbClr val="FFFFFF"/>
                </a:solidFill>
                <a:latin typeface="Open Sans" pitchFamily="32" charset="0"/>
              </a:rPr>
              <a:t>Минск. 15 – 16 ноября 2019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91680" y="2710364"/>
            <a:ext cx="8490240" cy="58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dirty="0" smtClean="0">
                <a:latin typeface="Open Sans" pitchFamily="32" charset="0"/>
              </a:rPr>
              <a:t>Александр Мешков</a:t>
            </a:r>
            <a:endParaRPr lang="ru-RU" altLang="ru-RU" dirty="0">
              <a:latin typeface="Open Sans" pitchFamily="32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91681" y="3233140"/>
            <a:ext cx="8425440" cy="302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en-US" altLang="ru-RU" sz="1300" dirty="0" err="1" smtClean="0">
                <a:latin typeface="Open Sans" pitchFamily="32" charset="0"/>
              </a:rPr>
              <a:t>HomeCredit</a:t>
            </a:r>
            <a:r>
              <a:rPr lang="en-US" altLang="ru-RU" sz="1300" dirty="0" smtClean="0">
                <a:latin typeface="Open Sans" pitchFamily="32" charset="0"/>
              </a:rPr>
              <a:t> Bank</a:t>
            </a:r>
            <a:r>
              <a:rPr lang="ru-RU" altLang="ru-RU" sz="1300" dirty="0" smtClean="0">
                <a:latin typeface="Open Sans" pitchFamily="32" charset="0"/>
              </a:rPr>
              <a:t>. Москва, Россия</a:t>
            </a:r>
            <a:endParaRPr lang="ru-RU" altLang="ru-RU" sz="1300" dirty="0">
              <a:latin typeface="Open Sans" pitchFamily="32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52801" y="3789040"/>
            <a:ext cx="8503200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39" tIns="40820" rIns="81639" bIns="4082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dirty="0" smtClean="0">
                <a:solidFill>
                  <a:srgbClr val="24877A"/>
                </a:solidFill>
                <a:latin typeface="Open Sans" pitchFamily="32" charset="0"/>
              </a:rPr>
              <a:t>Построение </a:t>
            </a:r>
            <a:r>
              <a:rPr lang="en-US" altLang="ru-RU" dirty="0" smtClean="0">
                <a:solidFill>
                  <a:srgbClr val="24877A"/>
                </a:solidFill>
                <a:latin typeface="Open Sans" pitchFamily="32" charset="0"/>
              </a:rPr>
              <a:t>BDD </a:t>
            </a:r>
            <a:r>
              <a:rPr lang="ru-RU" altLang="ru-RU" dirty="0" smtClean="0">
                <a:solidFill>
                  <a:srgbClr val="24877A"/>
                </a:solidFill>
                <a:latin typeface="Open Sans" pitchFamily="32" charset="0"/>
              </a:rPr>
              <a:t>процесса в </a:t>
            </a:r>
            <a:r>
              <a:rPr lang="en-US" altLang="ru-RU" dirty="0" smtClean="0">
                <a:solidFill>
                  <a:srgbClr val="24877A"/>
                </a:solidFill>
                <a:latin typeface="Open Sans" pitchFamily="32" charset="0"/>
              </a:rPr>
              <a:t>enterprise. </a:t>
            </a:r>
            <a:r>
              <a:rPr lang="ru-RU" altLang="ru-RU" dirty="0" smtClean="0">
                <a:solidFill>
                  <a:srgbClr val="24877A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dirty="0">
              <a:solidFill>
                <a:srgbClr val="24877A"/>
              </a:solidFill>
              <a:latin typeface="Open Sans" pitchFamily="32" charset="0"/>
            </a:endParaRPr>
          </a:p>
        </p:txBody>
      </p:sp>
      <p:pic>
        <p:nvPicPr>
          <p:cNvPr id="3085" name="Picture 15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95840" cy="123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72987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274"/>
            <a:ext cx="8050088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Автоматизация тестирования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Равнобедренный треугольник 6"/>
          <p:cNvSpPr/>
          <p:nvPr/>
        </p:nvSpPr>
        <p:spPr>
          <a:xfrm rot="10800000">
            <a:off x="2123728" y="2564903"/>
            <a:ext cx="4320480" cy="3312368"/>
          </a:xfrm>
          <a:prstGeom prst="triangle">
            <a:avLst/>
          </a:prstGeom>
          <a:gradFill flip="none" rotWithShape="1"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68000">
                <a:schemeClr val="bg1"/>
              </a:gs>
            </a:gsLst>
            <a:lin ang="54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491880" y="4653135"/>
            <a:ext cx="1584176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771800" y="3573015"/>
            <a:ext cx="3024336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блако 20"/>
          <p:cNvSpPr/>
          <p:nvPr/>
        </p:nvSpPr>
        <p:spPr>
          <a:xfrm>
            <a:off x="1657059" y="1356402"/>
            <a:ext cx="5496103" cy="1656184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Manual test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779912" y="3034533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GUI Test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775008" y="385358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API Test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796611" y="4931875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Unit Test</a:t>
            </a:r>
            <a:endParaRPr lang="ru-RU" dirty="0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558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274"/>
            <a:ext cx="8050088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Первый опыт - провал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9324" y="1170058"/>
            <a:ext cx="111612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>
                <a:solidFill>
                  <a:srgbClr val="FF0000"/>
                </a:solidFill>
                <a:latin typeface="Berlin Sans FB Demi" panose="020E0802020502020306" pitchFamily="34" charset="0"/>
              </a:rPr>
              <a:t>F A I L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5447" y="1488135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erlin Sans FB Demi" panose="020E0802020502020306" pitchFamily="34" charset="0"/>
              </a:rPr>
              <a:t>I R S T</a:t>
            </a:r>
            <a:endParaRPr lang="ru-RU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1615447" y="2636912"/>
            <a:ext cx="39604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erlin Sans FB Demi" panose="020E0802020502020306" pitchFamily="34" charset="0"/>
              </a:rPr>
              <a:t>T </a:t>
            </a:r>
            <a:r>
              <a:rPr lang="en-US" sz="3200" dirty="0" err="1" smtClean="0">
                <a:latin typeface="Berlin Sans FB Demi" panose="020E0802020502020306" pitchFamily="34" charset="0"/>
              </a:rPr>
              <a:t>T</a:t>
            </a:r>
            <a:r>
              <a:rPr lang="en-US" sz="3200" dirty="0" smtClean="0">
                <a:latin typeface="Berlin Sans FB Demi" panose="020E0802020502020306" pitchFamily="34" charset="0"/>
              </a:rPr>
              <a:t> E M P T</a:t>
            </a:r>
            <a:endParaRPr lang="ru-RU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1651451" y="3720383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erlin Sans FB Demi" panose="020E0802020502020306" pitchFamily="34" charset="0"/>
              </a:rPr>
              <a:t>N</a:t>
            </a:r>
            <a:endParaRPr lang="ru-RU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1651451" y="4800503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erlin Sans FB Demi" panose="020E0802020502020306" pitchFamily="34" charset="0"/>
              </a:rPr>
              <a:t>E A R N I N G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1780522"/>
            <a:ext cx="39604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Вывод:</a:t>
            </a:r>
          </a:p>
          <a:p>
            <a:r>
              <a:rPr lang="ru-RU" sz="2400" dirty="0" smtClean="0"/>
              <a:t>Низкий уровень зрелости автоматизации тестирования </a:t>
            </a:r>
            <a:endParaRPr lang="ru-RU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4028031"/>
            <a:ext cx="2676345" cy="22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2030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31463"/>
            <a:ext cx="7978080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Критерии качества решения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29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Решение – единая платформа для автоматизации:</a:t>
            </a:r>
          </a:p>
          <a:p>
            <a:r>
              <a:rPr lang="ru-RU" dirty="0" err="1" smtClean="0"/>
              <a:t>Поддерживаемость</a:t>
            </a:r>
            <a:endParaRPr lang="ru-RU" dirty="0" smtClean="0"/>
          </a:p>
          <a:p>
            <a:r>
              <a:rPr lang="en-US" dirty="0" smtClean="0"/>
              <a:t>User-friendly</a:t>
            </a:r>
            <a:endParaRPr lang="ru-RU" dirty="0" smtClean="0"/>
          </a:p>
          <a:p>
            <a:r>
              <a:rPr lang="ru-RU" dirty="0"/>
              <a:t>М</a:t>
            </a:r>
            <a:r>
              <a:rPr lang="ru-RU" dirty="0" smtClean="0"/>
              <a:t>одифицируемость</a:t>
            </a:r>
          </a:p>
          <a:p>
            <a:r>
              <a:rPr lang="ru-RU" dirty="0" smtClean="0"/>
              <a:t>Масштабируемость</a:t>
            </a:r>
          </a:p>
          <a:p>
            <a:r>
              <a:rPr lang="ru-RU" dirty="0" smtClean="0"/>
              <a:t>Функциональность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3284984"/>
            <a:ext cx="2676345" cy="2969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903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-12817"/>
            <a:ext cx="805008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Ключевые аспекты автоматизации тестирования для </a:t>
            </a:r>
            <a:r>
              <a:rPr lang="en-US" dirty="0" smtClean="0"/>
              <a:t>BDD</a:t>
            </a:r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вал 7"/>
          <p:cNvSpPr/>
          <p:nvPr/>
        </p:nvSpPr>
        <p:spPr>
          <a:xfrm>
            <a:off x="3615079" y="1772816"/>
            <a:ext cx="1224136" cy="1152128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АТ</a:t>
            </a:r>
            <a:endParaRPr lang="ru-RU" sz="3600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97532" y="3655004"/>
            <a:ext cx="1944216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Команда и взаимодействие</a:t>
            </a:r>
            <a:endParaRPr lang="ru-RU" dirty="0"/>
          </a:p>
        </p:txBody>
      </p:sp>
      <p:cxnSp>
        <p:nvCxnSpPr>
          <p:cNvPr id="20" name="Прямая со стрелкой 19"/>
          <p:cNvCxnSpPr>
            <a:stCxn id="8" idx="3"/>
            <a:endCxn id="16" idx="0"/>
          </p:cNvCxnSpPr>
          <p:nvPr/>
        </p:nvCxnSpPr>
        <p:spPr>
          <a:xfrm flipH="1">
            <a:off x="1669640" y="2756219"/>
            <a:ext cx="2124710" cy="89878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8" idx="5"/>
            <a:endCxn id="11" idx="0"/>
          </p:cNvCxnSpPr>
          <p:nvPr/>
        </p:nvCxnSpPr>
        <p:spPr>
          <a:xfrm>
            <a:off x="4659944" y="2756219"/>
            <a:ext cx="2036292" cy="89878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4028031"/>
            <a:ext cx="2676345" cy="22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5724128" y="3655004"/>
            <a:ext cx="1944216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Оптимизация тестов</a:t>
            </a:r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284849" y="3655004"/>
            <a:ext cx="1944216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Техническое решение</a:t>
            </a:r>
            <a:endParaRPr lang="ru-RU" dirty="0"/>
          </a:p>
        </p:txBody>
      </p:sp>
      <p:cxnSp>
        <p:nvCxnSpPr>
          <p:cNvPr id="27" name="Прямая со стрелкой 26"/>
          <p:cNvCxnSpPr>
            <a:stCxn id="8" idx="4"/>
            <a:endCxn id="25" idx="0"/>
          </p:cNvCxnSpPr>
          <p:nvPr/>
        </p:nvCxnSpPr>
        <p:spPr>
          <a:xfrm>
            <a:off x="4227147" y="2924944"/>
            <a:ext cx="29810" cy="73006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44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978956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Команда и взаимодействие</a:t>
            </a:r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3284984"/>
            <a:ext cx="2676345" cy="2969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51520" y="1424046"/>
            <a:ext cx="67687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Создание </a:t>
            </a:r>
            <a:r>
              <a:rPr lang="en-US" sz="2400" dirty="0" smtClean="0"/>
              <a:t>agile </a:t>
            </a:r>
            <a:r>
              <a:rPr lang="ru-RU" sz="2400" dirty="0" smtClean="0"/>
              <a:t>команд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Ручной </a:t>
            </a:r>
            <a:r>
              <a:rPr lang="ru-RU" sz="2400" dirty="0" err="1" smtClean="0"/>
              <a:t>тестировщик</a:t>
            </a:r>
            <a:r>
              <a:rPr lang="ru-RU" sz="2400" dirty="0" smtClean="0"/>
              <a:t> – заказчик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Задача </a:t>
            </a:r>
            <a:r>
              <a:rPr lang="ru-RU" sz="2400" dirty="0" err="1" smtClean="0"/>
              <a:t>автоматизатора</a:t>
            </a:r>
            <a:r>
              <a:rPr lang="ru-RU" sz="2400" dirty="0" smtClean="0"/>
              <a:t> – код, задача </a:t>
            </a:r>
            <a:r>
              <a:rPr lang="ru-RU" sz="2400" dirty="0" err="1" smtClean="0"/>
              <a:t>тестировщика</a:t>
            </a:r>
            <a:r>
              <a:rPr lang="ru-RU" sz="2400" dirty="0" smtClean="0"/>
              <a:t> – тест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Новые тесты отлаживаются на боевых запусках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Создание процесса баг-фикса, актуализации тестов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Единая точка входа для актуализации тестов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Размытие границ между </a:t>
            </a:r>
            <a:r>
              <a:rPr lang="ru-RU" sz="2400" dirty="0" err="1" smtClean="0"/>
              <a:t>автотестами</a:t>
            </a:r>
            <a:r>
              <a:rPr lang="ru-RU" sz="2400" dirty="0" smtClean="0"/>
              <a:t> и ручными тестами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6100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906072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Почему ручные тесты нельзя автоматизировать в лоб</a:t>
            </a:r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921" y="1168934"/>
            <a:ext cx="6336704" cy="4330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039991" y="1446960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Кто писал эти тесты? Это невозможно автоматизировать!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974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805" y="0"/>
            <a:ext cx="7816390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Техническое решение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Прямоугольник 48"/>
          <p:cNvSpPr/>
          <p:nvPr/>
        </p:nvSpPr>
        <p:spPr>
          <a:xfrm>
            <a:off x="1907705" y="2142277"/>
            <a:ext cx="1682600" cy="19841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Framework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4499992" y="2726922"/>
            <a:ext cx="1502064" cy="2700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Jenkins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2148370" y="1355751"/>
            <a:ext cx="1288945" cy="2700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Команда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66795" y="3857373"/>
            <a:ext cx="1423384" cy="2700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Report portal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2138843" y="4668119"/>
            <a:ext cx="6226367" cy="106513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200" dirty="0" smtClean="0">
                <a:solidFill>
                  <a:schemeClr val="tx1"/>
                </a:solidFill>
              </a:rPr>
              <a:t>AT-Hub cloud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56" name="Соединительная линия уступом 55"/>
          <p:cNvCxnSpPr>
            <a:endCxn id="49" idx="2"/>
          </p:cNvCxnSpPr>
          <p:nvPr/>
        </p:nvCxnSpPr>
        <p:spPr>
          <a:xfrm rot="16200000" flipV="1">
            <a:off x="2478229" y="4397182"/>
            <a:ext cx="541713" cy="15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7" name="Соединительная линия уступом 56"/>
          <p:cNvCxnSpPr>
            <a:stCxn id="49" idx="3"/>
            <a:endCxn id="50" idx="1"/>
          </p:cNvCxnSpPr>
          <p:nvPr/>
        </p:nvCxnSpPr>
        <p:spPr>
          <a:xfrm flipV="1">
            <a:off x="3590305" y="2861937"/>
            <a:ext cx="909687" cy="272404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8" name="Соединительная линия уступом 57"/>
          <p:cNvCxnSpPr>
            <a:stCxn id="50" idx="2"/>
            <a:endCxn id="54" idx="0"/>
          </p:cNvCxnSpPr>
          <p:nvPr/>
        </p:nvCxnSpPr>
        <p:spPr>
          <a:xfrm rot="16200000" flipH="1">
            <a:off x="4415942" y="3832033"/>
            <a:ext cx="1671167" cy="1003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60" name="Прямоугольник 59"/>
          <p:cNvSpPr/>
          <p:nvPr/>
        </p:nvSpPr>
        <p:spPr>
          <a:xfrm>
            <a:off x="2339752" y="4928730"/>
            <a:ext cx="1769248" cy="73251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4283968" y="4928730"/>
            <a:ext cx="4032448" cy="7325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421864" y="5170538"/>
            <a:ext cx="637968" cy="4050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Firefox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290536" y="5170537"/>
            <a:ext cx="724615" cy="40504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Chrome</a:t>
            </a:r>
            <a:endParaRPr lang="ru-RU" sz="1100" dirty="0">
              <a:solidFill>
                <a:schemeClr val="tx1"/>
              </a:solidFill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066588" y="2810520"/>
            <a:ext cx="1387192" cy="2025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at-</a:t>
            </a:r>
            <a:r>
              <a:rPr lang="en-US" sz="1200" dirty="0" err="1">
                <a:solidFill>
                  <a:schemeClr val="tx1"/>
                </a:solidFill>
              </a:rPr>
              <a:t>env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055409" y="3085112"/>
            <a:ext cx="1387192" cy="2025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at-</a:t>
            </a:r>
            <a:r>
              <a:rPr lang="en-US" sz="1200" dirty="0" err="1">
                <a:solidFill>
                  <a:schemeClr val="tx1"/>
                </a:solidFill>
              </a:rPr>
              <a:t>utils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2055568" y="3363268"/>
            <a:ext cx="1387191" cy="2025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at- service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2055568" y="3620191"/>
            <a:ext cx="1387193" cy="2025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at-</a:t>
            </a:r>
            <a:r>
              <a:rPr lang="en-US" sz="1200" dirty="0" err="1" smtClean="0">
                <a:solidFill>
                  <a:schemeClr val="tx1"/>
                </a:solidFill>
              </a:rPr>
              <a:t>ui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2055568" y="3864037"/>
            <a:ext cx="1387192" cy="21303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at-common-steps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 flipH="1">
            <a:off x="2769587" y="1625781"/>
            <a:ext cx="522159" cy="5164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48" name="Прямая со стрелкой 47"/>
          <p:cNvCxnSpPr/>
          <p:nvPr/>
        </p:nvCxnSpPr>
        <p:spPr>
          <a:xfrm>
            <a:off x="2769587" y="1625781"/>
            <a:ext cx="0" cy="5164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77" name="Прямая со стрелкой 76"/>
          <p:cNvCxnSpPr/>
          <p:nvPr/>
        </p:nvCxnSpPr>
        <p:spPr>
          <a:xfrm>
            <a:off x="2229850" y="1625781"/>
            <a:ext cx="539737" cy="5164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81" name="Соединительная линия уступом 80"/>
          <p:cNvCxnSpPr>
            <a:stCxn id="52" idx="1"/>
            <a:endCxn id="51" idx="1"/>
          </p:cNvCxnSpPr>
          <p:nvPr/>
        </p:nvCxnSpPr>
        <p:spPr>
          <a:xfrm rot="10800000" flipH="1">
            <a:off x="366794" y="1490766"/>
            <a:ext cx="1781575" cy="2501622"/>
          </a:xfrm>
          <a:prstGeom prst="bentConnector3">
            <a:avLst>
              <a:gd name="adj1" fmla="val -12831"/>
            </a:avLst>
          </a:prstGeom>
          <a:ln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84" name="TextBox 83"/>
          <p:cNvSpPr txBox="1"/>
          <p:nvPr/>
        </p:nvSpPr>
        <p:spPr>
          <a:xfrm>
            <a:off x="4617072" y="5110323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Драйвера для каждой системы</a:t>
            </a:r>
            <a:endParaRPr lang="ru-RU" dirty="0"/>
          </a:p>
        </p:txBody>
      </p:sp>
      <p:sp>
        <p:nvSpPr>
          <p:cNvPr id="85" name="TextBox 84"/>
          <p:cNvSpPr txBox="1"/>
          <p:nvPr/>
        </p:nvSpPr>
        <p:spPr>
          <a:xfrm>
            <a:off x="7782197" y="4925282"/>
            <a:ext cx="678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Azure</a:t>
            </a:r>
            <a:endParaRPr lang="ru-RU" sz="1200" dirty="0"/>
          </a:p>
        </p:txBody>
      </p:sp>
      <p:sp>
        <p:nvSpPr>
          <p:cNvPr id="90" name="TextBox 89"/>
          <p:cNvSpPr txBox="1"/>
          <p:nvPr/>
        </p:nvSpPr>
        <p:spPr>
          <a:xfrm>
            <a:off x="3377081" y="4918712"/>
            <a:ext cx="7319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Rancher</a:t>
            </a:r>
            <a:endParaRPr lang="ru-RU" sz="1200" dirty="0"/>
          </a:p>
        </p:txBody>
      </p:sp>
      <p:sp>
        <p:nvSpPr>
          <p:cNvPr id="86" name="TextBox 85"/>
          <p:cNvSpPr txBox="1"/>
          <p:nvPr/>
        </p:nvSpPr>
        <p:spPr>
          <a:xfrm>
            <a:off x="4560144" y="983869"/>
            <a:ext cx="36454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Написано свыше 3000 </a:t>
            </a:r>
            <a:r>
              <a:rPr lang="en-US" dirty="0" smtClean="0"/>
              <a:t>keywords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Покрытие каждой ключевой системы составляет 80%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Общее время прогона 4 часа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Экономия в </a:t>
            </a:r>
            <a:r>
              <a:rPr lang="en-US" dirty="0" smtClean="0"/>
              <a:t>220 MD 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2066588" y="2539054"/>
            <a:ext cx="1387192" cy="2025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at-core</a:t>
            </a:r>
            <a:endParaRPr lang="ru-RU" sz="1200" dirty="0">
              <a:solidFill>
                <a:schemeClr val="tx1"/>
              </a:solidFill>
            </a:endParaRPr>
          </a:p>
        </p:txBody>
      </p:sp>
      <p:cxnSp>
        <p:nvCxnSpPr>
          <p:cNvPr id="55" name="Соединительная линия уступом 54"/>
          <p:cNvCxnSpPr>
            <a:stCxn id="49" idx="1"/>
            <a:endCxn id="52" idx="0"/>
          </p:cNvCxnSpPr>
          <p:nvPr/>
        </p:nvCxnSpPr>
        <p:spPr>
          <a:xfrm rot="10800000" flipV="1">
            <a:off x="1078487" y="3134341"/>
            <a:ext cx="829218" cy="723032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</p:spTree>
    <p:extLst>
      <p:ext uri="{BB962C8B-B14F-4D97-AF65-F5344CB8AC3E}">
        <p14:creationId xmlns:p14="http://schemas.microsoft.com/office/powerpoint/2010/main" val="67676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3" y="2169449"/>
            <a:ext cx="3275857" cy="4076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798568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Как понять, что Вы готовы к </a:t>
            </a:r>
            <a:r>
              <a:rPr lang="en-US" sz="4000" dirty="0" smtClean="0"/>
              <a:t>BDD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5410943" cy="4525963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Максимальный уровень автоматизации регресса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Повсеместное применение языка </a:t>
            </a:r>
            <a:r>
              <a:rPr lang="en-US" sz="2800" dirty="0" smtClean="0"/>
              <a:t>Gherkin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Тест аналитика адаптируется под автоматизацию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Функциональные </a:t>
            </a:r>
            <a:r>
              <a:rPr lang="ru-RU" sz="2800" dirty="0" err="1" smtClean="0"/>
              <a:t>тестировщики</a:t>
            </a:r>
            <a:r>
              <a:rPr lang="ru-RU" sz="2800" dirty="0" smtClean="0"/>
              <a:t> принимают  автоматизацию, как ключевую составляющую процесса тестирования</a:t>
            </a:r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9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707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3" y="2169449"/>
            <a:ext cx="3275857" cy="4076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82955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С чего начинать </a:t>
            </a:r>
            <a:r>
              <a:rPr lang="ru-RU" dirty="0" err="1" smtClean="0"/>
              <a:t>ма</a:t>
            </a:r>
            <a:r>
              <a:rPr lang="en-US" dirty="0" smtClean="0"/>
              <a:t>c</a:t>
            </a:r>
            <a:r>
              <a:rPr lang="ru-RU" dirty="0" err="1" smtClean="0"/>
              <a:t>штабирование</a:t>
            </a:r>
            <a:r>
              <a:rPr lang="ru-RU" dirty="0" smtClean="0"/>
              <a:t> </a:t>
            </a:r>
            <a:r>
              <a:rPr lang="en-US" dirty="0" smtClean="0"/>
              <a:t>BDD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69449"/>
            <a:ext cx="5410943" cy="3196952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Презентуйте процесс</a:t>
            </a:r>
            <a:r>
              <a:rPr lang="en-US" sz="2800" dirty="0" smtClean="0"/>
              <a:t> BDD</a:t>
            </a:r>
            <a:r>
              <a:rPr lang="ru-RU" sz="2800" dirty="0" smtClean="0"/>
              <a:t> 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Акцентируйте внимание на простоте использовани</a:t>
            </a:r>
            <a:r>
              <a:rPr lang="ru-RU" sz="2800" dirty="0"/>
              <a:t>я</a:t>
            </a:r>
            <a:endParaRPr lang="en-US" sz="2800" dirty="0" smtClean="0"/>
          </a:p>
          <a:p>
            <a:pPr marL="514350" indent="-514350">
              <a:buAutoNum type="arabicPeriod"/>
            </a:pPr>
            <a:r>
              <a:rPr lang="ru-RU" sz="2800" dirty="0" smtClean="0"/>
              <a:t>Не навязывайте процесс, выберите добровольцев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Запустите пилот процесса</a:t>
            </a:r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9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117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97808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Визуализация – главный фактор</a:t>
            </a:r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4948" y="870404"/>
            <a:ext cx="6156176" cy="504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66714" y="1700808"/>
            <a:ext cx="45719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567831" y="2708920"/>
            <a:ext cx="45719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557189" y="4158605"/>
            <a:ext cx="75824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566714" y="5401641"/>
            <a:ext cx="45719" cy="3940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96682" y="1727498"/>
            <a:ext cx="10827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Система 1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269131" y="2860178"/>
            <a:ext cx="10827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Система 2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269132" y="4246872"/>
            <a:ext cx="10827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Система 3</a:t>
            </a:r>
            <a:endParaRPr lang="ru-RU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296682" y="5444801"/>
            <a:ext cx="10827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/>
              <a:t>Система 4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1560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1" y="0"/>
            <a:ext cx="8022363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Краткая информация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107505" y="1669950"/>
            <a:ext cx="5400600" cy="40633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Мешков Александр </a:t>
            </a:r>
            <a:r>
              <a:rPr lang="en-US" sz="2400" dirty="0"/>
              <a:t>– </a:t>
            </a:r>
            <a:r>
              <a:rPr lang="en-US" sz="2400" dirty="0" smtClean="0"/>
              <a:t>Head of QA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en-US" sz="2400" dirty="0"/>
              <a:t>Skype: </a:t>
            </a:r>
            <a:r>
              <a:rPr lang="en-US" sz="2400" dirty="0" err="1"/>
              <a:t>alekslynx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Email: </a:t>
            </a:r>
            <a:r>
              <a:rPr lang="en-US" sz="2400" dirty="0" smtClean="0"/>
              <a:t>siriusmc@mail.ru</a:t>
            </a:r>
            <a:endParaRPr lang="en-US" sz="2400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372200" y="3140968"/>
            <a:ext cx="229097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Докладчик:</a:t>
            </a:r>
          </a:p>
          <a:p>
            <a:r>
              <a:rPr lang="en-US" sz="2000" dirty="0"/>
              <a:t>Quality Day </a:t>
            </a:r>
            <a:r>
              <a:rPr lang="en-US" sz="2000" dirty="0" smtClean="0"/>
              <a:t>2015</a:t>
            </a:r>
            <a:endParaRPr lang="en-US" sz="2000" dirty="0">
              <a:hlinkClick r:id="rId3"/>
            </a:endParaRPr>
          </a:p>
          <a:p>
            <a:r>
              <a:rPr lang="en-US" sz="2000" dirty="0" err="1"/>
              <a:t>TestCon</a:t>
            </a:r>
            <a:r>
              <a:rPr lang="en-US" sz="2000" dirty="0"/>
              <a:t> </a:t>
            </a:r>
            <a:r>
              <a:rPr lang="en-US" sz="2000" dirty="0" smtClean="0"/>
              <a:t>2017</a:t>
            </a:r>
            <a:endParaRPr lang="en-US" sz="2000" dirty="0"/>
          </a:p>
          <a:p>
            <a:r>
              <a:rPr lang="en-US" sz="2000" dirty="0"/>
              <a:t>SQA Days – 18</a:t>
            </a:r>
          </a:p>
          <a:p>
            <a:r>
              <a:rPr lang="en-US" sz="2000" dirty="0"/>
              <a:t>SQA Days – 19</a:t>
            </a:r>
          </a:p>
          <a:p>
            <a:r>
              <a:rPr lang="en-US" sz="2000" dirty="0"/>
              <a:t>SQA Days – 20</a:t>
            </a:r>
          </a:p>
          <a:p>
            <a:r>
              <a:rPr lang="en-US" sz="2000" dirty="0"/>
              <a:t>SQA Days – </a:t>
            </a:r>
            <a:r>
              <a:rPr lang="en-US" sz="2000" dirty="0" smtClean="0"/>
              <a:t>21</a:t>
            </a:r>
            <a:endParaRPr lang="ru-RU" sz="2000" dirty="0" smtClean="0"/>
          </a:p>
          <a:p>
            <a:r>
              <a:rPr lang="en-US" sz="2000" dirty="0" err="1" smtClean="0"/>
              <a:t>QAConf</a:t>
            </a:r>
            <a:r>
              <a:rPr lang="en-US" sz="2000" dirty="0" smtClean="0"/>
              <a:t> #1</a:t>
            </a:r>
          </a:p>
          <a:p>
            <a:r>
              <a:rPr lang="en-US" sz="2000" dirty="0"/>
              <a:t>SQA Days – </a:t>
            </a:r>
            <a:r>
              <a:rPr lang="en-US" sz="2000" dirty="0" smtClean="0"/>
              <a:t>26</a:t>
            </a:r>
            <a:endParaRPr lang="ru-RU" sz="2000" dirty="0" smtClean="0"/>
          </a:p>
          <a:p>
            <a:r>
              <a:rPr lang="en-US" sz="2000" dirty="0" err="1"/>
              <a:t>QAConf</a:t>
            </a:r>
            <a:r>
              <a:rPr lang="en-US" sz="2000" dirty="0"/>
              <a:t> </a:t>
            </a:r>
            <a:r>
              <a:rPr lang="en-US" sz="2000" dirty="0" smtClean="0"/>
              <a:t>#</a:t>
            </a:r>
            <a:r>
              <a:rPr lang="ru-RU" sz="2000" dirty="0" smtClean="0"/>
              <a:t>2</a:t>
            </a:r>
            <a:endParaRPr lang="ru-RU" sz="2000" dirty="0"/>
          </a:p>
        </p:txBody>
      </p:sp>
      <p:pic>
        <p:nvPicPr>
          <p:cNvPr id="1026" name="Picture 2" descr="C:\Users\ameshkov\Desktop\МАЮ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36130"/>
            <a:ext cx="1788014" cy="267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90" y="2267846"/>
            <a:ext cx="2448272" cy="1881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506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97808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Создание </a:t>
            </a:r>
            <a:r>
              <a:rPr lang="en-US" dirty="0" smtClean="0"/>
              <a:t>user story</a:t>
            </a:r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55327"/>
              </p:ext>
            </p:extLst>
          </p:nvPr>
        </p:nvGraphicFramePr>
        <p:xfrm>
          <a:off x="395536" y="3501008"/>
          <a:ext cx="8229600" cy="2010672"/>
        </p:xfrm>
        <a:graphic>
          <a:graphicData uri="http://schemas.openxmlformats.org/drawingml/2006/table">
            <a:tbl>
              <a:tblPr/>
              <a:tblGrid>
                <a:gridCol w="360040"/>
                <a:gridCol w="5126360"/>
                <a:gridCol w="2743200"/>
              </a:tblGrid>
              <a:tr h="232186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dirty="0">
                          <a:solidFill>
                            <a:srgbClr val="172B4D"/>
                          </a:solidFill>
                          <a:effectLst/>
                        </a:rPr>
                        <a:t>№</a:t>
                      </a:r>
                    </a:p>
                  </a:txBody>
                  <a:tcPr marL="54249" marR="81374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 dirty="0">
                          <a:solidFill>
                            <a:srgbClr val="172B4D"/>
                          </a:solidFill>
                          <a:effectLst/>
                        </a:rPr>
                        <a:t>Требование</a:t>
                      </a:r>
                    </a:p>
                  </a:txBody>
                  <a:tcPr marL="54249" marR="81374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b="1">
                          <a:solidFill>
                            <a:srgbClr val="172B4D"/>
                          </a:solidFill>
                          <a:effectLst/>
                        </a:rPr>
                        <a:t>Критичность</a:t>
                      </a:r>
                    </a:p>
                  </a:txBody>
                  <a:tcPr marL="54249" marR="81374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38842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</a:rPr>
                        <a:t>1</a:t>
                      </a:r>
                    </a:p>
                  </a:txBody>
                  <a:tcPr marL="54249" marR="54249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effectLst/>
                        </a:rPr>
                        <a:t/>
                      </a:r>
                      <a:br>
                        <a:rPr lang="ru-RU" sz="1600" dirty="0">
                          <a:effectLst/>
                        </a:rPr>
                      </a:br>
                      <a:endParaRPr lang="ru-RU" sz="1600" dirty="0">
                        <a:effectLst/>
                      </a:endParaRPr>
                    </a:p>
                  </a:txBody>
                  <a:tcPr marL="54249" marR="54249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effectLst/>
                        </a:rPr>
                        <a:t/>
                      </a:r>
                      <a:br>
                        <a:rPr lang="ru-RU" sz="1600" dirty="0">
                          <a:effectLst/>
                        </a:rPr>
                      </a:br>
                      <a:endParaRPr lang="ru-RU" sz="1600" dirty="0">
                        <a:effectLst/>
                      </a:endParaRPr>
                    </a:p>
                  </a:txBody>
                  <a:tcPr marL="54249" marR="54249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42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</a:rPr>
                        <a:t>2</a:t>
                      </a:r>
                    </a:p>
                  </a:txBody>
                  <a:tcPr marL="54249" marR="54249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</a:rPr>
                        <a:t/>
                      </a:r>
                      <a:br>
                        <a:rPr lang="ru-RU" sz="1600">
                          <a:effectLst/>
                        </a:rPr>
                      </a:br>
                      <a:endParaRPr lang="ru-RU" sz="1600">
                        <a:effectLst/>
                      </a:endParaRPr>
                    </a:p>
                  </a:txBody>
                  <a:tcPr marL="54249" marR="54249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</a:rPr>
                        <a:t/>
                      </a:r>
                      <a:br>
                        <a:rPr lang="ru-RU" sz="1600">
                          <a:effectLst/>
                        </a:rPr>
                      </a:br>
                      <a:endParaRPr lang="ru-RU" sz="1600">
                        <a:effectLst/>
                      </a:endParaRPr>
                    </a:p>
                  </a:txBody>
                  <a:tcPr marL="54249" marR="54249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424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</a:rPr>
                        <a:t>3</a:t>
                      </a:r>
                    </a:p>
                  </a:txBody>
                  <a:tcPr marL="54249" marR="54249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>
                          <a:effectLst/>
                        </a:rPr>
                        <a:t/>
                      </a:r>
                      <a:br>
                        <a:rPr lang="ru-RU" sz="1600">
                          <a:effectLst/>
                        </a:rPr>
                      </a:br>
                      <a:endParaRPr lang="ru-RU" sz="1600">
                        <a:effectLst/>
                      </a:endParaRPr>
                    </a:p>
                  </a:txBody>
                  <a:tcPr marL="54249" marR="54249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dirty="0">
                          <a:effectLst/>
                        </a:rPr>
                        <a:t/>
                      </a:r>
                      <a:br>
                        <a:rPr lang="ru-RU" sz="1600" dirty="0">
                          <a:effectLst/>
                        </a:rPr>
                      </a:br>
                      <a:endParaRPr lang="ru-RU" sz="1600" dirty="0">
                        <a:effectLst/>
                      </a:endParaRPr>
                    </a:p>
                  </a:txBody>
                  <a:tcPr marL="54249" marR="54249" marT="37974" marB="37974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07118" y="1772816"/>
            <a:ext cx="83297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/>
              <a:t>US1 Передача клиентом документов для подтверждения </a:t>
            </a:r>
            <a:r>
              <a:rPr lang="ru-RU" u="sng" dirty="0" smtClean="0"/>
              <a:t>дохода</a:t>
            </a:r>
          </a:p>
          <a:p>
            <a:endParaRPr lang="ru-RU" dirty="0"/>
          </a:p>
          <a:p>
            <a:r>
              <a:rPr lang="ru-RU" b="1" dirty="0"/>
              <a:t>Как</a:t>
            </a:r>
            <a:r>
              <a:rPr lang="ru-RU" dirty="0"/>
              <a:t> Клиент</a:t>
            </a:r>
          </a:p>
          <a:p>
            <a:r>
              <a:rPr lang="ru-RU" b="1" dirty="0"/>
              <a:t>Я хочу</a:t>
            </a:r>
            <a:r>
              <a:rPr lang="ru-RU" dirty="0"/>
              <a:t> передавать в Банк документы используя заявку на сайте Банка</a:t>
            </a:r>
          </a:p>
          <a:p>
            <a:r>
              <a:rPr lang="ru-RU" b="1" dirty="0"/>
              <a:t>Для</a:t>
            </a:r>
            <a:r>
              <a:rPr lang="ru-RU" dirty="0"/>
              <a:t> подтверждения дохода Клиента</a:t>
            </a:r>
          </a:p>
        </p:txBody>
      </p:sp>
    </p:spTree>
    <p:extLst>
      <p:ext uri="{BB962C8B-B14F-4D97-AF65-F5344CB8AC3E}">
        <p14:creationId xmlns:p14="http://schemas.microsoft.com/office/powerpoint/2010/main" val="334599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97808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Создание </a:t>
            </a:r>
            <a:r>
              <a:rPr lang="en-US" dirty="0" smtClean="0"/>
              <a:t>user case </a:t>
            </a:r>
            <a:r>
              <a:rPr lang="ru-RU" dirty="0" smtClean="0"/>
              <a:t>на </a:t>
            </a:r>
            <a:r>
              <a:rPr lang="en-US" dirty="0" smtClean="0"/>
              <a:t>Gherkin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491630" y="1700808"/>
            <a:ext cx="634092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Сценарий: </a:t>
            </a:r>
            <a:r>
              <a:rPr lang="ru-RU" dirty="0"/>
              <a:t>    Прикрепление документа для п</a:t>
            </a:r>
            <a:r>
              <a:rPr lang="ru-RU" dirty="0" smtClean="0"/>
              <a:t>одтверждения </a:t>
            </a:r>
            <a:r>
              <a:rPr lang="ru-RU" dirty="0"/>
              <a:t>дохода - один файл</a:t>
            </a:r>
          </a:p>
          <a:p>
            <a:r>
              <a:rPr lang="ru-RU" b="1" dirty="0"/>
              <a:t>Дано:</a:t>
            </a:r>
            <a:r>
              <a:rPr lang="ru-RU" dirty="0"/>
              <a:t>     Клиент базовый/уличный</a:t>
            </a:r>
          </a:p>
          <a:p>
            <a:r>
              <a:rPr lang="ru-RU" b="1" dirty="0"/>
              <a:t>И   </a:t>
            </a:r>
            <a:r>
              <a:rPr lang="ru-RU" dirty="0"/>
              <a:t>          у клиента есть документ &lt;вид документа&gt;</a:t>
            </a:r>
          </a:p>
          <a:p>
            <a:r>
              <a:rPr lang="ru-RU" b="1" dirty="0"/>
              <a:t>И  </a:t>
            </a:r>
            <a:r>
              <a:rPr lang="ru-RU" dirty="0"/>
              <a:t>           открыт интерфейс «Подтверждение дохода» </a:t>
            </a:r>
            <a:r>
              <a:rPr lang="ru-RU" dirty="0" smtClean="0"/>
              <a:t>на фронте</a:t>
            </a:r>
            <a:endParaRPr lang="ru-RU" dirty="0"/>
          </a:p>
          <a:p>
            <a:r>
              <a:rPr lang="ru-RU" b="1" dirty="0"/>
              <a:t>Когда</a:t>
            </a:r>
            <a:r>
              <a:rPr lang="ru-RU" dirty="0"/>
              <a:t>     клиент выбрал вид дохода &lt;вид дохода&gt;</a:t>
            </a:r>
          </a:p>
          <a:p>
            <a:r>
              <a:rPr lang="ru-RU" b="1" dirty="0"/>
              <a:t>И  </a:t>
            </a:r>
            <a:r>
              <a:rPr lang="ru-RU" dirty="0"/>
              <a:t>           клиент выбрал вид документа &lt;вид документа&gt;</a:t>
            </a:r>
          </a:p>
          <a:p>
            <a:r>
              <a:rPr lang="ru-RU" b="1" dirty="0"/>
              <a:t>И      </a:t>
            </a:r>
            <a:r>
              <a:rPr lang="ru-RU" dirty="0"/>
              <a:t>       клиент прикрепил файл</a:t>
            </a:r>
          </a:p>
          <a:p>
            <a:r>
              <a:rPr lang="ru-RU" b="1" dirty="0"/>
              <a:t>И    </a:t>
            </a:r>
            <a:r>
              <a:rPr lang="ru-RU" dirty="0"/>
              <a:t>         клиент нажал «продолжить»</a:t>
            </a:r>
          </a:p>
          <a:p>
            <a:r>
              <a:rPr lang="ru-RU" b="1" dirty="0"/>
              <a:t>Тогда  </a:t>
            </a:r>
            <a:r>
              <a:rPr lang="ru-RU" dirty="0"/>
              <a:t>   заявка отправлена в </a:t>
            </a:r>
            <a:r>
              <a:rPr lang="en-US" dirty="0" smtClean="0"/>
              <a:t>2</a:t>
            </a:r>
            <a:endParaRPr lang="ru-RU" dirty="0"/>
          </a:p>
          <a:p>
            <a:r>
              <a:rPr lang="ru-RU" b="1" dirty="0"/>
              <a:t>И    </a:t>
            </a:r>
            <a:r>
              <a:rPr lang="ru-RU" dirty="0"/>
              <a:t>         в название файла записались дата и время прикрепления </a:t>
            </a:r>
          </a:p>
        </p:txBody>
      </p:sp>
    </p:spTree>
    <p:extLst>
      <p:ext uri="{BB962C8B-B14F-4D97-AF65-F5344CB8AC3E}">
        <p14:creationId xmlns:p14="http://schemas.microsoft.com/office/powerpoint/2010/main" val="354747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797808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И</a:t>
            </a:r>
            <a:r>
              <a:rPr lang="ru-RU" dirty="0"/>
              <a:t>з</a:t>
            </a:r>
            <a:r>
              <a:rPr lang="en-US" dirty="0" smtClean="0"/>
              <a:t> user case </a:t>
            </a:r>
            <a:r>
              <a:rPr lang="ru-RU" dirty="0" smtClean="0"/>
              <a:t>в </a:t>
            </a:r>
            <a:r>
              <a:rPr lang="en-US" dirty="0" err="1" smtClean="0"/>
              <a:t>autotest</a:t>
            </a:r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3" y="2169449"/>
            <a:ext cx="3275857" cy="4076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17426" y="1412776"/>
            <a:ext cx="591075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/>
              <a:t>Определение команд, участвующих в задаче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Разделение историй на команды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Наложение </a:t>
            </a:r>
            <a:r>
              <a:rPr lang="en-US" sz="2400" dirty="0" smtClean="0"/>
              <a:t>user case </a:t>
            </a:r>
            <a:r>
              <a:rPr lang="ru-RU" sz="2400" dirty="0" smtClean="0"/>
              <a:t>на интерфейс систем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Привязка к </a:t>
            </a:r>
            <a:r>
              <a:rPr lang="en-US" sz="2400" dirty="0" smtClean="0"/>
              <a:t>use case </a:t>
            </a:r>
            <a:r>
              <a:rPr lang="ru-RU" sz="2400" dirty="0" smtClean="0"/>
              <a:t>дорабатываемых сервисов и методов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Расширение </a:t>
            </a:r>
            <a:r>
              <a:rPr lang="en-US" sz="2400" dirty="0" smtClean="0"/>
              <a:t>use case </a:t>
            </a:r>
            <a:r>
              <a:rPr lang="ru-RU" sz="2400" dirty="0" smtClean="0"/>
              <a:t>по результатам тест-анализа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Доработка </a:t>
            </a:r>
            <a:r>
              <a:rPr lang="en-US" sz="2400" dirty="0" smtClean="0"/>
              <a:t>use case </a:t>
            </a:r>
            <a:r>
              <a:rPr lang="ru-RU" sz="2400" dirty="0" smtClean="0"/>
              <a:t>под </a:t>
            </a:r>
            <a:r>
              <a:rPr lang="en-US" sz="2400" dirty="0" smtClean="0"/>
              <a:t>keywords </a:t>
            </a:r>
            <a:endParaRPr lang="ru-RU" sz="2400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4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906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65921" y="0"/>
            <a:ext cx="7843145" cy="1143000"/>
          </a:xfrm>
        </p:spPr>
        <p:txBody>
          <a:bodyPr>
            <a:normAutofit/>
          </a:bodyPr>
          <a:lstStyle/>
          <a:p>
            <a:pPr algn="r"/>
            <a:r>
              <a:rPr lang="en-US" dirty="0" err="1" smtClean="0">
                <a:solidFill>
                  <a:schemeClr val="bg1"/>
                </a:solidFill>
              </a:rPr>
              <a:t>Autotest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46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274"/>
            <a:ext cx="8050088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Автоматизация тестирования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Равнобедренный треугольник 6"/>
          <p:cNvSpPr/>
          <p:nvPr/>
        </p:nvSpPr>
        <p:spPr>
          <a:xfrm>
            <a:off x="2123728" y="1988840"/>
            <a:ext cx="4320480" cy="3312368"/>
          </a:xfrm>
          <a:prstGeom prst="triangle">
            <a:avLst/>
          </a:prstGeom>
          <a:gradFill flip="none" rotWithShape="1">
            <a:gsLst>
              <a:gs pos="0">
                <a:schemeClr val="accent2">
                  <a:tint val="50000"/>
                  <a:satMod val="300000"/>
                </a:schemeClr>
              </a:gs>
              <a:gs pos="28000">
                <a:schemeClr val="accent2">
                  <a:tint val="37000"/>
                  <a:satMod val="300000"/>
                </a:schemeClr>
              </a:gs>
              <a:gs pos="60000">
                <a:schemeClr val="bg1"/>
              </a:gs>
            </a:gsLst>
            <a:lin ang="162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699792" y="4437112"/>
            <a:ext cx="3168352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19872" y="3356992"/>
            <a:ext cx="1768874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блако 20"/>
          <p:cNvSpPr/>
          <p:nvPr/>
        </p:nvSpPr>
        <p:spPr>
          <a:xfrm>
            <a:off x="3180353" y="1484784"/>
            <a:ext cx="2247911" cy="72008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Manual test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779912" y="28529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GUI Test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775008" y="374302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API Test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800253" y="47251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Unit Test</a:t>
            </a:r>
            <a:endParaRPr lang="ru-RU" dirty="0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вал 2"/>
          <p:cNvSpPr/>
          <p:nvPr/>
        </p:nvSpPr>
        <p:spPr>
          <a:xfrm>
            <a:off x="1227008" y="4333746"/>
            <a:ext cx="6154602" cy="1152128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282436" y="3380477"/>
            <a:ext cx="6154602" cy="1152128"/>
          </a:xfrm>
          <a:prstGeom prst="ellipse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186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3" y="2169449"/>
            <a:ext cx="3275857" cy="4076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050088" cy="114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TDD</a:t>
            </a:r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23528" y="1196752"/>
            <a:ext cx="6624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Driven Development </a:t>
            </a:r>
            <a:r>
              <a:rPr lang="ru-RU" dirty="0" smtClean="0"/>
              <a:t>является обязательной составляющей процесса </a:t>
            </a:r>
            <a:r>
              <a:rPr lang="en-US" dirty="0" smtClean="0"/>
              <a:t>BDD</a:t>
            </a:r>
            <a:endParaRPr lang="ru-RU" dirty="0"/>
          </a:p>
          <a:p>
            <a:r>
              <a:rPr lang="en-US" dirty="0" smtClean="0"/>
              <a:t>TDD – </a:t>
            </a:r>
            <a:r>
              <a:rPr lang="ru-RU" dirty="0" smtClean="0"/>
              <a:t>это про код, </a:t>
            </a:r>
            <a:r>
              <a:rPr lang="en-US" dirty="0" smtClean="0"/>
              <a:t>BDD – </a:t>
            </a:r>
            <a:r>
              <a:rPr lang="ru-RU" dirty="0" smtClean="0"/>
              <a:t>это про процесс реализации!</a:t>
            </a:r>
            <a:endParaRPr lang="ru-RU" dirty="0"/>
          </a:p>
        </p:txBody>
      </p:sp>
      <p:sp>
        <p:nvSpPr>
          <p:cNvPr id="17" name="Полилиния 16"/>
          <p:cNvSpPr/>
          <p:nvPr/>
        </p:nvSpPr>
        <p:spPr>
          <a:xfrm>
            <a:off x="539552" y="2464677"/>
            <a:ext cx="3498315" cy="3185160"/>
          </a:xfrm>
          <a:custGeom>
            <a:avLst/>
            <a:gdLst>
              <a:gd name="connsiteX0" fmla="*/ 633166 w 3498315"/>
              <a:gd name="connsiteY0" fmla="*/ 2712720 h 3185160"/>
              <a:gd name="connsiteX1" fmla="*/ 587446 w 3498315"/>
              <a:gd name="connsiteY1" fmla="*/ 2697480 h 3185160"/>
              <a:gd name="connsiteX2" fmla="*/ 534106 w 3498315"/>
              <a:gd name="connsiteY2" fmla="*/ 2659380 h 3185160"/>
              <a:gd name="connsiteX3" fmla="*/ 473146 w 3498315"/>
              <a:gd name="connsiteY3" fmla="*/ 2621280 h 3185160"/>
              <a:gd name="connsiteX4" fmla="*/ 450286 w 3498315"/>
              <a:gd name="connsiteY4" fmla="*/ 2598420 h 3185160"/>
              <a:gd name="connsiteX5" fmla="*/ 427426 w 3498315"/>
              <a:gd name="connsiteY5" fmla="*/ 2583180 h 3185160"/>
              <a:gd name="connsiteX6" fmla="*/ 404566 w 3498315"/>
              <a:gd name="connsiteY6" fmla="*/ 2560320 h 3185160"/>
              <a:gd name="connsiteX7" fmla="*/ 320746 w 3498315"/>
              <a:gd name="connsiteY7" fmla="*/ 2514600 h 3185160"/>
              <a:gd name="connsiteX8" fmla="*/ 252166 w 3498315"/>
              <a:gd name="connsiteY8" fmla="*/ 2438400 h 3185160"/>
              <a:gd name="connsiteX9" fmla="*/ 221686 w 3498315"/>
              <a:gd name="connsiteY9" fmla="*/ 2377440 h 3185160"/>
              <a:gd name="connsiteX10" fmla="*/ 206446 w 3498315"/>
              <a:gd name="connsiteY10" fmla="*/ 2346960 h 3185160"/>
              <a:gd name="connsiteX11" fmla="*/ 198826 w 3498315"/>
              <a:gd name="connsiteY11" fmla="*/ 2324100 h 3185160"/>
              <a:gd name="connsiteX12" fmla="*/ 183586 w 3498315"/>
              <a:gd name="connsiteY12" fmla="*/ 2293620 h 3185160"/>
              <a:gd name="connsiteX13" fmla="*/ 175966 w 3498315"/>
              <a:gd name="connsiteY13" fmla="*/ 2263140 h 3185160"/>
              <a:gd name="connsiteX14" fmla="*/ 168346 w 3498315"/>
              <a:gd name="connsiteY14" fmla="*/ 2240280 h 3185160"/>
              <a:gd name="connsiteX15" fmla="*/ 137866 w 3498315"/>
              <a:gd name="connsiteY15" fmla="*/ 2133600 h 3185160"/>
              <a:gd name="connsiteX16" fmla="*/ 122626 w 3498315"/>
              <a:gd name="connsiteY16" fmla="*/ 2072640 h 3185160"/>
              <a:gd name="connsiteX17" fmla="*/ 107386 w 3498315"/>
              <a:gd name="connsiteY17" fmla="*/ 2034540 h 3185160"/>
              <a:gd name="connsiteX18" fmla="*/ 92146 w 3498315"/>
              <a:gd name="connsiteY18" fmla="*/ 1981200 h 3185160"/>
              <a:gd name="connsiteX19" fmla="*/ 76906 w 3498315"/>
              <a:gd name="connsiteY19" fmla="*/ 1943100 h 3185160"/>
              <a:gd name="connsiteX20" fmla="*/ 54046 w 3498315"/>
              <a:gd name="connsiteY20" fmla="*/ 1866900 h 3185160"/>
              <a:gd name="connsiteX21" fmla="*/ 46426 w 3498315"/>
              <a:gd name="connsiteY21" fmla="*/ 1821180 h 3185160"/>
              <a:gd name="connsiteX22" fmla="*/ 23566 w 3498315"/>
              <a:gd name="connsiteY22" fmla="*/ 1783080 h 3185160"/>
              <a:gd name="connsiteX23" fmla="*/ 15946 w 3498315"/>
              <a:gd name="connsiteY23" fmla="*/ 1691640 h 3185160"/>
              <a:gd name="connsiteX24" fmla="*/ 706 w 3498315"/>
              <a:gd name="connsiteY24" fmla="*/ 1577340 h 3185160"/>
              <a:gd name="connsiteX25" fmla="*/ 8326 w 3498315"/>
              <a:gd name="connsiteY25" fmla="*/ 1059180 h 3185160"/>
              <a:gd name="connsiteX26" fmla="*/ 23566 w 3498315"/>
              <a:gd name="connsiteY26" fmla="*/ 1028700 h 3185160"/>
              <a:gd name="connsiteX27" fmla="*/ 54046 w 3498315"/>
              <a:gd name="connsiteY27" fmla="*/ 975360 h 3185160"/>
              <a:gd name="connsiteX28" fmla="*/ 92146 w 3498315"/>
              <a:gd name="connsiteY28" fmla="*/ 906780 h 3185160"/>
              <a:gd name="connsiteX29" fmla="*/ 107386 w 3498315"/>
              <a:gd name="connsiteY29" fmla="*/ 883920 h 3185160"/>
              <a:gd name="connsiteX30" fmla="*/ 130246 w 3498315"/>
              <a:gd name="connsiteY30" fmla="*/ 868680 h 3185160"/>
              <a:gd name="connsiteX31" fmla="*/ 168346 w 3498315"/>
              <a:gd name="connsiteY31" fmla="*/ 815340 h 3185160"/>
              <a:gd name="connsiteX32" fmla="*/ 214066 w 3498315"/>
              <a:gd name="connsiteY32" fmla="*/ 754380 h 3185160"/>
              <a:gd name="connsiteX33" fmla="*/ 275026 w 3498315"/>
              <a:gd name="connsiteY33" fmla="*/ 701040 h 3185160"/>
              <a:gd name="connsiteX34" fmla="*/ 290266 w 3498315"/>
              <a:gd name="connsiteY34" fmla="*/ 662940 h 3185160"/>
              <a:gd name="connsiteX35" fmla="*/ 343606 w 3498315"/>
              <a:gd name="connsiteY35" fmla="*/ 609600 h 3185160"/>
              <a:gd name="connsiteX36" fmla="*/ 374086 w 3498315"/>
              <a:gd name="connsiteY36" fmla="*/ 571500 h 3185160"/>
              <a:gd name="connsiteX37" fmla="*/ 419806 w 3498315"/>
              <a:gd name="connsiteY37" fmla="*/ 533400 h 3185160"/>
              <a:gd name="connsiteX38" fmla="*/ 442666 w 3498315"/>
              <a:gd name="connsiteY38" fmla="*/ 502920 h 3185160"/>
              <a:gd name="connsiteX39" fmla="*/ 457906 w 3498315"/>
              <a:gd name="connsiteY39" fmla="*/ 480060 h 3185160"/>
              <a:gd name="connsiteX40" fmla="*/ 480766 w 3498315"/>
              <a:gd name="connsiteY40" fmla="*/ 464820 h 3185160"/>
              <a:gd name="connsiteX41" fmla="*/ 496006 w 3498315"/>
              <a:gd name="connsiteY41" fmla="*/ 441960 h 3185160"/>
              <a:gd name="connsiteX42" fmla="*/ 572206 w 3498315"/>
              <a:gd name="connsiteY42" fmla="*/ 396240 h 3185160"/>
              <a:gd name="connsiteX43" fmla="*/ 602686 w 3498315"/>
              <a:gd name="connsiteY43" fmla="*/ 388620 h 3185160"/>
              <a:gd name="connsiteX44" fmla="*/ 625546 w 3498315"/>
              <a:gd name="connsiteY44" fmla="*/ 373380 h 3185160"/>
              <a:gd name="connsiteX45" fmla="*/ 656026 w 3498315"/>
              <a:gd name="connsiteY45" fmla="*/ 365760 h 3185160"/>
              <a:gd name="connsiteX46" fmla="*/ 678886 w 3498315"/>
              <a:gd name="connsiteY46" fmla="*/ 342900 h 3185160"/>
              <a:gd name="connsiteX47" fmla="*/ 732226 w 3498315"/>
              <a:gd name="connsiteY47" fmla="*/ 320040 h 3185160"/>
              <a:gd name="connsiteX48" fmla="*/ 777946 w 3498315"/>
              <a:gd name="connsiteY48" fmla="*/ 289560 h 3185160"/>
              <a:gd name="connsiteX49" fmla="*/ 831286 w 3498315"/>
              <a:gd name="connsiteY49" fmla="*/ 274320 h 3185160"/>
              <a:gd name="connsiteX50" fmla="*/ 884626 w 3498315"/>
              <a:gd name="connsiteY50" fmla="*/ 243840 h 3185160"/>
              <a:gd name="connsiteX51" fmla="*/ 907486 w 3498315"/>
              <a:gd name="connsiteY51" fmla="*/ 228600 h 3185160"/>
              <a:gd name="connsiteX52" fmla="*/ 983686 w 3498315"/>
              <a:gd name="connsiteY52" fmla="*/ 205740 h 3185160"/>
              <a:gd name="connsiteX53" fmla="*/ 1044646 w 3498315"/>
              <a:gd name="connsiteY53" fmla="*/ 182880 h 3185160"/>
              <a:gd name="connsiteX54" fmla="*/ 1128466 w 3498315"/>
              <a:gd name="connsiteY54" fmla="*/ 152400 h 3185160"/>
              <a:gd name="connsiteX55" fmla="*/ 1204666 w 3498315"/>
              <a:gd name="connsiteY55" fmla="*/ 121920 h 3185160"/>
              <a:gd name="connsiteX56" fmla="*/ 1227526 w 3498315"/>
              <a:gd name="connsiteY56" fmla="*/ 114300 h 3185160"/>
              <a:gd name="connsiteX57" fmla="*/ 1258006 w 3498315"/>
              <a:gd name="connsiteY57" fmla="*/ 99060 h 3185160"/>
              <a:gd name="connsiteX58" fmla="*/ 1303726 w 3498315"/>
              <a:gd name="connsiteY58" fmla="*/ 91440 h 3185160"/>
              <a:gd name="connsiteX59" fmla="*/ 1440886 w 3498315"/>
              <a:gd name="connsiteY59" fmla="*/ 45720 h 3185160"/>
              <a:gd name="connsiteX60" fmla="*/ 1463746 w 3498315"/>
              <a:gd name="connsiteY60" fmla="*/ 38100 h 3185160"/>
              <a:gd name="connsiteX61" fmla="*/ 1570426 w 3498315"/>
              <a:gd name="connsiteY61" fmla="*/ 30480 h 3185160"/>
              <a:gd name="connsiteX62" fmla="*/ 1791406 w 3498315"/>
              <a:gd name="connsiteY62" fmla="*/ 7620 h 3185160"/>
              <a:gd name="connsiteX63" fmla="*/ 1821886 w 3498315"/>
              <a:gd name="connsiteY63" fmla="*/ 0 h 3185160"/>
              <a:gd name="connsiteX64" fmla="*/ 2126686 w 3498315"/>
              <a:gd name="connsiteY64" fmla="*/ 15240 h 3185160"/>
              <a:gd name="connsiteX65" fmla="*/ 2271466 w 3498315"/>
              <a:gd name="connsiteY65" fmla="*/ 38100 h 3185160"/>
              <a:gd name="connsiteX66" fmla="*/ 2301946 w 3498315"/>
              <a:gd name="connsiteY66" fmla="*/ 53340 h 3185160"/>
              <a:gd name="connsiteX67" fmla="*/ 2408626 w 3498315"/>
              <a:gd name="connsiteY67" fmla="*/ 83820 h 3185160"/>
              <a:gd name="connsiteX68" fmla="*/ 2439106 w 3498315"/>
              <a:gd name="connsiteY68" fmla="*/ 99060 h 3185160"/>
              <a:gd name="connsiteX69" fmla="*/ 2461966 w 3498315"/>
              <a:gd name="connsiteY69" fmla="*/ 106680 h 3185160"/>
              <a:gd name="connsiteX70" fmla="*/ 2484826 w 3498315"/>
              <a:gd name="connsiteY70" fmla="*/ 121920 h 3185160"/>
              <a:gd name="connsiteX71" fmla="*/ 2538166 w 3498315"/>
              <a:gd name="connsiteY71" fmla="*/ 137160 h 3185160"/>
              <a:gd name="connsiteX72" fmla="*/ 2561026 w 3498315"/>
              <a:gd name="connsiteY72" fmla="*/ 144780 h 3185160"/>
              <a:gd name="connsiteX73" fmla="*/ 2621986 w 3498315"/>
              <a:gd name="connsiteY73" fmla="*/ 175260 h 3185160"/>
              <a:gd name="connsiteX74" fmla="*/ 2652466 w 3498315"/>
              <a:gd name="connsiteY74" fmla="*/ 198120 h 3185160"/>
              <a:gd name="connsiteX75" fmla="*/ 2698186 w 3498315"/>
              <a:gd name="connsiteY75" fmla="*/ 228600 h 3185160"/>
              <a:gd name="connsiteX76" fmla="*/ 2721046 w 3498315"/>
              <a:gd name="connsiteY76" fmla="*/ 251460 h 3185160"/>
              <a:gd name="connsiteX77" fmla="*/ 2743906 w 3498315"/>
              <a:gd name="connsiteY77" fmla="*/ 266700 h 3185160"/>
              <a:gd name="connsiteX78" fmla="*/ 2789626 w 3498315"/>
              <a:gd name="connsiteY78" fmla="*/ 297180 h 3185160"/>
              <a:gd name="connsiteX79" fmla="*/ 2812486 w 3498315"/>
              <a:gd name="connsiteY79" fmla="*/ 320040 h 3185160"/>
              <a:gd name="connsiteX80" fmla="*/ 2835346 w 3498315"/>
              <a:gd name="connsiteY80" fmla="*/ 350520 h 3185160"/>
              <a:gd name="connsiteX81" fmla="*/ 2873446 w 3498315"/>
              <a:gd name="connsiteY81" fmla="*/ 373380 h 3185160"/>
              <a:gd name="connsiteX82" fmla="*/ 2896306 w 3498315"/>
              <a:gd name="connsiteY82" fmla="*/ 396240 h 3185160"/>
              <a:gd name="connsiteX83" fmla="*/ 2911546 w 3498315"/>
              <a:gd name="connsiteY83" fmla="*/ 419100 h 3185160"/>
              <a:gd name="connsiteX84" fmla="*/ 2949646 w 3498315"/>
              <a:gd name="connsiteY84" fmla="*/ 434340 h 3185160"/>
              <a:gd name="connsiteX85" fmla="*/ 2995366 w 3498315"/>
              <a:gd name="connsiteY85" fmla="*/ 472440 h 3185160"/>
              <a:gd name="connsiteX86" fmla="*/ 3018226 w 3498315"/>
              <a:gd name="connsiteY86" fmla="*/ 495300 h 3185160"/>
              <a:gd name="connsiteX87" fmla="*/ 3048706 w 3498315"/>
              <a:gd name="connsiteY87" fmla="*/ 518160 h 3185160"/>
              <a:gd name="connsiteX88" fmla="*/ 3079186 w 3498315"/>
              <a:gd name="connsiteY88" fmla="*/ 556260 h 3185160"/>
              <a:gd name="connsiteX89" fmla="*/ 3147766 w 3498315"/>
              <a:gd name="connsiteY89" fmla="*/ 609600 h 3185160"/>
              <a:gd name="connsiteX90" fmla="*/ 3185866 w 3498315"/>
              <a:gd name="connsiteY90" fmla="*/ 640080 h 3185160"/>
              <a:gd name="connsiteX91" fmla="*/ 3201106 w 3498315"/>
              <a:gd name="connsiteY91" fmla="*/ 670560 h 3185160"/>
              <a:gd name="connsiteX92" fmla="*/ 3246826 w 3498315"/>
              <a:gd name="connsiteY92" fmla="*/ 716280 h 3185160"/>
              <a:gd name="connsiteX93" fmla="*/ 3277306 w 3498315"/>
              <a:gd name="connsiteY93" fmla="*/ 777240 h 3185160"/>
              <a:gd name="connsiteX94" fmla="*/ 3284926 w 3498315"/>
              <a:gd name="connsiteY94" fmla="*/ 800100 h 3185160"/>
              <a:gd name="connsiteX95" fmla="*/ 3307786 w 3498315"/>
              <a:gd name="connsiteY95" fmla="*/ 838200 h 3185160"/>
              <a:gd name="connsiteX96" fmla="*/ 3323026 w 3498315"/>
              <a:gd name="connsiteY96" fmla="*/ 861060 h 3185160"/>
              <a:gd name="connsiteX97" fmla="*/ 3338266 w 3498315"/>
              <a:gd name="connsiteY97" fmla="*/ 906780 h 3185160"/>
              <a:gd name="connsiteX98" fmla="*/ 3353506 w 3498315"/>
              <a:gd name="connsiteY98" fmla="*/ 952500 h 3185160"/>
              <a:gd name="connsiteX99" fmla="*/ 3361126 w 3498315"/>
              <a:gd name="connsiteY99" fmla="*/ 975360 h 3185160"/>
              <a:gd name="connsiteX100" fmla="*/ 3391606 w 3498315"/>
              <a:gd name="connsiteY100" fmla="*/ 1059180 h 3185160"/>
              <a:gd name="connsiteX101" fmla="*/ 3414466 w 3498315"/>
              <a:gd name="connsiteY101" fmla="*/ 1120140 h 3185160"/>
              <a:gd name="connsiteX102" fmla="*/ 3429706 w 3498315"/>
              <a:gd name="connsiteY102" fmla="*/ 1181100 h 3185160"/>
              <a:gd name="connsiteX103" fmla="*/ 3460186 w 3498315"/>
              <a:gd name="connsiteY103" fmla="*/ 1264920 h 3185160"/>
              <a:gd name="connsiteX104" fmla="*/ 3475426 w 3498315"/>
              <a:gd name="connsiteY104" fmla="*/ 1356360 h 3185160"/>
              <a:gd name="connsiteX105" fmla="*/ 3490666 w 3498315"/>
              <a:gd name="connsiteY105" fmla="*/ 1424940 h 3185160"/>
              <a:gd name="connsiteX106" fmla="*/ 3490666 w 3498315"/>
              <a:gd name="connsiteY106" fmla="*/ 1828800 h 3185160"/>
              <a:gd name="connsiteX107" fmla="*/ 3483046 w 3498315"/>
              <a:gd name="connsiteY107" fmla="*/ 2110740 h 3185160"/>
              <a:gd name="connsiteX108" fmla="*/ 3475426 w 3498315"/>
              <a:gd name="connsiteY108" fmla="*/ 2164080 h 3185160"/>
              <a:gd name="connsiteX109" fmla="*/ 3460186 w 3498315"/>
              <a:gd name="connsiteY109" fmla="*/ 2194560 h 3185160"/>
              <a:gd name="connsiteX110" fmla="*/ 3452566 w 3498315"/>
              <a:gd name="connsiteY110" fmla="*/ 2217420 h 3185160"/>
              <a:gd name="connsiteX111" fmla="*/ 3437326 w 3498315"/>
              <a:gd name="connsiteY111" fmla="*/ 2240280 h 3185160"/>
              <a:gd name="connsiteX112" fmla="*/ 3414466 w 3498315"/>
              <a:gd name="connsiteY112" fmla="*/ 2316480 h 3185160"/>
              <a:gd name="connsiteX113" fmla="*/ 3399226 w 3498315"/>
              <a:gd name="connsiteY113" fmla="*/ 2354580 h 3185160"/>
              <a:gd name="connsiteX114" fmla="*/ 3391606 w 3498315"/>
              <a:gd name="connsiteY114" fmla="*/ 2438400 h 3185160"/>
              <a:gd name="connsiteX115" fmla="*/ 3383986 w 3498315"/>
              <a:gd name="connsiteY115" fmla="*/ 2468880 h 3185160"/>
              <a:gd name="connsiteX116" fmla="*/ 3361126 w 3498315"/>
              <a:gd name="connsiteY116" fmla="*/ 2499360 h 3185160"/>
              <a:gd name="connsiteX117" fmla="*/ 3330646 w 3498315"/>
              <a:gd name="connsiteY117" fmla="*/ 2567940 h 3185160"/>
              <a:gd name="connsiteX118" fmla="*/ 3323026 w 3498315"/>
              <a:gd name="connsiteY118" fmla="*/ 2613660 h 3185160"/>
              <a:gd name="connsiteX119" fmla="*/ 3307786 w 3498315"/>
              <a:gd name="connsiteY119" fmla="*/ 2644140 h 3185160"/>
              <a:gd name="connsiteX120" fmla="*/ 3284926 w 3498315"/>
              <a:gd name="connsiteY120" fmla="*/ 2689860 h 3185160"/>
              <a:gd name="connsiteX121" fmla="*/ 3254446 w 3498315"/>
              <a:gd name="connsiteY121" fmla="*/ 2720340 h 3185160"/>
              <a:gd name="connsiteX122" fmla="*/ 3239206 w 3498315"/>
              <a:gd name="connsiteY122" fmla="*/ 2750820 h 3185160"/>
              <a:gd name="connsiteX123" fmla="*/ 3201106 w 3498315"/>
              <a:gd name="connsiteY123" fmla="*/ 2796540 h 3185160"/>
              <a:gd name="connsiteX124" fmla="*/ 3163006 w 3498315"/>
              <a:gd name="connsiteY124" fmla="*/ 2834640 h 3185160"/>
              <a:gd name="connsiteX125" fmla="*/ 3147766 w 3498315"/>
              <a:gd name="connsiteY125" fmla="*/ 2865120 h 3185160"/>
              <a:gd name="connsiteX126" fmla="*/ 3094426 w 3498315"/>
              <a:gd name="connsiteY126" fmla="*/ 2910840 h 3185160"/>
              <a:gd name="connsiteX127" fmla="*/ 2995366 w 3498315"/>
              <a:gd name="connsiteY127" fmla="*/ 2979420 h 3185160"/>
              <a:gd name="connsiteX128" fmla="*/ 2972506 w 3498315"/>
              <a:gd name="connsiteY128" fmla="*/ 2994660 h 3185160"/>
              <a:gd name="connsiteX129" fmla="*/ 2949646 w 3498315"/>
              <a:gd name="connsiteY129" fmla="*/ 3002280 h 3185160"/>
              <a:gd name="connsiteX130" fmla="*/ 2919166 w 3498315"/>
              <a:gd name="connsiteY130" fmla="*/ 3017520 h 3185160"/>
              <a:gd name="connsiteX131" fmla="*/ 2873446 w 3498315"/>
              <a:gd name="connsiteY131" fmla="*/ 3048000 h 3185160"/>
              <a:gd name="connsiteX132" fmla="*/ 2789626 w 3498315"/>
              <a:gd name="connsiteY132" fmla="*/ 3086100 h 3185160"/>
              <a:gd name="connsiteX133" fmla="*/ 2766766 w 3498315"/>
              <a:gd name="connsiteY133" fmla="*/ 3101340 h 3185160"/>
              <a:gd name="connsiteX134" fmla="*/ 2698186 w 3498315"/>
              <a:gd name="connsiteY134" fmla="*/ 3124200 h 3185160"/>
              <a:gd name="connsiteX135" fmla="*/ 2675326 w 3498315"/>
              <a:gd name="connsiteY135" fmla="*/ 3139440 h 3185160"/>
              <a:gd name="connsiteX136" fmla="*/ 2621986 w 3498315"/>
              <a:gd name="connsiteY136" fmla="*/ 3147060 h 3185160"/>
              <a:gd name="connsiteX137" fmla="*/ 2583886 w 3498315"/>
              <a:gd name="connsiteY137" fmla="*/ 3154680 h 3185160"/>
              <a:gd name="connsiteX138" fmla="*/ 2431486 w 3498315"/>
              <a:gd name="connsiteY138" fmla="*/ 3177540 h 3185160"/>
              <a:gd name="connsiteX139" fmla="*/ 2317186 w 3498315"/>
              <a:gd name="connsiteY139" fmla="*/ 3185160 h 3185160"/>
              <a:gd name="connsiteX140" fmla="*/ 1859986 w 3498315"/>
              <a:gd name="connsiteY140" fmla="*/ 3177540 h 3185160"/>
              <a:gd name="connsiteX141" fmla="*/ 1806646 w 3498315"/>
              <a:gd name="connsiteY141" fmla="*/ 3169920 h 3185160"/>
              <a:gd name="connsiteX142" fmla="*/ 1730446 w 3498315"/>
              <a:gd name="connsiteY142" fmla="*/ 3162300 h 3185160"/>
              <a:gd name="connsiteX143" fmla="*/ 1593286 w 3498315"/>
              <a:gd name="connsiteY143" fmla="*/ 3131820 h 3185160"/>
              <a:gd name="connsiteX144" fmla="*/ 1463746 w 3498315"/>
              <a:gd name="connsiteY144" fmla="*/ 3116580 h 3185160"/>
              <a:gd name="connsiteX145" fmla="*/ 1410406 w 3498315"/>
              <a:gd name="connsiteY145" fmla="*/ 3108960 h 3185160"/>
              <a:gd name="connsiteX146" fmla="*/ 1341826 w 3498315"/>
              <a:gd name="connsiteY146" fmla="*/ 3086100 h 3185160"/>
              <a:gd name="connsiteX147" fmla="*/ 1318966 w 3498315"/>
              <a:gd name="connsiteY147" fmla="*/ 3078480 h 3185160"/>
              <a:gd name="connsiteX148" fmla="*/ 1288486 w 3498315"/>
              <a:gd name="connsiteY148" fmla="*/ 3070860 h 3185160"/>
              <a:gd name="connsiteX149" fmla="*/ 1258006 w 3498315"/>
              <a:gd name="connsiteY149" fmla="*/ 3048000 h 3185160"/>
              <a:gd name="connsiteX150" fmla="*/ 1181806 w 3498315"/>
              <a:gd name="connsiteY150" fmla="*/ 3025140 h 3185160"/>
              <a:gd name="connsiteX151" fmla="*/ 1128466 w 3498315"/>
              <a:gd name="connsiteY151" fmla="*/ 2979420 h 3185160"/>
              <a:gd name="connsiteX152" fmla="*/ 1097986 w 3498315"/>
              <a:gd name="connsiteY152" fmla="*/ 2964180 h 3185160"/>
              <a:gd name="connsiteX153" fmla="*/ 1075126 w 3498315"/>
              <a:gd name="connsiteY153" fmla="*/ 2933700 h 3185160"/>
              <a:gd name="connsiteX154" fmla="*/ 1037026 w 3498315"/>
              <a:gd name="connsiteY154" fmla="*/ 2926080 h 3185160"/>
              <a:gd name="connsiteX155" fmla="*/ 1014166 w 3498315"/>
              <a:gd name="connsiteY155" fmla="*/ 2918460 h 3185160"/>
              <a:gd name="connsiteX156" fmla="*/ 991306 w 3498315"/>
              <a:gd name="connsiteY156" fmla="*/ 2903220 h 3185160"/>
              <a:gd name="connsiteX157" fmla="*/ 930346 w 3498315"/>
              <a:gd name="connsiteY157" fmla="*/ 2880360 h 3185160"/>
              <a:gd name="connsiteX158" fmla="*/ 899866 w 3498315"/>
              <a:gd name="connsiteY158" fmla="*/ 2872740 h 3185160"/>
              <a:gd name="connsiteX159" fmla="*/ 892246 w 3498315"/>
              <a:gd name="connsiteY159" fmla="*/ 2849880 h 3185160"/>
              <a:gd name="connsiteX160" fmla="*/ 823666 w 3498315"/>
              <a:gd name="connsiteY160" fmla="*/ 2819400 h 3185160"/>
              <a:gd name="connsiteX161" fmla="*/ 785566 w 3498315"/>
              <a:gd name="connsiteY161" fmla="*/ 2804160 h 3185160"/>
              <a:gd name="connsiteX162" fmla="*/ 732226 w 3498315"/>
              <a:gd name="connsiteY162" fmla="*/ 2773680 h 3185160"/>
              <a:gd name="connsiteX163" fmla="*/ 678886 w 3498315"/>
              <a:gd name="connsiteY163" fmla="*/ 2758440 h 3185160"/>
              <a:gd name="connsiteX164" fmla="*/ 656026 w 3498315"/>
              <a:gd name="connsiteY164" fmla="*/ 2735580 h 3185160"/>
              <a:gd name="connsiteX165" fmla="*/ 610306 w 3498315"/>
              <a:gd name="connsiteY165" fmla="*/ 2720340 h 3185160"/>
              <a:gd name="connsiteX166" fmla="*/ 587446 w 3498315"/>
              <a:gd name="connsiteY166" fmla="*/ 2712720 h 3185160"/>
              <a:gd name="connsiteX167" fmla="*/ 579826 w 3498315"/>
              <a:gd name="connsiteY167" fmla="*/ 2705100 h 3185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</a:cxnLst>
            <a:rect l="l" t="t" r="r" b="b"/>
            <a:pathLst>
              <a:path w="3498315" h="3185160">
                <a:moveTo>
                  <a:pt x="633166" y="2712720"/>
                </a:moveTo>
                <a:cubicBezTo>
                  <a:pt x="617926" y="2707640"/>
                  <a:pt x="602126" y="2704004"/>
                  <a:pt x="587446" y="2697480"/>
                </a:cubicBezTo>
                <a:cubicBezTo>
                  <a:pt x="577223" y="2692936"/>
                  <a:pt x="539735" y="2663133"/>
                  <a:pt x="534106" y="2659380"/>
                </a:cubicBezTo>
                <a:cubicBezTo>
                  <a:pt x="526671" y="2654423"/>
                  <a:pt x="484512" y="2630752"/>
                  <a:pt x="473146" y="2621280"/>
                </a:cubicBezTo>
                <a:cubicBezTo>
                  <a:pt x="464867" y="2614381"/>
                  <a:pt x="458565" y="2605319"/>
                  <a:pt x="450286" y="2598420"/>
                </a:cubicBezTo>
                <a:cubicBezTo>
                  <a:pt x="443251" y="2592557"/>
                  <a:pt x="434461" y="2589043"/>
                  <a:pt x="427426" y="2583180"/>
                </a:cubicBezTo>
                <a:cubicBezTo>
                  <a:pt x="419147" y="2576281"/>
                  <a:pt x="413704" y="2566031"/>
                  <a:pt x="404566" y="2560320"/>
                </a:cubicBezTo>
                <a:cubicBezTo>
                  <a:pt x="354300" y="2528904"/>
                  <a:pt x="371365" y="2565219"/>
                  <a:pt x="320746" y="2514600"/>
                </a:cubicBezTo>
                <a:cubicBezTo>
                  <a:pt x="298441" y="2492295"/>
                  <a:pt x="268869" y="2467033"/>
                  <a:pt x="252166" y="2438400"/>
                </a:cubicBezTo>
                <a:cubicBezTo>
                  <a:pt x="240719" y="2418776"/>
                  <a:pt x="231846" y="2397760"/>
                  <a:pt x="221686" y="2377440"/>
                </a:cubicBezTo>
                <a:cubicBezTo>
                  <a:pt x="216606" y="2367280"/>
                  <a:pt x="210038" y="2357736"/>
                  <a:pt x="206446" y="2346960"/>
                </a:cubicBezTo>
                <a:cubicBezTo>
                  <a:pt x="203906" y="2339340"/>
                  <a:pt x="201990" y="2331483"/>
                  <a:pt x="198826" y="2324100"/>
                </a:cubicBezTo>
                <a:cubicBezTo>
                  <a:pt x="194351" y="2313659"/>
                  <a:pt x="187574" y="2304256"/>
                  <a:pt x="183586" y="2293620"/>
                </a:cubicBezTo>
                <a:cubicBezTo>
                  <a:pt x="179909" y="2283814"/>
                  <a:pt x="178843" y="2273210"/>
                  <a:pt x="175966" y="2263140"/>
                </a:cubicBezTo>
                <a:cubicBezTo>
                  <a:pt x="173759" y="2255417"/>
                  <a:pt x="170886" y="2247900"/>
                  <a:pt x="168346" y="2240280"/>
                </a:cubicBezTo>
                <a:cubicBezTo>
                  <a:pt x="151233" y="2086264"/>
                  <a:pt x="177619" y="2236958"/>
                  <a:pt x="137866" y="2133600"/>
                </a:cubicBezTo>
                <a:cubicBezTo>
                  <a:pt x="130347" y="2114051"/>
                  <a:pt x="128786" y="2092659"/>
                  <a:pt x="122626" y="2072640"/>
                </a:cubicBezTo>
                <a:cubicBezTo>
                  <a:pt x="118603" y="2059567"/>
                  <a:pt x="112189" y="2047347"/>
                  <a:pt x="107386" y="2034540"/>
                </a:cubicBezTo>
                <a:cubicBezTo>
                  <a:pt x="85371" y="1975833"/>
                  <a:pt x="116165" y="2053257"/>
                  <a:pt x="92146" y="1981200"/>
                </a:cubicBezTo>
                <a:cubicBezTo>
                  <a:pt x="87821" y="1968224"/>
                  <a:pt x="81580" y="1955955"/>
                  <a:pt x="76906" y="1943100"/>
                </a:cubicBezTo>
                <a:cubicBezTo>
                  <a:pt x="68267" y="1919342"/>
                  <a:pt x="59100" y="1892170"/>
                  <a:pt x="54046" y="1866900"/>
                </a:cubicBezTo>
                <a:cubicBezTo>
                  <a:pt x="51016" y="1851750"/>
                  <a:pt x="51706" y="1835700"/>
                  <a:pt x="46426" y="1821180"/>
                </a:cubicBezTo>
                <a:cubicBezTo>
                  <a:pt x="41365" y="1807261"/>
                  <a:pt x="31186" y="1795780"/>
                  <a:pt x="23566" y="1783080"/>
                </a:cubicBezTo>
                <a:cubicBezTo>
                  <a:pt x="21026" y="1752600"/>
                  <a:pt x="19324" y="1722039"/>
                  <a:pt x="15946" y="1691640"/>
                </a:cubicBezTo>
                <a:cubicBezTo>
                  <a:pt x="11701" y="1653438"/>
                  <a:pt x="1169" y="1615774"/>
                  <a:pt x="706" y="1577340"/>
                </a:cubicBezTo>
                <a:cubicBezTo>
                  <a:pt x="-1375" y="1404614"/>
                  <a:pt x="1135" y="1231769"/>
                  <a:pt x="8326" y="1059180"/>
                </a:cubicBezTo>
                <a:cubicBezTo>
                  <a:pt x="8799" y="1047831"/>
                  <a:pt x="19578" y="1039336"/>
                  <a:pt x="23566" y="1028700"/>
                </a:cubicBezTo>
                <a:cubicBezTo>
                  <a:pt x="41987" y="979579"/>
                  <a:pt x="15356" y="1014050"/>
                  <a:pt x="54046" y="975360"/>
                </a:cubicBezTo>
                <a:cubicBezTo>
                  <a:pt x="67458" y="935124"/>
                  <a:pt x="57211" y="959183"/>
                  <a:pt x="92146" y="906780"/>
                </a:cubicBezTo>
                <a:cubicBezTo>
                  <a:pt x="97226" y="899160"/>
                  <a:pt x="99766" y="889000"/>
                  <a:pt x="107386" y="883920"/>
                </a:cubicBezTo>
                <a:lnTo>
                  <a:pt x="130246" y="868680"/>
                </a:lnTo>
                <a:cubicBezTo>
                  <a:pt x="159609" y="809954"/>
                  <a:pt x="128627" y="863885"/>
                  <a:pt x="168346" y="815340"/>
                </a:cubicBezTo>
                <a:cubicBezTo>
                  <a:pt x="184430" y="795681"/>
                  <a:pt x="196105" y="772341"/>
                  <a:pt x="214066" y="754380"/>
                </a:cubicBezTo>
                <a:cubicBezTo>
                  <a:pt x="253526" y="714920"/>
                  <a:pt x="233051" y="732521"/>
                  <a:pt x="275026" y="701040"/>
                </a:cubicBezTo>
                <a:cubicBezTo>
                  <a:pt x="280106" y="688340"/>
                  <a:pt x="282059" y="673883"/>
                  <a:pt x="290266" y="662940"/>
                </a:cubicBezTo>
                <a:cubicBezTo>
                  <a:pt x="305353" y="642824"/>
                  <a:pt x="343606" y="609600"/>
                  <a:pt x="343606" y="609600"/>
                </a:cubicBezTo>
                <a:cubicBezTo>
                  <a:pt x="358441" y="565096"/>
                  <a:pt x="339619" y="605967"/>
                  <a:pt x="374086" y="571500"/>
                </a:cubicBezTo>
                <a:cubicBezTo>
                  <a:pt x="417168" y="528418"/>
                  <a:pt x="354416" y="566095"/>
                  <a:pt x="419806" y="533400"/>
                </a:cubicBezTo>
                <a:cubicBezTo>
                  <a:pt x="427426" y="523240"/>
                  <a:pt x="435284" y="513254"/>
                  <a:pt x="442666" y="502920"/>
                </a:cubicBezTo>
                <a:cubicBezTo>
                  <a:pt x="447989" y="495468"/>
                  <a:pt x="451430" y="486536"/>
                  <a:pt x="457906" y="480060"/>
                </a:cubicBezTo>
                <a:cubicBezTo>
                  <a:pt x="464382" y="473584"/>
                  <a:pt x="473146" y="469900"/>
                  <a:pt x="480766" y="464820"/>
                </a:cubicBezTo>
                <a:cubicBezTo>
                  <a:pt x="485846" y="457200"/>
                  <a:pt x="489114" y="447991"/>
                  <a:pt x="496006" y="441960"/>
                </a:cubicBezTo>
                <a:cubicBezTo>
                  <a:pt x="509298" y="430329"/>
                  <a:pt x="551316" y="404074"/>
                  <a:pt x="572206" y="396240"/>
                </a:cubicBezTo>
                <a:cubicBezTo>
                  <a:pt x="582012" y="392563"/>
                  <a:pt x="592526" y="391160"/>
                  <a:pt x="602686" y="388620"/>
                </a:cubicBezTo>
                <a:cubicBezTo>
                  <a:pt x="610306" y="383540"/>
                  <a:pt x="617128" y="376988"/>
                  <a:pt x="625546" y="373380"/>
                </a:cubicBezTo>
                <a:cubicBezTo>
                  <a:pt x="635172" y="369255"/>
                  <a:pt x="646933" y="370956"/>
                  <a:pt x="656026" y="365760"/>
                </a:cubicBezTo>
                <a:cubicBezTo>
                  <a:pt x="665382" y="360413"/>
                  <a:pt x="670117" y="349164"/>
                  <a:pt x="678886" y="342900"/>
                </a:cubicBezTo>
                <a:cubicBezTo>
                  <a:pt x="732300" y="304747"/>
                  <a:pt x="687453" y="344914"/>
                  <a:pt x="732226" y="320040"/>
                </a:cubicBezTo>
                <a:cubicBezTo>
                  <a:pt x="748237" y="311145"/>
                  <a:pt x="761935" y="298455"/>
                  <a:pt x="777946" y="289560"/>
                </a:cubicBezTo>
                <a:cubicBezTo>
                  <a:pt x="786890" y="284591"/>
                  <a:pt x="824112" y="276114"/>
                  <a:pt x="831286" y="274320"/>
                </a:cubicBezTo>
                <a:cubicBezTo>
                  <a:pt x="886981" y="237190"/>
                  <a:pt x="816951" y="282511"/>
                  <a:pt x="884626" y="243840"/>
                </a:cubicBezTo>
                <a:cubicBezTo>
                  <a:pt x="892577" y="239296"/>
                  <a:pt x="899068" y="232208"/>
                  <a:pt x="907486" y="228600"/>
                </a:cubicBezTo>
                <a:cubicBezTo>
                  <a:pt x="984053" y="195786"/>
                  <a:pt x="881243" y="256962"/>
                  <a:pt x="983686" y="205740"/>
                </a:cubicBezTo>
                <a:cubicBezTo>
                  <a:pt x="1023533" y="185816"/>
                  <a:pt x="1003146" y="193255"/>
                  <a:pt x="1044646" y="182880"/>
                </a:cubicBezTo>
                <a:cubicBezTo>
                  <a:pt x="1104959" y="137646"/>
                  <a:pt x="1040684" y="178218"/>
                  <a:pt x="1128466" y="152400"/>
                </a:cubicBezTo>
                <a:cubicBezTo>
                  <a:pt x="1154711" y="144681"/>
                  <a:pt x="1178713" y="130571"/>
                  <a:pt x="1204666" y="121920"/>
                </a:cubicBezTo>
                <a:cubicBezTo>
                  <a:pt x="1212286" y="119380"/>
                  <a:pt x="1220143" y="117464"/>
                  <a:pt x="1227526" y="114300"/>
                </a:cubicBezTo>
                <a:cubicBezTo>
                  <a:pt x="1237967" y="109825"/>
                  <a:pt x="1247126" y="102324"/>
                  <a:pt x="1258006" y="99060"/>
                </a:cubicBezTo>
                <a:cubicBezTo>
                  <a:pt x="1272805" y="94620"/>
                  <a:pt x="1288486" y="93980"/>
                  <a:pt x="1303726" y="91440"/>
                </a:cubicBezTo>
                <a:cubicBezTo>
                  <a:pt x="1406825" y="39891"/>
                  <a:pt x="1278931" y="99705"/>
                  <a:pt x="1440886" y="45720"/>
                </a:cubicBezTo>
                <a:cubicBezTo>
                  <a:pt x="1448506" y="43180"/>
                  <a:pt x="1455769" y="39038"/>
                  <a:pt x="1463746" y="38100"/>
                </a:cubicBezTo>
                <a:cubicBezTo>
                  <a:pt x="1499152" y="33935"/>
                  <a:pt x="1534892" y="33361"/>
                  <a:pt x="1570426" y="30480"/>
                </a:cubicBezTo>
                <a:cubicBezTo>
                  <a:pt x="1641481" y="24719"/>
                  <a:pt x="1719354" y="22030"/>
                  <a:pt x="1791406" y="7620"/>
                </a:cubicBezTo>
                <a:cubicBezTo>
                  <a:pt x="1801675" y="5566"/>
                  <a:pt x="1811726" y="2540"/>
                  <a:pt x="1821886" y="0"/>
                </a:cubicBezTo>
                <a:cubicBezTo>
                  <a:pt x="1893060" y="3095"/>
                  <a:pt x="2047730" y="8924"/>
                  <a:pt x="2126686" y="15240"/>
                </a:cubicBezTo>
                <a:cubicBezTo>
                  <a:pt x="2176429" y="19219"/>
                  <a:pt x="2222131" y="29130"/>
                  <a:pt x="2271466" y="38100"/>
                </a:cubicBezTo>
                <a:cubicBezTo>
                  <a:pt x="2281626" y="43180"/>
                  <a:pt x="2291170" y="49748"/>
                  <a:pt x="2301946" y="53340"/>
                </a:cubicBezTo>
                <a:cubicBezTo>
                  <a:pt x="2388652" y="82242"/>
                  <a:pt x="2335242" y="54466"/>
                  <a:pt x="2408626" y="83820"/>
                </a:cubicBezTo>
                <a:cubicBezTo>
                  <a:pt x="2419173" y="88039"/>
                  <a:pt x="2428665" y="94585"/>
                  <a:pt x="2439106" y="99060"/>
                </a:cubicBezTo>
                <a:cubicBezTo>
                  <a:pt x="2446489" y="102224"/>
                  <a:pt x="2454782" y="103088"/>
                  <a:pt x="2461966" y="106680"/>
                </a:cubicBezTo>
                <a:cubicBezTo>
                  <a:pt x="2470157" y="110776"/>
                  <a:pt x="2476635" y="117824"/>
                  <a:pt x="2484826" y="121920"/>
                </a:cubicBezTo>
                <a:cubicBezTo>
                  <a:pt x="2497006" y="128010"/>
                  <a:pt x="2526773" y="133905"/>
                  <a:pt x="2538166" y="137160"/>
                </a:cubicBezTo>
                <a:cubicBezTo>
                  <a:pt x="2545889" y="139367"/>
                  <a:pt x="2553406" y="142240"/>
                  <a:pt x="2561026" y="144780"/>
                </a:cubicBezTo>
                <a:cubicBezTo>
                  <a:pt x="2610861" y="194615"/>
                  <a:pt x="2551905" y="144113"/>
                  <a:pt x="2621986" y="175260"/>
                </a:cubicBezTo>
                <a:cubicBezTo>
                  <a:pt x="2633591" y="180418"/>
                  <a:pt x="2642062" y="190837"/>
                  <a:pt x="2652466" y="198120"/>
                </a:cubicBezTo>
                <a:cubicBezTo>
                  <a:pt x="2667471" y="208624"/>
                  <a:pt x="2685234" y="215648"/>
                  <a:pt x="2698186" y="228600"/>
                </a:cubicBezTo>
                <a:cubicBezTo>
                  <a:pt x="2705806" y="236220"/>
                  <a:pt x="2712767" y="244561"/>
                  <a:pt x="2721046" y="251460"/>
                </a:cubicBezTo>
                <a:cubicBezTo>
                  <a:pt x="2728081" y="257323"/>
                  <a:pt x="2736871" y="260837"/>
                  <a:pt x="2743906" y="266700"/>
                </a:cubicBezTo>
                <a:cubicBezTo>
                  <a:pt x="2781959" y="298411"/>
                  <a:pt x="2749452" y="283789"/>
                  <a:pt x="2789626" y="297180"/>
                </a:cubicBezTo>
                <a:cubicBezTo>
                  <a:pt x="2797246" y="304800"/>
                  <a:pt x="2805473" y="311858"/>
                  <a:pt x="2812486" y="320040"/>
                </a:cubicBezTo>
                <a:cubicBezTo>
                  <a:pt x="2820751" y="329683"/>
                  <a:pt x="2825788" y="342157"/>
                  <a:pt x="2835346" y="350520"/>
                </a:cubicBezTo>
                <a:cubicBezTo>
                  <a:pt x="2846492" y="360273"/>
                  <a:pt x="2861598" y="364494"/>
                  <a:pt x="2873446" y="373380"/>
                </a:cubicBezTo>
                <a:cubicBezTo>
                  <a:pt x="2882067" y="379846"/>
                  <a:pt x="2889407" y="387961"/>
                  <a:pt x="2896306" y="396240"/>
                </a:cubicBezTo>
                <a:cubicBezTo>
                  <a:pt x="2902169" y="403275"/>
                  <a:pt x="2904094" y="413777"/>
                  <a:pt x="2911546" y="419100"/>
                </a:cubicBezTo>
                <a:cubicBezTo>
                  <a:pt x="2922677" y="427050"/>
                  <a:pt x="2936946" y="429260"/>
                  <a:pt x="2949646" y="434340"/>
                </a:cubicBezTo>
                <a:cubicBezTo>
                  <a:pt x="2979690" y="479406"/>
                  <a:pt x="2946148" y="437284"/>
                  <a:pt x="2995366" y="472440"/>
                </a:cubicBezTo>
                <a:cubicBezTo>
                  <a:pt x="3004135" y="478704"/>
                  <a:pt x="3010044" y="488287"/>
                  <a:pt x="3018226" y="495300"/>
                </a:cubicBezTo>
                <a:cubicBezTo>
                  <a:pt x="3027869" y="503565"/>
                  <a:pt x="3039726" y="509180"/>
                  <a:pt x="3048706" y="518160"/>
                </a:cubicBezTo>
                <a:cubicBezTo>
                  <a:pt x="3060206" y="529660"/>
                  <a:pt x="3067235" y="545228"/>
                  <a:pt x="3079186" y="556260"/>
                </a:cubicBezTo>
                <a:cubicBezTo>
                  <a:pt x="3100466" y="575903"/>
                  <a:pt x="3131702" y="585503"/>
                  <a:pt x="3147766" y="609600"/>
                </a:cubicBezTo>
                <a:cubicBezTo>
                  <a:pt x="3167461" y="639143"/>
                  <a:pt x="3154318" y="629564"/>
                  <a:pt x="3185866" y="640080"/>
                </a:cubicBezTo>
                <a:cubicBezTo>
                  <a:pt x="3190946" y="650240"/>
                  <a:pt x="3194010" y="661690"/>
                  <a:pt x="3201106" y="670560"/>
                </a:cubicBezTo>
                <a:cubicBezTo>
                  <a:pt x="3214570" y="687390"/>
                  <a:pt x="3246826" y="716280"/>
                  <a:pt x="3246826" y="716280"/>
                </a:cubicBezTo>
                <a:cubicBezTo>
                  <a:pt x="3264009" y="767829"/>
                  <a:pt x="3241316" y="705260"/>
                  <a:pt x="3277306" y="777240"/>
                </a:cubicBezTo>
                <a:cubicBezTo>
                  <a:pt x="3280898" y="784424"/>
                  <a:pt x="3281334" y="792916"/>
                  <a:pt x="3284926" y="800100"/>
                </a:cubicBezTo>
                <a:cubicBezTo>
                  <a:pt x="3291550" y="813347"/>
                  <a:pt x="3299936" y="825641"/>
                  <a:pt x="3307786" y="838200"/>
                </a:cubicBezTo>
                <a:cubicBezTo>
                  <a:pt x="3312640" y="845966"/>
                  <a:pt x="3319307" y="852691"/>
                  <a:pt x="3323026" y="861060"/>
                </a:cubicBezTo>
                <a:cubicBezTo>
                  <a:pt x="3329550" y="875740"/>
                  <a:pt x="3333186" y="891540"/>
                  <a:pt x="3338266" y="906780"/>
                </a:cubicBezTo>
                <a:lnTo>
                  <a:pt x="3353506" y="952500"/>
                </a:lnTo>
                <a:cubicBezTo>
                  <a:pt x="3356046" y="960120"/>
                  <a:pt x="3358143" y="967902"/>
                  <a:pt x="3361126" y="975360"/>
                </a:cubicBezTo>
                <a:cubicBezTo>
                  <a:pt x="3369005" y="995057"/>
                  <a:pt x="3387693" y="1039615"/>
                  <a:pt x="3391606" y="1059180"/>
                </a:cubicBezTo>
                <a:cubicBezTo>
                  <a:pt x="3401022" y="1106260"/>
                  <a:pt x="3392042" y="1086504"/>
                  <a:pt x="3414466" y="1120140"/>
                </a:cubicBezTo>
                <a:cubicBezTo>
                  <a:pt x="3420963" y="1152623"/>
                  <a:pt x="3419664" y="1154321"/>
                  <a:pt x="3429706" y="1181100"/>
                </a:cubicBezTo>
                <a:cubicBezTo>
                  <a:pt x="3441068" y="1211400"/>
                  <a:pt x="3452181" y="1232902"/>
                  <a:pt x="3460186" y="1264920"/>
                </a:cubicBezTo>
                <a:cubicBezTo>
                  <a:pt x="3479158" y="1340810"/>
                  <a:pt x="3454020" y="1235062"/>
                  <a:pt x="3475426" y="1356360"/>
                </a:cubicBezTo>
                <a:cubicBezTo>
                  <a:pt x="3479496" y="1379421"/>
                  <a:pt x="3485586" y="1402080"/>
                  <a:pt x="3490666" y="1424940"/>
                </a:cubicBezTo>
                <a:cubicBezTo>
                  <a:pt x="3501733" y="1723762"/>
                  <a:pt x="3499959" y="1536065"/>
                  <a:pt x="3490666" y="1828800"/>
                </a:cubicBezTo>
                <a:cubicBezTo>
                  <a:pt x="3487683" y="1922767"/>
                  <a:pt x="3487315" y="2016823"/>
                  <a:pt x="3483046" y="2110740"/>
                </a:cubicBezTo>
                <a:cubicBezTo>
                  <a:pt x="3482230" y="2128682"/>
                  <a:pt x="3480152" y="2146752"/>
                  <a:pt x="3475426" y="2164080"/>
                </a:cubicBezTo>
                <a:cubicBezTo>
                  <a:pt x="3472437" y="2175039"/>
                  <a:pt x="3464661" y="2184119"/>
                  <a:pt x="3460186" y="2194560"/>
                </a:cubicBezTo>
                <a:cubicBezTo>
                  <a:pt x="3457022" y="2201943"/>
                  <a:pt x="3456158" y="2210236"/>
                  <a:pt x="3452566" y="2217420"/>
                </a:cubicBezTo>
                <a:cubicBezTo>
                  <a:pt x="3448470" y="2225611"/>
                  <a:pt x="3441045" y="2231911"/>
                  <a:pt x="3437326" y="2240280"/>
                </a:cubicBezTo>
                <a:cubicBezTo>
                  <a:pt x="3413773" y="2293275"/>
                  <a:pt x="3429243" y="2272150"/>
                  <a:pt x="3414466" y="2316480"/>
                </a:cubicBezTo>
                <a:cubicBezTo>
                  <a:pt x="3410141" y="2329456"/>
                  <a:pt x="3404306" y="2341880"/>
                  <a:pt x="3399226" y="2354580"/>
                </a:cubicBezTo>
                <a:cubicBezTo>
                  <a:pt x="3396686" y="2382520"/>
                  <a:pt x="3395314" y="2410591"/>
                  <a:pt x="3391606" y="2438400"/>
                </a:cubicBezTo>
                <a:cubicBezTo>
                  <a:pt x="3390222" y="2448781"/>
                  <a:pt x="3388670" y="2459513"/>
                  <a:pt x="3383986" y="2468880"/>
                </a:cubicBezTo>
                <a:cubicBezTo>
                  <a:pt x="3378306" y="2480239"/>
                  <a:pt x="3368746" y="2489200"/>
                  <a:pt x="3361126" y="2499360"/>
                </a:cubicBezTo>
                <a:cubicBezTo>
                  <a:pt x="3336438" y="2622801"/>
                  <a:pt x="3375571" y="2455627"/>
                  <a:pt x="3330646" y="2567940"/>
                </a:cubicBezTo>
                <a:cubicBezTo>
                  <a:pt x="3324908" y="2582285"/>
                  <a:pt x="3327466" y="2598861"/>
                  <a:pt x="3323026" y="2613660"/>
                </a:cubicBezTo>
                <a:cubicBezTo>
                  <a:pt x="3319762" y="2624540"/>
                  <a:pt x="3312261" y="2633699"/>
                  <a:pt x="3307786" y="2644140"/>
                </a:cubicBezTo>
                <a:cubicBezTo>
                  <a:pt x="3296196" y="2671183"/>
                  <a:pt x="3305846" y="2665454"/>
                  <a:pt x="3284926" y="2689860"/>
                </a:cubicBezTo>
                <a:cubicBezTo>
                  <a:pt x="3275575" y="2700769"/>
                  <a:pt x="3263067" y="2708845"/>
                  <a:pt x="3254446" y="2720340"/>
                </a:cubicBezTo>
                <a:cubicBezTo>
                  <a:pt x="3247630" y="2729427"/>
                  <a:pt x="3244842" y="2740957"/>
                  <a:pt x="3239206" y="2750820"/>
                </a:cubicBezTo>
                <a:cubicBezTo>
                  <a:pt x="3218567" y="2786938"/>
                  <a:pt x="3229761" y="2762154"/>
                  <a:pt x="3201106" y="2796540"/>
                </a:cubicBezTo>
                <a:cubicBezTo>
                  <a:pt x="3169356" y="2834640"/>
                  <a:pt x="3204916" y="2806700"/>
                  <a:pt x="3163006" y="2834640"/>
                </a:cubicBezTo>
                <a:cubicBezTo>
                  <a:pt x="3157926" y="2844800"/>
                  <a:pt x="3154582" y="2856033"/>
                  <a:pt x="3147766" y="2865120"/>
                </a:cubicBezTo>
                <a:cubicBezTo>
                  <a:pt x="3125674" y="2894576"/>
                  <a:pt x="3119768" y="2892410"/>
                  <a:pt x="3094426" y="2910840"/>
                </a:cubicBezTo>
                <a:cubicBezTo>
                  <a:pt x="2980335" y="2993815"/>
                  <a:pt x="3079318" y="2926950"/>
                  <a:pt x="2995366" y="2979420"/>
                </a:cubicBezTo>
                <a:cubicBezTo>
                  <a:pt x="2987600" y="2984274"/>
                  <a:pt x="2980697" y="2990564"/>
                  <a:pt x="2972506" y="2994660"/>
                </a:cubicBezTo>
                <a:cubicBezTo>
                  <a:pt x="2965322" y="2998252"/>
                  <a:pt x="2957029" y="2999116"/>
                  <a:pt x="2949646" y="3002280"/>
                </a:cubicBezTo>
                <a:cubicBezTo>
                  <a:pt x="2939205" y="3006755"/>
                  <a:pt x="2929326" y="3012440"/>
                  <a:pt x="2919166" y="3017520"/>
                </a:cubicBezTo>
                <a:cubicBezTo>
                  <a:pt x="2886980" y="3065799"/>
                  <a:pt x="2925546" y="3019055"/>
                  <a:pt x="2873446" y="3048000"/>
                </a:cubicBezTo>
                <a:cubicBezTo>
                  <a:pt x="2791749" y="3093387"/>
                  <a:pt x="2881343" y="3070814"/>
                  <a:pt x="2789626" y="3086100"/>
                </a:cubicBezTo>
                <a:cubicBezTo>
                  <a:pt x="2782006" y="3091180"/>
                  <a:pt x="2775184" y="3097732"/>
                  <a:pt x="2766766" y="3101340"/>
                </a:cubicBezTo>
                <a:cubicBezTo>
                  <a:pt x="2664903" y="3144995"/>
                  <a:pt x="2821910" y="3062338"/>
                  <a:pt x="2698186" y="3124200"/>
                </a:cubicBezTo>
                <a:cubicBezTo>
                  <a:pt x="2689995" y="3128296"/>
                  <a:pt x="2684098" y="3136808"/>
                  <a:pt x="2675326" y="3139440"/>
                </a:cubicBezTo>
                <a:cubicBezTo>
                  <a:pt x="2658123" y="3144601"/>
                  <a:pt x="2639702" y="3144107"/>
                  <a:pt x="2621986" y="3147060"/>
                </a:cubicBezTo>
                <a:cubicBezTo>
                  <a:pt x="2609211" y="3149189"/>
                  <a:pt x="2596629" y="3152363"/>
                  <a:pt x="2583886" y="3154680"/>
                </a:cubicBezTo>
                <a:cubicBezTo>
                  <a:pt x="2548124" y="3161182"/>
                  <a:pt x="2447930" y="3176444"/>
                  <a:pt x="2431486" y="3177540"/>
                </a:cubicBezTo>
                <a:lnTo>
                  <a:pt x="2317186" y="3185160"/>
                </a:lnTo>
                <a:lnTo>
                  <a:pt x="1859986" y="3177540"/>
                </a:lnTo>
                <a:cubicBezTo>
                  <a:pt x="1842033" y="3177004"/>
                  <a:pt x="1824483" y="3172019"/>
                  <a:pt x="1806646" y="3169920"/>
                </a:cubicBezTo>
                <a:cubicBezTo>
                  <a:pt x="1781294" y="3166937"/>
                  <a:pt x="1755846" y="3164840"/>
                  <a:pt x="1730446" y="3162300"/>
                </a:cubicBezTo>
                <a:cubicBezTo>
                  <a:pt x="1684726" y="3152140"/>
                  <a:pt x="1639651" y="3138444"/>
                  <a:pt x="1593286" y="3131820"/>
                </a:cubicBezTo>
                <a:cubicBezTo>
                  <a:pt x="1468344" y="3113971"/>
                  <a:pt x="1623667" y="3135394"/>
                  <a:pt x="1463746" y="3116580"/>
                </a:cubicBezTo>
                <a:cubicBezTo>
                  <a:pt x="1445909" y="3114481"/>
                  <a:pt x="1428186" y="3111500"/>
                  <a:pt x="1410406" y="3108960"/>
                </a:cubicBezTo>
                <a:lnTo>
                  <a:pt x="1341826" y="3086100"/>
                </a:lnTo>
                <a:cubicBezTo>
                  <a:pt x="1334206" y="3083560"/>
                  <a:pt x="1326758" y="3080428"/>
                  <a:pt x="1318966" y="3078480"/>
                </a:cubicBezTo>
                <a:lnTo>
                  <a:pt x="1288486" y="3070860"/>
                </a:lnTo>
                <a:cubicBezTo>
                  <a:pt x="1278326" y="3063240"/>
                  <a:pt x="1269798" y="3052717"/>
                  <a:pt x="1258006" y="3048000"/>
                </a:cubicBezTo>
                <a:cubicBezTo>
                  <a:pt x="1175522" y="3015007"/>
                  <a:pt x="1244896" y="3064572"/>
                  <a:pt x="1181806" y="3025140"/>
                </a:cubicBezTo>
                <a:cubicBezTo>
                  <a:pt x="1077369" y="2959867"/>
                  <a:pt x="1215745" y="3041762"/>
                  <a:pt x="1128466" y="2979420"/>
                </a:cubicBezTo>
                <a:cubicBezTo>
                  <a:pt x="1119223" y="2972818"/>
                  <a:pt x="1108146" y="2969260"/>
                  <a:pt x="1097986" y="2964180"/>
                </a:cubicBezTo>
                <a:cubicBezTo>
                  <a:pt x="1090366" y="2954020"/>
                  <a:pt x="1085896" y="2940431"/>
                  <a:pt x="1075126" y="2933700"/>
                </a:cubicBezTo>
                <a:cubicBezTo>
                  <a:pt x="1064143" y="2926836"/>
                  <a:pt x="1049591" y="2929221"/>
                  <a:pt x="1037026" y="2926080"/>
                </a:cubicBezTo>
                <a:cubicBezTo>
                  <a:pt x="1029234" y="2924132"/>
                  <a:pt x="1021350" y="2922052"/>
                  <a:pt x="1014166" y="2918460"/>
                </a:cubicBezTo>
                <a:cubicBezTo>
                  <a:pt x="1005975" y="2914364"/>
                  <a:pt x="999497" y="2907316"/>
                  <a:pt x="991306" y="2903220"/>
                </a:cubicBezTo>
                <a:cubicBezTo>
                  <a:pt x="980570" y="2897852"/>
                  <a:pt x="945734" y="2884757"/>
                  <a:pt x="930346" y="2880360"/>
                </a:cubicBezTo>
                <a:cubicBezTo>
                  <a:pt x="920276" y="2877483"/>
                  <a:pt x="910026" y="2875280"/>
                  <a:pt x="899866" y="2872740"/>
                </a:cubicBezTo>
                <a:cubicBezTo>
                  <a:pt x="897326" y="2865120"/>
                  <a:pt x="897264" y="2856152"/>
                  <a:pt x="892246" y="2849880"/>
                </a:cubicBezTo>
                <a:cubicBezTo>
                  <a:pt x="878448" y="2832633"/>
                  <a:pt x="838732" y="2825426"/>
                  <a:pt x="823666" y="2819400"/>
                </a:cubicBezTo>
                <a:cubicBezTo>
                  <a:pt x="810966" y="2814320"/>
                  <a:pt x="797800" y="2810277"/>
                  <a:pt x="785566" y="2804160"/>
                </a:cubicBezTo>
                <a:cubicBezTo>
                  <a:pt x="709039" y="2765896"/>
                  <a:pt x="825740" y="2813757"/>
                  <a:pt x="732226" y="2773680"/>
                </a:cubicBezTo>
                <a:cubicBezTo>
                  <a:pt x="716922" y="2767121"/>
                  <a:pt x="694353" y="2762307"/>
                  <a:pt x="678886" y="2758440"/>
                </a:cubicBezTo>
                <a:cubicBezTo>
                  <a:pt x="671266" y="2750820"/>
                  <a:pt x="665446" y="2740813"/>
                  <a:pt x="656026" y="2735580"/>
                </a:cubicBezTo>
                <a:cubicBezTo>
                  <a:pt x="641983" y="2727778"/>
                  <a:pt x="625546" y="2725420"/>
                  <a:pt x="610306" y="2720340"/>
                </a:cubicBezTo>
                <a:cubicBezTo>
                  <a:pt x="602686" y="2717800"/>
                  <a:pt x="593126" y="2718400"/>
                  <a:pt x="587446" y="2712720"/>
                </a:cubicBezTo>
                <a:lnTo>
                  <a:pt x="579826" y="2705100"/>
                </a:lnTo>
              </a:path>
            </a:pathLst>
          </a:cu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олилиния 14"/>
          <p:cNvSpPr/>
          <p:nvPr/>
        </p:nvSpPr>
        <p:spPr>
          <a:xfrm>
            <a:off x="2453862" y="2464677"/>
            <a:ext cx="3414281" cy="3064251"/>
          </a:xfrm>
          <a:custGeom>
            <a:avLst/>
            <a:gdLst>
              <a:gd name="connsiteX0" fmla="*/ 1859280 w 3414281"/>
              <a:gd name="connsiteY0" fmla="*/ 30480 h 3064251"/>
              <a:gd name="connsiteX1" fmla="*/ 1760220 w 3414281"/>
              <a:gd name="connsiteY1" fmla="*/ 22860 h 3064251"/>
              <a:gd name="connsiteX2" fmla="*/ 1577340 w 3414281"/>
              <a:gd name="connsiteY2" fmla="*/ 0 h 3064251"/>
              <a:gd name="connsiteX3" fmla="*/ 1280160 w 3414281"/>
              <a:gd name="connsiteY3" fmla="*/ 7620 h 3064251"/>
              <a:gd name="connsiteX4" fmla="*/ 1219200 w 3414281"/>
              <a:gd name="connsiteY4" fmla="*/ 15240 h 3064251"/>
              <a:gd name="connsiteX5" fmla="*/ 1181100 w 3414281"/>
              <a:gd name="connsiteY5" fmla="*/ 30480 h 3064251"/>
              <a:gd name="connsiteX6" fmla="*/ 1097280 w 3414281"/>
              <a:gd name="connsiteY6" fmla="*/ 45720 h 3064251"/>
              <a:gd name="connsiteX7" fmla="*/ 1066800 w 3414281"/>
              <a:gd name="connsiteY7" fmla="*/ 60960 h 3064251"/>
              <a:gd name="connsiteX8" fmla="*/ 1043940 w 3414281"/>
              <a:gd name="connsiteY8" fmla="*/ 68580 h 3064251"/>
              <a:gd name="connsiteX9" fmla="*/ 944880 w 3414281"/>
              <a:gd name="connsiteY9" fmla="*/ 99060 h 3064251"/>
              <a:gd name="connsiteX10" fmla="*/ 876300 w 3414281"/>
              <a:gd name="connsiteY10" fmla="*/ 137160 h 3064251"/>
              <a:gd name="connsiteX11" fmla="*/ 822960 w 3414281"/>
              <a:gd name="connsiteY11" fmla="*/ 152400 h 3064251"/>
              <a:gd name="connsiteX12" fmla="*/ 792480 w 3414281"/>
              <a:gd name="connsiteY12" fmla="*/ 167640 h 3064251"/>
              <a:gd name="connsiteX13" fmla="*/ 769620 w 3414281"/>
              <a:gd name="connsiteY13" fmla="*/ 175260 h 3064251"/>
              <a:gd name="connsiteX14" fmla="*/ 678180 w 3414281"/>
              <a:gd name="connsiteY14" fmla="*/ 213360 h 3064251"/>
              <a:gd name="connsiteX15" fmla="*/ 647700 w 3414281"/>
              <a:gd name="connsiteY15" fmla="*/ 236220 h 3064251"/>
              <a:gd name="connsiteX16" fmla="*/ 624840 w 3414281"/>
              <a:gd name="connsiteY16" fmla="*/ 243840 h 3064251"/>
              <a:gd name="connsiteX17" fmla="*/ 601980 w 3414281"/>
              <a:gd name="connsiteY17" fmla="*/ 259080 h 3064251"/>
              <a:gd name="connsiteX18" fmla="*/ 579120 w 3414281"/>
              <a:gd name="connsiteY18" fmla="*/ 266700 h 3064251"/>
              <a:gd name="connsiteX19" fmla="*/ 533400 w 3414281"/>
              <a:gd name="connsiteY19" fmla="*/ 289560 h 3064251"/>
              <a:gd name="connsiteX20" fmla="*/ 510540 w 3414281"/>
              <a:gd name="connsiteY20" fmla="*/ 304800 h 3064251"/>
              <a:gd name="connsiteX21" fmla="*/ 457200 w 3414281"/>
              <a:gd name="connsiteY21" fmla="*/ 358140 h 3064251"/>
              <a:gd name="connsiteX22" fmla="*/ 426720 w 3414281"/>
              <a:gd name="connsiteY22" fmla="*/ 419100 h 3064251"/>
              <a:gd name="connsiteX23" fmla="*/ 388620 w 3414281"/>
              <a:gd name="connsiteY23" fmla="*/ 487680 h 3064251"/>
              <a:gd name="connsiteX24" fmla="*/ 358140 w 3414281"/>
              <a:gd name="connsiteY24" fmla="*/ 541020 h 3064251"/>
              <a:gd name="connsiteX25" fmla="*/ 350520 w 3414281"/>
              <a:gd name="connsiteY25" fmla="*/ 563880 h 3064251"/>
              <a:gd name="connsiteX26" fmla="*/ 335280 w 3414281"/>
              <a:gd name="connsiteY26" fmla="*/ 586740 h 3064251"/>
              <a:gd name="connsiteX27" fmla="*/ 327660 w 3414281"/>
              <a:gd name="connsiteY27" fmla="*/ 609600 h 3064251"/>
              <a:gd name="connsiteX28" fmla="*/ 289560 w 3414281"/>
              <a:gd name="connsiteY28" fmla="*/ 670560 h 3064251"/>
              <a:gd name="connsiteX29" fmla="*/ 236220 w 3414281"/>
              <a:gd name="connsiteY29" fmla="*/ 739140 h 3064251"/>
              <a:gd name="connsiteX30" fmla="*/ 220980 w 3414281"/>
              <a:gd name="connsiteY30" fmla="*/ 777240 h 3064251"/>
              <a:gd name="connsiteX31" fmla="*/ 182880 w 3414281"/>
              <a:gd name="connsiteY31" fmla="*/ 830580 h 3064251"/>
              <a:gd name="connsiteX32" fmla="*/ 167640 w 3414281"/>
              <a:gd name="connsiteY32" fmla="*/ 876300 h 3064251"/>
              <a:gd name="connsiteX33" fmla="*/ 160020 w 3414281"/>
              <a:gd name="connsiteY33" fmla="*/ 914400 h 3064251"/>
              <a:gd name="connsiteX34" fmla="*/ 144780 w 3414281"/>
              <a:gd name="connsiteY34" fmla="*/ 937260 h 3064251"/>
              <a:gd name="connsiteX35" fmla="*/ 129540 w 3414281"/>
              <a:gd name="connsiteY35" fmla="*/ 982980 h 3064251"/>
              <a:gd name="connsiteX36" fmla="*/ 121920 w 3414281"/>
              <a:gd name="connsiteY36" fmla="*/ 1013460 h 3064251"/>
              <a:gd name="connsiteX37" fmla="*/ 106680 w 3414281"/>
              <a:gd name="connsiteY37" fmla="*/ 1036320 h 3064251"/>
              <a:gd name="connsiteX38" fmla="*/ 76200 w 3414281"/>
              <a:gd name="connsiteY38" fmla="*/ 1097280 h 3064251"/>
              <a:gd name="connsiteX39" fmla="*/ 68580 w 3414281"/>
              <a:gd name="connsiteY39" fmla="*/ 1120140 h 3064251"/>
              <a:gd name="connsiteX40" fmla="*/ 45720 w 3414281"/>
              <a:gd name="connsiteY40" fmla="*/ 1150620 h 3064251"/>
              <a:gd name="connsiteX41" fmla="*/ 38100 w 3414281"/>
              <a:gd name="connsiteY41" fmla="*/ 1188720 h 3064251"/>
              <a:gd name="connsiteX42" fmla="*/ 22860 w 3414281"/>
              <a:gd name="connsiteY42" fmla="*/ 1234440 h 3064251"/>
              <a:gd name="connsiteX43" fmla="*/ 7620 w 3414281"/>
              <a:gd name="connsiteY43" fmla="*/ 1554480 h 3064251"/>
              <a:gd name="connsiteX44" fmla="*/ 0 w 3414281"/>
              <a:gd name="connsiteY44" fmla="*/ 1630680 h 3064251"/>
              <a:gd name="connsiteX45" fmla="*/ 7620 w 3414281"/>
              <a:gd name="connsiteY45" fmla="*/ 1836420 h 3064251"/>
              <a:gd name="connsiteX46" fmla="*/ 22860 w 3414281"/>
              <a:gd name="connsiteY46" fmla="*/ 1866900 h 3064251"/>
              <a:gd name="connsiteX47" fmla="*/ 30480 w 3414281"/>
              <a:gd name="connsiteY47" fmla="*/ 1889760 h 3064251"/>
              <a:gd name="connsiteX48" fmla="*/ 38100 w 3414281"/>
              <a:gd name="connsiteY48" fmla="*/ 1927860 h 3064251"/>
              <a:gd name="connsiteX49" fmla="*/ 53340 w 3414281"/>
              <a:gd name="connsiteY49" fmla="*/ 1981200 h 3064251"/>
              <a:gd name="connsiteX50" fmla="*/ 60960 w 3414281"/>
              <a:gd name="connsiteY50" fmla="*/ 2026920 h 3064251"/>
              <a:gd name="connsiteX51" fmla="*/ 68580 w 3414281"/>
              <a:gd name="connsiteY51" fmla="*/ 2049780 h 3064251"/>
              <a:gd name="connsiteX52" fmla="*/ 76200 w 3414281"/>
              <a:gd name="connsiteY52" fmla="*/ 2080260 h 3064251"/>
              <a:gd name="connsiteX53" fmla="*/ 91440 w 3414281"/>
              <a:gd name="connsiteY53" fmla="*/ 2125980 h 3064251"/>
              <a:gd name="connsiteX54" fmla="*/ 99060 w 3414281"/>
              <a:gd name="connsiteY54" fmla="*/ 2164080 h 3064251"/>
              <a:gd name="connsiteX55" fmla="*/ 114300 w 3414281"/>
              <a:gd name="connsiteY55" fmla="*/ 2194560 h 3064251"/>
              <a:gd name="connsiteX56" fmla="*/ 121920 w 3414281"/>
              <a:gd name="connsiteY56" fmla="*/ 2217420 h 3064251"/>
              <a:gd name="connsiteX57" fmla="*/ 144780 w 3414281"/>
              <a:gd name="connsiteY57" fmla="*/ 2240280 h 3064251"/>
              <a:gd name="connsiteX58" fmla="*/ 152400 w 3414281"/>
              <a:gd name="connsiteY58" fmla="*/ 2316480 h 3064251"/>
              <a:gd name="connsiteX59" fmla="*/ 198120 w 3414281"/>
              <a:gd name="connsiteY59" fmla="*/ 2392680 h 3064251"/>
              <a:gd name="connsiteX60" fmla="*/ 205740 w 3414281"/>
              <a:gd name="connsiteY60" fmla="*/ 2430780 h 3064251"/>
              <a:gd name="connsiteX61" fmla="*/ 228600 w 3414281"/>
              <a:gd name="connsiteY61" fmla="*/ 2446020 h 3064251"/>
              <a:gd name="connsiteX62" fmla="*/ 251460 w 3414281"/>
              <a:gd name="connsiteY62" fmla="*/ 2476500 h 3064251"/>
              <a:gd name="connsiteX63" fmla="*/ 342900 w 3414281"/>
              <a:gd name="connsiteY63" fmla="*/ 2575560 h 3064251"/>
              <a:gd name="connsiteX64" fmla="*/ 373380 w 3414281"/>
              <a:gd name="connsiteY64" fmla="*/ 2628900 h 3064251"/>
              <a:gd name="connsiteX65" fmla="*/ 472440 w 3414281"/>
              <a:gd name="connsiteY65" fmla="*/ 2720340 h 3064251"/>
              <a:gd name="connsiteX66" fmla="*/ 502920 w 3414281"/>
              <a:gd name="connsiteY66" fmla="*/ 2743200 h 3064251"/>
              <a:gd name="connsiteX67" fmla="*/ 533400 w 3414281"/>
              <a:gd name="connsiteY67" fmla="*/ 2773680 h 3064251"/>
              <a:gd name="connsiteX68" fmla="*/ 609600 w 3414281"/>
              <a:gd name="connsiteY68" fmla="*/ 2819400 h 3064251"/>
              <a:gd name="connsiteX69" fmla="*/ 678180 w 3414281"/>
              <a:gd name="connsiteY69" fmla="*/ 2872740 h 3064251"/>
              <a:gd name="connsiteX70" fmla="*/ 708660 w 3414281"/>
              <a:gd name="connsiteY70" fmla="*/ 2887980 h 3064251"/>
              <a:gd name="connsiteX71" fmla="*/ 739140 w 3414281"/>
              <a:gd name="connsiteY71" fmla="*/ 2910840 h 3064251"/>
              <a:gd name="connsiteX72" fmla="*/ 815340 w 3414281"/>
              <a:gd name="connsiteY72" fmla="*/ 2933700 h 3064251"/>
              <a:gd name="connsiteX73" fmla="*/ 845820 w 3414281"/>
              <a:gd name="connsiteY73" fmla="*/ 2964180 h 3064251"/>
              <a:gd name="connsiteX74" fmla="*/ 922020 w 3414281"/>
              <a:gd name="connsiteY74" fmla="*/ 2987040 h 3064251"/>
              <a:gd name="connsiteX75" fmla="*/ 1005840 w 3414281"/>
              <a:gd name="connsiteY75" fmla="*/ 3017520 h 3064251"/>
              <a:gd name="connsiteX76" fmla="*/ 1181100 w 3414281"/>
              <a:gd name="connsiteY76" fmla="*/ 3032760 h 3064251"/>
              <a:gd name="connsiteX77" fmla="*/ 1470660 w 3414281"/>
              <a:gd name="connsiteY77" fmla="*/ 3055620 h 3064251"/>
              <a:gd name="connsiteX78" fmla="*/ 1996440 w 3414281"/>
              <a:gd name="connsiteY78" fmla="*/ 3048000 h 3064251"/>
              <a:gd name="connsiteX79" fmla="*/ 2026920 w 3414281"/>
              <a:gd name="connsiteY79" fmla="*/ 3040380 h 3064251"/>
              <a:gd name="connsiteX80" fmla="*/ 2072640 w 3414281"/>
              <a:gd name="connsiteY80" fmla="*/ 3025140 h 3064251"/>
              <a:gd name="connsiteX81" fmla="*/ 2324100 w 3414281"/>
              <a:gd name="connsiteY81" fmla="*/ 3009900 h 3064251"/>
              <a:gd name="connsiteX82" fmla="*/ 2346960 w 3414281"/>
              <a:gd name="connsiteY82" fmla="*/ 2994660 h 3064251"/>
              <a:gd name="connsiteX83" fmla="*/ 2446020 w 3414281"/>
              <a:gd name="connsiteY83" fmla="*/ 2979420 h 3064251"/>
              <a:gd name="connsiteX84" fmla="*/ 2529840 w 3414281"/>
              <a:gd name="connsiteY84" fmla="*/ 2948940 h 3064251"/>
              <a:gd name="connsiteX85" fmla="*/ 2575560 w 3414281"/>
              <a:gd name="connsiteY85" fmla="*/ 2933700 h 3064251"/>
              <a:gd name="connsiteX86" fmla="*/ 2636520 w 3414281"/>
              <a:gd name="connsiteY86" fmla="*/ 2918460 h 3064251"/>
              <a:gd name="connsiteX87" fmla="*/ 2743200 w 3414281"/>
              <a:gd name="connsiteY87" fmla="*/ 2887980 h 3064251"/>
              <a:gd name="connsiteX88" fmla="*/ 2796540 w 3414281"/>
              <a:gd name="connsiteY88" fmla="*/ 2857500 h 3064251"/>
              <a:gd name="connsiteX89" fmla="*/ 2834640 w 3414281"/>
              <a:gd name="connsiteY89" fmla="*/ 2849880 h 3064251"/>
              <a:gd name="connsiteX90" fmla="*/ 2895600 w 3414281"/>
              <a:gd name="connsiteY90" fmla="*/ 2834640 h 3064251"/>
              <a:gd name="connsiteX91" fmla="*/ 2941320 w 3414281"/>
              <a:gd name="connsiteY91" fmla="*/ 2811780 h 3064251"/>
              <a:gd name="connsiteX92" fmla="*/ 2964180 w 3414281"/>
              <a:gd name="connsiteY92" fmla="*/ 2796540 h 3064251"/>
              <a:gd name="connsiteX93" fmla="*/ 3009900 w 3414281"/>
              <a:gd name="connsiteY93" fmla="*/ 2781300 h 3064251"/>
              <a:gd name="connsiteX94" fmla="*/ 3048000 w 3414281"/>
              <a:gd name="connsiteY94" fmla="*/ 2750820 h 3064251"/>
              <a:gd name="connsiteX95" fmla="*/ 3063240 w 3414281"/>
              <a:gd name="connsiteY95" fmla="*/ 2727960 h 3064251"/>
              <a:gd name="connsiteX96" fmla="*/ 3086100 w 3414281"/>
              <a:gd name="connsiteY96" fmla="*/ 2697480 h 3064251"/>
              <a:gd name="connsiteX97" fmla="*/ 3116580 w 3414281"/>
              <a:gd name="connsiteY97" fmla="*/ 2667000 h 3064251"/>
              <a:gd name="connsiteX98" fmla="*/ 3192780 w 3414281"/>
              <a:gd name="connsiteY98" fmla="*/ 2545080 h 3064251"/>
              <a:gd name="connsiteX99" fmla="*/ 3200400 w 3414281"/>
              <a:gd name="connsiteY99" fmla="*/ 2522220 h 3064251"/>
              <a:gd name="connsiteX100" fmla="*/ 3268980 w 3414281"/>
              <a:gd name="connsiteY100" fmla="*/ 2438400 h 3064251"/>
              <a:gd name="connsiteX101" fmla="*/ 3307080 w 3414281"/>
              <a:gd name="connsiteY101" fmla="*/ 2385060 h 3064251"/>
              <a:gd name="connsiteX102" fmla="*/ 3337560 w 3414281"/>
              <a:gd name="connsiteY102" fmla="*/ 2316480 h 3064251"/>
              <a:gd name="connsiteX103" fmla="*/ 3360420 w 3414281"/>
              <a:gd name="connsiteY103" fmla="*/ 2301240 h 3064251"/>
              <a:gd name="connsiteX104" fmla="*/ 3383280 w 3414281"/>
              <a:gd name="connsiteY104" fmla="*/ 2141220 h 3064251"/>
              <a:gd name="connsiteX105" fmla="*/ 3390900 w 3414281"/>
              <a:gd name="connsiteY105" fmla="*/ 2103120 h 3064251"/>
              <a:gd name="connsiteX106" fmla="*/ 3406140 w 3414281"/>
              <a:gd name="connsiteY106" fmla="*/ 1996440 h 3064251"/>
              <a:gd name="connsiteX107" fmla="*/ 3398520 w 3414281"/>
              <a:gd name="connsiteY107" fmla="*/ 1554480 h 3064251"/>
              <a:gd name="connsiteX108" fmla="*/ 3390900 w 3414281"/>
              <a:gd name="connsiteY108" fmla="*/ 1531620 h 3064251"/>
              <a:gd name="connsiteX109" fmla="*/ 3368040 w 3414281"/>
              <a:gd name="connsiteY109" fmla="*/ 1440180 h 3064251"/>
              <a:gd name="connsiteX110" fmla="*/ 3360420 w 3414281"/>
              <a:gd name="connsiteY110" fmla="*/ 1402080 h 3064251"/>
              <a:gd name="connsiteX111" fmla="*/ 3345180 w 3414281"/>
              <a:gd name="connsiteY111" fmla="*/ 1379220 h 3064251"/>
              <a:gd name="connsiteX112" fmla="*/ 3322320 w 3414281"/>
              <a:gd name="connsiteY112" fmla="*/ 1333500 h 3064251"/>
              <a:gd name="connsiteX113" fmla="*/ 3314700 w 3414281"/>
              <a:gd name="connsiteY113" fmla="*/ 1295400 h 3064251"/>
              <a:gd name="connsiteX114" fmla="*/ 3299460 w 3414281"/>
              <a:gd name="connsiteY114" fmla="*/ 1272540 h 3064251"/>
              <a:gd name="connsiteX115" fmla="*/ 3276600 w 3414281"/>
              <a:gd name="connsiteY115" fmla="*/ 1234440 h 3064251"/>
              <a:gd name="connsiteX116" fmla="*/ 3261360 w 3414281"/>
              <a:gd name="connsiteY116" fmla="*/ 1211580 h 3064251"/>
              <a:gd name="connsiteX117" fmla="*/ 3246120 w 3414281"/>
              <a:gd name="connsiteY117" fmla="*/ 1181100 h 3064251"/>
              <a:gd name="connsiteX118" fmla="*/ 3208020 w 3414281"/>
              <a:gd name="connsiteY118" fmla="*/ 1120140 h 3064251"/>
              <a:gd name="connsiteX119" fmla="*/ 3169920 w 3414281"/>
              <a:gd name="connsiteY119" fmla="*/ 1051560 h 3064251"/>
              <a:gd name="connsiteX120" fmla="*/ 3139440 w 3414281"/>
              <a:gd name="connsiteY120" fmla="*/ 1013460 h 3064251"/>
              <a:gd name="connsiteX121" fmla="*/ 3131820 w 3414281"/>
              <a:gd name="connsiteY121" fmla="*/ 982980 h 3064251"/>
              <a:gd name="connsiteX122" fmla="*/ 3093720 w 3414281"/>
              <a:gd name="connsiteY122" fmla="*/ 937260 h 3064251"/>
              <a:gd name="connsiteX123" fmla="*/ 3040380 w 3414281"/>
              <a:gd name="connsiteY123" fmla="*/ 883920 h 3064251"/>
              <a:gd name="connsiteX124" fmla="*/ 3017520 w 3414281"/>
              <a:gd name="connsiteY124" fmla="*/ 845820 h 3064251"/>
              <a:gd name="connsiteX125" fmla="*/ 3002280 w 3414281"/>
              <a:gd name="connsiteY125" fmla="*/ 822960 h 3064251"/>
              <a:gd name="connsiteX126" fmla="*/ 2956560 w 3414281"/>
              <a:gd name="connsiteY126" fmla="*/ 754380 h 3064251"/>
              <a:gd name="connsiteX127" fmla="*/ 2926080 w 3414281"/>
              <a:gd name="connsiteY127" fmla="*/ 723900 h 3064251"/>
              <a:gd name="connsiteX128" fmla="*/ 2887980 w 3414281"/>
              <a:gd name="connsiteY128" fmla="*/ 678180 h 3064251"/>
              <a:gd name="connsiteX129" fmla="*/ 2865120 w 3414281"/>
              <a:gd name="connsiteY129" fmla="*/ 655320 h 3064251"/>
              <a:gd name="connsiteX130" fmla="*/ 2773680 w 3414281"/>
              <a:gd name="connsiteY130" fmla="*/ 548640 h 3064251"/>
              <a:gd name="connsiteX131" fmla="*/ 2712720 w 3414281"/>
              <a:gd name="connsiteY131" fmla="*/ 510540 h 3064251"/>
              <a:gd name="connsiteX132" fmla="*/ 2644140 w 3414281"/>
              <a:gd name="connsiteY132" fmla="*/ 464820 h 3064251"/>
              <a:gd name="connsiteX133" fmla="*/ 2606040 w 3414281"/>
              <a:gd name="connsiteY133" fmla="*/ 434340 h 3064251"/>
              <a:gd name="connsiteX134" fmla="*/ 2590800 w 3414281"/>
              <a:gd name="connsiteY134" fmla="*/ 411480 h 3064251"/>
              <a:gd name="connsiteX135" fmla="*/ 2560320 w 3414281"/>
              <a:gd name="connsiteY135" fmla="*/ 403860 h 3064251"/>
              <a:gd name="connsiteX136" fmla="*/ 2537460 w 3414281"/>
              <a:gd name="connsiteY136" fmla="*/ 381000 h 3064251"/>
              <a:gd name="connsiteX137" fmla="*/ 2438400 w 3414281"/>
              <a:gd name="connsiteY137" fmla="*/ 327660 h 3064251"/>
              <a:gd name="connsiteX138" fmla="*/ 2354580 w 3414281"/>
              <a:gd name="connsiteY138" fmla="*/ 281940 h 3064251"/>
              <a:gd name="connsiteX139" fmla="*/ 2286000 w 3414281"/>
              <a:gd name="connsiteY139" fmla="*/ 274320 h 3064251"/>
              <a:gd name="connsiteX140" fmla="*/ 2247900 w 3414281"/>
              <a:gd name="connsiteY140" fmla="*/ 251460 h 3064251"/>
              <a:gd name="connsiteX141" fmla="*/ 2171700 w 3414281"/>
              <a:gd name="connsiteY141" fmla="*/ 220980 h 3064251"/>
              <a:gd name="connsiteX142" fmla="*/ 2087880 w 3414281"/>
              <a:gd name="connsiteY142" fmla="*/ 175260 h 3064251"/>
              <a:gd name="connsiteX143" fmla="*/ 2034540 w 3414281"/>
              <a:gd name="connsiteY143" fmla="*/ 152400 h 3064251"/>
              <a:gd name="connsiteX144" fmla="*/ 1981200 w 3414281"/>
              <a:gd name="connsiteY144" fmla="*/ 106680 h 3064251"/>
              <a:gd name="connsiteX145" fmla="*/ 1958340 w 3414281"/>
              <a:gd name="connsiteY145" fmla="*/ 99060 h 3064251"/>
              <a:gd name="connsiteX146" fmla="*/ 1912620 w 3414281"/>
              <a:gd name="connsiteY146" fmla="*/ 68580 h 3064251"/>
              <a:gd name="connsiteX147" fmla="*/ 1889760 w 3414281"/>
              <a:gd name="connsiteY147" fmla="*/ 53340 h 3064251"/>
              <a:gd name="connsiteX148" fmla="*/ 1866900 w 3414281"/>
              <a:gd name="connsiteY148" fmla="*/ 45720 h 3064251"/>
              <a:gd name="connsiteX149" fmla="*/ 1859280 w 3414281"/>
              <a:gd name="connsiteY149" fmla="*/ 30480 h 3064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</a:cxnLst>
            <a:rect l="l" t="t" r="r" b="b"/>
            <a:pathLst>
              <a:path w="3414281" h="3064251">
                <a:moveTo>
                  <a:pt x="1859280" y="30480"/>
                </a:moveTo>
                <a:cubicBezTo>
                  <a:pt x="1841500" y="26670"/>
                  <a:pt x="1793146" y="26420"/>
                  <a:pt x="1760220" y="22860"/>
                </a:cubicBezTo>
                <a:cubicBezTo>
                  <a:pt x="1699141" y="16257"/>
                  <a:pt x="1577340" y="0"/>
                  <a:pt x="1577340" y="0"/>
                </a:cubicBezTo>
                <a:lnTo>
                  <a:pt x="1280160" y="7620"/>
                </a:lnTo>
                <a:cubicBezTo>
                  <a:pt x="1259700" y="8491"/>
                  <a:pt x="1239154" y="10635"/>
                  <a:pt x="1219200" y="15240"/>
                </a:cubicBezTo>
                <a:cubicBezTo>
                  <a:pt x="1205872" y="18316"/>
                  <a:pt x="1194370" y="27163"/>
                  <a:pt x="1181100" y="30480"/>
                </a:cubicBezTo>
                <a:cubicBezTo>
                  <a:pt x="1144941" y="39520"/>
                  <a:pt x="1129121" y="33780"/>
                  <a:pt x="1097280" y="45720"/>
                </a:cubicBezTo>
                <a:cubicBezTo>
                  <a:pt x="1086644" y="49708"/>
                  <a:pt x="1077241" y="56485"/>
                  <a:pt x="1066800" y="60960"/>
                </a:cubicBezTo>
                <a:cubicBezTo>
                  <a:pt x="1059417" y="64124"/>
                  <a:pt x="1051489" y="65835"/>
                  <a:pt x="1043940" y="68580"/>
                </a:cubicBezTo>
                <a:cubicBezTo>
                  <a:pt x="965778" y="97003"/>
                  <a:pt x="1007289" y="86578"/>
                  <a:pt x="944880" y="99060"/>
                </a:cubicBezTo>
                <a:cubicBezTo>
                  <a:pt x="928713" y="108760"/>
                  <a:pt x="895734" y="129872"/>
                  <a:pt x="876300" y="137160"/>
                </a:cubicBezTo>
                <a:cubicBezTo>
                  <a:pt x="824743" y="156494"/>
                  <a:pt x="865944" y="133978"/>
                  <a:pt x="822960" y="152400"/>
                </a:cubicBezTo>
                <a:cubicBezTo>
                  <a:pt x="812519" y="156875"/>
                  <a:pt x="802921" y="163165"/>
                  <a:pt x="792480" y="167640"/>
                </a:cubicBezTo>
                <a:cubicBezTo>
                  <a:pt x="785097" y="170804"/>
                  <a:pt x="776932" y="171936"/>
                  <a:pt x="769620" y="175260"/>
                </a:cubicBezTo>
                <a:cubicBezTo>
                  <a:pt x="683665" y="214331"/>
                  <a:pt x="737904" y="198429"/>
                  <a:pt x="678180" y="213360"/>
                </a:cubicBezTo>
                <a:cubicBezTo>
                  <a:pt x="668020" y="220980"/>
                  <a:pt x="658727" y="229919"/>
                  <a:pt x="647700" y="236220"/>
                </a:cubicBezTo>
                <a:cubicBezTo>
                  <a:pt x="640726" y="240205"/>
                  <a:pt x="632024" y="240248"/>
                  <a:pt x="624840" y="243840"/>
                </a:cubicBezTo>
                <a:cubicBezTo>
                  <a:pt x="616649" y="247936"/>
                  <a:pt x="610171" y="254984"/>
                  <a:pt x="601980" y="259080"/>
                </a:cubicBezTo>
                <a:cubicBezTo>
                  <a:pt x="594796" y="262672"/>
                  <a:pt x="586460" y="263438"/>
                  <a:pt x="579120" y="266700"/>
                </a:cubicBezTo>
                <a:cubicBezTo>
                  <a:pt x="563550" y="273620"/>
                  <a:pt x="548295" y="281285"/>
                  <a:pt x="533400" y="289560"/>
                </a:cubicBezTo>
                <a:cubicBezTo>
                  <a:pt x="525394" y="294008"/>
                  <a:pt x="517347" y="298674"/>
                  <a:pt x="510540" y="304800"/>
                </a:cubicBezTo>
                <a:cubicBezTo>
                  <a:pt x="491850" y="321621"/>
                  <a:pt x="457200" y="358140"/>
                  <a:pt x="457200" y="358140"/>
                </a:cubicBezTo>
                <a:cubicBezTo>
                  <a:pt x="435137" y="424328"/>
                  <a:pt x="471708" y="320127"/>
                  <a:pt x="426720" y="419100"/>
                </a:cubicBezTo>
                <a:cubicBezTo>
                  <a:pt x="395640" y="487475"/>
                  <a:pt x="431179" y="445121"/>
                  <a:pt x="388620" y="487680"/>
                </a:cubicBezTo>
                <a:cubicBezTo>
                  <a:pt x="371149" y="540094"/>
                  <a:pt x="395046" y="476435"/>
                  <a:pt x="358140" y="541020"/>
                </a:cubicBezTo>
                <a:cubicBezTo>
                  <a:pt x="354155" y="547994"/>
                  <a:pt x="354112" y="556696"/>
                  <a:pt x="350520" y="563880"/>
                </a:cubicBezTo>
                <a:cubicBezTo>
                  <a:pt x="346424" y="572071"/>
                  <a:pt x="339376" y="578549"/>
                  <a:pt x="335280" y="586740"/>
                </a:cubicBezTo>
                <a:cubicBezTo>
                  <a:pt x="331688" y="593924"/>
                  <a:pt x="331252" y="602416"/>
                  <a:pt x="327660" y="609600"/>
                </a:cubicBezTo>
                <a:cubicBezTo>
                  <a:pt x="323357" y="618206"/>
                  <a:pt x="298627" y="658471"/>
                  <a:pt x="289560" y="670560"/>
                </a:cubicBezTo>
                <a:cubicBezTo>
                  <a:pt x="272184" y="693728"/>
                  <a:pt x="246976" y="712251"/>
                  <a:pt x="236220" y="739140"/>
                </a:cubicBezTo>
                <a:cubicBezTo>
                  <a:pt x="231140" y="751840"/>
                  <a:pt x="227097" y="765006"/>
                  <a:pt x="220980" y="777240"/>
                </a:cubicBezTo>
                <a:cubicBezTo>
                  <a:pt x="215409" y="788382"/>
                  <a:pt x="188057" y="823677"/>
                  <a:pt x="182880" y="830580"/>
                </a:cubicBezTo>
                <a:cubicBezTo>
                  <a:pt x="177800" y="845820"/>
                  <a:pt x="171867" y="860802"/>
                  <a:pt x="167640" y="876300"/>
                </a:cubicBezTo>
                <a:cubicBezTo>
                  <a:pt x="164232" y="888795"/>
                  <a:pt x="164568" y="902273"/>
                  <a:pt x="160020" y="914400"/>
                </a:cubicBezTo>
                <a:cubicBezTo>
                  <a:pt x="156804" y="922975"/>
                  <a:pt x="148499" y="928891"/>
                  <a:pt x="144780" y="937260"/>
                </a:cubicBezTo>
                <a:cubicBezTo>
                  <a:pt x="138256" y="951940"/>
                  <a:pt x="133436" y="967395"/>
                  <a:pt x="129540" y="982980"/>
                </a:cubicBezTo>
                <a:cubicBezTo>
                  <a:pt x="127000" y="993140"/>
                  <a:pt x="126045" y="1003834"/>
                  <a:pt x="121920" y="1013460"/>
                </a:cubicBezTo>
                <a:cubicBezTo>
                  <a:pt x="118312" y="1021878"/>
                  <a:pt x="111760" y="1028700"/>
                  <a:pt x="106680" y="1036320"/>
                </a:cubicBezTo>
                <a:cubicBezTo>
                  <a:pt x="91529" y="1096923"/>
                  <a:pt x="110741" y="1036834"/>
                  <a:pt x="76200" y="1097280"/>
                </a:cubicBezTo>
                <a:cubicBezTo>
                  <a:pt x="72215" y="1104254"/>
                  <a:pt x="72565" y="1113166"/>
                  <a:pt x="68580" y="1120140"/>
                </a:cubicBezTo>
                <a:cubicBezTo>
                  <a:pt x="62279" y="1131167"/>
                  <a:pt x="53340" y="1140460"/>
                  <a:pt x="45720" y="1150620"/>
                </a:cubicBezTo>
                <a:cubicBezTo>
                  <a:pt x="43180" y="1163320"/>
                  <a:pt x="41508" y="1176225"/>
                  <a:pt x="38100" y="1188720"/>
                </a:cubicBezTo>
                <a:cubicBezTo>
                  <a:pt x="33873" y="1204218"/>
                  <a:pt x="22860" y="1234440"/>
                  <a:pt x="22860" y="1234440"/>
                </a:cubicBezTo>
                <a:cubicBezTo>
                  <a:pt x="1338" y="1385094"/>
                  <a:pt x="22312" y="1223915"/>
                  <a:pt x="7620" y="1554480"/>
                </a:cubicBezTo>
                <a:cubicBezTo>
                  <a:pt x="6487" y="1579982"/>
                  <a:pt x="2540" y="1605280"/>
                  <a:pt x="0" y="1630680"/>
                </a:cubicBezTo>
                <a:cubicBezTo>
                  <a:pt x="2540" y="1699260"/>
                  <a:pt x="1010" y="1768112"/>
                  <a:pt x="7620" y="1836420"/>
                </a:cubicBezTo>
                <a:cubicBezTo>
                  <a:pt x="8714" y="1847726"/>
                  <a:pt x="18385" y="1856459"/>
                  <a:pt x="22860" y="1866900"/>
                </a:cubicBezTo>
                <a:cubicBezTo>
                  <a:pt x="26024" y="1874283"/>
                  <a:pt x="28532" y="1881968"/>
                  <a:pt x="30480" y="1889760"/>
                </a:cubicBezTo>
                <a:cubicBezTo>
                  <a:pt x="33621" y="1902325"/>
                  <a:pt x="34959" y="1915295"/>
                  <a:pt x="38100" y="1927860"/>
                </a:cubicBezTo>
                <a:cubicBezTo>
                  <a:pt x="52625" y="1985960"/>
                  <a:pt x="39087" y="1909934"/>
                  <a:pt x="53340" y="1981200"/>
                </a:cubicBezTo>
                <a:cubicBezTo>
                  <a:pt x="56370" y="1996350"/>
                  <a:pt x="57608" y="2011838"/>
                  <a:pt x="60960" y="2026920"/>
                </a:cubicBezTo>
                <a:cubicBezTo>
                  <a:pt x="62702" y="2034761"/>
                  <a:pt x="66373" y="2042057"/>
                  <a:pt x="68580" y="2049780"/>
                </a:cubicBezTo>
                <a:cubicBezTo>
                  <a:pt x="71457" y="2059850"/>
                  <a:pt x="73191" y="2070229"/>
                  <a:pt x="76200" y="2080260"/>
                </a:cubicBezTo>
                <a:cubicBezTo>
                  <a:pt x="80816" y="2095647"/>
                  <a:pt x="88290" y="2110228"/>
                  <a:pt x="91440" y="2125980"/>
                </a:cubicBezTo>
                <a:cubicBezTo>
                  <a:pt x="93980" y="2138680"/>
                  <a:pt x="94964" y="2151793"/>
                  <a:pt x="99060" y="2164080"/>
                </a:cubicBezTo>
                <a:cubicBezTo>
                  <a:pt x="102652" y="2174856"/>
                  <a:pt x="109825" y="2184119"/>
                  <a:pt x="114300" y="2194560"/>
                </a:cubicBezTo>
                <a:cubicBezTo>
                  <a:pt x="117464" y="2201943"/>
                  <a:pt x="117465" y="2210737"/>
                  <a:pt x="121920" y="2217420"/>
                </a:cubicBezTo>
                <a:cubicBezTo>
                  <a:pt x="127898" y="2226386"/>
                  <a:pt x="137160" y="2232660"/>
                  <a:pt x="144780" y="2240280"/>
                </a:cubicBezTo>
                <a:cubicBezTo>
                  <a:pt x="147320" y="2265680"/>
                  <a:pt x="147051" y="2291520"/>
                  <a:pt x="152400" y="2316480"/>
                </a:cubicBezTo>
                <a:cubicBezTo>
                  <a:pt x="156100" y="2333745"/>
                  <a:pt x="193155" y="2385233"/>
                  <a:pt x="198120" y="2392680"/>
                </a:cubicBezTo>
                <a:cubicBezTo>
                  <a:pt x="200660" y="2405380"/>
                  <a:pt x="199314" y="2419535"/>
                  <a:pt x="205740" y="2430780"/>
                </a:cubicBezTo>
                <a:cubicBezTo>
                  <a:pt x="210284" y="2438731"/>
                  <a:pt x="222124" y="2439544"/>
                  <a:pt x="228600" y="2446020"/>
                </a:cubicBezTo>
                <a:cubicBezTo>
                  <a:pt x="237580" y="2455000"/>
                  <a:pt x="242917" y="2467103"/>
                  <a:pt x="251460" y="2476500"/>
                </a:cubicBezTo>
                <a:cubicBezTo>
                  <a:pt x="289635" y="2518492"/>
                  <a:pt x="311735" y="2530543"/>
                  <a:pt x="342900" y="2575560"/>
                </a:cubicBezTo>
                <a:cubicBezTo>
                  <a:pt x="354556" y="2592397"/>
                  <a:pt x="360894" y="2612669"/>
                  <a:pt x="373380" y="2628900"/>
                </a:cubicBezTo>
                <a:cubicBezTo>
                  <a:pt x="391694" y="2652708"/>
                  <a:pt x="450505" y="2702393"/>
                  <a:pt x="472440" y="2720340"/>
                </a:cubicBezTo>
                <a:cubicBezTo>
                  <a:pt x="482269" y="2728382"/>
                  <a:pt x="493362" y="2734837"/>
                  <a:pt x="502920" y="2743200"/>
                </a:cubicBezTo>
                <a:cubicBezTo>
                  <a:pt x="513733" y="2752662"/>
                  <a:pt x="521708" y="2765329"/>
                  <a:pt x="533400" y="2773680"/>
                </a:cubicBezTo>
                <a:cubicBezTo>
                  <a:pt x="557504" y="2790897"/>
                  <a:pt x="586844" y="2800437"/>
                  <a:pt x="609600" y="2819400"/>
                </a:cubicBezTo>
                <a:cubicBezTo>
                  <a:pt x="631347" y="2837522"/>
                  <a:pt x="653129" y="2858425"/>
                  <a:pt x="678180" y="2872740"/>
                </a:cubicBezTo>
                <a:cubicBezTo>
                  <a:pt x="688043" y="2878376"/>
                  <a:pt x="699027" y="2881960"/>
                  <a:pt x="708660" y="2887980"/>
                </a:cubicBezTo>
                <a:cubicBezTo>
                  <a:pt x="719430" y="2894711"/>
                  <a:pt x="728038" y="2904672"/>
                  <a:pt x="739140" y="2910840"/>
                </a:cubicBezTo>
                <a:cubicBezTo>
                  <a:pt x="767335" y="2926504"/>
                  <a:pt x="784592" y="2927550"/>
                  <a:pt x="815340" y="2933700"/>
                </a:cubicBezTo>
                <a:cubicBezTo>
                  <a:pt x="825500" y="2943860"/>
                  <a:pt x="833865" y="2956210"/>
                  <a:pt x="845820" y="2964180"/>
                </a:cubicBezTo>
                <a:cubicBezTo>
                  <a:pt x="875485" y="2983957"/>
                  <a:pt x="889880" y="2976996"/>
                  <a:pt x="922020" y="2987040"/>
                </a:cubicBezTo>
                <a:cubicBezTo>
                  <a:pt x="950397" y="2995908"/>
                  <a:pt x="976562" y="3012353"/>
                  <a:pt x="1005840" y="3017520"/>
                </a:cubicBezTo>
                <a:cubicBezTo>
                  <a:pt x="1063588" y="3027711"/>
                  <a:pt x="1181100" y="3032760"/>
                  <a:pt x="1181100" y="3032760"/>
                </a:cubicBezTo>
                <a:cubicBezTo>
                  <a:pt x="1362811" y="3081216"/>
                  <a:pt x="1239826" y="3060638"/>
                  <a:pt x="1470660" y="3055620"/>
                </a:cubicBezTo>
                <a:lnTo>
                  <a:pt x="1996440" y="3048000"/>
                </a:lnTo>
                <a:cubicBezTo>
                  <a:pt x="2006600" y="3045460"/>
                  <a:pt x="2016889" y="3043389"/>
                  <a:pt x="2026920" y="3040380"/>
                </a:cubicBezTo>
                <a:cubicBezTo>
                  <a:pt x="2042307" y="3035764"/>
                  <a:pt x="2056987" y="3028752"/>
                  <a:pt x="2072640" y="3025140"/>
                </a:cubicBezTo>
                <a:cubicBezTo>
                  <a:pt x="2137112" y="3010262"/>
                  <a:pt x="2307811" y="3010526"/>
                  <a:pt x="2324100" y="3009900"/>
                </a:cubicBezTo>
                <a:cubicBezTo>
                  <a:pt x="2331720" y="3004820"/>
                  <a:pt x="2338769" y="2998756"/>
                  <a:pt x="2346960" y="2994660"/>
                </a:cubicBezTo>
                <a:cubicBezTo>
                  <a:pt x="2374421" y="2980929"/>
                  <a:pt x="2424166" y="2981605"/>
                  <a:pt x="2446020" y="2979420"/>
                </a:cubicBezTo>
                <a:cubicBezTo>
                  <a:pt x="2544360" y="2937274"/>
                  <a:pt x="2461442" y="2969459"/>
                  <a:pt x="2529840" y="2948940"/>
                </a:cubicBezTo>
                <a:cubicBezTo>
                  <a:pt x="2545227" y="2944324"/>
                  <a:pt x="2559975" y="2937596"/>
                  <a:pt x="2575560" y="2933700"/>
                </a:cubicBezTo>
                <a:cubicBezTo>
                  <a:pt x="2595880" y="2928620"/>
                  <a:pt x="2616908" y="2925814"/>
                  <a:pt x="2636520" y="2918460"/>
                </a:cubicBezTo>
                <a:cubicBezTo>
                  <a:pt x="2711946" y="2890175"/>
                  <a:pt x="2676074" y="2899168"/>
                  <a:pt x="2743200" y="2887980"/>
                </a:cubicBezTo>
                <a:cubicBezTo>
                  <a:pt x="2760980" y="2877820"/>
                  <a:pt x="2777637" y="2865376"/>
                  <a:pt x="2796540" y="2857500"/>
                </a:cubicBezTo>
                <a:cubicBezTo>
                  <a:pt x="2808495" y="2852519"/>
                  <a:pt x="2822020" y="2852792"/>
                  <a:pt x="2834640" y="2849880"/>
                </a:cubicBezTo>
                <a:cubicBezTo>
                  <a:pt x="2855049" y="2845170"/>
                  <a:pt x="2875875" y="2841685"/>
                  <a:pt x="2895600" y="2834640"/>
                </a:cubicBezTo>
                <a:cubicBezTo>
                  <a:pt x="2911646" y="2828909"/>
                  <a:pt x="2926425" y="2820055"/>
                  <a:pt x="2941320" y="2811780"/>
                </a:cubicBezTo>
                <a:cubicBezTo>
                  <a:pt x="2949326" y="2807332"/>
                  <a:pt x="2955811" y="2800259"/>
                  <a:pt x="2964180" y="2796540"/>
                </a:cubicBezTo>
                <a:cubicBezTo>
                  <a:pt x="2978860" y="2790016"/>
                  <a:pt x="3009900" y="2781300"/>
                  <a:pt x="3009900" y="2781300"/>
                </a:cubicBezTo>
                <a:cubicBezTo>
                  <a:pt x="3053576" y="2715786"/>
                  <a:pt x="2995420" y="2792884"/>
                  <a:pt x="3048000" y="2750820"/>
                </a:cubicBezTo>
                <a:cubicBezTo>
                  <a:pt x="3055151" y="2745099"/>
                  <a:pt x="3057917" y="2735412"/>
                  <a:pt x="3063240" y="2727960"/>
                </a:cubicBezTo>
                <a:cubicBezTo>
                  <a:pt x="3070622" y="2717626"/>
                  <a:pt x="3077737" y="2707038"/>
                  <a:pt x="3086100" y="2697480"/>
                </a:cubicBezTo>
                <a:cubicBezTo>
                  <a:pt x="3095562" y="2686667"/>
                  <a:pt x="3107604" y="2678220"/>
                  <a:pt x="3116580" y="2667000"/>
                </a:cubicBezTo>
                <a:cubicBezTo>
                  <a:pt x="3130810" y="2649212"/>
                  <a:pt x="3190488" y="2551955"/>
                  <a:pt x="3192780" y="2545080"/>
                </a:cubicBezTo>
                <a:cubicBezTo>
                  <a:pt x="3195320" y="2537460"/>
                  <a:pt x="3196499" y="2529241"/>
                  <a:pt x="3200400" y="2522220"/>
                </a:cubicBezTo>
                <a:cubicBezTo>
                  <a:pt x="3237976" y="2454584"/>
                  <a:pt x="3220740" y="2496288"/>
                  <a:pt x="3268980" y="2438400"/>
                </a:cubicBezTo>
                <a:cubicBezTo>
                  <a:pt x="3282968" y="2421614"/>
                  <a:pt x="3294380" y="2402840"/>
                  <a:pt x="3307080" y="2385060"/>
                </a:cubicBezTo>
                <a:cubicBezTo>
                  <a:pt x="3315100" y="2360999"/>
                  <a:pt x="3321689" y="2337642"/>
                  <a:pt x="3337560" y="2316480"/>
                </a:cubicBezTo>
                <a:cubicBezTo>
                  <a:pt x="3343055" y="2309154"/>
                  <a:pt x="3352800" y="2306320"/>
                  <a:pt x="3360420" y="2301240"/>
                </a:cubicBezTo>
                <a:cubicBezTo>
                  <a:pt x="3396455" y="2229170"/>
                  <a:pt x="3369468" y="2293149"/>
                  <a:pt x="3383280" y="2141220"/>
                </a:cubicBezTo>
                <a:cubicBezTo>
                  <a:pt x="3384453" y="2128322"/>
                  <a:pt x="3389188" y="2115958"/>
                  <a:pt x="3390900" y="2103120"/>
                </a:cubicBezTo>
                <a:cubicBezTo>
                  <a:pt x="3405749" y="1991751"/>
                  <a:pt x="3389790" y="2061838"/>
                  <a:pt x="3406140" y="1996440"/>
                </a:cubicBezTo>
                <a:cubicBezTo>
                  <a:pt x="3413011" y="1749068"/>
                  <a:pt x="3423457" y="1762285"/>
                  <a:pt x="3398520" y="1554480"/>
                </a:cubicBezTo>
                <a:cubicBezTo>
                  <a:pt x="3397563" y="1546505"/>
                  <a:pt x="3393440" y="1539240"/>
                  <a:pt x="3390900" y="1531620"/>
                </a:cubicBezTo>
                <a:cubicBezTo>
                  <a:pt x="3374807" y="1418969"/>
                  <a:pt x="3394930" y="1529813"/>
                  <a:pt x="3368040" y="1440180"/>
                </a:cubicBezTo>
                <a:cubicBezTo>
                  <a:pt x="3364318" y="1427775"/>
                  <a:pt x="3364968" y="1414207"/>
                  <a:pt x="3360420" y="1402080"/>
                </a:cubicBezTo>
                <a:cubicBezTo>
                  <a:pt x="3357204" y="1393505"/>
                  <a:pt x="3349628" y="1387226"/>
                  <a:pt x="3345180" y="1379220"/>
                </a:cubicBezTo>
                <a:cubicBezTo>
                  <a:pt x="3336905" y="1364325"/>
                  <a:pt x="3329940" y="1348740"/>
                  <a:pt x="3322320" y="1333500"/>
                </a:cubicBezTo>
                <a:cubicBezTo>
                  <a:pt x="3319780" y="1320800"/>
                  <a:pt x="3319248" y="1307527"/>
                  <a:pt x="3314700" y="1295400"/>
                </a:cubicBezTo>
                <a:cubicBezTo>
                  <a:pt x="3311484" y="1286825"/>
                  <a:pt x="3304314" y="1280306"/>
                  <a:pt x="3299460" y="1272540"/>
                </a:cubicBezTo>
                <a:cubicBezTo>
                  <a:pt x="3291610" y="1259981"/>
                  <a:pt x="3284450" y="1246999"/>
                  <a:pt x="3276600" y="1234440"/>
                </a:cubicBezTo>
                <a:cubicBezTo>
                  <a:pt x="3271746" y="1226674"/>
                  <a:pt x="3265904" y="1219531"/>
                  <a:pt x="3261360" y="1211580"/>
                </a:cubicBezTo>
                <a:cubicBezTo>
                  <a:pt x="3255724" y="1201717"/>
                  <a:pt x="3251200" y="1191260"/>
                  <a:pt x="3246120" y="1181100"/>
                </a:cubicBezTo>
                <a:cubicBezTo>
                  <a:pt x="3231767" y="1109336"/>
                  <a:pt x="3253021" y="1171570"/>
                  <a:pt x="3208020" y="1120140"/>
                </a:cubicBezTo>
                <a:cubicBezTo>
                  <a:pt x="3181506" y="1089838"/>
                  <a:pt x="3190104" y="1081835"/>
                  <a:pt x="3169920" y="1051560"/>
                </a:cubicBezTo>
                <a:cubicBezTo>
                  <a:pt x="3160898" y="1038028"/>
                  <a:pt x="3149600" y="1026160"/>
                  <a:pt x="3139440" y="1013460"/>
                </a:cubicBezTo>
                <a:cubicBezTo>
                  <a:pt x="3136900" y="1003300"/>
                  <a:pt x="3135945" y="992606"/>
                  <a:pt x="3131820" y="982980"/>
                </a:cubicBezTo>
                <a:cubicBezTo>
                  <a:pt x="3122196" y="960525"/>
                  <a:pt x="3109413" y="955569"/>
                  <a:pt x="3093720" y="937260"/>
                </a:cubicBezTo>
                <a:cubicBezTo>
                  <a:pt x="3051048" y="887476"/>
                  <a:pt x="3093212" y="923544"/>
                  <a:pt x="3040380" y="883920"/>
                </a:cubicBezTo>
                <a:cubicBezTo>
                  <a:pt x="3032760" y="871220"/>
                  <a:pt x="3025370" y="858379"/>
                  <a:pt x="3017520" y="845820"/>
                </a:cubicBezTo>
                <a:cubicBezTo>
                  <a:pt x="3012666" y="838054"/>
                  <a:pt x="3006824" y="830911"/>
                  <a:pt x="3002280" y="822960"/>
                </a:cubicBezTo>
                <a:cubicBezTo>
                  <a:pt x="2976010" y="776988"/>
                  <a:pt x="2999515" y="802704"/>
                  <a:pt x="2956560" y="754380"/>
                </a:cubicBezTo>
                <a:cubicBezTo>
                  <a:pt x="2947014" y="743641"/>
                  <a:pt x="2935692" y="734580"/>
                  <a:pt x="2926080" y="723900"/>
                </a:cubicBezTo>
                <a:cubicBezTo>
                  <a:pt x="2912809" y="709155"/>
                  <a:pt x="2901160" y="693007"/>
                  <a:pt x="2887980" y="678180"/>
                </a:cubicBezTo>
                <a:cubicBezTo>
                  <a:pt x="2880821" y="670126"/>
                  <a:pt x="2871586" y="663941"/>
                  <a:pt x="2865120" y="655320"/>
                </a:cubicBezTo>
                <a:cubicBezTo>
                  <a:pt x="2826215" y="603447"/>
                  <a:pt x="2851449" y="597246"/>
                  <a:pt x="2773680" y="548640"/>
                </a:cubicBezTo>
                <a:cubicBezTo>
                  <a:pt x="2753360" y="535940"/>
                  <a:pt x="2729664" y="527484"/>
                  <a:pt x="2712720" y="510540"/>
                </a:cubicBezTo>
                <a:cubicBezTo>
                  <a:pt x="2667215" y="465035"/>
                  <a:pt x="2692044" y="476796"/>
                  <a:pt x="2644140" y="464820"/>
                </a:cubicBezTo>
                <a:cubicBezTo>
                  <a:pt x="2631440" y="454660"/>
                  <a:pt x="2617540" y="445840"/>
                  <a:pt x="2606040" y="434340"/>
                </a:cubicBezTo>
                <a:cubicBezTo>
                  <a:pt x="2599564" y="427864"/>
                  <a:pt x="2598420" y="416560"/>
                  <a:pt x="2590800" y="411480"/>
                </a:cubicBezTo>
                <a:cubicBezTo>
                  <a:pt x="2582086" y="405671"/>
                  <a:pt x="2570480" y="406400"/>
                  <a:pt x="2560320" y="403860"/>
                </a:cubicBezTo>
                <a:cubicBezTo>
                  <a:pt x="2552700" y="396240"/>
                  <a:pt x="2546081" y="387466"/>
                  <a:pt x="2537460" y="381000"/>
                </a:cubicBezTo>
                <a:cubicBezTo>
                  <a:pt x="2505209" y="356811"/>
                  <a:pt x="2473753" y="348872"/>
                  <a:pt x="2438400" y="327660"/>
                </a:cubicBezTo>
                <a:cubicBezTo>
                  <a:pt x="2421568" y="317561"/>
                  <a:pt x="2372270" y="286657"/>
                  <a:pt x="2354580" y="281940"/>
                </a:cubicBezTo>
                <a:cubicBezTo>
                  <a:pt x="2332356" y="276014"/>
                  <a:pt x="2308860" y="276860"/>
                  <a:pt x="2286000" y="274320"/>
                </a:cubicBezTo>
                <a:cubicBezTo>
                  <a:pt x="2273300" y="266700"/>
                  <a:pt x="2261321" y="257723"/>
                  <a:pt x="2247900" y="251460"/>
                </a:cubicBezTo>
                <a:cubicBezTo>
                  <a:pt x="2223110" y="239891"/>
                  <a:pt x="2195452" y="234553"/>
                  <a:pt x="2171700" y="220980"/>
                </a:cubicBezTo>
                <a:cubicBezTo>
                  <a:pt x="2152482" y="209998"/>
                  <a:pt x="2112278" y="185716"/>
                  <a:pt x="2087880" y="175260"/>
                </a:cubicBezTo>
                <a:cubicBezTo>
                  <a:pt x="2063006" y="164600"/>
                  <a:pt x="2059812" y="170452"/>
                  <a:pt x="2034540" y="152400"/>
                </a:cubicBezTo>
                <a:cubicBezTo>
                  <a:pt x="1980492" y="113794"/>
                  <a:pt x="2046473" y="143979"/>
                  <a:pt x="1981200" y="106680"/>
                </a:cubicBezTo>
                <a:cubicBezTo>
                  <a:pt x="1974226" y="102695"/>
                  <a:pt x="1965361" y="102961"/>
                  <a:pt x="1958340" y="99060"/>
                </a:cubicBezTo>
                <a:cubicBezTo>
                  <a:pt x="1942329" y="90165"/>
                  <a:pt x="1927860" y="78740"/>
                  <a:pt x="1912620" y="68580"/>
                </a:cubicBezTo>
                <a:cubicBezTo>
                  <a:pt x="1905000" y="63500"/>
                  <a:pt x="1898448" y="56236"/>
                  <a:pt x="1889760" y="53340"/>
                </a:cubicBezTo>
                <a:cubicBezTo>
                  <a:pt x="1882140" y="50800"/>
                  <a:pt x="1874084" y="49312"/>
                  <a:pt x="1866900" y="45720"/>
                </a:cubicBezTo>
                <a:cubicBezTo>
                  <a:pt x="1827966" y="26253"/>
                  <a:pt x="1877060" y="34290"/>
                  <a:pt x="1859280" y="30480"/>
                </a:cubicBezTo>
                <a:close/>
              </a:path>
            </a:pathLst>
          </a:cu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331639" y="274341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TDD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270617" y="271115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BDD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773490" y="3265149"/>
            <a:ext cx="2142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Низкий уровень описания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709545" y="3889403"/>
            <a:ext cx="550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Код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974245" y="4283445"/>
            <a:ext cx="18695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Относиться к разработке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707903" y="3040741"/>
            <a:ext cx="17281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Высокий уровень описания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98385" y="3938904"/>
            <a:ext cx="19592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Документация и процесс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23927" y="4737635"/>
            <a:ext cx="1959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Вся команда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411759" y="3735514"/>
            <a:ext cx="1745420" cy="30777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ru-RU" sz="1400" b="1" dirty="0" smtClean="0"/>
              <a:t>Автоматизация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11759" y="4187837"/>
            <a:ext cx="1745420" cy="30777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ru-RU" sz="1400" b="1" dirty="0" smtClean="0"/>
              <a:t>Вначале тест</a:t>
            </a:r>
          </a:p>
        </p:txBody>
      </p:sp>
    </p:spTree>
    <p:extLst>
      <p:ext uri="{BB962C8B-B14F-4D97-AF65-F5344CB8AC3E}">
        <p14:creationId xmlns:p14="http://schemas.microsoft.com/office/powerpoint/2010/main" val="8243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03146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Как начать отказываться от </a:t>
            </a:r>
            <a:r>
              <a:rPr lang="en-US" dirty="0" smtClean="0"/>
              <a:t>UI </a:t>
            </a:r>
            <a:r>
              <a:rPr lang="en-US" dirty="0" err="1" smtClean="0"/>
              <a:t>autotest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5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Основная проблема </a:t>
            </a:r>
            <a:r>
              <a:rPr lang="en-US" sz="2000" dirty="0" smtClean="0"/>
              <a:t>UI – </a:t>
            </a:r>
            <a:r>
              <a:rPr lang="ru-RU" sz="2000" dirty="0" smtClean="0"/>
              <a:t>нестабильность, длительность выполнения и сложность дизайна</a:t>
            </a:r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Как доверять </a:t>
            </a:r>
            <a:r>
              <a:rPr lang="en-US" sz="2000" dirty="0" smtClean="0"/>
              <a:t>API </a:t>
            </a:r>
            <a:r>
              <a:rPr lang="ru-RU" sz="2000" dirty="0" smtClean="0"/>
              <a:t>тестам: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Начните с </a:t>
            </a:r>
            <a:r>
              <a:rPr lang="en-US" sz="2000" dirty="0" smtClean="0"/>
              <a:t>front-end</a:t>
            </a:r>
            <a:endParaRPr lang="ru-RU" sz="2000" dirty="0" smtClean="0"/>
          </a:p>
          <a:p>
            <a:pPr marL="457200" indent="-457200">
              <a:buAutoNum type="arabicPeriod"/>
            </a:pPr>
            <a:r>
              <a:rPr lang="ru-RU" sz="2000" dirty="0" smtClean="0"/>
              <a:t>Определите ключевые бизнес-процессы и их сервисы (особенно если нет документации)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Определите сервисы и </a:t>
            </a:r>
            <a:r>
              <a:rPr lang="ru-RU" sz="2000" dirty="0" err="1" smtClean="0"/>
              <a:t>микросервисы</a:t>
            </a:r>
            <a:r>
              <a:rPr lang="ru-RU" sz="2000" dirty="0" smtClean="0"/>
              <a:t>, их последовательность вызова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Запуск параллельно, создайте </a:t>
            </a:r>
            <a:r>
              <a:rPr lang="en-US" sz="2000" dirty="0" smtClean="0"/>
              <a:t>MVP</a:t>
            </a:r>
            <a:endParaRPr lang="ru-RU" sz="2000" dirty="0" smtClean="0"/>
          </a:p>
          <a:p>
            <a:pPr marL="457200" indent="-457200">
              <a:buAutoNum type="arabicPeriod"/>
            </a:pPr>
            <a:r>
              <a:rPr lang="ru-RU" sz="2000" dirty="0" smtClean="0"/>
              <a:t>Анализируйте результаты, вносите изменения в процесс автоматизации и применения</a:t>
            </a:r>
            <a:endParaRPr lang="ru-RU" sz="2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529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Распределение ролей при </a:t>
            </a:r>
            <a:r>
              <a:rPr lang="en-US" sz="4000" dirty="0" smtClean="0"/>
              <a:t>BDD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9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6848873"/>
              </p:ext>
            </p:extLst>
          </p:nvPr>
        </p:nvGraphicFramePr>
        <p:xfrm>
          <a:off x="143509" y="1124744"/>
          <a:ext cx="8856984" cy="504561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70999"/>
                <a:gridCol w="840235"/>
                <a:gridCol w="770216"/>
                <a:gridCol w="700196"/>
                <a:gridCol w="980274"/>
                <a:gridCol w="700196"/>
                <a:gridCol w="1294868"/>
              </a:tblGrid>
              <a:tr h="7305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Действие/роль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Dev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Test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Auto test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Analyst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Arch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/>
                        <a:t>Business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8907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Написание</a:t>
                      </a:r>
                      <a:r>
                        <a:rPr lang="en-US" sz="1800" dirty="0" smtClean="0"/>
                        <a:t> user story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</a:tr>
              <a:tr h="38907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Архитектура</a:t>
                      </a:r>
                      <a:r>
                        <a:rPr lang="ru-RU" sz="1800" baseline="0" dirty="0" smtClean="0"/>
                        <a:t> решения</a:t>
                      </a:r>
                      <a:r>
                        <a:rPr lang="en-US" sz="1800" baseline="0" dirty="0" smtClean="0"/>
                        <a:t>, </a:t>
                      </a:r>
                      <a:r>
                        <a:rPr lang="ru-RU" sz="1800" baseline="0" dirty="0" smtClean="0"/>
                        <a:t>визуализация процесса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</a:tr>
              <a:tr h="38907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Детализацию </a:t>
                      </a:r>
                      <a:r>
                        <a:rPr lang="en-US" sz="1800" dirty="0" smtClean="0"/>
                        <a:t>story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38907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Формирование</a:t>
                      </a:r>
                      <a:r>
                        <a:rPr lang="ru-RU" sz="1800" baseline="0" dirty="0" smtClean="0"/>
                        <a:t> матрицы покрытия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449432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ru-RU" sz="1800" kern="1200" dirty="0" smtClean="0"/>
                        <a:t>Наложение </a:t>
                      </a:r>
                      <a:r>
                        <a:rPr lang="en-US" sz="1800" kern="1200" dirty="0" smtClean="0"/>
                        <a:t>UC </a:t>
                      </a:r>
                      <a:r>
                        <a:rPr lang="ru-RU" sz="1800" kern="1200" dirty="0" smtClean="0"/>
                        <a:t>на системы 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+/-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38907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Тест аналитика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38907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Написание </a:t>
                      </a:r>
                      <a:r>
                        <a:rPr lang="en-US" sz="1800" dirty="0" smtClean="0"/>
                        <a:t>unit </a:t>
                      </a:r>
                      <a:r>
                        <a:rPr lang="ru-RU" sz="1800" dirty="0" smtClean="0"/>
                        <a:t>тестов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38907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Написание кода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38907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Автоматизация и покрытие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en-US" sz="1800" dirty="0" smtClean="0"/>
                        <a:t>keywords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+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889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25102"/>
            <a:ext cx="8050088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Тестовое покрытие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245267"/>
              </p:ext>
            </p:extLst>
          </p:nvPr>
        </p:nvGraphicFramePr>
        <p:xfrm>
          <a:off x="0" y="1683641"/>
          <a:ext cx="9144000" cy="3473551"/>
        </p:xfrm>
        <a:graphic>
          <a:graphicData uri="http://schemas.openxmlformats.org/drawingml/2006/table">
            <a:tbl>
              <a:tblPr/>
              <a:tblGrid>
                <a:gridCol w="323528"/>
                <a:gridCol w="1008112"/>
                <a:gridCol w="576064"/>
                <a:gridCol w="864096"/>
                <a:gridCol w="1224136"/>
                <a:gridCol w="864096"/>
                <a:gridCol w="1152128"/>
                <a:gridCol w="1080120"/>
                <a:gridCol w="288032"/>
                <a:gridCol w="703691"/>
                <a:gridCol w="520445"/>
                <a:gridCol w="539552"/>
              </a:tblGrid>
              <a:tr h="9669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</a:rPr>
                        <a:t>№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</a:rPr>
                        <a:t>Наименование  проверки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unit test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</a:rPr>
                        <a:t>Изменение кода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Test Method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dirty="0" err="1">
                          <a:solidFill>
                            <a:schemeClr val="bg1"/>
                          </a:solidFill>
                          <a:effectLst/>
                        </a:rPr>
                        <a:t>api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 test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</a:rPr>
                        <a:t>Используемый сервис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</a:rPr>
                        <a:t>Используемый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/>
                      </a:r>
                      <a:b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ru-RU" sz="1200" b="1" dirty="0" err="1">
                          <a:solidFill>
                            <a:schemeClr val="bg1"/>
                          </a:solidFill>
                          <a:effectLst/>
                        </a:rPr>
                        <a:t>микросервис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dirty="0" err="1">
                          <a:solidFill>
                            <a:schemeClr val="bg1"/>
                          </a:solidFill>
                          <a:effectLst/>
                        </a:rPr>
                        <a:t>ui</a:t>
                      </a: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 test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user scenario (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</a:rPr>
                        <a:t>СА)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use case (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</a:rPr>
                        <a:t>Т) 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</a:rPr>
                        <a:t>AT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36504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dirty="0">
                          <a:effectLst/>
                        </a:rPr>
                        <a:t>1.1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 smtClean="0">
                          <a:effectLst/>
                        </a:rPr>
                        <a:t>Проверка 1</a:t>
                      </a: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отсутствует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dirty="0" err="1" smtClean="0">
                          <a:effectLst/>
                        </a:rPr>
                        <a:t>xxxxxxBankSignDisabled</a:t>
                      </a:r>
                      <a:endParaRPr lang="en-US" sz="9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dirty="0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 err="1" smtClean="0">
                          <a:effectLst/>
                        </a:rPr>
                        <a:t>xxxCustomerxxx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err="1" smtClean="0">
                          <a:solidFill>
                            <a:srgbClr val="0052CC"/>
                          </a:solidFill>
                          <a:effectLst/>
                        </a:rPr>
                        <a:t>Microservice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dirty="0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</a:tr>
              <a:tr h="3799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1.2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 smtClean="0">
                          <a:effectLst/>
                        </a:rPr>
                        <a:t>Проверка 2</a:t>
                      </a: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 dirty="0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dirty="0">
                          <a:effectLst/>
                        </a:rPr>
                        <a:t>отсутствует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dirty="0" err="1" smtClean="0">
                          <a:effectLst/>
                        </a:rPr>
                        <a:t>xxxxxxBankSignDisabled</a:t>
                      </a:r>
                      <a:endParaRPr lang="en-US" sz="9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 err="1" smtClean="0">
                          <a:effectLst/>
                        </a:rPr>
                        <a:t>xxxCustomerxxx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err="1" smtClean="0">
                          <a:solidFill>
                            <a:srgbClr val="0052CC"/>
                          </a:solidFill>
                          <a:effectLst/>
                        </a:rPr>
                        <a:t>Microservice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</a:tr>
              <a:tr h="394856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1.3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 smtClean="0">
                          <a:effectLst/>
                        </a:rPr>
                        <a:t>Проверка 3</a:t>
                      </a: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отсутствует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dirty="0" err="1" smtClean="0">
                          <a:effectLst/>
                        </a:rPr>
                        <a:t>xxxxxxBankSignDisabled</a:t>
                      </a:r>
                      <a:endParaRPr lang="en-US" sz="9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 err="1" smtClean="0">
                          <a:effectLst/>
                        </a:rPr>
                        <a:t>xxxCustomerxxx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err="1" smtClean="0">
                          <a:solidFill>
                            <a:srgbClr val="0052CC"/>
                          </a:solidFill>
                          <a:effectLst/>
                        </a:rPr>
                        <a:t>Microservice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</a:tr>
              <a:tr h="37994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1.4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 smtClean="0">
                          <a:effectLst/>
                        </a:rPr>
                        <a:t>Проверка 4</a:t>
                      </a: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отсутствует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dirty="0" err="1" smtClean="0">
                          <a:effectLst/>
                        </a:rPr>
                        <a:t>xxxxxxBankSignDisabled</a:t>
                      </a:r>
                      <a:endParaRPr lang="en-US" sz="9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 err="1" smtClean="0">
                          <a:effectLst/>
                        </a:rPr>
                        <a:t>xxxCustomerxxx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err="1" smtClean="0">
                          <a:solidFill>
                            <a:srgbClr val="0052CC"/>
                          </a:solidFill>
                          <a:effectLst/>
                        </a:rPr>
                        <a:t>Microservice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</a:tr>
              <a:tr h="2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2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 smtClean="0">
                          <a:effectLst/>
                        </a:rPr>
                        <a:t>Проверка 5</a:t>
                      </a: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dirty="0" err="1" smtClean="0">
                          <a:effectLst/>
                        </a:rPr>
                        <a:t>xxxxxxxBankSignEnabled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 err="1" smtClean="0">
                          <a:effectLst/>
                        </a:rPr>
                        <a:t>xxxCustomerxxx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err="1" smtClean="0">
                          <a:solidFill>
                            <a:srgbClr val="0052CC"/>
                          </a:solidFill>
                          <a:effectLst/>
                        </a:rPr>
                        <a:t>Microservice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</a:tr>
              <a:tr h="1712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3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 smtClean="0">
                          <a:effectLst/>
                        </a:rPr>
                        <a:t>Проверка 6</a:t>
                      </a: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отсутствует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dirty="0" err="1" smtClean="0">
                          <a:effectLst/>
                        </a:rPr>
                        <a:t>xxxxxxxBankSignDisabled</a:t>
                      </a:r>
                      <a:endParaRPr lang="en-US" sz="9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 err="1" smtClean="0">
                          <a:effectLst/>
                        </a:rPr>
                        <a:t>xxxCustomerxxx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>
                          <a:effectLst/>
                        </a:rPr>
                        <a:t/>
                      </a:r>
                      <a:br>
                        <a:rPr lang="ru-RU" sz="1000" dirty="0">
                          <a:effectLst/>
                        </a:rPr>
                      </a:b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</a:tr>
              <a:tr h="17123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4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 smtClean="0">
                          <a:effectLst/>
                        </a:rPr>
                        <a:t>Проверка 7</a:t>
                      </a: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отсутствует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dirty="0" err="1" smtClean="0">
                          <a:effectLst/>
                        </a:rPr>
                        <a:t>xxxxxxxBankSignEnabled</a:t>
                      </a:r>
                      <a:r>
                        <a:rPr lang="en-US" sz="900" dirty="0">
                          <a:effectLst/>
                        </a:rPr>
                        <a:t>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dirty="0" err="1" smtClean="0">
                          <a:effectLst/>
                        </a:rPr>
                        <a:t>xxxCustomerxxx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00" u="none" strike="noStrike" dirty="0" err="1" smtClean="0">
                          <a:solidFill>
                            <a:srgbClr val="0052CC"/>
                          </a:solidFill>
                          <a:effectLst/>
                        </a:rPr>
                        <a:t>Microservice</a:t>
                      </a:r>
                      <a:endParaRPr lang="en-US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</a:tr>
              <a:tr h="275592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5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 smtClean="0">
                          <a:effectLst/>
                        </a:rPr>
                        <a:t>Проверка 8</a:t>
                      </a: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dirty="0" err="1" smtClean="0">
                          <a:effectLst/>
                        </a:rPr>
                        <a:t>xxNonxxxxxxxDataVisible</a:t>
                      </a:r>
                      <a:endParaRPr lang="en-US" sz="9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отсутствует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/>
                      </a:r>
                      <a:br>
                        <a:rPr lang="ru-RU" sz="1000">
                          <a:effectLst/>
                        </a:rPr>
                      </a:br>
                      <a:endParaRPr lang="ru-RU" sz="100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/>
                      </a:r>
                      <a:br>
                        <a:rPr lang="ru-RU" sz="1000">
                          <a:effectLst/>
                        </a:rPr>
                      </a:br>
                      <a:endParaRPr lang="ru-RU" sz="100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dirty="0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</a:tr>
              <a:tr h="29487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dirty="0">
                          <a:effectLst/>
                        </a:rPr>
                        <a:t>6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 smtClean="0">
                          <a:effectLst/>
                        </a:rPr>
                        <a:t>Проверка 9</a:t>
                      </a: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dirty="0" err="1" smtClean="0">
                          <a:effectLst/>
                        </a:rPr>
                        <a:t>xxxxxAddressDataxxxxxx</a:t>
                      </a:r>
                      <a:endParaRPr lang="en-US" sz="9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1">
                          <a:solidFill>
                            <a:srgbClr val="172B4D"/>
                          </a:solidFill>
                          <a:effectLst/>
                        </a:rPr>
                        <a:t>отсутствует 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>
                          <a:effectLst/>
                        </a:rPr>
                        <a:t/>
                      </a:r>
                      <a:br>
                        <a:rPr lang="ru-RU" sz="1000" dirty="0">
                          <a:effectLst/>
                        </a:rPr>
                      </a:br>
                      <a:endParaRPr lang="ru-RU" sz="1000" dirty="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>
                          <a:effectLst/>
                        </a:rPr>
                        <a:t/>
                      </a:r>
                      <a:br>
                        <a:rPr lang="ru-RU" sz="1000">
                          <a:effectLst/>
                        </a:rPr>
                      </a:br>
                      <a:endParaRPr lang="ru-RU" sz="1000">
                        <a:effectLst/>
                      </a:endParaRP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1" dirty="0">
                          <a:solidFill>
                            <a:srgbClr val="172B4D"/>
                          </a:solidFill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dirty="0">
                          <a:effectLst/>
                        </a:rPr>
                        <a:t>да</a:t>
                      </a:r>
                    </a:p>
                  </a:txBody>
                  <a:tcPr marL="5176" marR="5176" marT="3623" marB="3623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FAD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61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316"/>
            <a:ext cx="8050088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Скорость с качеством (но дорого)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 rot="19938246">
            <a:off x="1008906" y="3205595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Скорость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 rot="4021319">
            <a:off x="2712700" y="336397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Стоимость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 rot="21491112">
            <a:off x="1463487" y="442782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Качество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79512" y="1619508"/>
            <a:ext cx="3244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Классическая модель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783769" y="1691516"/>
            <a:ext cx="3244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Behavior Driven Development</a:t>
            </a:r>
            <a:endParaRPr lang="ru-RU" dirty="0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2771800" y="3180911"/>
            <a:ext cx="448370" cy="1030457"/>
          </a:xfrm>
          <a:prstGeom prst="line">
            <a:avLst/>
          </a:prstGeom>
          <a:ln w="190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21491112" flipH="1">
            <a:off x="1088429" y="4437112"/>
            <a:ext cx="1974252" cy="0"/>
          </a:xfrm>
          <a:prstGeom prst="line">
            <a:avLst/>
          </a:prstGeom>
          <a:ln w="190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987678" y="3180911"/>
            <a:ext cx="1640106" cy="903152"/>
          </a:xfrm>
          <a:prstGeom prst="line">
            <a:avLst/>
          </a:prstGeom>
          <a:ln w="190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5940152" y="3140968"/>
            <a:ext cx="1872208" cy="1019178"/>
          </a:xfrm>
          <a:prstGeom prst="line">
            <a:avLst/>
          </a:prstGeom>
          <a:ln w="190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5887337" y="4437112"/>
            <a:ext cx="1872208" cy="0"/>
          </a:xfrm>
          <a:prstGeom prst="line">
            <a:avLst/>
          </a:prstGeom>
          <a:ln w="190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796136" y="3264626"/>
            <a:ext cx="0" cy="1019178"/>
          </a:xfrm>
          <a:prstGeom prst="line">
            <a:avLst/>
          </a:prstGeom>
          <a:ln w="1905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 rot="1730202">
            <a:off x="6330642" y="327223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Стоимость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 rot="16200000">
            <a:off x="4860424" y="360822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Скорость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6211373" y="449982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Качество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26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1" y="0"/>
            <a:ext cx="8022363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О докладе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107504" y="1669950"/>
            <a:ext cx="8496943" cy="406330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Поговорим о </a:t>
            </a:r>
            <a:r>
              <a:rPr lang="en-US" sz="2400" dirty="0" smtClean="0"/>
              <a:t>BDD</a:t>
            </a:r>
          </a:p>
          <a:p>
            <a:r>
              <a:rPr lang="ru-RU" sz="2400" dirty="0" smtClean="0"/>
              <a:t>Почему зрелость автоматизации важна для </a:t>
            </a:r>
            <a:r>
              <a:rPr lang="en-US" sz="2400" dirty="0" smtClean="0"/>
              <a:t>BDD</a:t>
            </a:r>
            <a:endParaRPr lang="ru-RU" sz="2400" dirty="0" smtClean="0"/>
          </a:p>
          <a:p>
            <a:r>
              <a:rPr lang="ru-RU" sz="2400" dirty="0" smtClean="0"/>
              <a:t>Почему роль </a:t>
            </a:r>
            <a:r>
              <a:rPr lang="en-US" sz="2400" dirty="0" smtClean="0"/>
              <a:t>QA </a:t>
            </a:r>
            <a:r>
              <a:rPr lang="ru-RU" sz="2400" dirty="0" smtClean="0"/>
              <a:t>ключевая при работе в </a:t>
            </a:r>
            <a:r>
              <a:rPr lang="en-US" sz="2400" dirty="0" smtClean="0"/>
              <a:t>BDD</a:t>
            </a:r>
          </a:p>
          <a:p>
            <a:r>
              <a:rPr lang="ru-RU" sz="2400" dirty="0" smtClean="0"/>
              <a:t>Построение процесса АТ</a:t>
            </a:r>
          </a:p>
          <a:p>
            <a:r>
              <a:rPr lang="ru-RU" sz="2400" dirty="0" smtClean="0"/>
              <a:t>Когда ясно, что Вы готовы к трансформации</a:t>
            </a:r>
          </a:p>
          <a:p>
            <a:r>
              <a:rPr lang="ru-RU" sz="2400" dirty="0" smtClean="0"/>
              <a:t>Роли и задачи в </a:t>
            </a:r>
            <a:r>
              <a:rPr lang="en-US" sz="2400" dirty="0" smtClean="0"/>
              <a:t>BDD</a:t>
            </a:r>
          </a:p>
          <a:p>
            <a:r>
              <a:rPr lang="ru-RU" sz="2400" dirty="0" smtClean="0"/>
              <a:t>Основные ошибки при организации процесса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544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345" y="0"/>
            <a:ext cx="8050089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Длительность реализации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801517" y="764704"/>
            <a:ext cx="1540967" cy="515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solidFill>
                  <a:srgbClr val="FF0000"/>
                </a:solidFill>
              </a:rPr>
              <a:t>3</a:t>
            </a:r>
            <a:r>
              <a:rPr lang="ru-RU" sz="1800" b="1" dirty="0" smtClean="0">
                <a:solidFill>
                  <a:srgbClr val="FF0000"/>
                </a:solidFill>
              </a:rPr>
              <a:t>0 дней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045971" y="1574609"/>
            <a:ext cx="1510029" cy="3749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 дней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25709" y="1949556"/>
            <a:ext cx="2237035" cy="3638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r>
              <a:rPr lang="en-US" dirty="0" smtClean="0"/>
              <a:t> </a:t>
            </a:r>
            <a:r>
              <a:rPr lang="ru-RU" dirty="0" smtClean="0"/>
              <a:t>дней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50048" y="2313410"/>
            <a:ext cx="2528093" cy="36385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  <a:r>
              <a:rPr lang="ru-RU" dirty="0" smtClean="0"/>
              <a:t>0</a:t>
            </a:r>
            <a:r>
              <a:rPr lang="en-US" dirty="0" smtClean="0"/>
              <a:t> </a:t>
            </a:r>
            <a:r>
              <a:rPr lang="ru-RU" dirty="0" smtClean="0"/>
              <a:t>дней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216153" y="1266832"/>
            <a:ext cx="10734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Аналитика</a:t>
            </a:r>
            <a:endParaRPr lang="ru-RU" sz="1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770327" y="1555340"/>
            <a:ext cx="16939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/>
              <a:t>Разработка (чистая)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852690" y="1941027"/>
            <a:ext cx="123450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dirty="0" smtClean="0"/>
              <a:t>Тестирование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6746" y="3651417"/>
            <a:ext cx="1951136" cy="5212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Внедрение процесса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022475" y="3651415"/>
            <a:ext cx="979805" cy="5212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Use Story</a:t>
            </a:r>
            <a:endParaRPr lang="ru-RU" sz="1200" dirty="0" smtClean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2008945" y="1526472"/>
            <a:ext cx="35608" cy="4014257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6194012" y="3653857"/>
            <a:ext cx="34172" cy="2295423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9079" y="4175939"/>
            <a:ext cx="1958803" cy="52129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Внедрение процесса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3649564" y="4209339"/>
            <a:ext cx="778420" cy="52129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Unit test</a:t>
            </a:r>
            <a:endParaRPr lang="ru-RU" sz="12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427984" y="4209339"/>
            <a:ext cx="1334120" cy="52129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Кодирование</a:t>
            </a:r>
            <a:endParaRPr lang="ru-RU" sz="12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2924" y="4730632"/>
            <a:ext cx="1964958" cy="5212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Внедрение процесса</a:t>
            </a:r>
            <a:endParaRPr lang="ru-RU" sz="12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453032" y="4730632"/>
            <a:ext cx="1294569" cy="5212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Use Case</a:t>
            </a:r>
            <a:endParaRPr lang="ru-RU" sz="1200" dirty="0"/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3621113" y="3057135"/>
            <a:ext cx="1351471" cy="515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FF0000"/>
                </a:solidFill>
              </a:rPr>
              <a:t>2</a:t>
            </a:r>
            <a:r>
              <a:rPr lang="en-US" sz="1800" b="1" dirty="0">
                <a:solidFill>
                  <a:srgbClr val="FF0000"/>
                </a:solidFill>
              </a:rPr>
              <a:t>2</a:t>
            </a:r>
            <a:r>
              <a:rPr lang="ru-RU" sz="1800" b="1" dirty="0" smtClean="0">
                <a:solidFill>
                  <a:srgbClr val="FF0000"/>
                </a:solidFill>
              </a:rPr>
              <a:t> дн</a:t>
            </a:r>
            <a:r>
              <a:rPr lang="ru-RU" sz="1800" b="1" dirty="0">
                <a:solidFill>
                  <a:srgbClr val="FF0000"/>
                </a:solidFill>
              </a:rPr>
              <a:t>я</a:t>
            </a:r>
            <a:endParaRPr lang="ru-RU" sz="1800" b="1" dirty="0" smtClean="0">
              <a:solidFill>
                <a:srgbClr val="FF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02280" y="3651416"/>
            <a:ext cx="1257301" cy="5245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Архитектура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002281" y="5256712"/>
            <a:ext cx="993656" cy="5212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Разработка АТ</a:t>
            </a:r>
            <a:endParaRPr lang="ru-RU" sz="1200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3995936" y="5258514"/>
            <a:ext cx="1728192" cy="5212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Отладка АТ</a:t>
            </a:r>
            <a:endParaRPr lang="ru-RU" sz="12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5762104" y="4203851"/>
            <a:ext cx="422708" cy="52129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АТ</a:t>
            </a:r>
            <a:endParaRPr lang="ru-RU" sz="1200" dirty="0"/>
          </a:p>
        </p:txBody>
      </p:sp>
      <p:cxnSp>
        <p:nvCxnSpPr>
          <p:cNvPr id="28" name="Прямая со стрелкой 27"/>
          <p:cNvCxnSpPr/>
          <p:nvPr/>
        </p:nvCxnSpPr>
        <p:spPr>
          <a:xfrm>
            <a:off x="2022475" y="1247564"/>
            <a:ext cx="5213821" cy="270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2030452" y="3565463"/>
            <a:ext cx="415436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7202124" y="1596056"/>
            <a:ext cx="34172" cy="4055945"/>
          </a:xfrm>
          <a:prstGeom prst="line">
            <a:avLst/>
          </a:prstGeom>
          <a:ln w="1587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52924" y="3563033"/>
            <a:ext cx="1993047" cy="243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Заголовок 1"/>
          <p:cNvSpPr txBox="1">
            <a:spLocks/>
          </p:cNvSpPr>
          <p:nvPr/>
        </p:nvSpPr>
        <p:spPr>
          <a:xfrm>
            <a:off x="278963" y="2991116"/>
            <a:ext cx="1540967" cy="515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FF0000"/>
                </a:solidFill>
              </a:rPr>
              <a:t>5 дней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7236296" y="2313410"/>
            <a:ext cx="1006138" cy="363855"/>
          </a:xfrm>
          <a:prstGeom prst="rect">
            <a:avLst/>
          </a:prstGeom>
          <a:ln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?</a:t>
            </a:r>
          </a:p>
        </p:txBody>
      </p:sp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2369" y="1725584"/>
            <a:ext cx="1296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AS IS</a:t>
            </a:r>
            <a:endParaRPr lang="ru-RU" sz="2800" b="1" dirty="0"/>
          </a:p>
        </p:txBody>
      </p:sp>
      <p:cxnSp>
        <p:nvCxnSpPr>
          <p:cNvPr id="41" name="Прямая со стрелкой 40"/>
          <p:cNvCxnSpPr>
            <a:stCxn id="3" idx="3"/>
          </p:cNvCxnSpPr>
          <p:nvPr/>
        </p:nvCxnSpPr>
        <p:spPr>
          <a:xfrm>
            <a:off x="1368426" y="1987194"/>
            <a:ext cx="649456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594405" y="4539958"/>
            <a:ext cx="1296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TO BE</a:t>
            </a:r>
            <a:endParaRPr lang="ru-RU" sz="2800" b="1" dirty="0"/>
          </a:p>
        </p:txBody>
      </p:sp>
      <p:cxnSp>
        <p:nvCxnSpPr>
          <p:cNvPr id="44" name="Прямая со стрелкой 43"/>
          <p:cNvCxnSpPr>
            <a:stCxn id="42" idx="1"/>
          </p:cNvCxnSpPr>
          <p:nvPr/>
        </p:nvCxnSpPr>
        <p:spPr>
          <a:xfrm flipH="1">
            <a:off x="6228184" y="4801568"/>
            <a:ext cx="1366221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0" y="2991116"/>
            <a:ext cx="91440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275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1" y="0"/>
            <a:ext cx="8050089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Почему </a:t>
            </a:r>
            <a:r>
              <a:rPr lang="en-US" dirty="0" smtClean="0"/>
              <a:t>BDD </a:t>
            </a:r>
            <a:r>
              <a:rPr lang="ru-RU" dirty="0" smtClean="0"/>
              <a:t>в </a:t>
            </a:r>
            <a:r>
              <a:rPr lang="en-US" dirty="0" smtClean="0"/>
              <a:t>Enterprise </a:t>
            </a:r>
            <a:r>
              <a:rPr lang="ru-RU" dirty="0" smtClean="0"/>
              <a:t>это сложно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Каждый имеет свое мнение</a:t>
            </a:r>
          </a:p>
          <a:p>
            <a:r>
              <a:rPr lang="ru-RU" dirty="0" smtClean="0"/>
              <a:t>Интеграционные взаимосвязи</a:t>
            </a:r>
          </a:p>
          <a:p>
            <a:r>
              <a:rPr lang="ru-RU" dirty="0" smtClean="0"/>
              <a:t>Команда команде рознь</a:t>
            </a:r>
          </a:p>
          <a:p>
            <a:r>
              <a:rPr lang="ru-RU" dirty="0" smtClean="0"/>
              <a:t>Сложность автоматизации </a:t>
            </a:r>
            <a:r>
              <a:rPr lang="en-US" dirty="0" smtClean="0"/>
              <a:t>back-end </a:t>
            </a:r>
            <a:r>
              <a:rPr lang="ru-RU" dirty="0" smtClean="0"/>
              <a:t>процессов</a:t>
            </a:r>
          </a:p>
          <a:p>
            <a:r>
              <a:rPr lang="ru-RU" dirty="0" smtClean="0"/>
              <a:t>Бюрократические процессы</a:t>
            </a:r>
          </a:p>
          <a:p>
            <a:r>
              <a:rPr lang="ru-RU" dirty="0" smtClean="0"/>
              <a:t>Длительность любого изменения</a:t>
            </a:r>
          </a:p>
          <a:p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171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114" y="1905288"/>
            <a:ext cx="3976886" cy="4348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91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dirty="0" smtClean="0"/>
              <a:t>  И в заключении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1196752"/>
            <a:ext cx="5842992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BDD – </a:t>
            </a:r>
            <a:r>
              <a:rPr lang="ru-RU" dirty="0" smtClean="0"/>
              <a:t>это про процесс реализации</a:t>
            </a:r>
          </a:p>
          <a:p>
            <a:r>
              <a:rPr lang="ru-RU" dirty="0" smtClean="0"/>
              <a:t>Без зрелой автоматизации, строить </a:t>
            </a:r>
            <a:r>
              <a:rPr lang="en-US" dirty="0" smtClean="0"/>
              <a:t>BDD – </a:t>
            </a:r>
            <a:r>
              <a:rPr lang="ru-RU" dirty="0" smtClean="0"/>
              <a:t>это тяжело</a:t>
            </a:r>
          </a:p>
          <a:p>
            <a:r>
              <a:rPr lang="ru-RU" dirty="0" smtClean="0"/>
              <a:t>Меняется не тестирование, меняются все</a:t>
            </a:r>
          </a:p>
          <a:p>
            <a:r>
              <a:rPr lang="ru-RU" dirty="0" smtClean="0"/>
              <a:t>Качество – это продукт, а не человек</a:t>
            </a:r>
          </a:p>
          <a:p>
            <a:r>
              <a:rPr lang="en-US" dirty="0" smtClean="0"/>
              <a:t>QA </a:t>
            </a:r>
            <a:r>
              <a:rPr lang="ru-RU" dirty="0" smtClean="0"/>
              <a:t>не равно тестирование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980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616" y="0"/>
            <a:ext cx="9021383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Стоит ли начинать переходить на </a:t>
            </a:r>
            <a:r>
              <a:rPr lang="en-US" dirty="0" smtClean="0"/>
              <a:t>BDD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84784"/>
            <a:ext cx="409575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705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3163824" y="1700808"/>
            <a:ext cx="3229744" cy="8640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5400" b="1" dirty="0"/>
              <a:t>Вопросы?</a:t>
            </a:r>
          </a:p>
          <a:p>
            <a:pPr marL="0" indent="0">
              <a:buNone/>
            </a:pPr>
            <a:endParaRPr lang="ru-RU" sz="5400" dirty="0"/>
          </a:p>
          <a:p>
            <a:pPr marL="0" indent="0">
              <a:buNone/>
            </a:pPr>
            <a:endParaRPr lang="ru-RU" sz="5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80019"/>
            <a:ext cx="671513" cy="6715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06880" y="3351660"/>
            <a:ext cx="291388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alekslynx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997837"/>
            <a:ext cx="771131" cy="7680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06880" y="4199004"/>
            <a:ext cx="291388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siriusmc@mail.ru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057220"/>
            <a:ext cx="2448272" cy="1881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196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245"/>
            <a:ext cx="8050088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Немного о </a:t>
            </a:r>
            <a:r>
              <a:rPr lang="en-US" sz="4000" dirty="0" smtClean="0"/>
              <a:t>BDD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546" y="1268760"/>
            <a:ext cx="7344816" cy="4526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864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906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7616" y="0"/>
            <a:ext cx="3456384" cy="1143000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bg1"/>
                </a:solidFill>
              </a:rPr>
              <a:t>П</a:t>
            </a:r>
            <a:r>
              <a:rPr lang="ru-RU" dirty="0" smtClean="0">
                <a:solidFill>
                  <a:schemeClr val="bg1"/>
                </a:solidFill>
              </a:rPr>
              <a:t>ро </a:t>
            </a:r>
            <a:r>
              <a:rPr lang="en-US" dirty="0" smtClean="0">
                <a:solidFill>
                  <a:schemeClr val="bg1"/>
                </a:solidFill>
              </a:rPr>
              <a:t>gherkin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33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1" y="0"/>
            <a:ext cx="8050089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Почему роль </a:t>
            </a:r>
            <a:r>
              <a:rPr lang="en-US" sz="4000" dirty="0" smtClean="0"/>
              <a:t>QA </a:t>
            </a:r>
            <a:r>
              <a:rPr lang="ru-RU" sz="4000" dirty="0" smtClean="0"/>
              <a:t> важна при </a:t>
            </a:r>
            <a:r>
              <a:rPr lang="en-US" sz="4000" dirty="0" smtClean="0"/>
              <a:t>BDD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95536" y="1484784"/>
            <a:ext cx="82809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QA – </a:t>
            </a:r>
            <a:r>
              <a:rPr lang="ru-RU" sz="2800" dirty="0" smtClean="0"/>
              <a:t>драйвер изменений:</a:t>
            </a:r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Пользовательские истории похожи на тесты</a:t>
            </a:r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err="1" smtClean="0"/>
              <a:t>Автотестирование</a:t>
            </a:r>
            <a:r>
              <a:rPr lang="ru-RU" sz="2800" dirty="0" smtClean="0"/>
              <a:t> – ключевая функция </a:t>
            </a:r>
            <a:r>
              <a:rPr lang="en-US" sz="2800" dirty="0" smtClean="0"/>
              <a:t>BDD</a:t>
            </a:r>
            <a:endParaRPr lang="ru-RU" sz="2800" dirty="0" smtClean="0"/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Gherkin – </a:t>
            </a:r>
            <a:r>
              <a:rPr lang="ru-RU" sz="2800" dirty="0" smtClean="0"/>
              <a:t>поведенческий язык для автоматизации</a:t>
            </a:r>
          </a:p>
          <a:p>
            <a:endParaRPr lang="ru-RU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dirty="0" smtClean="0"/>
              <a:t>Качество – ключевой аспект </a:t>
            </a:r>
            <a:r>
              <a:rPr lang="en-US" sz="2800" dirty="0" smtClean="0"/>
              <a:t>BDD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666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1" y="2720"/>
            <a:ext cx="8046225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Отличия крупного </a:t>
            </a:r>
            <a:r>
              <a:rPr lang="en-US" sz="4000" dirty="0" smtClean="0"/>
              <a:t>enterprise 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Скругленный прямоугольник 40"/>
          <p:cNvSpPr/>
          <p:nvPr/>
        </p:nvSpPr>
        <p:spPr>
          <a:xfrm>
            <a:off x="179512" y="1268760"/>
            <a:ext cx="1188914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Хранение клиентов</a:t>
            </a:r>
            <a:endParaRPr lang="ru-RU" sz="1600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1691680" y="1268760"/>
            <a:ext cx="3096344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Каналы обслуживания</a:t>
            </a:r>
            <a:endParaRPr lang="ru-RU" sz="1600" dirty="0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5004048" y="1268760"/>
            <a:ext cx="2160240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Фронтовые </a:t>
            </a:r>
            <a:r>
              <a:rPr lang="ru-RU" sz="1600" dirty="0" err="1" smtClean="0"/>
              <a:t>микросервисы</a:t>
            </a:r>
            <a:endParaRPr lang="ru-RU" sz="1600" dirty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7524328" y="1268760"/>
            <a:ext cx="1484738" cy="86409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Партнеры и внешние сервисы</a:t>
            </a:r>
            <a:endParaRPr lang="ru-RU" sz="1600" dirty="0"/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179512" y="2420888"/>
            <a:ext cx="882955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Интеграционная шина</a:t>
            </a:r>
            <a:endParaRPr lang="ru-RU" sz="1600" dirty="0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79512" y="3284984"/>
            <a:ext cx="1584176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Процессинг</a:t>
            </a:r>
            <a:endParaRPr lang="ru-RU" sz="1600" dirty="0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195736" y="3284984"/>
            <a:ext cx="4054736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Back-end</a:t>
            </a:r>
            <a:endParaRPr lang="ru-RU" sz="1600" dirty="0"/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6655662" y="3340386"/>
            <a:ext cx="2308826" cy="253688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Вспомогательные сервисы организации</a:t>
            </a:r>
            <a:endParaRPr lang="ru-RU" sz="1600" dirty="0"/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134934" y="4428809"/>
            <a:ext cx="6309274" cy="5040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Потоки данных</a:t>
            </a:r>
            <a:endParaRPr lang="ru-RU" sz="1600" dirty="0"/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73636" y="5085912"/>
            <a:ext cx="2958203" cy="79136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Внешние потребители</a:t>
            </a:r>
            <a:endParaRPr lang="ru-RU" sz="1600" dirty="0"/>
          </a:p>
        </p:txBody>
      </p:sp>
      <p:sp>
        <p:nvSpPr>
          <p:cNvPr id="53" name="Скругленный прямоугольник 52"/>
          <p:cNvSpPr/>
          <p:nvPr/>
        </p:nvSpPr>
        <p:spPr>
          <a:xfrm>
            <a:off x="3486005" y="5096011"/>
            <a:ext cx="2958203" cy="78126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Системы обработки данных</a:t>
            </a:r>
            <a:endParaRPr lang="ru-RU" sz="1600" dirty="0"/>
          </a:p>
        </p:txBody>
      </p:sp>
      <p:sp>
        <p:nvSpPr>
          <p:cNvPr id="47" name="Выноска-облако 46"/>
          <p:cNvSpPr/>
          <p:nvPr/>
        </p:nvSpPr>
        <p:spPr>
          <a:xfrm>
            <a:off x="773969" y="548680"/>
            <a:ext cx="2141847" cy="867397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БД и </a:t>
            </a:r>
            <a:r>
              <a:rPr lang="en-US" sz="1400" dirty="0" smtClean="0"/>
              <a:t>&gt; 5 </a:t>
            </a:r>
            <a:r>
              <a:rPr lang="ru-RU" sz="1400" dirty="0" err="1" smtClean="0"/>
              <a:t>микросервисов</a:t>
            </a:r>
            <a:endParaRPr lang="ru-RU" sz="1400" dirty="0"/>
          </a:p>
        </p:txBody>
      </p:sp>
      <p:sp>
        <p:nvSpPr>
          <p:cNvPr id="54" name="Выноска-облако 53"/>
          <p:cNvSpPr/>
          <p:nvPr/>
        </p:nvSpPr>
        <p:spPr>
          <a:xfrm>
            <a:off x="4139952" y="548680"/>
            <a:ext cx="1518043" cy="723381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&gt;</a:t>
            </a:r>
            <a:r>
              <a:rPr lang="ru-RU" sz="1400" dirty="0" smtClean="0"/>
              <a:t>7 систем</a:t>
            </a:r>
            <a:endParaRPr lang="ru-RU" sz="1400" dirty="0"/>
          </a:p>
        </p:txBody>
      </p:sp>
      <p:sp>
        <p:nvSpPr>
          <p:cNvPr id="55" name="Выноска-облако 54"/>
          <p:cNvSpPr/>
          <p:nvPr/>
        </p:nvSpPr>
        <p:spPr>
          <a:xfrm>
            <a:off x="6250472" y="497017"/>
            <a:ext cx="2569999" cy="723381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&gt;</a:t>
            </a:r>
            <a:r>
              <a:rPr lang="ru-RU" sz="1400" dirty="0" smtClean="0"/>
              <a:t>60 </a:t>
            </a:r>
            <a:r>
              <a:rPr lang="ru-RU" sz="1400" dirty="0" err="1" smtClean="0"/>
              <a:t>микросервисов</a:t>
            </a:r>
            <a:endParaRPr lang="ru-RU" sz="1400" dirty="0"/>
          </a:p>
        </p:txBody>
      </p:sp>
      <p:sp>
        <p:nvSpPr>
          <p:cNvPr id="56" name="Выноска-облако 55"/>
          <p:cNvSpPr/>
          <p:nvPr/>
        </p:nvSpPr>
        <p:spPr>
          <a:xfrm>
            <a:off x="6336196" y="1628800"/>
            <a:ext cx="1656184" cy="792088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&gt;</a:t>
            </a:r>
            <a:r>
              <a:rPr lang="ru-RU" sz="1200" dirty="0" smtClean="0"/>
              <a:t>300 сервисов</a:t>
            </a:r>
            <a:endParaRPr lang="ru-RU" sz="1200" dirty="0"/>
          </a:p>
        </p:txBody>
      </p:sp>
      <p:sp>
        <p:nvSpPr>
          <p:cNvPr id="57" name="Выноска-облако 56"/>
          <p:cNvSpPr/>
          <p:nvPr/>
        </p:nvSpPr>
        <p:spPr>
          <a:xfrm>
            <a:off x="5366905" y="2684351"/>
            <a:ext cx="1767134" cy="936104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3</a:t>
            </a:r>
            <a:r>
              <a:rPr lang="en-US" sz="1400" dirty="0" smtClean="0"/>
              <a:t> core</a:t>
            </a:r>
            <a:r>
              <a:rPr lang="ru-RU" sz="1400" dirty="0" smtClean="0"/>
              <a:t> системы </a:t>
            </a:r>
            <a:endParaRPr lang="ru-RU" sz="1400" dirty="0"/>
          </a:p>
        </p:txBody>
      </p:sp>
      <p:sp>
        <p:nvSpPr>
          <p:cNvPr id="59" name="Выноска-облако 58"/>
          <p:cNvSpPr/>
          <p:nvPr/>
        </p:nvSpPr>
        <p:spPr>
          <a:xfrm>
            <a:off x="5175296" y="4212785"/>
            <a:ext cx="1767134" cy="936104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DWH </a:t>
            </a:r>
            <a:r>
              <a:rPr lang="ru-RU" sz="1400" dirty="0" smtClean="0"/>
              <a:t>и </a:t>
            </a:r>
            <a:r>
              <a:rPr lang="en-US" sz="1400" dirty="0" err="1" smtClean="0"/>
              <a:t>BigData</a:t>
            </a:r>
            <a:endParaRPr lang="ru-RU" sz="1400" dirty="0"/>
          </a:p>
        </p:txBody>
      </p:sp>
      <p:sp>
        <p:nvSpPr>
          <p:cNvPr id="60" name="Выноска-облако 59"/>
          <p:cNvSpPr/>
          <p:nvPr/>
        </p:nvSpPr>
        <p:spPr>
          <a:xfrm>
            <a:off x="7131900" y="2956869"/>
            <a:ext cx="1767134" cy="936104"/>
          </a:xfrm>
          <a:prstGeom prst="cloud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&gt; 15 </a:t>
            </a:r>
            <a:r>
              <a:rPr lang="ru-RU" sz="1400" dirty="0" smtClean="0"/>
              <a:t>систем</a:t>
            </a:r>
            <a:endParaRPr lang="ru-RU" sz="1400" dirty="0"/>
          </a:p>
        </p:txBody>
      </p:sp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664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6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7870576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>
                <a:solidFill>
                  <a:schemeClr val="bg1"/>
                </a:solidFill>
              </a:rPr>
              <a:t>С чего все начиналось</a:t>
            </a:r>
            <a:endParaRPr lang="ru-RU" sz="400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0728"/>
            <a:ext cx="9144000" cy="527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037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274"/>
            <a:ext cx="8050088" cy="1143000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/>
              <a:t>Автоматизация тестирования</a:t>
            </a:r>
            <a:endParaRPr lang="ru-RU" sz="4000" dirty="0"/>
          </a:p>
        </p:txBody>
      </p:sp>
      <p:sp>
        <p:nvSpPr>
          <p:cNvPr id="4" name="AutoShape 1"/>
          <p:cNvSpPr>
            <a:spLocks noChangeArrowheads="1"/>
          </p:cNvSpPr>
          <p:nvPr/>
        </p:nvSpPr>
        <p:spPr bwMode="auto">
          <a:xfrm>
            <a:off x="1" y="6258318"/>
            <a:ext cx="9144000" cy="647700"/>
          </a:xfrm>
          <a:prstGeom prst="roundRect">
            <a:avLst>
              <a:gd name="adj" fmla="val 241"/>
            </a:avLst>
          </a:prstGeom>
          <a:solidFill>
            <a:srgbClr val="B21819"/>
          </a:solidFill>
          <a:ln w="9525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altLang="ru-RU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68426" y="6329756"/>
            <a:ext cx="764064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charset="0"/>
                <a:ea typeface="Microsoft YaHei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charset="0"/>
                <a:ea typeface="Microsoft YaHei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charset="0"/>
                <a:ea typeface="Microsoft YaHei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charset="0"/>
                <a:ea typeface="Microsoft YaHei" charset="-122"/>
              </a:defRPr>
            </a:lvl9pPr>
          </a:lstStyle>
          <a:p>
            <a:pPr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Построение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BDD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процесса в </a:t>
            </a:r>
            <a:r>
              <a:rPr lang="en-US" altLang="ru-RU" sz="1400" dirty="0" smtClean="0">
                <a:solidFill>
                  <a:srgbClr val="FFFFFF"/>
                </a:solidFill>
                <a:latin typeface="Open Sans" pitchFamily="32" charset="0"/>
              </a:rPr>
              <a:t>enterprise. </a:t>
            </a: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Как сделать шаг вперед и не разочароваться в результатах</a:t>
            </a:r>
            <a:endParaRPr lang="ru-RU" altLang="ru-RU" sz="1400" dirty="0">
              <a:solidFill>
                <a:srgbClr val="FFFFFF"/>
              </a:solidFill>
              <a:latin typeface="Open Sans" pitchFamily="32" charset="0"/>
            </a:endParaRPr>
          </a:p>
        </p:txBody>
      </p:sp>
      <p:pic>
        <p:nvPicPr>
          <p:cNvPr id="6" name="Picture 6" descr="https://sqadays.com/files/autoupload/15/21/34/rdb3b2tw4446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58318"/>
            <a:ext cx="948961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Равнобедренный треугольник 6"/>
          <p:cNvSpPr/>
          <p:nvPr/>
        </p:nvSpPr>
        <p:spPr>
          <a:xfrm>
            <a:off x="2123728" y="1988840"/>
            <a:ext cx="4320480" cy="3312368"/>
          </a:xfrm>
          <a:prstGeom prst="triangle">
            <a:avLst/>
          </a:prstGeom>
          <a:gradFill flip="none" rotWithShape="1">
            <a:gsLst>
              <a:gs pos="0">
                <a:schemeClr val="accent2">
                  <a:tint val="50000"/>
                  <a:satMod val="300000"/>
                </a:schemeClr>
              </a:gs>
              <a:gs pos="28000">
                <a:schemeClr val="accent2">
                  <a:tint val="37000"/>
                  <a:satMod val="300000"/>
                </a:schemeClr>
              </a:gs>
              <a:gs pos="60000">
                <a:schemeClr val="bg1"/>
              </a:gs>
            </a:gsLst>
            <a:lin ang="162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699792" y="4437112"/>
            <a:ext cx="3168352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419872" y="3356992"/>
            <a:ext cx="1768874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блако 20"/>
          <p:cNvSpPr/>
          <p:nvPr/>
        </p:nvSpPr>
        <p:spPr>
          <a:xfrm>
            <a:off x="3180353" y="1484784"/>
            <a:ext cx="2247911" cy="72008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Manual test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779912" y="28529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GUI Test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775008" y="3743027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API Test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3800253" y="4725144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Unit Test</a:t>
            </a:r>
            <a:endParaRPr lang="ru-RU" dirty="0"/>
          </a:p>
        </p:txBody>
      </p:sp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82" y="5949280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709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447" y="5952474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7655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028" y="5948361"/>
            <a:ext cx="1620973" cy="305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351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7368</TotalTime>
  <Words>1485</Words>
  <Application>Microsoft Office PowerPoint</Application>
  <PresentationFormat>Экран (4:3)</PresentationFormat>
  <Paragraphs>453</Paragraphs>
  <Slides>34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Презентация PowerPoint</vt:lpstr>
      <vt:lpstr>Краткая информация</vt:lpstr>
      <vt:lpstr>О докладе</vt:lpstr>
      <vt:lpstr>Немного о BDD</vt:lpstr>
      <vt:lpstr>Про gherkin</vt:lpstr>
      <vt:lpstr>Почему роль QA  важна при BDD</vt:lpstr>
      <vt:lpstr>Отличия крупного enterprise </vt:lpstr>
      <vt:lpstr>С чего все начиналось</vt:lpstr>
      <vt:lpstr>Автоматизация тестирования</vt:lpstr>
      <vt:lpstr>Автоматизация тестирования</vt:lpstr>
      <vt:lpstr>Первый опыт - провал</vt:lpstr>
      <vt:lpstr>Критерии качества решения</vt:lpstr>
      <vt:lpstr>Ключевые аспекты автоматизации тестирования для BDD</vt:lpstr>
      <vt:lpstr>Команда и взаимодействие</vt:lpstr>
      <vt:lpstr>Почему ручные тесты нельзя автоматизировать в лоб</vt:lpstr>
      <vt:lpstr>Техническое решение</vt:lpstr>
      <vt:lpstr>Как понять, что Вы готовы к BDD</vt:lpstr>
      <vt:lpstr>С чего начинать маcштабирование BDD</vt:lpstr>
      <vt:lpstr>Визуализация – главный фактор</vt:lpstr>
      <vt:lpstr>Создание user story</vt:lpstr>
      <vt:lpstr>Создание user case на Gherkin </vt:lpstr>
      <vt:lpstr>Из user case в autotest</vt:lpstr>
      <vt:lpstr>Autotest</vt:lpstr>
      <vt:lpstr>Автоматизация тестирования</vt:lpstr>
      <vt:lpstr>TDD</vt:lpstr>
      <vt:lpstr>Как начать отказываться от UI autotest</vt:lpstr>
      <vt:lpstr>Распределение ролей при BDD</vt:lpstr>
      <vt:lpstr>Тестовое покрытие</vt:lpstr>
      <vt:lpstr>Скорость с качеством (но дорого)</vt:lpstr>
      <vt:lpstr>Длительность реализации</vt:lpstr>
      <vt:lpstr>Почему BDD в Enterprise это сложно</vt:lpstr>
      <vt:lpstr>  И в заключении</vt:lpstr>
      <vt:lpstr>Стоит ли начинать переходить на BDD?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Построение  BDD процесса в крупном enterprise. Как сделать шаг вперед и при этом не разочароваться в результатах.</dc:title>
  <dc:creator>Мешков Александр Юрьевич</dc:creator>
  <cp:lastModifiedBy>Romanova Alla</cp:lastModifiedBy>
  <cp:revision>71</cp:revision>
  <dcterms:created xsi:type="dcterms:W3CDTF">2019-08-28T13:24:37Z</dcterms:created>
  <dcterms:modified xsi:type="dcterms:W3CDTF">2019-11-13T17:40:58Z</dcterms:modified>
</cp:coreProperties>
</file>