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9"/>
  </p:notesMasterIdLst>
  <p:sldIdLst>
    <p:sldId id="256" r:id="rId2"/>
    <p:sldId id="323" r:id="rId3"/>
    <p:sldId id="324" r:id="rId4"/>
    <p:sldId id="360" r:id="rId5"/>
    <p:sldId id="429" r:id="rId6"/>
    <p:sldId id="434" r:id="rId7"/>
    <p:sldId id="433" r:id="rId8"/>
    <p:sldId id="459" r:id="rId9"/>
    <p:sldId id="336" r:id="rId10"/>
    <p:sldId id="258" r:id="rId11"/>
    <p:sldId id="401" r:id="rId12"/>
    <p:sldId id="449" r:id="rId13"/>
    <p:sldId id="404" r:id="rId14"/>
    <p:sldId id="366" r:id="rId15"/>
    <p:sldId id="406" r:id="rId16"/>
    <p:sldId id="407" r:id="rId17"/>
    <p:sldId id="408" r:id="rId18"/>
    <p:sldId id="435" r:id="rId19"/>
    <p:sldId id="368" r:id="rId20"/>
    <p:sldId id="337" r:id="rId21"/>
    <p:sldId id="402" r:id="rId22"/>
    <p:sldId id="342" r:id="rId23"/>
    <p:sldId id="371" r:id="rId24"/>
    <p:sldId id="450" r:id="rId25"/>
    <p:sldId id="482" r:id="rId26"/>
    <p:sldId id="460" r:id="rId27"/>
    <p:sldId id="457" r:id="rId28"/>
    <p:sldId id="418" r:id="rId29"/>
    <p:sldId id="419" r:id="rId30"/>
    <p:sldId id="420" r:id="rId31"/>
    <p:sldId id="483" r:id="rId32"/>
    <p:sldId id="455" r:id="rId33"/>
    <p:sldId id="456" r:id="rId34"/>
    <p:sldId id="341" r:id="rId35"/>
    <p:sldId id="451" r:id="rId36"/>
    <p:sldId id="414" r:id="rId37"/>
    <p:sldId id="413" r:id="rId38"/>
    <p:sldId id="415" r:id="rId39"/>
    <p:sldId id="416" r:id="rId40"/>
    <p:sldId id="426" r:id="rId41"/>
    <p:sldId id="453" r:id="rId42"/>
    <p:sldId id="452" r:id="rId43"/>
    <p:sldId id="454" r:id="rId44"/>
    <p:sldId id="462" r:id="rId45"/>
    <p:sldId id="370" r:id="rId46"/>
    <p:sldId id="379" r:id="rId47"/>
    <p:sldId id="477" r:id="rId48"/>
    <p:sldId id="427" r:id="rId49"/>
    <p:sldId id="486" r:id="rId50"/>
    <p:sldId id="485" r:id="rId51"/>
    <p:sldId id="347" r:id="rId52"/>
    <p:sldId id="349" r:id="rId53"/>
    <p:sldId id="473" r:id="rId54"/>
    <p:sldId id="466" r:id="rId55"/>
    <p:sldId id="476" r:id="rId56"/>
    <p:sldId id="470" r:id="rId57"/>
    <p:sldId id="475" r:id="rId58"/>
    <p:sldId id="469" r:id="rId59"/>
    <p:sldId id="474" r:id="rId60"/>
    <p:sldId id="468" r:id="rId61"/>
    <p:sldId id="465" r:id="rId62"/>
    <p:sldId id="443" r:id="rId63"/>
    <p:sldId id="442" r:id="rId64"/>
    <p:sldId id="487" r:id="rId65"/>
    <p:sldId id="488" r:id="rId66"/>
    <p:sldId id="345" r:id="rId67"/>
    <p:sldId id="489" r:id="rId68"/>
    <p:sldId id="388" r:id="rId69"/>
    <p:sldId id="446" r:id="rId70"/>
    <p:sldId id="478" r:id="rId71"/>
    <p:sldId id="355" r:id="rId72"/>
    <p:sldId id="479" r:id="rId73"/>
    <p:sldId id="481" r:id="rId74"/>
    <p:sldId id="320" r:id="rId75"/>
    <p:sldId id="391" r:id="rId76"/>
    <p:sldId id="490" r:id="rId77"/>
    <p:sldId id="268" r:id="rId7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.Gertovskaya I.Gertovskaya" initials="II" lastIdx="2" clrIdx="0">
    <p:extLst>
      <p:ext uri="{19B8F6BF-5375-455C-9EA6-DF929625EA0E}">
        <p15:presenceInfo xmlns:p15="http://schemas.microsoft.com/office/powerpoint/2012/main" userId="ab392a686c61e3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9F1"/>
    <a:srgbClr val="FFFFCC"/>
    <a:srgbClr val="E9E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83187" autoAdjust="0"/>
  </p:normalViewPr>
  <p:slideViewPr>
    <p:cSldViewPr snapToGrid="0">
      <p:cViewPr varScale="1">
        <p:scale>
          <a:sx n="53" d="100"/>
          <a:sy n="53" d="100"/>
        </p:scale>
        <p:origin x="63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502E4-CCEB-43B6-B0E5-C52330BC1C5B}" type="datetimeFigureOut">
              <a:rPr lang="ru-RU" smtClean="0"/>
              <a:t>07.11.2020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655A5-4F48-4E10-9038-589A30C321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3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55A5-4F48-4E10-9038-589A30C3218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8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55A5-4F48-4E10-9038-589A30C32188}" type="slidenum">
              <a:rPr lang="ru-RU" smtClean="0"/>
              <a:t>77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3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F534-55A9-4D89-A36D-7D4CE1EA128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5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6E29-7627-4D86-85BB-9D7C5F28DFD9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8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2387-DCAF-427D-9C2C-007907C8C25C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6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87FA-885F-4959-B850-33531B9D4D70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73D-152E-4989-8720-CFAE61FAE1D1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9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41C8-B538-4322-BD5D-3E4C6B6B608D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4BC-8164-4E0A-92C1-1327DB9DDA05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371A-C955-4B0E-A077-7911FAEA200D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7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CB325934-3E2E-4CB6-B0FC-1E73B7967E2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3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53DA-2EE4-40C4-AACE-771C1C00327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5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D044C5-B695-4F08-8685-27EFD894CC14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16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groups/compractic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svg"/><Relationship Id="rId10" Type="http://schemas.openxmlformats.org/officeDocument/2006/relationships/image" Target="../media/image27.sv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0BA0364-CB1F-4173-86F4-5253694CC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091" t="94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8635B-5F1E-450D-988C-60E58FE5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AF4DC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94F1D8-917A-408B-9C96-873AE00B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rgbClr val="AF4DC3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0A236-9B6F-418F-BF06-F12C09F2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613" y="1524001"/>
            <a:ext cx="3702134" cy="34783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Быстрое изучение Новой предметной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E3106D-B1F3-42FE-9513-C353403E7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5733" y="5145513"/>
            <a:ext cx="3412067" cy="7388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Ирина </a:t>
            </a:r>
            <a:r>
              <a:rPr lang="ru-RU" dirty="0" err="1">
                <a:solidFill>
                  <a:schemeClr val="bg1"/>
                </a:solidFill>
              </a:rPr>
              <a:t>гертовская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919A7A-A3AB-41E6-98C4-3FE432006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86"/>
            <a:ext cx="3685039" cy="21336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5661B-F35B-471A-B95B-58C794A02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181F14-7DCA-4781-9431-8FB0E755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84789"/>
            <a:ext cx="11281025" cy="373722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чего начать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Заинтересованные стороны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Бизнес-процессы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alt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Бизнес-объекты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Потоки данных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НСИ</a:t>
            </a:r>
          </a:p>
          <a:p>
            <a:pPr marL="457200" indent="-45720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Итоги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0D640-4609-4BC2-99B7-A59A9AB8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9490-ECA7-47C0-B5AA-693D14CD9F3D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C7E258-721C-41A8-9954-697F65F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48AD66C-6C81-489A-9F5F-85F89371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147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О Чём поговорим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C9DADF8-A0F7-4453-8976-E54957ED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F73C82-EF11-489F-8E88-EC288F78A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8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С чего начать?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9"/>
            <a:ext cx="11281025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Консультант, ментор, наставник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Постановки: ТЗ, ОПЗ, </a:t>
            </a:r>
            <a:r>
              <a:rPr lang="en-US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BRD, FRD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UC, US, 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из открытых источников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Нормативно-правовые документы</a:t>
            </a:r>
          </a:p>
          <a:p>
            <a:pPr marL="457200" indent="-457200" eaLnBrk="1" hangingPunct="1">
              <a:lnSpc>
                <a:spcPct val="100000"/>
              </a:lnSpc>
              <a:spcAft>
                <a:spcPct val="70000"/>
              </a:spcAft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 внутренние и внешние консультанты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750109-1AAA-4CA8-894E-B44796C41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Источники информации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9"/>
            <a:ext cx="11281025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Консультант, ментор, наставник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Постановки: ТЗ, ОПЗ, </a:t>
            </a:r>
            <a:r>
              <a:rPr lang="en-US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BRD, FRD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UC, US, 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из открытых источников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Нормативно-правовые документы</a:t>
            </a:r>
          </a:p>
          <a:p>
            <a:pPr marL="457200" indent="-457200" eaLnBrk="1" hangingPunct="1">
              <a:lnSpc>
                <a:spcPct val="100000"/>
              </a:lnSpc>
              <a:spcAft>
                <a:spcPct val="70000"/>
              </a:spcAft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 внутренние и внешние консультанты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EB179A-0B3F-4EEF-B446-8ABAA59C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0075EA-4B36-4B16-8060-34CF73DE7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8" y="1559157"/>
            <a:ext cx="3610316" cy="2675881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6283CA3-A856-4517-B00E-22F308612197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Источники информации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C050E-926B-4591-95D4-0DB608732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8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Источники информации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Консультант, ментор, наставник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 внутренние и внешние консультанты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Постановки: ТЗ, ОПЗ, </a:t>
            </a:r>
            <a:r>
              <a:rPr lang="en-US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BRD, FRD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UC, US, 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из открытых источников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Нормативно-правовые документы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45BB9F-DA9C-47D7-A99D-2EAC29DE6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Источники информации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Консультант, ментор, наставник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 внутренние и внешние консультанты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Постановки: ТЗ, ОПЗ, </a:t>
            </a:r>
            <a:r>
              <a:rPr lang="en-US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BRD, FRD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UC, US, 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из открытых </a:t>
            </a:r>
            <a:r>
              <a:rPr lang="ru-RU" sz="2400" spc="8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источниковормативно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-правовые документы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3CF60C-642A-430C-804C-6FAB5D90A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Источники информации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Консультант, ментор, наставник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 внутренние и внешние консультанты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Постановки, сценарии тестирования: ТЗ, ОПЗ, </a:t>
            </a:r>
            <a:r>
              <a:rPr lang="en-US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BRD, FRD</a:t>
            </a: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UC, US, </a:t>
            </a: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из открытых </a:t>
            </a:r>
            <a:r>
              <a:rPr lang="ru-RU" sz="2400" spc="8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источниковрмативно</a:t>
            </a: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-правовые документы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8634DA-324D-4B06-9EA1-770B72801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Источники информации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Консультант, ментор, наставник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 внутренние и внешние консультанты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Постановки, сценарии тестирования: ТЗ, ОПЗ, </a:t>
            </a:r>
            <a:r>
              <a:rPr lang="en-US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BRD, FRD</a:t>
            </a: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UC, US, </a:t>
            </a: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Аналоги, и</a:t>
            </a:r>
            <a:r>
              <a:rPr lang="ru-RU" sz="2400" spc="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нформация из открытых источников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Нормативно-правовые документы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03EC0E-1127-4B65-85A4-76BBA710A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9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Источники информации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Консультант, ментор, наставник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 внутренние и внешние консультанты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Постановки, сценарии тестирования: ТЗ, ОПЗ, </a:t>
            </a:r>
            <a:r>
              <a:rPr lang="en-US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BRD, FRD</a:t>
            </a: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UC, US, </a:t>
            </a: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Аналоги, и</a:t>
            </a:r>
            <a:r>
              <a:rPr lang="ru-RU" sz="2400" spc="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нформация из открытых источников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Нормативно-правовые документы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C38781-1FEF-435F-807F-396DD6113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40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Чек-лист: начало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4CB156-F3D9-44F6-9A30-4973CD63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D384-3854-448E-9617-3BF5E86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02" y="776163"/>
            <a:ext cx="11029616" cy="53012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Гертовская </a:t>
            </a:r>
            <a:r>
              <a:rPr lang="ru-RU" dirty="0" err="1">
                <a:solidFill>
                  <a:srgbClr val="7030A0"/>
                </a:solidFill>
                <a:cs typeface="Calibri" panose="020F0502020204030204" pitchFamily="34" charset="0"/>
              </a:rPr>
              <a:t>ирина</a:t>
            </a:r>
            <a:endParaRPr lang="ru-RU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CAC5-107E-4144-86F0-A0929DDB0B1F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Рисунок 9" descr="Гертовская_web 4.jpg">
            <a:extLst>
              <a:ext uri="{FF2B5EF4-FFF2-40B4-BE49-F238E27FC236}">
                <a16:creationId xmlns:a16="http://schemas.microsoft.com/office/drawing/2014/main" id="{9C13F370-91A7-42D1-A909-928FF2438C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5395" y="1543417"/>
            <a:ext cx="2865892" cy="3771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376699-C051-4169-B8D5-C3B99ED21579}"/>
              </a:ext>
            </a:extLst>
          </p:cNvPr>
          <p:cNvSpPr txBox="1"/>
          <p:nvPr/>
        </p:nvSpPr>
        <p:spPr>
          <a:xfrm>
            <a:off x="637502" y="1508721"/>
            <a:ext cx="77771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 системного и бизнес-анализа, инженерии требований</a:t>
            </a:r>
          </a:p>
          <a:p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Соавтор профессионального стандарта РФ «Бизнес-аналитик»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Analyst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SECR, ЛАФ, Точка сборки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 программного комитета SECR, ЛАФ</a:t>
            </a:r>
          </a:p>
          <a:p>
            <a:endParaRPr lang="ru-RU" sz="24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fb.com/</a:t>
            </a:r>
            <a:r>
              <a:rPr lang="ru-RU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gertovskaya.irina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Fb.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ПРАКТИКИ И КОМПЕТЕНЦИИ</a:t>
            </a:r>
          </a:p>
          <a:p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t.me/</a:t>
            </a:r>
            <a:r>
              <a:rPr lang="ru-RU" sz="2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igerta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iggert@gmail.com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48C863-3D08-4733-A65A-41AFD39F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55ED61-3DC4-4CBE-99D8-4AF102772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53C8AB-5C8E-4545-8617-A7A088A20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300" y="577889"/>
            <a:ext cx="1456794" cy="1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Источник информации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9"/>
            <a:ext cx="11110799" cy="2750905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Источник (название), автор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Ссылка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Легитимность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Кто, когда предоставил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4DE763-8FFF-4947-8A3D-D2337C120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7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Чек-лист: начало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68CEEF-F486-495C-8114-14EF107EC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глоссарий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9"/>
            <a:ext cx="11281025" cy="4045449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Термин (понятие)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Описание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Где определен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Кто предоставил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чем связан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Примечание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2AE1ED-E5CA-436A-9410-B58C19694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8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Чек-лист: начало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Открытые вопросы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BA1732-0216-4EBF-BE38-526F3FA23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3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Открытые вопросы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9"/>
            <a:ext cx="11281025" cy="4045449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Вопрос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Дата возникновения вопроса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Кто задал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Кто ответил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Дата ответа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Примечание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4E4297-B46E-4BC8-851C-0AB5CB2EE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1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Чек-лист: начало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Открытые вопросы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1CF6A6-A394-4D8F-8A07-ACCF323C0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7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id="{75DA4CDD-0B60-45FC-88EB-5CF1936B5F05}"/>
              </a:ext>
            </a:extLst>
          </p:cNvPr>
          <p:cNvSpPr/>
          <p:nvPr/>
        </p:nvSpPr>
        <p:spPr>
          <a:xfrm>
            <a:off x="7589363" y="3700890"/>
            <a:ext cx="2119715" cy="6887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сбыта</a:t>
            </a:r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000983" y="380676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025293" y="2080372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581192" y="4363551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808490" y="2767967"/>
            <a:ext cx="2821132" cy="866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2654618" y="5603731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7498402" y="5584892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09753" y="2623107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390551" y="5551551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Бухгалтерия</a:t>
            </a:r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4956408" y="5422811"/>
            <a:ext cx="2415832" cy="7029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Транспортный цех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924680" y="4689880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3729284" y="1868400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9028350" y="2199588"/>
            <a:ext cx="2552953" cy="1215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9622" y="2807133"/>
            <a:ext cx="1398728" cy="39402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апля 2">
            <a:extLst>
              <a:ext uri="{FF2B5EF4-FFF2-40B4-BE49-F238E27FC236}">
                <a16:creationId xmlns:a16="http://schemas.microsoft.com/office/drawing/2014/main" id="{6FB91AE0-F14B-4005-9CB6-2CE27FE83F88}"/>
              </a:ext>
            </a:extLst>
          </p:cNvPr>
          <p:cNvSpPr/>
          <p:nvPr/>
        </p:nvSpPr>
        <p:spPr>
          <a:xfrm rot="10059736">
            <a:off x="6682899" y="999142"/>
            <a:ext cx="2807093" cy="1580888"/>
          </a:xfrm>
          <a:prstGeom prst="teardrop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6B0E2-965C-494E-BB79-FE2F16C9E896}"/>
              </a:ext>
            </a:extLst>
          </p:cNvPr>
          <p:cNvSpPr txBox="1"/>
          <p:nvPr/>
        </p:nvSpPr>
        <p:spPr>
          <a:xfrm>
            <a:off x="6174834" y="1611663"/>
            <a:ext cx="383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Из Средней Азии!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E67281-43F0-4059-8D56-695CDD1C8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7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7" y="1362477"/>
            <a:ext cx="2886770" cy="192525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8F3212E-463E-41D1-94AD-3F7EA8E5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CFBED71A-8EBA-4FC6-BD1F-0685A25206DE}"/>
              </a:ext>
            </a:extLst>
          </p:cNvPr>
          <p:cNvSpPr/>
          <p:nvPr/>
        </p:nvSpPr>
        <p:spPr>
          <a:xfrm>
            <a:off x="2881880" y="127275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4C8334-31F6-4E94-A4E4-4BFF31DD2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1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7" y="1362477"/>
            <a:ext cx="2886770" cy="192525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8F3212E-463E-41D1-94AD-3F7EA8E5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CFBED71A-8EBA-4FC6-BD1F-0685A25206DE}"/>
              </a:ext>
            </a:extLst>
          </p:cNvPr>
          <p:cNvSpPr/>
          <p:nvPr/>
        </p:nvSpPr>
        <p:spPr>
          <a:xfrm>
            <a:off x="2881880" y="127275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A81E41-B36C-4F7E-B2B0-947D02889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6" y="2325104"/>
            <a:ext cx="2755947" cy="1792771"/>
          </a:xfrm>
          <a:prstGeom prst="rect">
            <a:avLst/>
          </a:prstGeom>
        </p:spPr>
      </p:pic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id="{6BC39734-3482-41BE-83E2-96C3DB9749F5}"/>
              </a:ext>
            </a:extLst>
          </p:cNvPr>
          <p:cNvSpPr/>
          <p:nvPr/>
        </p:nvSpPr>
        <p:spPr>
          <a:xfrm>
            <a:off x="5002455" y="2257789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E36B24-3D03-4881-9B54-CBEBFC582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45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7" y="1362477"/>
            <a:ext cx="2886770" cy="192525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8F3212E-463E-41D1-94AD-3F7EA8E5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CFBED71A-8EBA-4FC6-BD1F-0685A25206DE}"/>
              </a:ext>
            </a:extLst>
          </p:cNvPr>
          <p:cNvSpPr/>
          <p:nvPr/>
        </p:nvSpPr>
        <p:spPr>
          <a:xfrm>
            <a:off x="2881880" y="127275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A81E41-B36C-4F7E-B2B0-947D02889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6" y="2325104"/>
            <a:ext cx="2755947" cy="1792771"/>
          </a:xfrm>
          <a:prstGeom prst="rect">
            <a:avLst/>
          </a:prstGeom>
        </p:spPr>
      </p:pic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id="{6BC39734-3482-41BE-83E2-96C3DB9749F5}"/>
              </a:ext>
            </a:extLst>
          </p:cNvPr>
          <p:cNvSpPr/>
          <p:nvPr/>
        </p:nvSpPr>
        <p:spPr>
          <a:xfrm>
            <a:off x="5002455" y="2257789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F0F37A-0F02-4761-BF34-485B1D33D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3572701"/>
            <a:ext cx="2810470" cy="1792771"/>
          </a:xfrm>
          <a:prstGeom prst="rect">
            <a:avLst/>
          </a:prstGeom>
        </p:spPr>
      </p:pic>
      <p:sp>
        <p:nvSpPr>
          <p:cNvPr id="5" name="Скругленный прямоугольник 25">
            <a:extLst>
              <a:ext uri="{FF2B5EF4-FFF2-40B4-BE49-F238E27FC236}">
                <a16:creationId xmlns:a16="http://schemas.microsoft.com/office/drawing/2014/main" id="{DE15DE55-5CA9-4FB6-BA9D-D65C27A202DF}"/>
              </a:ext>
            </a:extLst>
          </p:cNvPr>
          <p:cNvSpPr/>
          <p:nvPr/>
        </p:nvSpPr>
        <p:spPr>
          <a:xfrm>
            <a:off x="7215533" y="342447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602FA5-4CC3-458D-B2E8-58C84C645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5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84A3BC-1226-4AA2-ACB5-FBF31AC96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7" y="1486939"/>
            <a:ext cx="3267573" cy="23090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74749C-0719-4B97-B460-C1E4C71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2" y="3962063"/>
            <a:ext cx="3101933" cy="23779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D384-3854-448E-9617-3BF5E86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02" y="776163"/>
            <a:ext cx="11029616" cy="541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Много лет назад…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8" y="2260820"/>
            <a:ext cx="3362130" cy="23363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F0F37A-0F02-4761-BF34-485B1D33D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16" y="3962063"/>
            <a:ext cx="3647101" cy="2326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5B3D2-32B3-438E-AE95-5BEBF56012BC}"/>
              </a:ext>
            </a:extLst>
          </p:cNvPr>
          <p:cNvSpPr txBox="1"/>
          <p:nvPr/>
        </p:nvSpPr>
        <p:spPr>
          <a:xfrm>
            <a:off x="4523080" y="1528181"/>
            <a:ext cx="279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Добывают руду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55ECA-824C-46E2-9140-5E4A43C5271E}"/>
              </a:ext>
            </a:extLst>
          </p:cNvPr>
          <p:cNvSpPr txBox="1"/>
          <p:nvPr/>
        </p:nvSpPr>
        <p:spPr>
          <a:xfrm>
            <a:off x="7315208" y="2302062"/>
            <a:ext cx="3647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Вывозят самосвалами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0F041-5EBC-4433-B020-EDEB9FCB7401}"/>
              </a:ext>
            </a:extLst>
          </p:cNvPr>
          <p:cNvSpPr txBox="1"/>
          <p:nvPr/>
        </p:nvSpPr>
        <p:spPr>
          <a:xfrm>
            <a:off x="8381238" y="3508103"/>
            <a:ext cx="3647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Обогащают и обжигают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FB291-DCC6-4186-9C1B-EE8D273757E8}"/>
              </a:ext>
            </a:extLst>
          </p:cNvPr>
          <p:cNvSpPr txBox="1"/>
          <p:nvPr/>
        </p:nvSpPr>
        <p:spPr>
          <a:xfrm>
            <a:off x="3739434" y="4818049"/>
            <a:ext cx="2579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C8A500-D673-4CDB-84FD-39A2375B1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38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7" y="1362477"/>
            <a:ext cx="2886770" cy="192525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8F3212E-463E-41D1-94AD-3F7EA8E5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CFBED71A-8EBA-4FC6-BD1F-0685A25206DE}"/>
              </a:ext>
            </a:extLst>
          </p:cNvPr>
          <p:cNvSpPr/>
          <p:nvPr/>
        </p:nvSpPr>
        <p:spPr>
          <a:xfrm>
            <a:off x="2881880" y="127275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1DFD31F-17FF-474F-879A-C33BAD79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33" y="5172360"/>
            <a:ext cx="3964879" cy="12515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A81E41-B36C-4F7E-B2B0-947D02889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6" y="2325104"/>
            <a:ext cx="2755947" cy="1792771"/>
          </a:xfrm>
          <a:prstGeom prst="rect">
            <a:avLst/>
          </a:prstGeom>
        </p:spPr>
      </p:pic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id="{6BC39734-3482-41BE-83E2-96C3DB9749F5}"/>
              </a:ext>
            </a:extLst>
          </p:cNvPr>
          <p:cNvSpPr/>
          <p:nvPr/>
        </p:nvSpPr>
        <p:spPr>
          <a:xfrm>
            <a:off x="5002455" y="2257789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F0F37A-0F02-4761-BF34-485B1D33D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3572701"/>
            <a:ext cx="2810470" cy="1792771"/>
          </a:xfrm>
          <a:prstGeom prst="rect">
            <a:avLst/>
          </a:prstGeom>
        </p:spPr>
      </p:pic>
      <p:sp>
        <p:nvSpPr>
          <p:cNvPr id="5" name="Скругленный прямоугольник 25">
            <a:extLst>
              <a:ext uri="{FF2B5EF4-FFF2-40B4-BE49-F238E27FC236}">
                <a16:creationId xmlns:a16="http://schemas.microsoft.com/office/drawing/2014/main" id="{DE15DE55-5CA9-4FB6-BA9D-D65C27A202DF}"/>
              </a:ext>
            </a:extLst>
          </p:cNvPr>
          <p:cNvSpPr/>
          <p:nvPr/>
        </p:nvSpPr>
        <p:spPr>
          <a:xfrm>
            <a:off x="7215533" y="342447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195D0C30-FCBF-4504-A28F-D8D2BC65C04E}"/>
              </a:ext>
            </a:extLst>
          </p:cNvPr>
          <p:cNvSpPr/>
          <p:nvPr/>
        </p:nvSpPr>
        <p:spPr>
          <a:xfrm>
            <a:off x="9350384" y="4603695"/>
            <a:ext cx="2415832" cy="7029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</p:spTree>
    <p:extLst>
      <p:ext uri="{BB962C8B-B14F-4D97-AF65-F5344CB8AC3E}">
        <p14:creationId xmlns:p14="http://schemas.microsoft.com/office/powerpoint/2010/main" val="583148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id="{75DA4CDD-0B60-45FC-88EB-5CF1936B5F05}"/>
              </a:ext>
            </a:extLst>
          </p:cNvPr>
          <p:cNvSpPr/>
          <p:nvPr/>
        </p:nvSpPr>
        <p:spPr>
          <a:xfrm>
            <a:off x="7589363" y="3700890"/>
            <a:ext cx="2119715" cy="6887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сбыта</a:t>
            </a:r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000983" y="380676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025293" y="2080372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581192" y="4363551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808490" y="2767967"/>
            <a:ext cx="2821132" cy="866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2654618" y="5603731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7498402" y="5584892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09753" y="2623107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390551" y="5551551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Бухгалтерия</a:t>
            </a:r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4956408" y="5422811"/>
            <a:ext cx="2415832" cy="7029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Транспортный цех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924680" y="4689880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3729284" y="1868400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9028350" y="2199588"/>
            <a:ext cx="2552953" cy="1215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9622" y="2807133"/>
            <a:ext cx="1398728" cy="39402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апля 2">
            <a:extLst>
              <a:ext uri="{FF2B5EF4-FFF2-40B4-BE49-F238E27FC236}">
                <a16:creationId xmlns:a16="http://schemas.microsoft.com/office/drawing/2014/main" id="{6FB91AE0-F14B-4005-9CB6-2CE27FE83F88}"/>
              </a:ext>
            </a:extLst>
          </p:cNvPr>
          <p:cNvSpPr/>
          <p:nvPr/>
        </p:nvSpPr>
        <p:spPr>
          <a:xfrm rot="10059736">
            <a:off x="6682899" y="999142"/>
            <a:ext cx="2807093" cy="1580888"/>
          </a:xfrm>
          <a:prstGeom prst="teardrop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6B0E2-965C-494E-BB79-FE2F16C9E896}"/>
              </a:ext>
            </a:extLst>
          </p:cNvPr>
          <p:cNvSpPr txBox="1"/>
          <p:nvPr/>
        </p:nvSpPr>
        <p:spPr>
          <a:xfrm>
            <a:off x="6174834" y="1611663"/>
            <a:ext cx="383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Из Средней Азии!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A41ADC-E9A8-4244-A5C4-BB8DB12AD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15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Капля 74">
            <a:extLst>
              <a:ext uri="{FF2B5EF4-FFF2-40B4-BE49-F238E27FC236}">
                <a16:creationId xmlns:a16="http://schemas.microsoft.com/office/drawing/2014/main" id="{FC11592A-6A7F-4AE4-99D8-0B3DF805D848}"/>
              </a:ext>
            </a:extLst>
          </p:cNvPr>
          <p:cNvSpPr/>
          <p:nvPr/>
        </p:nvSpPr>
        <p:spPr>
          <a:xfrm rot="10059736">
            <a:off x="6682899" y="999142"/>
            <a:ext cx="2807093" cy="1580888"/>
          </a:xfrm>
          <a:prstGeom prst="teardrop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id="{75DA4CDD-0B60-45FC-88EB-5CF1936B5F05}"/>
              </a:ext>
            </a:extLst>
          </p:cNvPr>
          <p:cNvSpPr/>
          <p:nvPr/>
        </p:nvSpPr>
        <p:spPr>
          <a:xfrm>
            <a:off x="7589363" y="3700890"/>
            <a:ext cx="2119715" cy="6887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Отдел сбыта</a:t>
            </a:r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381127" y="447166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025293" y="2080372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2647712" y="3298863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808490" y="2767967"/>
            <a:ext cx="2821132" cy="86638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808490" y="3867799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7498402" y="5584892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09753" y="2623107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390551" y="5551551"/>
            <a:ext cx="1808279" cy="7479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Бухгалтерия</a:t>
            </a:r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4956408" y="5422811"/>
            <a:ext cx="2415832" cy="7029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Транспортный цех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924680" y="4689880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46F5AA5-DDCA-4BD2-8ED4-9C7ED7CFB771}"/>
              </a:ext>
            </a:extLst>
          </p:cNvPr>
          <p:cNvSpPr txBox="1"/>
          <p:nvPr/>
        </p:nvSpPr>
        <p:spPr>
          <a:xfrm>
            <a:off x="6174834" y="1611663"/>
            <a:ext cx="383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Из Средней Азии!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3729284" y="1868400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9028350" y="2199588"/>
            <a:ext cx="2552953" cy="12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9622" y="2807133"/>
            <a:ext cx="1398728" cy="39402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A98F2F-B385-4FA9-99D7-02DC9E723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7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624371" y="3774337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228122" y="1557455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4950477" y="2834633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185066" y="5309944"/>
            <a:ext cx="1530821" cy="54800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3965897" y="2170025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440940" y="2123260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6952829" y="5354598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Фин.отдел</a:t>
            </a:r>
            <a:endParaRPr lang="ru-RU" dirty="0"/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6730241" y="4210490"/>
            <a:ext cx="2038090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497606" y="3555489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1661153" y="2929153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1529035" y="5573234"/>
            <a:ext cx="1683483" cy="6265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12518" y="5590837"/>
            <a:ext cx="985672" cy="295694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23A3C8-83DB-4DD9-B7D9-9E1C64A7A9C4}"/>
              </a:ext>
            </a:extLst>
          </p:cNvPr>
          <p:cNvCxnSpPr>
            <a:cxnSpLocks/>
            <a:stCxn id="65" idx="6"/>
            <a:endCxn id="11" idx="1"/>
          </p:cNvCxnSpPr>
          <p:nvPr/>
        </p:nvCxnSpPr>
        <p:spPr>
          <a:xfrm flipV="1">
            <a:off x="2846667" y="4106403"/>
            <a:ext cx="777704" cy="14688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157">
            <a:extLst>
              <a:ext uri="{FF2B5EF4-FFF2-40B4-BE49-F238E27FC236}">
                <a16:creationId xmlns:a16="http://schemas.microsoft.com/office/drawing/2014/main" id="{4E67EB60-D1EA-40FC-A6E6-5904AAE9996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4950477" y="3064049"/>
            <a:ext cx="1243401" cy="1042354"/>
          </a:xfrm>
          <a:prstGeom prst="curvedConnector5">
            <a:avLst>
              <a:gd name="adj1" fmla="val -18385"/>
              <a:gd name="adj2" fmla="val 54924"/>
              <a:gd name="adj3" fmla="val 11838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7">
            <a:extLst>
              <a:ext uri="{FF2B5EF4-FFF2-40B4-BE49-F238E27FC236}">
                <a16:creationId xmlns:a16="http://schemas.microsoft.com/office/drawing/2014/main" id="{1ECFFEA7-0E65-4FD5-8204-DA2F792EC215}"/>
              </a:ext>
            </a:extLst>
          </p:cNvPr>
          <p:cNvCxnSpPr>
            <a:cxnSpLocks/>
            <a:stCxn id="28" idx="3"/>
            <a:endCxn id="15" idx="2"/>
          </p:cNvCxnSpPr>
          <p:nvPr/>
        </p:nvCxnSpPr>
        <p:spPr>
          <a:xfrm flipH="1" flipV="1">
            <a:off x="3965897" y="2399441"/>
            <a:ext cx="185028" cy="825057"/>
          </a:xfrm>
          <a:prstGeom prst="curvedConnector5">
            <a:avLst>
              <a:gd name="adj1" fmla="val -123549"/>
              <a:gd name="adj2" fmla="val 53995"/>
              <a:gd name="adj3" fmla="val 223549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57">
            <a:extLst>
              <a:ext uri="{FF2B5EF4-FFF2-40B4-BE49-F238E27FC236}">
                <a16:creationId xmlns:a16="http://schemas.microsoft.com/office/drawing/2014/main" id="{9A0196B7-F5DD-4B69-B8CE-038D7FB836A9}"/>
              </a:ext>
            </a:extLst>
          </p:cNvPr>
          <p:cNvCxnSpPr>
            <a:cxnSpLocks/>
            <a:stCxn id="55" idx="0"/>
            <a:endCxn id="12" idx="2"/>
          </p:cNvCxnSpPr>
          <p:nvPr/>
        </p:nvCxnSpPr>
        <p:spPr>
          <a:xfrm rot="5400000" flipH="1" flipV="1">
            <a:off x="1698024" y="1593163"/>
            <a:ext cx="336389" cy="723807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F8EFE7BA-DC42-4CCA-92CC-70E09197BB1D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2172973" y="3133680"/>
            <a:ext cx="346904" cy="1119229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7">
            <a:extLst>
              <a:ext uri="{FF2B5EF4-FFF2-40B4-BE49-F238E27FC236}">
                <a16:creationId xmlns:a16="http://schemas.microsoft.com/office/drawing/2014/main" id="{BC393C24-2727-4204-99D5-1072523D0EF5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 flipV="1">
            <a:off x="4909125" y="4438468"/>
            <a:ext cx="806762" cy="1145481"/>
          </a:xfrm>
          <a:prstGeom prst="curvedConnector4">
            <a:avLst>
              <a:gd name="adj1" fmla="val -28335"/>
              <a:gd name="adj2" fmla="val 6196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AA940867-F49F-4B27-A8BD-A3178EDC744A}"/>
              </a:ext>
            </a:extLst>
          </p:cNvPr>
          <p:cNvSpPr/>
          <p:nvPr/>
        </p:nvSpPr>
        <p:spPr>
          <a:xfrm>
            <a:off x="726952" y="3866746"/>
            <a:ext cx="2119715" cy="50869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Обогащенная руда</a:t>
            </a:r>
          </a:p>
        </p:txBody>
      </p:sp>
      <p:cxnSp>
        <p:nvCxnSpPr>
          <p:cNvPr id="77" name="Прямая соединительная линия 157">
            <a:extLst>
              <a:ext uri="{FF2B5EF4-FFF2-40B4-BE49-F238E27FC236}">
                <a16:creationId xmlns:a16="http://schemas.microsoft.com/office/drawing/2014/main" id="{F2A32AAE-4498-467D-9611-5F2BD3E87538}"/>
              </a:ext>
            </a:extLst>
          </p:cNvPr>
          <p:cNvCxnSpPr>
            <a:cxnSpLocks/>
            <a:stCxn id="13" idx="6"/>
            <a:endCxn id="88" idx="0"/>
          </p:cNvCxnSpPr>
          <p:nvPr/>
        </p:nvCxnSpPr>
        <p:spPr>
          <a:xfrm>
            <a:off x="6708334" y="3064049"/>
            <a:ext cx="1040952" cy="1146441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25">
            <a:extLst>
              <a:ext uri="{FF2B5EF4-FFF2-40B4-BE49-F238E27FC236}">
                <a16:creationId xmlns:a16="http://schemas.microsoft.com/office/drawing/2014/main" id="{5F54530E-6E54-4352-AA4D-DBB8E90FB3B3}"/>
              </a:ext>
            </a:extLst>
          </p:cNvPr>
          <p:cNvSpPr/>
          <p:nvPr/>
        </p:nvSpPr>
        <p:spPr>
          <a:xfrm>
            <a:off x="9028350" y="1740731"/>
            <a:ext cx="2038090" cy="6641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Сталеплавильный комбинат</a:t>
            </a:r>
          </a:p>
        </p:txBody>
      </p:sp>
      <p:cxnSp>
        <p:nvCxnSpPr>
          <p:cNvPr id="101" name="Прямая соединительная линия 157">
            <a:extLst>
              <a:ext uri="{FF2B5EF4-FFF2-40B4-BE49-F238E27FC236}">
                <a16:creationId xmlns:a16="http://schemas.microsoft.com/office/drawing/2014/main" id="{661A3EC4-41D9-4F06-8784-4035649E46D4}"/>
              </a:ext>
            </a:extLst>
          </p:cNvPr>
          <p:cNvCxnSpPr>
            <a:cxnSpLocks/>
            <a:stCxn id="88" idx="3"/>
            <a:endCxn id="110" idx="6"/>
          </p:cNvCxnSpPr>
          <p:nvPr/>
        </p:nvCxnSpPr>
        <p:spPr>
          <a:xfrm flipH="1" flipV="1">
            <a:off x="7991706" y="2568423"/>
            <a:ext cx="776625" cy="1974133"/>
          </a:xfrm>
          <a:prstGeom prst="curvedConnector3">
            <a:avLst>
              <a:gd name="adj1" fmla="val -2943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>
            <a:extLst>
              <a:ext uri="{FF2B5EF4-FFF2-40B4-BE49-F238E27FC236}">
                <a16:creationId xmlns:a16="http://schemas.microsoft.com/office/drawing/2014/main" id="{6102BC47-D004-475D-943E-BF0A13EE3985}"/>
              </a:ext>
            </a:extLst>
          </p:cNvPr>
          <p:cNvSpPr/>
          <p:nvPr/>
        </p:nvSpPr>
        <p:spPr>
          <a:xfrm>
            <a:off x="6233849" y="2339007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Состав с окатышами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единительная линия 157">
            <a:extLst>
              <a:ext uri="{FF2B5EF4-FFF2-40B4-BE49-F238E27FC236}">
                <a16:creationId xmlns:a16="http://schemas.microsoft.com/office/drawing/2014/main" id="{62DE70A4-3EDB-4D92-B3B2-7B86E7377035}"/>
              </a:ext>
            </a:extLst>
          </p:cNvPr>
          <p:cNvCxnSpPr>
            <a:cxnSpLocks/>
            <a:stCxn id="110" idx="0"/>
            <a:endCxn id="89" idx="1"/>
          </p:cNvCxnSpPr>
          <p:nvPr/>
        </p:nvCxnSpPr>
        <p:spPr>
          <a:xfrm rot="5400000" flipH="1" flipV="1">
            <a:off x="7937459" y="1248116"/>
            <a:ext cx="266210" cy="1915572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7">
            <a:extLst>
              <a:ext uri="{FF2B5EF4-FFF2-40B4-BE49-F238E27FC236}">
                <a16:creationId xmlns:a16="http://schemas.microsoft.com/office/drawing/2014/main" id="{024606A9-17CB-45D3-855E-B7684CDDC3C3}"/>
              </a:ext>
            </a:extLst>
          </p:cNvPr>
          <p:cNvCxnSpPr>
            <a:cxnSpLocks/>
            <a:stCxn id="89" idx="3"/>
            <a:endCxn id="100" idx="6"/>
          </p:cNvCxnSpPr>
          <p:nvPr/>
        </p:nvCxnSpPr>
        <p:spPr>
          <a:xfrm flipH="1">
            <a:off x="10953306" y="2072797"/>
            <a:ext cx="113134" cy="1712108"/>
          </a:xfrm>
          <a:prstGeom prst="curvedConnector3">
            <a:avLst>
              <a:gd name="adj1" fmla="val -202061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57">
            <a:extLst>
              <a:ext uri="{FF2B5EF4-FFF2-40B4-BE49-F238E27FC236}">
                <a16:creationId xmlns:a16="http://schemas.microsoft.com/office/drawing/2014/main" id="{1817D3E8-8ADD-4C90-B4DE-5780A9354682}"/>
              </a:ext>
            </a:extLst>
          </p:cNvPr>
          <p:cNvCxnSpPr>
            <a:cxnSpLocks/>
            <a:stCxn id="100" idx="4"/>
            <a:endCxn id="71" idx="3"/>
          </p:cNvCxnSpPr>
          <p:nvPr/>
        </p:nvCxnSpPr>
        <p:spPr>
          <a:xfrm rot="5400000">
            <a:off x="8636146" y="4139282"/>
            <a:ext cx="1714273" cy="1464348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157">
            <a:extLst>
              <a:ext uri="{FF2B5EF4-FFF2-40B4-BE49-F238E27FC236}">
                <a16:creationId xmlns:a16="http://schemas.microsoft.com/office/drawing/2014/main" id="{17ED4660-72D2-4C1B-B729-C62DFEF5FAE4}"/>
              </a:ext>
            </a:extLst>
          </p:cNvPr>
          <p:cNvCxnSpPr>
            <a:cxnSpLocks/>
            <a:stCxn id="12" idx="6"/>
            <a:endCxn id="28" idx="0"/>
          </p:cNvCxnSpPr>
          <p:nvPr/>
        </p:nvCxnSpPr>
        <p:spPr>
          <a:xfrm flipH="1">
            <a:off x="2906039" y="1786871"/>
            <a:ext cx="677917" cy="1142282"/>
          </a:xfrm>
          <a:prstGeom prst="curvedConnector4">
            <a:avLst>
              <a:gd name="adj1" fmla="val -33721"/>
              <a:gd name="adj2" fmla="val 60042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DA790-7DBC-46CE-A646-B191F2B5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0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Заинтересованные стороны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65C248-47FB-4FE8-ACB2-16300A42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846626-DC6F-401F-8188-6C6BE8F5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4" y="58161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6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Заинтересованные стороны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8D61B0A-E08F-4445-9F26-1D32E238962C}"/>
              </a:ext>
            </a:extLst>
          </p:cNvPr>
          <p:cNvSpPr txBox="1">
            <a:spLocks/>
          </p:cNvSpPr>
          <p:nvPr/>
        </p:nvSpPr>
        <p:spPr>
          <a:xfrm>
            <a:off x="581192" y="1430186"/>
            <a:ext cx="11281025" cy="222741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Группа лиц или один человек,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которые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Заинтересованы в решении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Затронуты решением (считают себя такими)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Могут повлиять на решение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D9A7F4-1C32-4783-BE4F-2511BF393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64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Заинтересованные стороны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8D61B0A-E08F-4445-9F26-1D32E238962C}"/>
              </a:ext>
            </a:extLst>
          </p:cNvPr>
          <p:cNvSpPr txBox="1">
            <a:spLocks/>
          </p:cNvSpPr>
          <p:nvPr/>
        </p:nvSpPr>
        <p:spPr>
          <a:xfrm>
            <a:off x="581192" y="1430186"/>
            <a:ext cx="11281025" cy="222741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Группа лиц или один человек, которые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Заинтересованы в решении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Затронуты решением (считают себя такими)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Могут повлиять на решение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4326E3-8183-428D-8F35-916A9DF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9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Заинтересованные стороны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8D61B0A-E08F-4445-9F26-1D32E238962C}"/>
              </a:ext>
            </a:extLst>
          </p:cNvPr>
          <p:cNvSpPr txBox="1">
            <a:spLocks/>
          </p:cNvSpPr>
          <p:nvPr/>
        </p:nvSpPr>
        <p:spPr>
          <a:xfrm>
            <a:off x="581192" y="1430186"/>
            <a:ext cx="11281025" cy="222741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Группа лиц или один человек, которые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Заинтересованы в решении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Затронуты решением (считают себя такими)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Могут повлиять на решение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D3E27E-D85B-45EE-BBA6-4610255C6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25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Заинтересованные стороны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8D61B0A-E08F-4445-9F26-1D32E238962C}"/>
              </a:ext>
            </a:extLst>
          </p:cNvPr>
          <p:cNvSpPr txBox="1">
            <a:spLocks/>
          </p:cNvSpPr>
          <p:nvPr/>
        </p:nvSpPr>
        <p:spPr>
          <a:xfrm>
            <a:off x="581192" y="1430186"/>
            <a:ext cx="11281025" cy="222741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Группа лиц или один человек, которые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Заинтересованы в решении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Затронуты решением (считают себя такими)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Могут повлиять на решение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0E4F29-BE33-4AC2-8FF3-060724FDB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97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Заинтересованные стороны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8D61B0A-E08F-4445-9F26-1D32E238962C}"/>
              </a:ext>
            </a:extLst>
          </p:cNvPr>
          <p:cNvSpPr txBox="1">
            <a:spLocks/>
          </p:cNvSpPr>
          <p:nvPr/>
        </p:nvSpPr>
        <p:spPr>
          <a:xfrm>
            <a:off x="581192" y="1430186"/>
            <a:ext cx="11281025" cy="222741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Группа лиц или один человек, которые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Заинтересованы в решении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Затронуты решением (считают себя такими)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Могут повлиять на решение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E5944C-3900-4FDF-A150-54414F327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025293" y="2080372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2647712" y="3278315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808490" y="3867799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7498402" y="5584892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924680" y="4689880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7F4B4-2F69-4658-9666-FC024A12C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2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F7ECD-98B7-47D8-8DA7-A74C965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7784"/>
          </a:xfrm>
        </p:spPr>
        <p:txBody>
          <a:bodyPr>
            <a:normAutofit fontScale="90000"/>
          </a:bodyPr>
          <a:lstStyle/>
          <a:p>
            <a:r>
              <a:rPr lang="ru-RU" dirty="0"/>
              <a:t>Выделяем Заинтересованные стороны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94B8A-5CE4-41AC-98BC-2313959C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41C8-B538-4322-BD5D-3E4C6B6B608D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37024B-3110-4812-9481-F3A54A06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D179AE-94CA-41D6-B402-2778CAD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40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A6326F-51C8-43FA-8417-4C2B129A8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3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F7ECD-98B7-47D8-8DA7-A74C965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778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Заинтересованные стороны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4AE44E-5C12-4959-8B67-C80EE6C3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70" y="1582630"/>
            <a:ext cx="5194766" cy="3443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Внешние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Потребители изделий из металла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Сталеплавильный комбинат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Машиностроители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94B8A-5CE4-41AC-98BC-2313959C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41C8-B538-4322-BD5D-3E4C6B6B608D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37024B-3110-4812-9481-F3A54A06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D179AE-94CA-41D6-B402-2778CAD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41</a:t>
            </a:fld>
            <a:endParaRPr lang="en-US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51A83C0D-E9C3-4EDF-AB5B-67EEE99E6F76}"/>
              </a:ext>
            </a:extLst>
          </p:cNvPr>
          <p:cNvSpPr txBox="1">
            <a:spLocks/>
          </p:cNvSpPr>
          <p:nvPr/>
        </p:nvSpPr>
        <p:spPr>
          <a:xfrm>
            <a:off x="6096000" y="1576918"/>
            <a:ext cx="5194766" cy="34439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Внутренние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Карьер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Рудо-обогатительная фабрика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Фабрика обжига и окомкования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Транспортный цех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EB8829-0A25-423C-8FFA-E439D0DEA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8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F7ECD-98B7-47D8-8DA7-A74C965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778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Заинтересованные стороны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4AE44E-5C12-4959-8B67-C80EE6C3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70" y="1582630"/>
            <a:ext cx="5194766" cy="3443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Внешние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Потребители изделий из металла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Сталеплавильный комбинат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Машиностроители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94B8A-5CE4-41AC-98BC-2313959C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41C8-B538-4322-BD5D-3E4C6B6B608D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37024B-3110-4812-9481-F3A54A06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D179AE-94CA-41D6-B402-2778CAD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42</a:t>
            </a:fld>
            <a:endParaRPr lang="en-US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51A83C0D-E9C3-4EDF-AB5B-67EEE99E6F76}"/>
              </a:ext>
            </a:extLst>
          </p:cNvPr>
          <p:cNvSpPr txBox="1">
            <a:spLocks/>
          </p:cNvSpPr>
          <p:nvPr/>
        </p:nvSpPr>
        <p:spPr>
          <a:xfrm>
            <a:off x="6096000" y="1576918"/>
            <a:ext cx="5194766" cy="34439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Внутренние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Сотрудники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Карьер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Рудо-обогатительная фабрика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Фабрика обжига и окомкования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Транспортный цех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685F6-F588-4A34-98A4-61EE6E52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F7ECD-98B7-47D8-8DA7-A74C965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778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Заинтересованные стороны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4AE44E-5C12-4959-8B67-C80EE6C3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70" y="1582630"/>
            <a:ext cx="5194766" cy="3443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Внешние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Потребители изделий из металла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Сталеплавильный комбинат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Машиностроители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94B8A-5CE4-41AC-98BC-2313959C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41C8-B538-4322-BD5D-3E4C6B6B608D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37024B-3110-4812-9481-F3A54A06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D179AE-94CA-41D6-B402-2778CAD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43</a:t>
            </a:fld>
            <a:endParaRPr lang="en-US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51A83C0D-E9C3-4EDF-AB5B-67EEE99E6F76}"/>
              </a:ext>
            </a:extLst>
          </p:cNvPr>
          <p:cNvSpPr txBox="1">
            <a:spLocks/>
          </p:cNvSpPr>
          <p:nvPr/>
        </p:nvSpPr>
        <p:spPr>
          <a:xfrm>
            <a:off x="6096000" y="1576918"/>
            <a:ext cx="5194766" cy="34439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Внутренние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Сотрудники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Карьер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Рудо-обогатительная фабрика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Фабрика обжига и окомкования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Транспортный цех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4A7E61-7F05-4F7D-BD39-36AF41021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1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F7ECD-98B7-47D8-8DA7-A74C965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778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Заинтересованные стороны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4AE44E-5C12-4959-8B67-C80EE6C3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70" y="1582630"/>
            <a:ext cx="5194766" cy="3443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Внешние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Потребители изделий из металла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Сталеплавильный комбинат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Машиностроители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B94B8A-5CE4-41AC-98BC-2313959C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41C8-B538-4322-BD5D-3E4C6B6B608D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37024B-3110-4812-9481-F3A54A06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D179AE-94CA-41D6-B402-2778CAD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44</a:t>
            </a:fld>
            <a:endParaRPr lang="en-US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51A83C0D-E9C3-4EDF-AB5B-67EEE99E6F76}"/>
              </a:ext>
            </a:extLst>
          </p:cNvPr>
          <p:cNvSpPr txBox="1">
            <a:spLocks/>
          </p:cNvSpPr>
          <p:nvPr/>
        </p:nvSpPr>
        <p:spPr>
          <a:xfrm>
            <a:off x="6096000" y="1576918"/>
            <a:ext cx="5194766" cy="34439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Внутренние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Сотрудники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Карьер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Рудо-обогатительная фабрика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Фабрика обжига и окомкования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Транспортный цех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C1A51-1BDC-4F51-BB7A-5D66E89F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08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Открытые вопросы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Заинтересованные стороны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2722AD-69A6-41BC-93BC-455F3DFB2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3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Заинтересованные стороны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01D63E-A34E-4F15-A587-ABFE6AF962B0}"/>
              </a:ext>
            </a:extLst>
          </p:cNvPr>
          <p:cNvSpPr/>
          <p:nvPr/>
        </p:nvSpPr>
        <p:spPr>
          <a:xfrm>
            <a:off x="442761" y="1821839"/>
            <a:ext cx="11168047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Роль: пользователь, заказчик, регулятор, … 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Критичность, важность для проекта: ключевые, обеспечение, окружение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или частное\официальное лицо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Связи с другими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ЗСт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регулятор, подчиненные, ….</a:t>
            </a:r>
          </a:p>
          <a:p>
            <a:pPr marL="276225" lvl="2">
              <a:spcAft>
                <a:spcPct val="70000"/>
              </a:spcAft>
            </a:pPr>
            <a:r>
              <a:rPr lang="ru-RU" sz="2400" dirty="0">
                <a:solidFill>
                  <a:srgbClr val="C00000"/>
                </a:solidFill>
              </a:rPr>
              <a:t>Всегда найдется неуказанная роль!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495983-AA48-4584-B4A5-69BA022A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7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47</a:t>
            </a:fld>
            <a:endParaRPr lang="en-US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624371" y="3774337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228122" y="1557455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4950477" y="2834633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185066" y="5309944"/>
            <a:ext cx="1530821" cy="54800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3965897" y="2170025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440940" y="2123260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6952829" y="5354598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Фин.отдел</a:t>
            </a:r>
            <a:endParaRPr lang="ru-RU" dirty="0"/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6730241" y="4210490"/>
            <a:ext cx="2038090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497606" y="3555489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1661153" y="2929153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1529035" y="5573234"/>
            <a:ext cx="1683483" cy="6265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12518" y="5590837"/>
            <a:ext cx="985672" cy="295694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23A3C8-83DB-4DD9-B7D9-9E1C64A7A9C4}"/>
              </a:ext>
            </a:extLst>
          </p:cNvPr>
          <p:cNvCxnSpPr>
            <a:cxnSpLocks/>
            <a:stCxn id="65" idx="6"/>
            <a:endCxn id="11" idx="1"/>
          </p:cNvCxnSpPr>
          <p:nvPr/>
        </p:nvCxnSpPr>
        <p:spPr>
          <a:xfrm flipV="1">
            <a:off x="2846667" y="4106403"/>
            <a:ext cx="777704" cy="14688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157">
            <a:extLst>
              <a:ext uri="{FF2B5EF4-FFF2-40B4-BE49-F238E27FC236}">
                <a16:creationId xmlns:a16="http://schemas.microsoft.com/office/drawing/2014/main" id="{4E67EB60-D1EA-40FC-A6E6-5904AAE9996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4950477" y="3064049"/>
            <a:ext cx="1243401" cy="1042354"/>
          </a:xfrm>
          <a:prstGeom prst="curvedConnector5">
            <a:avLst>
              <a:gd name="adj1" fmla="val -18385"/>
              <a:gd name="adj2" fmla="val 54924"/>
              <a:gd name="adj3" fmla="val 11838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7">
            <a:extLst>
              <a:ext uri="{FF2B5EF4-FFF2-40B4-BE49-F238E27FC236}">
                <a16:creationId xmlns:a16="http://schemas.microsoft.com/office/drawing/2014/main" id="{1ECFFEA7-0E65-4FD5-8204-DA2F792EC215}"/>
              </a:ext>
            </a:extLst>
          </p:cNvPr>
          <p:cNvCxnSpPr>
            <a:cxnSpLocks/>
            <a:stCxn id="28" idx="3"/>
            <a:endCxn id="15" idx="2"/>
          </p:cNvCxnSpPr>
          <p:nvPr/>
        </p:nvCxnSpPr>
        <p:spPr>
          <a:xfrm flipH="1" flipV="1">
            <a:off x="3965897" y="2399441"/>
            <a:ext cx="185028" cy="825057"/>
          </a:xfrm>
          <a:prstGeom prst="curvedConnector5">
            <a:avLst>
              <a:gd name="adj1" fmla="val -123549"/>
              <a:gd name="adj2" fmla="val 53995"/>
              <a:gd name="adj3" fmla="val 223549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57">
            <a:extLst>
              <a:ext uri="{FF2B5EF4-FFF2-40B4-BE49-F238E27FC236}">
                <a16:creationId xmlns:a16="http://schemas.microsoft.com/office/drawing/2014/main" id="{9A0196B7-F5DD-4B69-B8CE-038D7FB836A9}"/>
              </a:ext>
            </a:extLst>
          </p:cNvPr>
          <p:cNvCxnSpPr>
            <a:cxnSpLocks/>
            <a:stCxn id="55" idx="0"/>
            <a:endCxn id="12" idx="2"/>
          </p:cNvCxnSpPr>
          <p:nvPr/>
        </p:nvCxnSpPr>
        <p:spPr>
          <a:xfrm rot="5400000" flipH="1" flipV="1">
            <a:off x="1698024" y="1593163"/>
            <a:ext cx="336389" cy="723807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F8EFE7BA-DC42-4CCA-92CC-70E09197BB1D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2172973" y="3133680"/>
            <a:ext cx="346904" cy="1119229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7">
            <a:extLst>
              <a:ext uri="{FF2B5EF4-FFF2-40B4-BE49-F238E27FC236}">
                <a16:creationId xmlns:a16="http://schemas.microsoft.com/office/drawing/2014/main" id="{BC393C24-2727-4204-99D5-1072523D0EF5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 flipV="1">
            <a:off x="4909125" y="4438468"/>
            <a:ext cx="806762" cy="1145481"/>
          </a:xfrm>
          <a:prstGeom prst="curvedConnector4">
            <a:avLst>
              <a:gd name="adj1" fmla="val -28335"/>
              <a:gd name="adj2" fmla="val 6196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AA940867-F49F-4B27-A8BD-A3178EDC744A}"/>
              </a:ext>
            </a:extLst>
          </p:cNvPr>
          <p:cNvSpPr/>
          <p:nvPr/>
        </p:nvSpPr>
        <p:spPr>
          <a:xfrm>
            <a:off x="726952" y="3866746"/>
            <a:ext cx="2119715" cy="50869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Обогащенная руда</a:t>
            </a:r>
          </a:p>
        </p:txBody>
      </p:sp>
      <p:cxnSp>
        <p:nvCxnSpPr>
          <p:cNvPr id="77" name="Прямая соединительная линия 157">
            <a:extLst>
              <a:ext uri="{FF2B5EF4-FFF2-40B4-BE49-F238E27FC236}">
                <a16:creationId xmlns:a16="http://schemas.microsoft.com/office/drawing/2014/main" id="{F2A32AAE-4498-467D-9611-5F2BD3E87538}"/>
              </a:ext>
            </a:extLst>
          </p:cNvPr>
          <p:cNvCxnSpPr>
            <a:cxnSpLocks/>
            <a:stCxn id="13" idx="6"/>
            <a:endCxn id="88" idx="0"/>
          </p:cNvCxnSpPr>
          <p:nvPr/>
        </p:nvCxnSpPr>
        <p:spPr>
          <a:xfrm>
            <a:off x="6708334" y="3064049"/>
            <a:ext cx="1040952" cy="1146441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25">
            <a:extLst>
              <a:ext uri="{FF2B5EF4-FFF2-40B4-BE49-F238E27FC236}">
                <a16:creationId xmlns:a16="http://schemas.microsoft.com/office/drawing/2014/main" id="{5F54530E-6E54-4352-AA4D-DBB8E90FB3B3}"/>
              </a:ext>
            </a:extLst>
          </p:cNvPr>
          <p:cNvSpPr/>
          <p:nvPr/>
        </p:nvSpPr>
        <p:spPr>
          <a:xfrm>
            <a:off x="9028350" y="1740731"/>
            <a:ext cx="2038090" cy="6641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Сталеплавильный комбинат</a:t>
            </a:r>
          </a:p>
        </p:txBody>
      </p:sp>
      <p:cxnSp>
        <p:nvCxnSpPr>
          <p:cNvPr id="101" name="Прямая соединительная линия 157">
            <a:extLst>
              <a:ext uri="{FF2B5EF4-FFF2-40B4-BE49-F238E27FC236}">
                <a16:creationId xmlns:a16="http://schemas.microsoft.com/office/drawing/2014/main" id="{661A3EC4-41D9-4F06-8784-4035649E46D4}"/>
              </a:ext>
            </a:extLst>
          </p:cNvPr>
          <p:cNvCxnSpPr>
            <a:cxnSpLocks/>
            <a:stCxn id="88" idx="3"/>
            <a:endCxn id="110" idx="6"/>
          </p:cNvCxnSpPr>
          <p:nvPr/>
        </p:nvCxnSpPr>
        <p:spPr>
          <a:xfrm flipH="1" flipV="1">
            <a:off x="7991706" y="2568423"/>
            <a:ext cx="776625" cy="1974133"/>
          </a:xfrm>
          <a:prstGeom prst="curvedConnector3">
            <a:avLst>
              <a:gd name="adj1" fmla="val -2943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>
            <a:extLst>
              <a:ext uri="{FF2B5EF4-FFF2-40B4-BE49-F238E27FC236}">
                <a16:creationId xmlns:a16="http://schemas.microsoft.com/office/drawing/2014/main" id="{6102BC47-D004-475D-943E-BF0A13EE3985}"/>
              </a:ext>
            </a:extLst>
          </p:cNvPr>
          <p:cNvSpPr/>
          <p:nvPr/>
        </p:nvSpPr>
        <p:spPr>
          <a:xfrm>
            <a:off x="6233849" y="2339007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Состав с окатышами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единительная линия 157">
            <a:extLst>
              <a:ext uri="{FF2B5EF4-FFF2-40B4-BE49-F238E27FC236}">
                <a16:creationId xmlns:a16="http://schemas.microsoft.com/office/drawing/2014/main" id="{62DE70A4-3EDB-4D92-B3B2-7B86E7377035}"/>
              </a:ext>
            </a:extLst>
          </p:cNvPr>
          <p:cNvCxnSpPr>
            <a:cxnSpLocks/>
            <a:stCxn id="110" idx="0"/>
            <a:endCxn id="89" idx="1"/>
          </p:cNvCxnSpPr>
          <p:nvPr/>
        </p:nvCxnSpPr>
        <p:spPr>
          <a:xfrm rot="5400000" flipH="1" flipV="1">
            <a:off x="7937459" y="1248116"/>
            <a:ext cx="266210" cy="1915572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7">
            <a:extLst>
              <a:ext uri="{FF2B5EF4-FFF2-40B4-BE49-F238E27FC236}">
                <a16:creationId xmlns:a16="http://schemas.microsoft.com/office/drawing/2014/main" id="{024606A9-17CB-45D3-855E-B7684CDDC3C3}"/>
              </a:ext>
            </a:extLst>
          </p:cNvPr>
          <p:cNvCxnSpPr>
            <a:cxnSpLocks/>
            <a:stCxn id="89" idx="3"/>
            <a:endCxn id="100" idx="6"/>
          </p:cNvCxnSpPr>
          <p:nvPr/>
        </p:nvCxnSpPr>
        <p:spPr>
          <a:xfrm flipH="1">
            <a:off x="10953306" y="2072797"/>
            <a:ext cx="113134" cy="1712108"/>
          </a:xfrm>
          <a:prstGeom prst="curvedConnector3">
            <a:avLst>
              <a:gd name="adj1" fmla="val -202061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57">
            <a:extLst>
              <a:ext uri="{FF2B5EF4-FFF2-40B4-BE49-F238E27FC236}">
                <a16:creationId xmlns:a16="http://schemas.microsoft.com/office/drawing/2014/main" id="{1817D3E8-8ADD-4C90-B4DE-5780A9354682}"/>
              </a:ext>
            </a:extLst>
          </p:cNvPr>
          <p:cNvCxnSpPr>
            <a:cxnSpLocks/>
            <a:stCxn id="100" idx="4"/>
            <a:endCxn id="71" idx="3"/>
          </p:cNvCxnSpPr>
          <p:nvPr/>
        </p:nvCxnSpPr>
        <p:spPr>
          <a:xfrm rot="5400000">
            <a:off x="8636146" y="4139282"/>
            <a:ext cx="1714273" cy="1464348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157">
            <a:extLst>
              <a:ext uri="{FF2B5EF4-FFF2-40B4-BE49-F238E27FC236}">
                <a16:creationId xmlns:a16="http://schemas.microsoft.com/office/drawing/2014/main" id="{17ED4660-72D2-4C1B-B729-C62DFEF5FAE4}"/>
              </a:ext>
            </a:extLst>
          </p:cNvPr>
          <p:cNvCxnSpPr>
            <a:cxnSpLocks/>
            <a:stCxn id="12" idx="6"/>
            <a:endCxn id="28" idx="0"/>
          </p:cNvCxnSpPr>
          <p:nvPr/>
        </p:nvCxnSpPr>
        <p:spPr>
          <a:xfrm flipH="1">
            <a:off x="2906039" y="1786871"/>
            <a:ext cx="677917" cy="1142282"/>
          </a:xfrm>
          <a:prstGeom prst="curvedConnector4">
            <a:avLst>
              <a:gd name="adj1" fmla="val -33721"/>
              <a:gd name="adj2" fmla="val 60042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8ADB3C-675B-4420-BDB8-9516C8C07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72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9C4A7-5B3C-480F-89D1-C23BA009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85434"/>
          </a:xfrm>
        </p:spPr>
        <p:txBody>
          <a:bodyPr/>
          <a:lstStyle/>
          <a:p>
            <a:r>
              <a:rPr lang="ru-RU" dirty="0"/>
              <a:t>Колобок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C91793-8F62-49FA-9480-58FA0F1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4BC-8164-4E0A-92C1-1327DB9DDA05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5A55F-D843-4E4D-95E8-F41829CA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C20283-BA16-4670-9876-17EAD155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48</a:t>
            </a:fld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3F5AB6-AA83-47DD-B742-FF88C7CDE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2"/>
          <a:stretch/>
        </p:blipFill>
        <p:spPr>
          <a:xfrm>
            <a:off x="7004171" y="3405796"/>
            <a:ext cx="1797051" cy="15440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5648D8-4811-4CD2-B819-A16BEE160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1"/>
          <a:stretch/>
        </p:blipFill>
        <p:spPr>
          <a:xfrm>
            <a:off x="4300458" y="1849605"/>
            <a:ext cx="2208898" cy="16262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E2AECD-44E1-4E57-B184-BF9778960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9"/>
          <a:stretch/>
        </p:blipFill>
        <p:spPr>
          <a:xfrm>
            <a:off x="2708048" y="4460379"/>
            <a:ext cx="1797050" cy="1474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B125BD-7AD6-4256-9564-9FB602ED4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33" y="4185375"/>
            <a:ext cx="1670871" cy="22385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B283CC0-52A5-467F-BADB-F23B1412D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" y="1403540"/>
            <a:ext cx="2132154" cy="3051349"/>
          </a:xfrm>
          <a:prstGeom prst="rect">
            <a:avLst/>
          </a:prstGeom>
        </p:spPr>
      </p:pic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476E4C1-B632-4FFF-8FB7-454FFF6ADBCF}"/>
              </a:ext>
            </a:extLst>
          </p:cNvPr>
          <p:cNvSpPr/>
          <p:nvPr/>
        </p:nvSpPr>
        <p:spPr>
          <a:xfrm>
            <a:off x="1910993" y="4215606"/>
            <a:ext cx="8054940" cy="2188426"/>
          </a:xfrm>
          <a:custGeom>
            <a:avLst/>
            <a:gdLst>
              <a:gd name="connsiteX0" fmla="*/ 0 w 8054940"/>
              <a:gd name="connsiteY0" fmla="*/ 37895 h 2188426"/>
              <a:gd name="connsiteX1" fmla="*/ 1571946 w 8054940"/>
              <a:gd name="connsiteY1" fmla="*/ 305023 h 2188426"/>
              <a:gd name="connsiteX2" fmla="*/ 2866490 w 8054940"/>
              <a:gd name="connsiteY2" fmla="*/ 48169 h 2188426"/>
              <a:gd name="connsiteX3" fmla="*/ 4839128 w 8054940"/>
              <a:gd name="connsiteY3" fmla="*/ 1466003 h 2188426"/>
              <a:gd name="connsiteX4" fmla="*/ 7654247 w 8054940"/>
              <a:gd name="connsiteY4" fmla="*/ 2113275 h 2188426"/>
              <a:gd name="connsiteX5" fmla="*/ 7972746 w 8054940"/>
              <a:gd name="connsiteY5" fmla="*/ 2174920 h 2188426"/>
              <a:gd name="connsiteX6" fmla="*/ 7972746 w 8054940"/>
              <a:gd name="connsiteY6" fmla="*/ 2174920 h 2188426"/>
              <a:gd name="connsiteX7" fmla="*/ 8054940 w 8054940"/>
              <a:gd name="connsiteY7" fmla="*/ 2154372 h 2188426"/>
              <a:gd name="connsiteX8" fmla="*/ 7931650 w 8054940"/>
              <a:gd name="connsiteY8" fmla="*/ 2185194 h 218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940" h="2188426">
                <a:moveTo>
                  <a:pt x="0" y="37895"/>
                </a:moveTo>
                <a:cubicBezTo>
                  <a:pt x="547099" y="170603"/>
                  <a:pt x="1094198" y="303311"/>
                  <a:pt x="1571946" y="305023"/>
                </a:cubicBezTo>
                <a:cubicBezTo>
                  <a:pt x="2049694" y="306735"/>
                  <a:pt x="2321960" y="-145328"/>
                  <a:pt x="2866490" y="48169"/>
                </a:cubicBezTo>
                <a:cubicBezTo>
                  <a:pt x="3411020" y="241666"/>
                  <a:pt x="4041169" y="1121819"/>
                  <a:pt x="4839128" y="1466003"/>
                </a:cubicBezTo>
                <a:cubicBezTo>
                  <a:pt x="5637088" y="1810187"/>
                  <a:pt x="7131977" y="1995122"/>
                  <a:pt x="7654247" y="2113275"/>
                </a:cubicBezTo>
                <a:cubicBezTo>
                  <a:pt x="8176517" y="2231428"/>
                  <a:pt x="7972746" y="2174920"/>
                  <a:pt x="7972746" y="2174920"/>
                </a:cubicBezTo>
                <a:lnTo>
                  <a:pt x="7972746" y="2174920"/>
                </a:lnTo>
                <a:lnTo>
                  <a:pt x="8054940" y="2154372"/>
                </a:lnTo>
                <a:lnTo>
                  <a:pt x="7931650" y="2185194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01659A9-B8BC-420B-B4E4-45F5AB0C1355}"/>
              </a:ext>
            </a:extLst>
          </p:cNvPr>
          <p:cNvSpPr/>
          <p:nvPr/>
        </p:nvSpPr>
        <p:spPr>
          <a:xfrm>
            <a:off x="2527443" y="3554127"/>
            <a:ext cx="7263829" cy="2363788"/>
          </a:xfrm>
          <a:custGeom>
            <a:avLst/>
            <a:gdLst>
              <a:gd name="connsiteX0" fmla="*/ 0 w 7263829"/>
              <a:gd name="connsiteY0" fmla="*/ 165118 h 2363788"/>
              <a:gd name="connsiteX1" fmla="*/ 934948 w 7263829"/>
              <a:gd name="connsiteY1" fmla="*/ 360327 h 2363788"/>
              <a:gd name="connsiteX2" fmla="*/ 1890445 w 7263829"/>
              <a:gd name="connsiteY2" fmla="*/ 731 h 2363788"/>
              <a:gd name="connsiteX3" fmla="*/ 3061699 w 7263829"/>
              <a:gd name="connsiteY3" fmla="*/ 473343 h 2363788"/>
              <a:gd name="connsiteX4" fmla="*/ 4387065 w 7263829"/>
              <a:gd name="connsiteY4" fmla="*/ 1603500 h 2363788"/>
              <a:gd name="connsiteX5" fmla="*/ 6493267 w 7263829"/>
              <a:gd name="connsiteY5" fmla="*/ 2199401 h 2363788"/>
              <a:gd name="connsiteX6" fmla="*/ 7263829 w 7263829"/>
              <a:gd name="connsiteY6" fmla="*/ 2363788 h 2363788"/>
              <a:gd name="connsiteX7" fmla="*/ 7263829 w 7263829"/>
              <a:gd name="connsiteY7" fmla="*/ 2363788 h 23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3829" h="2363788">
                <a:moveTo>
                  <a:pt x="0" y="165118"/>
                </a:moveTo>
                <a:cubicBezTo>
                  <a:pt x="309937" y="276421"/>
                  <a:pt x="619874" y="387725"/>
                  <a:pt x="934948" y="360327"/>
                </a:cubicBezTo>
                <a:cubicBezTo>
                  <a:pt x="1250022" y="332929"/>
                  <a:pt x="1535987" y="-18105"/>
                  <a:pt x="1890445" y="731"/>
                </a:cubicBezTo>
                <a:cubicBezTo>
                  <a:pt x="2244903" y="19567"/>
                  <a:pt x="2645596" y="206215"/>
                  <a:pt x="3061699" y="473343"/>
                </a:cubicBezTo>
                <a:cubicBezTo>
                  <a:pt x="3477802" y="740471"/>
                  <a:pt x="3815137" y="1315824"/>
                  <a:pt x="4387065" y="1603500"/>
                </a:cubicBezTo>
                <a:cubicBezTo>
                  <a:pt x="4958993" y="1891176"/>
                  <a:pt x="6013806" y="2072686"/>
                  <a:pt x="6493267" y="2199401"/>
                </a:cubicBezTo>
                <a:cubicBezTo>
                  <a:pt x="6972728" y="2326116"/>
                  <a:pt x="7263829" y="2363788"/>
                  <a:pt x="7263829" y="2363788"/>
                </a:cubicBezTo>
                <a:lnTo>
                  <a:pt x="7263829" y="2363788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B9DB4-262A-4C8C-A89F-A725CD19D73E}"/>
              </a:ext>
            </a:extLst>
          </p:cNvPr>
          <p:cNvSpPr txBox="1"/>
          <p:nvPr/>
        </p:nvSpPr>
        <p:spPr>
          <a:xfrm>
            <a:off x="6640256" y="1058565"/>
            <a:ext cx="528804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Колобок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Звери: заяц, медведь, волк, лиса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589001-2571-4E58-8BA8-083C5C0D9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16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9C4A7-5B3C-480F-89D1-C23BA009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85434"/>
          </a:xfrm>
        </p:spPr>
        <p:txBody>
          <a:bodyPr/>
          <a:lstStyle/>
          <a:p>
            <a:r>
              <a:rPr lang="ru-RU" dirty="0"/>
              <a:t>Колобок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C91793-8F62-49FA-9480-58FA0F1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4BC-8164-4E0A-92C1-1327DB9DDA05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5A55F-D843-4E4D-95E8-F41829CA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C20283-BA16-4670-9876-17EAD155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49</a:t>
            </a:fld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3F5AB6-AA83-47DD-B742-FF88C7CDE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2"/>
          <a:stretch/>
        </p:blipFill>
        <p:spPr>
          <a:xfrm>
            <a:off x="7004171" y="3405796"/>
            <a:ext cx="1797051" cy="15440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5648D8-4811-4CD2-B819-A16BEE160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1"/>
          <a:stretch/>
        </p:blipFill>
        <p:spPr>
          <a:xfrm>
            <a:off x="4300458" y="1849605"/>
            <a:ext cx="2208898" cy="16262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E2AECD-44E1-4E57-B184-BF9778960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9"/>
          <a:stretch/>
        </p:blipFill>
        <p:spPr>
          <a:xfrm>
            <a:off x="2708048" y="4460379"/>
            <a:ext cx="1797050" cy="1474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B125BD-7AD6-4256-9564-9FB602ED4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33" y="4185375"/>
            <a:ext cx="1670871" cy="22385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B283CC0-52A5-467F-BADB-F23B1412D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" y="1403540"/>
            <a:ext cx="2132154" cy="3051349"/>
          </a:xfrm>
          <a:prstGeom prst="rect">
            <a:avLst/>
          </a:prstGeom>
        </p:spPr>
      </p:pic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476E4C1-B632-4FFF-8FB7-454FFF6ADBCF}"/>
              </a:ext>
            </a:extLst>
          </p:cNvPr>
          <p:cNvSpPr/>
          <p:nvPr/>
        </p:nvSpPr>
        <p:spPr>
          <a:xfrm>
            <a:off x="1910993" y="4215606"/>
            <a:ext cx="8054940" cy="2188426"/>
          </a:xfrm>
          <a:custGeom>
            <a:avLst/>
            <a:gdLst>
              <a:gd name="connsiteX0" fmla="*/ 0 w 8054940"/>
              <a:gd name="connsiteY0" fmla="*/ 37895 h 2188426"/>
              <a:gd name="connsiteX1" fmla="*/ 1571946 w 8054940"/>
              <a:gd name="connsiteY1" fmla="*/ 305023 h 2188426"/>
              <a:gd name="connsiteX2" fmla="*/ 2866490 w 8054940"/>
              <a:gd name="connsiteY2" fmla="*/ 48169 h 2188426"/>
              <a:gd name="connsiteX3" fmla="*/ 4839128 w 8054940"/>
              <a:gd name="connsiteY3" fmla="*/ 1466003 h 2188426"/>
              <a:gd name="connsiteX4" fmla="*/ 7654247 w 8054940"/>
              <a:gd name="connsiteY4" fmla="*/ 2113275 h 2188426"/>
              <a:gd name="connsiteX5" fmla="*/ 7972746 w 8054940"/>
              <a:gd name="connsiteY5" fmla="*/ 2174920 h 2188426"/>
              <a:gd name="connsiteX6" fmla="*/ 7972746 w 8054940"/>
              <a:gd name="connsiteY6" fmla="*/ 2174920 h 2188426"/>
              <a:gd name="connsiteX7" fmla="*/ 8054940 w 8054940"/>
              <a:gd name="connsiteY7" fmla="*/ 2154372 h 2188426"/>
              <a:gd name="connsiteX8" fmla="*/ 7931650 w 8054940"/>
              <a:gd name="connsiteY8" fmla="*/ 2185194 h 218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940" h="2188426">
                <a:moveTo>
                  <a:pt x="0" y="37895"/>
                </a:moveTo>
                <a:cubicBezTo>
                  <a:pt x="547099" y="170603"/>
                  <a:pt x="1094198" y="303311"/>
                  <a:pt x="1571946" y="305023"/>
                </a:cubicBezTo>
                <a:cubicBezTo>
                  <a:pt x="2049694" y="306735"/>
                  <a:pt x="2321960" y="-145328"/>
                  <a:pt x="2866490" y="48169"/>
                </a:cubicBezTo>
                <a:cubicBezTo>
                  <a:pt x="3411020" y="241666"/>
                  <a:pt x="4041169" y="1121819"/>
                  <a:pt x="4839128" y="1466003"/>
                </a:cubicBezTo>
                <a:cubicBezTo>
                  <a:pt x="5637088" y="1810187"/>
                  <a:pt x="7131977" y="1995122"/>
                  <a:pt x="7654247" y="2113275"/>
                </a:cubicBezTo>
                <a:cubicBezTo>
                  <a:pt x="8176517" y="2231428"/>
                  <a:pt x="7972746" y="2174920"/>
                  <a:pt x="7972746" y="2174920"/>
                </a:cubicBezTo>
                <a:lnTo>
                  <a:pt x="7972746" y="2174920"/>
                </a:lnTo>
                <a:lnTo>
                  <a:pt x="8054940" y="2154372"/>
                </a:lnTo>
                <a:lnTo>
                  <a:pt x="7931650" y="2185194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01659A9-B8BC-420B-B4E4-45F5AB0C1355}"/>
              </a:ext>
            </a:extLst>
          </p:cNvPr>
          <p:cNvSpPr/>
          <p:nvPr/>
        </p:nvSpPr>
        <p:spPr>
          <a:xfrm>
            <a:off x="2527443" y="3554127"/>
            <a:ext cx="7263829" cy="2363788"/>
          </a:xfrm>
          <a:custGeom>
            <a:avLst/>
            <a:gdLst>
              <a:gd name="connsiteX0" fmla="*/ 0 w 7263829"/>
              <a:gd name="connsiteY0" fmla="*/ 165118 h 2363788"/>
              <a:gd name="connsiteX1" fmla="*/ 934948 w 7263829"/>
              <a:gd name="connsiteY1" fmla="*/ 360327 h 2363788"/>
              <a:gd name="connsiteX2" fmla="*/ 1890445 w 7263829"/>
              <a:gd name="connsiteY2" fmla="*/ 731 h 2363788"/>
              <a:gd name="connsiteX3" fmla="*/ 3061699 w 7263829"/>
              <a:gd name="connsiteY3" fmla="*/ 473343 h 2363788"/>
              <a:gd name="connsiteX4" fmla="*/ 4387065 w 7263829"/>
              <a:gd name="connsiteY4" fmla="*/ 1603500 h 2363788"/>
              <a:gd name="connsiteX5" fmla="*/ 6493267 w 7263829"/>
              <a:gd name="connsiteY5" fmla="*/ 2199401 h 2363788"/>
              <a:gd name="connsiteX6" fmla="*/ 7263829 w 7263829"/>
              <a:gd name="connsiteY6" fmla="*/ 2363788 h 2363788"/>
              <a:gd name="connsiteX7" fmla="*/ 7263829 w 7263829"/>
              <a:gd name="connsiteY7" fmla="*/ 2363788 h 23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3829" h="2363788">
                <a:moveTo>
                  <a:pt x="0" y="165118"/>
                </a:moveTo>
                <a:cubicBezTo>
                  <a:pt x="309937" y="276421"/>
                  <a:pt x="619874" y="387725"/>
                  <a:pt x="934948" y="360327"/>
                </a:cubicBezTo>
                <a:cubicBezTo>
                  <a:pt x="1250022" y="332929"/>
                  <a:pt x="1535987" y="-18105"/>
                  <a:pt x="1890445" y="731"/>
                </a:cubicBezTo>
                <a:cubicBezTo>
                  <a:pt x="2244903" y="19567"/>
                  <a:pt x="2645596" y="206215"/>
                  <a:pt x="3061699" y="473343"/>
                </a:cubicBezTo>
                <a:cubicBezTo>
                  <a:pt x="3477802" y="740471"/>
                  <a:pt x="3815137" y="1315824"/>
                  <a:pt x="4387065" y="1603500"/>
                </a:cubicBezTo>
                <a:cubicBezTo>
                  <a:pt x="4958993" y="1891176"/>
                  <a:pt x="6013806" y="2072686"/>
                  <a:pt x="6493267" y="2199401"/>
                </a:cubicBezTo>
                <a:cubicBezTo>
                  <a:pt x="6972728" y="2326116"/>
                  <a:pt x="7263829" y="2363788"/>
                  <a:pt x="7263829" y="2363788"/>
                </a:cubicBezTo>
                <a:lnTo>
                  <a:pt x="7263829" y="2363788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B9DB4-262A-4C8C-A89F-A725CD19D73E}"/>
              </a:ext>
            </a:extLst>
          </p:cNvPr>
          <p:cNvSpPr txBox="1"/>
          <p:nvPr/>
        </p:nvSpPr>
        <p:spPr>
          <a:xfrm>
            <a:off x="6640256" y="1058565"/>
            <a:ext cx="528804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Колобок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Звери: заяц, медведь, волк, лиса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Старик и старуха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B8F387-F97C-4021-9274-69DAA55EE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0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id="{75DA4CDD-0B60-45FC-88EB-5CF1936B5F05}"/>
              </a:ext>
            </a:extLst>
          </p:cNvPr>
          <p:cNvSpPr/>
          <p:nvPr/>
        </p:nvSpPr>
        <p:spPr>
          <a:xfrm>
            <a:off x="7589363" y="3700890"/>
            <a:ext cx="2119715" cy="6887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сбыта</a:t>
            </a:r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381127" y="447166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025293" y="2080372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2647712" y="3278315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808490" y="3867799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7498402" y="5584892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09753" y="2623107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390551" y="5551551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Бухгалтерия</a:t>
            </a:r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4956408" y="5422811"/>
            <a:ext cx="2415832" cy="7029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Транспортный цех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924680" y="4689880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3729284" y="1868400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0DAD8-57DA-43C6-B756-C3FCB2AD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90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9C4A7-5B3C-480F-89D1-C23BA009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85434"/>
          </a:xfrm>
        </p:spPr>
        <p:txBody>
          <a:bodyPr/>
          <a:lstStyle/>
          <a:p>
            <a:r>
              <a:rPr lang="ru-RU" dirty="0"/>
              <a:t>Колобок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C91793-8F62-49FA-9480-58FA0F1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4BC-8164-4E0A-92C1-1327DB9DDA05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5A55F-D843-4E4D-95E8-F41829CA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C20283-BA16-4670-9876-17EAD155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50</a:t>
            </a:fld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3F5AB6-AA83-47DD-B742-FF88C7CDE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2"/>
          <a:stretch/>
        </p:blipFill>
        <p:spPr>
          <a:xfrm>
            <a:off x="7004171" y="3405796"/>
            <a:ext cx="1797051" cy="15440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5648D8-4811-4CD2-B819-A16BEE160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1"/>
          <a:stretch/>
        </p:blipFill>
        <p:spPr>
          <a:xfrm>
            <a:off x="4300458" y="1849605"/>
            <a:ext cx="2208898" cy="16262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E2AECD-44E1-4E57-B184-BF9778960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9"/>
          <a:stretch/>
        </p:blipFill>
        <p:spPr>
          <a:xfrm>
            <a:off x="2708048" y="4460379"/>
            <a:ext cx="1797050" cy="1474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B125BD-7AD6-4256-9564-9FB602ED4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33" y="4185375"/>
            <a:ext cx="1670871" cy="22385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B283CC0-52A5-467F-BADB-F23B1412D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" y="1403540"/>
            <a:ext cx="2132154" cy="3051349"/>
          </a:xfrm>
          <a:prstGeom prst="rect">
            <a:avLst/>
          </a:prstGeom>
        </p:spPr>
      </p:pic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476E4C1-B632-4FFF-8FB7-454FFF6ADBCF}"/>
              </a:ext>
            </a:extLst>
          </p:cNvPr>
          <p:cNvSpPr/>
          <p:nvPr/>
        </p:nvSpPr>
        <p:spPr>
          <a:xfrm>
            <a:off x="1910993" y="4215606"/>
            <a:ext cx="8054940" cy="2188426"/>
          </a:xfrm>
          <a:custGeom>
            <a:avLst/>
            <a:gdLst>
              <a:gd name="connsiteX0" fmla="*/ 0 w 8054940"/>
              <a:gd name="connsiteY0" fmla="*/ 37895 h 2188426"/>
              <a:gd name="connsiteX1" fmla="*/ 1571946 w 8054940"/>
              <a:gd name="connsiteY1" fmla="*/ 305023 h 2188426"/>
              <a:gd name="connsiteX2" fmla="*/ 2866490 w 8054940"/>
              <a:gd name="connsiteY2" fmla="*/ 48169 h 2188426"/>
              <a:gd name="connsiteX3" fmla="*/ 4839128 w 8054940"/>
              <a:gd name="connsiteY3" fmla="*/ 1466003 h 2188426"/>
              <a:gd name="connsiteX4" fmla="*/ 7654247 w 8054940"/>
              <a:gd name="connsiteY4" fmla="*/ 2113275 h 2188426"/>
              <a:gd name="connsiteX5" fmla="*/ 7972746 w 8054940"/>
              <a:gd name="connsiteY5" fmla="*/ 2174920 h 2188426"/>
              <a:gd name="connsiteX6" fmla="*/ 7972746 w 8054940"/>
              <a:gd name="connsiteY6" fmla="*/ 2174920 h 2188426"/>
              <a:gd name="connsiteX7" fmla="*/ 8054940 w 8054940"/>
              <a:gd name="connsiteY7" fmla="*/ 2154372 h 2188426"/>
              <a:gd name="connsiteX8" fmla="*/ 7931650 w 8054940"/>
              <a:gd name="connsiteY8" fmla="*/ 2185194 h 218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940" h="2188426">
                <a:moveTo>
                  <a:pt x="0" y="37895"/>
                </a:moveTo>
                <a:cubicBezTo>
                  <a:pt x="547099" y="170603"/>
                  <a:pt x="1094198" y="303311"/>
                  <a:pt x="1571946" y="305023"/>
                </a:cubicBezTo>
                <a:cubicBezTo>
                  <a:pt x="2049694" y="306735"/>
                  <a:pt x="2321960" y="-145328"/>
                  <a:pt x="2866490" y="48169"/>
                </a:cubicBezTo>
                <a:cubicBezTo>
                  <a:pt x="3411020" y="241666"/>
                  <a:pt x="4041169" y="1121819"/>
                  <a:pt x="4839128" y="1466003"/>
                </a:cubicBezTo>
                <a:cubicBezTo>
                  <a:pt x="5637088" y="1810187"/>
                  <a:pt x="7131977" y="1995122"/>
                  <a:pt x="7654247" y="2113275"/>
                </a:cubicBezTo>
                <a:cubicBezTo>
                  <a:pt x="8176517" y="2231428"/>
                  <a:pt x="7972746" y="2174920"/>
                  <a:pt x="7972746" y="2174920"/>
                </a:cubicBezTo>
                <a:lnTo>
                  <a:pt x="7972746" y="2174920"/>
                </a:lnTo>
                <a:lnTo>
                  <a:pt x="8054940" y="2154372"/>
                </a:lnTo>
                <a:lnTo>
                  <a:pt x="7931650" y="2185194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01659A9-B8BC-420B-B4E4-45F5AB0C1355}"/>
              </a:ext>
            </a:extLst>
          </p:cNvPr>
          <p:cNvSpPr/>
          <p:nvPr/>
        </p:nvSpPr>
        <p:spPr>
          <a:xfrm>
            <a:off x="2527443" y="3554127"/>
            <a:ext cx="7263829" cy="2363788"/>
          </a:xfrm>
          <a:custGeom>
            <a:avLst/>
            <a:gdLst>
              <a:gd name="connsiteX0" fmla="*/ 0 w 7263829"/>
              <a:gd name="connsiteY0" fmla="*/ 165118 h 2363788"/>
              <a:gd name="connsiteX1" fmla="*/ 934948 w 7263829"/>
              <a:gd name="connsiteY1" fmla="*/ 360327 h 2363788"/>
              <a:gd name="connsiteX2" fmla="*/ 1890445 w 7263829"/>
              <a:gd name="connsiteY2" fmla="*/ 731 h 2363788"/>
              <a:gd name="connsiteX3" fmla="*/ 3061699 w 7263829"/>
              <a:gd name="connsiteY3" fmla="*/ 473343 h 2363788"/>
              <a:gd name="connsiteX4" fmla="*/ 4387065 w 7263829"/>
              <a:gd name="connsiteY4" fmla="*/ 1603500 h 2363788"/>
              <a:gd name="connsiteX5" fmla="*/ 6493267 w 7263829"/>
              <a:gd name="connsiteY5" fmla="*/ 2199401 h 2363788"/>
              <a:gd name="connsiteX6" fmla="*/ 7263829 w 7263829"/>
              <a:gd name="connsiteY6" fmla="*/ 2363788 h 2363788"/>
              <a:gd name="connsiteX7" fmla="*/ 7263829 w 7263829"/>
              <a:gd name="connsiteY7" fmla="*/ 2363788 h 23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3829" h="2363788">
                <a:moveTo>
                  <a:pt x="0" y="165118"/>
                </a:moveTo>
                <a:cubicBezTo>
                  <a:pt x="309937" y="276421"/>
                  <a:pt x="619874" y="387725"/>
                  <a:pt x="934948" y="360327"/>
                </a:cubicBezTo>
                <a:cubicBezTo>
                  <a:pt x="1250022" y="332929"/>
                  <a:pt x="1535987" y="-18105"/>
                  <a:pt x="1890445" y="731"/>
                </a:cubicBezTo>
                <a:cubicBezTo>
                  <a:pt x="2244903" y="19567"/>
                  <a:pt x="2645596" y="206215"/>
                  <a:pt x="3061699" y="473343"/>
                </a:cubicBezTo>
                <a:cubicBezTo>
                  <a:pt x="3477802" y="740471"/>
                  <a:pt x="3815137" y="1315824"/>
                  <a:pt x="4387065" y="1603500"/>
                </a:cubicBezTo>
                <a:cubicBezTo>
                  <a:pt x="4958993" y="1891176"/>
                  <a:pt x="6013806" y="2072686"/>
                  <a:pt x="6493267" y="2199401"/>
                </a:cubicBezTo>
                <a:cubicBezTo>
                  <a:pt x="6972728" y="2326116"/>
                  <a:pt x="7263829" y="2363788"/>
                  <a:pt x="7263829" y="2363788"/>
                </a:cubicBezTo>
                <a:lnTo>
                  <a:pt x="7263829" y="2363788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B9DB4-262A-4C8C-A89F-A725CD19D73E}"/>
              </a:ext>
            </a:extLst>
          </p:cNvPr>
          <p:cNvSpPr txBox="1"/>
          <p:nvPr/>
        </p:nvSpPr>
        <p:spPr>
          <a:xfrm>
            <a:off x="6564878" y="885836"/>
            <a:ext cx="5288040" cy="234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Колобок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Звери: заяц, медведь, волк, лиса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Старик и старуха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Рассказчик, слушатель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1E8C6F-0EC4-4FF3-AE61-3D9DF5CCC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50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  <a:cs typeface="Calibri" panose="020F0502020204030204" pitchFamily="34" charset="0"/>
              </a:rPr>
              <a:t>БИЗНЕС-процессы</a:t>
            </a:r>
            <a:endParaRPr lang="ru-RU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8D61B0A-E08F-4445-9F26-1D32E238962C}"/>
              </a:ext>
            </a:extLst>
          </p:cNvPr>
          <p:cNvSpPr txBox="1">
            <a:spLocks/>
          </p:cNvSpPr>
          <p:nvPr/>
        </p:nvSpPr>
        <p:spPr>
          <a:xfrm>
            <a:off x="581193" y="1648265"/>
            <a:ext cx="11151896" cy="4136085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Основное заинтересованное лицо: кто благо приобретатель?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зачем?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 роли: кто участники?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Результат: что хотим получить?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Инициация, источники: кто, что инициирует? Из каких источников?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 успешный сценарий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Альтернативные сценарии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Условия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722722-E27F-4067-8EAE-FDEE855B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7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74749C-0719-4B97-B460-C1E4C714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96" y="4636722"/>
            <a:ext cx="2096005" cy="16068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D384-3854-448E-9617-3BF5E86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02" y="776163"/>
            <a:ext cx="11029616" cy="6308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Горно-обогатительный комбинат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6" y="1615093"/>
            <a:ext cx="2157780" cy="14390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A5669D-B80A-4DAE-A63C-4A17F5E38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86" y="2543857"/>
            <a:ext cx="2386457" cy="1552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6D9531-ABB9-4423-ACB4-96299BF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7" y="3767282"/>
            <a:ext cx="3402638" cy="1074077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CDF4B4B-E5E2-4FF2-B081-79165A585AEB}"/>
              </a:ext>
            </a:extLst>
          </p:cNvPr>
          <p:cNvSpPr txBox="1">
            <a:spLocks/>
          </p:cNvSpPr>
          <p:nvPr/>
        </p:nvSpPr>
        <p:spPr>
          <a:xfrm>
            <a:off x="581192" y="2013391"/>
            <a:ext cx="5963446" cy="4202474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Вскрыша, добыча руды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Обогащение, обжиг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Погрузка, отправка на выплавку стали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018A81-646D-488F-8A27-A01B0D154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95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D384-3854-448E-9617-3BF5E86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02" y="776163"/>
            <a:ext cx="11029616" cy="6308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Горно-обогатительный комбинат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6" y="1615093"/>
            <a:ext cx="2157780" cy="143907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CDF4B4B-E5E2-4FF2-B081-79165A585AEB}"/>
              </a:ext>
            </a:extLst>
          </p:cNvPr>
          <p:cNvSpPr txBox="1">
            <a:spLocks/>
          </p:cNvSpPr>
          <p:nvPr/>
        </p:nvSpPr>
        <p:spPr>
          <a:xfrm>
            <a:off x="581192" y="2013391"/>
            <a:ext cx="5963446" cy="4202474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Вскрыша, добыча руды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Обогащение, обжиг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Погрузка, отправка на выплавку стали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9F1FA-29EC-4D96-B824-1CDB2FEB1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4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126BC7-4DBB-408A-9766-1E04F2CD394F}"/>
              </a:ext>
            </a:extLst>
          </p:cNvPr>
          <p:cNvSpPr/>
          <p:nvPr/>
        </p:nvSpPr>
        <p:spPr>
          <a:xfrm>
            <a:off x="379592" y="1342513"/>
            <a:ext cx="5793664" cy="1500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54</a:t>
            </a:fld>
            <a:endParaRPr lang="en-US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591604" y="4129538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858432" y="2204788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4917710" y="3189834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185066" y="5309944"/>
            <a:ext cx="1530821" cy="5480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722242" y="2324215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330202" y="173362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833357" y="4910092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Фин.отдел</a:t>
            </a:r>
            <a:endParaRPr lang="ru-RU" dirty="0"/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7107823" y="4061161"/>
            <a:ext cx="2038090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10009647" y="3555489"/>
            <a:ext cx="1455700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2017588" y="3417713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1847796" y="5469765"/>
            <a:ext cx="1683483" cy="6265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31279" y="5609192"/>
            <a:ext cx="671340" cy="173870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23A3C8-83DB-4DD9-B7D9-9E1C64A7A9C4}"/>
              </a:ext>
            </a:extLst>
          </p:cNvPr>
          <p:cNvCxnSpPr>
            <a:cxnSpLocks/>
            <a:stCxn id="65" idx="6"/>
            <a:endCxn id="11" idx="1"/>
          </p:cNvCxnSpPr>
          <p:nvPr/>
        </p:nvCxnSpPr>
        <p:spPr>
          <a:xfrm flipV="1">
            <a:off x="2978147" y="4461604"/>
            <a:ext cx="613457" cy="962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157">
            <a:extLst>
              <a:ext uri="{FF2B5EF4-FFF2-40B4-BE49-F238E27FC236}">
                <a16:creationId xmlns:a16="http://schemas.microsoft.com/office/drawing/2014/main" id="{4E67EB60-D1EA-40FC-A6E6-5904AAE9996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4917710" y="3419250"/>
            <a:ext cx="1243401" cy="1042354"/>
          </a:xfrm>
          <a:prstGeom prst="curvedConnector5">
            <a:avLst>
              <a:gd name="adj1" fmla="val -18385"/>
              <a:gd name="adj2" fmla="val 54924"/>
              <a:gd name="adj3" fmla="val 11838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7">
            <a:extLst>
              <a:ext uri="{FF2B5EF4-FFF2-40B4-BE49-F238E27FC236}">
                <a16:creationId xmlns:a16="http://schemas.microsoft.com/office/drawing/2014/main" id="{1ECFFEA7-0E65-4FD5-8204-DA2F792EC215}"/>
              </a:ext>
            </a:extLst>
          </p:cNvPr>
          <p:cNvCxnSpPr>
            <a:cxnSpLocks/>
            <a:stCxn id="55" idx="3"/>
            <a:endCxn id="15" idx="0"/>
          </p:cNvCxnSpPr>
          <p:nvPr/>
        </p:nvCxnSpPr>
        <p:spPr>
          <a:xfrm>
            <a:off x="4456952" y="2065688"/>
            <a:ext cx="943207" cy="258527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57">
            <a:extLst>
              <a:ext uri="{FF2B5EF4-FFF2-40B4-BE49-F238E27FC236}">
                <a16:creationId xmlns:a16="http://schemas.microsoft.com/office/drawing/2014/main" id="{9A0196B7-F5DD-4B69-B8CE-038D7FB836A9}"/>
              </a:ext>
            </a:extLst>
          </p:cNvPr>
          <p:cNvCxnSpPr>
            <a:cxnSpLocks/>
            <a:stCxn id="55" idx="1"/>
            <a:endCxn id="12" idx="0"/>
          </p:cNvCxnSpPr>
          <p:nvPr/>
        </p:nvCxnSpPr>
        <p:spPr>
          <a:xfrm rot="10800000" flipV="1">
            <a:off x="1536350" y="2065688"/>
            <a:ext cx="793853" cy="139100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F8EFE7BA-DC42-4CCA-92CC-70E09197BB1D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2486139" y="3440553"/>
            <a:ext cx="208486" cy="1344184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7">
            <a:extLst>
              <a:ext uri="{FF2B5EF4-FFF2-40B4-BE49-F238E27FC236}">
                <a16:creationId xmlns:a16="http://schemas.microsoft.com/office/drawing/2014/main" id="{BC393C24-2727-4204-99D5-1072523D0EF5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 flipV="1">
            <a:off x="4876358" y="4793669"/>
            <a:ext cx="839529" cy="790280"/>
          </a:xfrm>
          <a:prstGeom prst="curvedConnector4">
            <a:avLst>
              <a:gd name="adj1" fmla="val -27230"/>
              <a:gd name="adj2" fmla="val 67336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AA940867-F49F-4B27-A8BD-A3178EDC744A}"/>
              </a:ext>
            </a:extLst>
          </p:cNvPr>
          <p:cNvSpPr/>
          <p:nvPr/>
        </p:nvSpPr>
        <p:spPr>
          <a:xfrm>
            <a:off x="858432" y="4216888"/>
            <a:ext cx="2119715" cy="508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Обогащенная руда</a:t>
            </a:r>
          </a:p>
        </p:txBody>
      </p:sp>
      <p:cxnSp>
        <p:nvCxnSpPr>
          <p:cNvPr id="77" name="Прямая соединительная линия 157">
            <a:extLst>
              <a:ext uri="{FF2B5EF4-FFF2-40B4-BE49-F238E27FC236}">
                <a16:creationId xmlns:a16="http://schemas.microsoft.com/office/drawing/2014/main" id="{F2A32AAE-4498-467D-9611-5F2BD3E87538}"/>
              </a:ext>
            </a:extLst>
          </p:cNvPr>
          <p:cNvCxnSpPr>
            <a:cxnSpLocks/>
            <a:stCxn id="13" idx="6"/>
            <a:endCxn id="88" idx="0"/>
          </p:cNvCxnSpPr>
          <p:nvPr/>
        </p:nvCxnSpPr>
        <p:spPr>
          <a:xfrm>
            <a:off x="6675567" y="3419250"/>
            <a:ext cx="1451301" cy="641911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25">
            <a:extLst>
              <a:ext uri="{FF2B5EF4-FFF2-40B4-BE49-F238E27FC236}">
                <a16:creationId xmlns:a16="http://schemas.microsoft.com/office/drawing/2014/main" id="{5F54530E-6E54-4352-AA4D-DBB8E90FB3B3}"/>
              </a:ext>
            </a:extLst>
          </p:cNvPr>
          <p:cNvSpPr/>
          <p:nvPr/>
        </p:nvSpPr>
        <p:spPr>
          <a:xfrm>
            <a:off x="9028350" y="1740731"/>
            <a:ext cx="2038090" cy="6641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Сталеплавильный комбинат</a:t>
            </a:r>
          </a:p>
        </p:txBody>
      </p:sp>
      <p:cxnSp>
        <p:nvCxnSpPr>
          <p:cNvPr id="101" name="Прямая соединительная линия 157">
            <a:extLst>
              <a:ext uri="{FF2B5EF4-FFF2-40B4-BE49-F238E27FC236}">
                <a16:creationId xmlns:a16="http://schemas.microsoft.com/office/drawing/2014/main" id="{661A3EC4-41D9-4F06-8784-4035649E46D4}"/>
              </a:ext>
            </a:extLst>
          </p:cNvPr>
          <p:cNvCxnSpPr>
            <a:cxnSpLocks/>
            <a:stCxn id="88" idx="3"/>
            <a:endCxn id="110" idx="6"/>
          </p:cNvCxnSpPr>
          <p:nvPr/>
        </p:nvCxnSpPr>
        <p:spPr>
          <a:xfrm flipH="1" flipV="1">
            <a:off x="8870634" y="2663696"/>
            <a:ext cx="275279" cy="1729531"/>
          </a:xfrm>
          <a:prstGeom prst="curvedConnector3">
            <a:avLst>
              <a:gd name="adj1" fmla="val -8304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>
            <a:extLst>
              <a:ext uri="{FF2B5EF4-FFF2-40B4-BE49-F238E27FC236}">
                <a16:creationId xmlns:a16="http://schemas.microsoft.com/office/drawing/2014/main" id="{6102BC47-D004-475D-943E-BF0A13EE3985}"/>
              </a:ext>
            </a:extLst>
          </p:cNvPr>
          <p:cNvSpPr/>
          <p:nvPr/>
        </p:nvSpPr>
        <p:spPr>
          <a:xfrm>
            <a:off x="7112777" y="2434280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Состав с окатышами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единительная линия 157">
            <a:extLst>
              <a:ext uri="{FF2B5EF4-FFF2-40B4-BE49-F238E27FC236}">
                <a16:creationId xmlns:a16="http://schemas.microsoft.com/office/drawing/2014/main" id="{62DE70A4-3EDB-4D92-B3B2-7B86E7377035}"/>
              </a:ext>
            </a:extLst>
          </p:cNvPr>
          <p:cNvCxnSpPr>
            <a:cxnSpLocks/>
            <a:stCxn id="110" idx="0"/>
            <a:endCxn id="89" idx="1"/>
          </p:cNvCxnSpPr>
          <p:nvPr/>
        </p:nvCxnSpPr>
        <p:spPr>
          <a:xfrm rot="5400000" flipH="1" flipV="1">
            <a:off x="8329287" y="1735217"/>
            <a:ext cx="361483" cy="1036644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7">
            <a:extLst>
              <a:ext uri="{FF2B5EF4-FFF2-40B4-BE49-F238E27FC236}">
                <a16:creationId xmlns:a16="http://schemas.microsoft.com/office/drawing/2014/main" id="{024606A9-17CB-45D3-855E-B7684CDDC3C3}"/>
              </a:ext>
            </a:extLst>
          </p:cNvPr>
          <p:cNvCxnSpPr>
            <a:cxnSpLocks/>
            <a:stCxn id="89" idx="3"/>
            <a:endCxn id="100" idx="1"/>
          </p:cNvCxnSpPr>
          <p:nvPr/>
        </p:nvCxnSpPr>
        <p:spPr>
          <a:xfrm flipH="1">
            <a:off x="10222829" y="2072797"/>
            <a:ext cx="843611" cy="1549886"/>
          </a:xfrm>
          <a:prstGeom prst="curvedConnector4">
            <a:avLst>
              <a:gd name="adj1" fmla="val -27098"/>
              <a:gd name="adj2" fmla="val 5854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57">
            <a:extLst>
              <a:ext uri="{FF2B5EF4-FFF2-40B4-BE49-F238E27FC236}">
                <a16:creationId xmlns:a16="http://schemas.microsoft.com/office/drawing/2014/main" id="{1817D3E8-8ADD-4C90-B4DE-5780A9354682}"/>
              </a:ext>
            </a:extLst>
          </p:cNvPr>
          <p:cNvCxnSpPr>
            <a:cxnSpLocks/>
            <a:stCxn id="100" idx="6"/>
            <a:endCxn id="71" idx="3"/>
          </p:cNvCxnSpPr>
          <p:nvPr/>
        </p:nvCxnSpPr>
        <p:spPr>
          <a:xfrm>
            <a:off x="11465347" y="3784905"/>
            <a:ext cx="176289" cy="1499182"/>
          </a:xfrm>
          <a:prstGeom prst="curvedConnector3">
            <a:avLst>
              <a:gd name="adj1" fmla="val 22967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157">
            <a:extLst>
              <a:ext uri="{FF2B5EF4-FFF2-40B4-BE49-F238E27FC236}">
                <a16:creationId xmlns:a16="http://schemas.microsoft.com/office/drawing/2014/main" id="{17ED4660-72D2-4C1B-B729-C62DFEF5FAE4}"/>
              </a:ext>
            </a:extLst>
          </p:cNvPr>
          <p:cNvCxnSpPr>
            <a:cxnSpLocks/>
            <a:stCxn id="12" idx="4"/>
            <a:endCxn id="28" idx="1"/>
          </p:cNvCxnSpPr>
          <p:nvPr/>
        </p:nvCxnSpPr>
        <p:spPr>
          <a:xfrm rot="16200000" flipH="1">
            <a:off x="1252249" y="2947718"/>
            <a:ext cx="1049439" cy="481239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C6697C6-5DBC-4972-8AA8-EA7C4BA4081F}"/>
              </a:ext>
            </a:extLst>
          </p:cNvPr>
          <p:cNvSpPr txBox="1"/>
          <p:nvPr/>
        </p:nvSpPr>
        <p:spPr>
          <a:xfrm>
            <a:off x="388292" y="1342513"/>
            <a:ext cx="2874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Вскрыша и добыча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361929-4443-48C7-9328-F7C7AD800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3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D384-3854-448E-9617-3BF5E86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02" y="776163"/>
            <a:ext cx="11029616" cy="6308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Горно-обогатительный комбинат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6" y="1615093"/>
            <a:ext cx="2157780" cy="14390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A5669D-B80A-4DAE-A63C-4A17F5E38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86" y="2543857"/>
            <a:ext cx="2386457" cy="1552415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CDF4B4B-E5E2-4FF2-B081-79165A585AEB}"/>
              </a:ext>
            </a:extLst>
          </p:cNvPr>
          <p:cNvSpPr txBox="1">
            <a:spLocks/>
          </p:cNvSpPr>
          <p:nvPr/>
        </p:nvSpPr>
        <p:spPr>
          <a:xfrm>
            <a:off x="581192" y="2013391"/>
            <a:ext cx="5963446" cy="4202474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Вскрыша, добыча руды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Обогащение, обжиг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Погрузка, отправка на выплавку стали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E06CFE-561D-42E8-BE17-C7B6B9757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21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0D591A2-FC15-44BA-9A61-FCE651E2ECCD}"/>
              </a:ext>
            </a:extLst>
          </p:cNvPr>
          <p:cNvSpPr/>
          <p:nvPr/>
        </p:nvSpPr>
        <p:spPr>
          <a:xfrm>
            <a:off x="631810" y="2918642"/>
            <a:ext cx="6065663" cy="2003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126BC7-4DBB-408A-9766-1E04F2CD394F}"/>
              </a:ext>
            </a:extLst>
          </p:cNvPr>
          <p:cNvSpPr/>
          <p:nvPr/>
        </p:nvSpPr>
        <p:spPr>
          <a:xfrm>
            <a:off x="379592" y="1342513"/>
            <a:ext cx="5793664" cy="1500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56</a:t>
            </a:fld>
            <a:endParaRPr lang="en-US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591604" y="4129538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858432" y="2204788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4917710" y="3189834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185066" y="5309944"/>
            <a:ext cx="1530821" cy="5480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722242" y="2324215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330202" y="173362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833357" y="4910092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Фин.отдел</a:t>
            </a:r>
            <a:endParaRPr lang="ru-RU" dirty="0"/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7107823" y="4061161"/>
            <a:ext cx="2038090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10009647" y="3555489"/>
            <a:ext cx="1455700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2017588" y="3417713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1847796" y="5469765"/>
            <a:ext cx="1683483" cy="6265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31279" y="5609192"/>
            <a:ext cx="671340" cy="173870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23A3C8-83DB-4DD9-B7D9-9E1C64A7A9C4}"/>
              </a:ext>
            </a:extLst>
          </p:cNvPr>
          <p:cNvCxnSpPr>
            <a:cxnSpLocks/>
            <a:stCxn id="65" idx="6"/>
            <a:endCxn id="11" idx="1"/>
          </p:cNvCxnSpPr>
          <p:nvPr/>
        </p:nvCxnSpPr>
        <p:spPr>
          <a:xfrm flipV="1">
            <a:off x="2978147" y="4461604"/>
            <a:ext cx="613457" cy="962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157">
            <a:extLst>
              <a:ext uri="{FF2B5EF4-FFF2-40B4-BE49-F238E27FC236}">
                <a16:creationId xmlns:a16="http://schemas.microsoft.com/office/drawing/2014/main" id="{4E67EB60-D1EA-40FC-A6E6-5904AAE9996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4917710" y="3419250"/>
            <a:ext cx="1243401" cy="1042354"/>
          </a:xfrm>
          <a:prstGeom prst="curvedConnector5">
            <a:avLst>
              <a:gd name="adj1" fmla="val -18385"/>
              <a:gd name="adj2" fmla="val 54924"/>
              <a:gd name="adj3" fmla="val 11838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7">
            <a:extLst>
              <a:ext uri="{FF2B5EF4-FFF2-40B4-BE49-F238E27FC236}">
                <a16:creationId xmlns:a16="http://schemas.microsoft.com/office/drawing/2014/main" id="{1ECFFEA7-0E65-4FD5-8204-DA2F792EC215}"/>
              </a:ext>
            </a:extLst>
          </p:cNvPr>
          <p:cNvCxnSpPr>
            <a:cxnSpLocks/>
            <a:stCxn id="55" idx="3"/>
            <a:endCxn id="15" idx="0"/>
          </p:cNvCxnSpPr>
          <p:nvPr/>
        </p:nvCxnSpPr>
        <p:spPr>
          <a:xfrm>
            <a:off x="4456952" y="2065688"/>
            <a:ext cx="943207" cy="258527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57">
            <a:extLst>
              <a:ext uri="{FF2B5EF4-FFF2-40B4-BE49-F238E27FC236}">
                <a16:creationId xmlns:a16="http://schemas.microsoft.com/office/drawing/2014/main" id="{9A0196B7-F5DD-4B69-B8CE-038D7FB836A9}"/>
              </a:ext>
            </a:extLst>
          </p:cNvPr>
          <p:cNvCxnSpPr>
            <a:cxnSpLocks/>
            <a:stCxn id="55" idx="1"/>
            <a:endCxn id="12" idx="0"/>
          </p:cNvCxnSpPr>
          <p:nvPr/>
        </p:nvCxnSpPr>
        <p:spPr>
          <a:xfrm rot="10800000" flipV="1">
            <a:off x="1536350" y="2065688"/>
            <a:ext cx="793853" cy="139100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F8EFE7BA-DC42-4CCA-92CC-70E09197BB1D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2486139" y="3440553"/>
            <a:ext cx="208486" cy="1344184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7">
            <a:extLst>
              <a:ext uri="{FF2B5EF4-FFF2-40B4-BE49-F238E27FC236}">
                <a16:creationId xmlns:a16="http://schemas.microsoft.com/office/drawing/2014/main" id="{BC393C24-2727-4204-99D5-1072523D0EF5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 flipV="1">
            <a:off x="4876358" y="4793669"/>
            <a:ext cx="839529" cy="790280"/>
          </a:xfrm>
          <a:prstGeom prst="curvedConnector4">
            <a:avLst>
              <a:gd name="adj1" fmla="val -27230"/>
              <a:gd name="adj2" fmla="val 67336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AA940867-F49F-4B27-A8BD-A3178EDC744A}"/>
              </a:ext>
            </a:extLst>
          </p:cNvPr>
          <p:cNvSpPr/>
          <p:nvPr/>
        </p:nvSpPr>
        <p:spPr>
          <a:xfrm>
            <a:off x="858432" y="4216888"/>
            <a:ext cx="2119715" cy="508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Обогащенная руда</a:t>
            </a:r>
          </a:p>
        </p:txBody>
      </p:sp>
      <p:cxnSp>
        <p:nvCxnSpPr>
          <p:cNvPr id="77" name="Прямая соединительная линия 157">
            <a:extLst>
              <a:ext uri="{FF2B5EF4-FFF2-40B4-BE49-F238E27FC236}">
                <a16:creationId xmlns:a16="http://schemas.microsoft.com/office/drawing/2014/main" id="{F2A32AAE-4498-467D-9611-5F2BD3E87538}"/>
              </a:ext>
            </a:extLst>
          </p:cNvPr>
          <p:cNvCxnSpPr>
            <a:cxnSpLocks/>
            <a:stCxn id="13" idx="6"/>
            <a:endCxn id="88" idx="0"/>
          </p:cNvCxnSpPr>
          <p:nvPr/>
        </p:nvCxnSpPr>
        <p:spPr>
          <a:xfrm>
            <a:off x="6675567" y="3419250"/>
            <a:ext cx="1451301" cy="641911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25">
            <a:extLst>
              <a:ext uri="{FF2B5EF4-FFF2-40B4-BE49-F238E27FC236}">
                <a16:creationId xmlns:a16="http://schemas.microsoft.com/office/drawing/2014/main" id="{5F54530E-6E54-4352-AA4D-DBB8E90FB3B3}"/>
              </a:ext>
            </a:extLst>
          </p:cNvPr>
          <p:cNvSpPr/>
          <p:nvPr/>
        </p:nvSpPr>
        <p:spPr>
          <a:xfrm>
            <a:off x="9028350" y="1740731"/>
            <a:ext cx="2038090" cy="6641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Сталеплавильный комбинат</a:t>
            </a:r>
          </a:p>
        </p:txBody>
      </p:sp>
      <p:cxnSp>
        <p:nvCxnSpPr>
          <p:cNvPr id="101" name="Прямая соединительная линия 157">
            <a:extLst>
              <a:ext uri="{FF2B5EF4-FFF2-40B4-BE49-F238E27FC236}">
                <a16:creationId xmlns:a16="http://schemas.microsoft.com/office/drawing/2014/main" id="{661A3EC4-41D9-4F06-8784-4035649E46D4}"/>
              </a:ext>
            </a:extLst>
          </p:cNvPr>
          <p:cNvCxnSpPr>
            <a:cxnSpLocks/>
            <a:stCxn id="88" idx="3"/>
            <a:endCxn id="110" idx="6"/>
          </p:cNvCxnSpPr>
          <p:nvPr/>
        </p:nvCxnSpPr>
        <p:spPr>
          <a:xfrm flipH="1" flipV="1">
            <a:off x="8870634" y="2663696"/>
            <a:ext cx="275279" cy="1729531"/>
          </a:xfrm>
          <a:prstGeom prst="curvedConnector3">
            <a:avLst>
              <a:gd name="adj1" fmla="val -8304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>
            <a:extLst>
              <a:ext uri="{FF2B5EF4-FFF2-40B4-BE49-F238E27FC236}">
                <a16:creationId xmlns:a16="http://schemas.microsoft.com/office/drawing/2014/main" id="{6102BC47-D004-475D-943E-BF0A13EE3985}"/>
              </a:ext>
            </a:extLst>
          </p:cNvPr>
          <p:cNvSpPr/>
          <p:nvPr/>
        </p:nvSpPr>
        <p:spPr>
          <a:xfrm>
            <a:off x="7112777" y="2434280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Состав с окатышами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единительная линия 157">
            <a:extLst>
              <a:ext uri="{FF2B5EF4-FFF2-40B4-BE49-F238E27FC236}">
                <a16:creationId xmlns:a16="http://schemas.microsoft.com/office/drawing/2014/main" id="{62DE70A4-3EDB-4D92-B3B2-7B86E7377035}"/>
              </a:ext>
            </a:extLst>
          </p:cNvPr>
          <p:cNvCxnSpPr>
            <a:cxnSpLocks/>
            <a:stCxn id="110" idx="0"/>
            <a:endCxn id="89" idx="1"/>
          </p:cNvCxnSpPr>
          <p:nvPr/>
        </p:nvCxnSpPr>
        <p:spPr>
          <a:xfrm rot="5400000" flipH="1" flipV="1">
            <a:off x="8329287" y="1735217"/>
            <a:ext cx="361483" cy="1036644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7">
            <a:extLst>
              <a:ext uri="{FF2B5EF4-FFF2-40B4-BE49-F238E27FC236}">
                <a16:creationId xmlns:a16="http://schemas.microsoft.com/office/drawing/2014/main" id="{024606A9-17CB-45D3-855E-B7684CDDC3C3}"/>
              </a:ext>
            </a:extLst>
          </p:cNvPr>
          <p:cNvCxnSpPr>
            <a:cxnSpLocks/>
            <a:stCxn id="89" idx="3"/>
            <a:endCxn id="100" idx="1"/>
          </p:cNvCxnSpPr>
          <p:nvPr/>
        </p:nvCxnSpPr>
        <p:spPr>
          <a:xfrm flipH="1">
            <a:off x="10222829" y="2072797"/>
            <a:ext cx="843611" cy="1549886"/>
          </a:xfrm>
          <a:prstGeom prst="curvedConnector4">
            <a:avLst>
              <a:gd name="adj1" fmla="val -27098"/>
              <a:gd name="adj2" fmla="val 5854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57">
            <a:extLst>
              <a:ext uri="{FF2B5EF4-FFF2-40B4-BE49-F238E27FC236}">
                <a16:creationId xmlns:a16="http://schemas.microsoft.com/office/drawing/2014/main" id="{1817D3E8-8ADD-4C90-B4DE-5780A9354682}"/>
              </a:ext>
            </a:extLst>
          </p:cNvPr>
          <p:cNvCxnSpPr>
            <a:cxnSpLocks/>
            <a:stCxn id="100" idx="6"/>
            <a:endCxn id="71" idx="3"/>
          </p:cNvCxnSpPr>
          <p:nvPr/>
        </p:nvCxnSpPr>
        <p:spPr>
          <a:xfrm>
            <a:off x="11465347" y="3784905"/>
            <a:ext cx="176289" cy="1499182"/>
          </a:xfrm>
          <a:prstGeom prst="curvedConnector3">
            <a:avLst>
              <a:gd name="adj1" fmla="val 22967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157">
            <a:extLst>
              <a:ext uri="{FF2B5EF4-FFF2-40B4-BE49-F238E27FC236}">
                <a16:creationId xmlns:a16="http://schemas.microsoft.com/office/drawing/2014/main" id="{17ED4660-72D2-4C1B-B729-C62DFEF5FAE4}"/>
              </a:ext>
            </a:extLst>
          </p:cNvPr>
          <p:cNvCxnSpPr>
            <a:cxnSpLocks/>
            <a:stCxn id="12" idx="4"/>
            <a:endCxn id="28" idx="1"/>
          </p:cNvCxnSpPr>
          <p:nvPr/>
        </p:nvCxnSpPr>
        <p:spPr>
          <a:xfrm rot="16200000" flipH="1">
            <a:off x="1252249" y="2947718"/>
            <a:ext cx="1049439" cy="481239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C6697C6-5DBC-4972-8AA8-EA7C4BA4081F}"/>
              </a:ext>
            </a:extLst>
          </p:cNvPr>
          <p:cNvSpPr txBox="1"/>
          <p:nvPr/>
        </p:nvSpPr>
        <p:spPr>
          <a:xfrm>
            <a:off x="388292" y="1342513"/>
            <a:ext cx="2874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Вскрыша и добыча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BCBB423-6623-429F-A565-E109898A2A34}"/>
              </a:ext>
            </a:extLst>
          </p:cNvPr>
          <p:cNvSpPr txBox="1"/>
          <p:nvPr/>
        </p:nvSpPr>
        <p:spPr>
          <a:xfrm>
            <a:off x="653916" y="2849178"/>
            <a:ext cx="3126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Обогащение и обжиг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36B202-5897-4A64-803A-477E27AF7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7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D384-3854-448E-9617-3BF5E86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02" y="776163"/>
            <a:ext cx="11029616" cy="6308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Горно-обогатительный комбинат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6" y="1615093"/>
            <a:ext cx="2157780" cy="14390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A5669D-B80A-4DAE-A63C-4A17F5E38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86" y="2543857"/>
            <a:ext cx="2386457" cy="1552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6D9531-ABB9-4423-ACB4-96299BFB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7" y="3767282"/>
            <a:ext cx="3402638" cy="1074077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CDF4B4B-E5E2-4FF2-B081-79165A585AEB}"/>
              </a:ext>
            </a:extLst>
          </p:cNvPr>
          <p:cNvSpPr txBox="1">
            <a:spLocks/>
          </p:cNvSpPr>
          <p:nvPr/>
        </p:nvSpPr>
        <p:spPr>
          <a:xfrm>
            <a:off x="581192" y="2013391"/>
            <a:ext cx="5963446" cy="4202474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Вскрыша, добыча руды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Обогащение, обжиг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Погрузка, отправка на выплавку стали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29737A-FF18-4F33-B403-0F119562C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35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61EC55D5-F2B2-4836-A671-115257C91F08}"/>
              </a:ext>
            </a:extLst>
          </p:cNvPr>
          <p:cNvSpPr/>
          <p:nvPr/>
        </p:nvSpPr>
        <p:spPr>
          <a:xfrm>
            <a:off x="6870815" y="1836674"/>
            <a:ext cx="2619301" cy="3249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3937316-F37B-487F-ADC5-A49B070245D7}"/>
              </a:ext>
            </a:extLst>
          </p:cNvPr>
          <p:cNvSpPr txBox="1"/>
          <p:nvPr/>
        </p:nvSpPr>
        <p:spPr>
          <a:xfrm>
            <a:off x="6917420" y="1831701"/>
            <a:ext cx="135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Сбыт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0D591A2-FC15-44BA-9A61-FCE651E2ECCD}"/>
              </a:ext>
            </a:extLst>
          </p:cNvPr>
          <p:cNvSpPr/>
          <p:nvPr/>
        </p:nvSpPr>
        <p:spPr>
          <a:xfrm>
            <a:off x="631810" y="2918642"/>
            <a:ext cx="6065663" cy="2003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126BC7-4DBB-408A-9766-1E04F2CD394F}"/>
              </a:ext>
            </a:extLst>
          </p:cNvPr>
          <p:cNvSpPr/>
          <p:nvPr/>
        </p:nvSpPr>
        <p:spPr>
          <a:xfrm>
            <a:off x="379592" y="1342513"/>
            <a:ext cx="5793664" cy="1500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58</a:t>
            </a:fld>
            <a:endParaRPr lang="en-US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591604" y="4129538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858432" y="2204788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4917710" y="3189834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185066" y="5309944"/>
            <a:ext cx="1530821" cy="5480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722242" y="2324215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330202" y="173362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833357" y="4910092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Фин.отдел</a:t>
            </a:r>
            <a:endParaRPr lang="ru-RU" dirty="0"/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7107823" y="4061161"/>
            <a:ext cx="2038090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10009647" y="3555489"/>
            <a:ext cx="1455700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2017588" y="3417713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1847796" y="5469765"/>
            <a:ext cx="1683483" cy="6265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31279" y="5609192"/>
            <a:ext cx="671340" cy="173870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23A3C8-83DB-4DD9-B7D9-9E1C64A7A9C4}"/>
              </a:ext>
            </a:extLst>
          </p:cNvPr>
          <p:cNvCxnSpPr>
            <a:cxnSpLocks/>
            <a:stCxn id="65" idx="6"/>
            <a:endCxn id="11" idx="1"/>
          </p:cNvCxnSpPr>
          <p:nvPr/>
        </p:nvCxnSpPr>
        <p:spPr>
          <a:xfrm flipV="1">
            <a:off x="2978147" y="4461604"/>
            <a:ext cx="613457" cy="962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157">
            <a:extLst>
              <a:ext uri="{FF2B5EF4-FFF2-40B4-BE49-F238E27FC236}">
                <a16:creationId xmlns:a16="http://schemas.microsoft.com/office/drawing/2014/main" id="{4E67EB60-D1EA-40FC-A6E6-5904AAE9996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4917710" y="3419250"/>
            <a:ext cx="1243401" cy="1042354"/>
          </a:xfrm>
          <a:prstGeom prst="curvedConnector5">
            <a:avLst>
              <a:gd name="adj1" fmla="val -18385"/>
              <a:gd name="adj2" fmla="val 54924"/>
              <a:gd name="adj3" fmla="val 11838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7">
            <a:extLst>
              <a:ext uri="{FF2B5EF4-FFF2-40B4-BE49-F238E27FC236}">
                <a16:creationId xmlns:a16="http://schemas.microsoft.com/office/drawing/2014/main" id="{1ECFFEA7-0E65-4FD5-8204-DA2F792EC215}"/>
              </a:ext>
            </a:extLst>
          </p:cNvPr>
          <p:cNvCxnSpPr>
            <a:cxnSpLocks/>
            <a:stCxn id="55" idx="3"/>
            <a:endCxn id="15" idx="0"/>
          </p:cNvCxnSpPr>
          <p:nvPr/>
        </p:nvCxnSpPr>
        <p:spPr>
          <a:xfrm>
            <a:off x="4456952" y="2065688"/>
            <a:ext cx="943207" cy="258527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57">
            <a:extLst>
              <a:ext uri="{FF2B5EF4-FFF2-40B4-BE49-F238E27FC236}">
                <a16:creationId xmlns:a16="http://schemas.microsoft.com/office/drawing/2014/main" id="{9A0196B7-F5DD-4B69-B8CE-038D7FB836A9}"/>
              </a:ext>
            </a:extLst>
          </p:cNvPr>
          <p:cNvCxnSpPr>
            <a:cxnSpLocks/>
            <a:stCxn id="55" idx="1"/>
            <a:endCxn id="12" idx="0"/>
          </p:cNvCxnSpPr>
          <p:nvPr/>
        </p:nvCxnSpPr>
        <p:spPr>
          <a:xfrm rot="10800000" flipV="1">
            <a:off x="1536350" y="2065688"/>
            <a:ext cx="793853" cy="139100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F8EFE7BA-DC42-4CCA-92CC-70E09197BB1D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2486139" y="3440553"/>
            <a:ext cx="208486" cy="1344184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7">
            <a:extLst>
              <a:ext uri="{FF2B5EF4-FFF2-40B4-BE49-F238E27FC236}">
                <a16:creationId xmlns:a16="http://schemas.microsoft.com/office/drawing/2014/main" id="{BC393C24-2727-4204-99D5-1072523D0EF5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 flipV="1">
            <a:off x="4876358" y="4793669"/>
            <a:ext cx="839529" cy="790280"/>
          </a:xfrm>
          <a:prstGeom prst="curvedConnector4">
            <a:avLst>
              <a:gd name="adj1" fmla="val -27230"/>
              <a:gd name="adj2" fmla="val 67336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AA940867-F49F-4B27-A8BD-A3178EDC744A}"/>
              </a:ext>
            </a:extLst>
          </p:cNvPr>
          <p:cNvSpPr/>
          <p:nvPr/>
        </p:nvSpPr>
        <p:spPr>
          <a:xfrm>
            <a:off x="858432" y="4216888"/>
            <a:ext cx="2119715" cy="508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Обогащенная руда</a:t>
            </a:r>
          </a:p>
        </p:txBody>
      </p:sp>
      <p:cxnSp>
        <p:nvCxnSpPr>
          <p:cNvPr id="77" name="Прямая соединительная линия 157">
            <a:extLst>
              <a:ext uri="{FF2B5EF4-FFF2-40B4-BE49-F238E27FC236}">
                <a16:creationId xmlns:a16="http://schemas.microsoft.com/office/drawing/2014/main" id="{F2A32AAE-4498-467D-9611-5F2BD3E87538}"/>
              </a:ext>
            </a:extLst>
          </p:cNvPr>
          <p:cNvCxnSpPr>
            <a:cxnSpLocks/>
            <a:stCxn id="13" idx="6"/>
            <a:endCxn id="88" idx="0"/>
          </p:cNvCxnSpPr>
          <p:nvPr/>
        </p:nvCxnSpPr>
        <p:spPr>
          <a:xfrm>
            <a:off x="6675567" y="3419250"/>
            <a:ext cx="1451301" cy="641911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25">
            <a:extLst>
              <a:ext uri="{FF2B5EF4-FFF2-40B4-BE49-F238E27FC236}">
                <a16:creationId xmlns:a16="http://schemas.microsoft.com/office/drawing/2014/main" id="{5F54530E-6E54-4352-AA4D-DBB8E90FB3B3}"/>
              </a:ext>
            </a:extLst>
          </p:cNvPr>
          <p:cNvSpPr/>
          <p:nvPr/>
        </p:nvSpPr>
        <p:spPr>
          <a:xfrm>
            <a:off x="9028350" y="1740731"/>
            <a:ext cx="2038090" cy="6641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Сталеплавильный комбинат</a:t>
            </a:r>
          </a:p>
        </p:txBody>
      </p:sp>
      <p:cxnSp>
        <p:nvCxnSpPr>
          <p:cNvPr id="101" name="Прямая соединительная линия 157">
            <a:extLst>
              <a:ext uri="{FF2B5EF4-FFF2-40B4-BE49-F238E27FC236}">
                <a16:creationId xmlns:a16="http://schemas.microsoft.com/office/drawing/2014/main" id="{661A3EC4-41D9-4F06-8784-4035649E46D4}"/>
              </a:ext>
            </a:extLst>
          </p:cNvPr>
          <p:cNvCxnSpPr>
            <a:cxnSpLocks/>
            <a:stCxn id="88" idx="3"/>
            <a:endCxn id="110" idx="6"/>
          </p:cNvCxnSpPr>
          <p:nvPr/>
        </p:nvCxnSpPr>
        <p:spPr>
          <a:xfrm flipH="1" flipV="1">
            <a:off x="8870634" y="2663696"/>
            <a:ext cx="275279" cy="1729531"/>
          </a:xfrm>
          <a:prstGeom prst="curvedConnector3">
            <a:avLst>
              <a:gd name="adj1" fmla="val -8304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>
            <a:extLst>
              <a:ext uri="{FF2B5EF4-FFF2-40B4-BE49-F238E27FC236}">
                <a16:creationId xmlns:a16="http://schemas.microsoft.com/office/drawing/2014/main" id="{6102BC47-D004-475D-943E-BF0A13EE3985}"/>
              </a:ext>
            </a:extLst>
          </p:cNvPr>
          <p:cNvSpPr/>
          <p:nvPr/>
        </p:nvSpPr>
        <p:spPr>
          <a:xfrm>
            <a:off x="7112777" y="2434280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Состав с окатышами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единительная линия 157">
            <a:extLst>
              <a:ext uri="{FF2B5EF4-FFF2-40B4-BE49-F238E27FC236}">
                <a16:creationId xmlns:a16="http://schemas.microsoft.com/office/drawing/2014/main" id="{62DE70A4-3EDB-4D92-B3B2-7B86E7377035}"/>
              </a:ext>
            </a:extLst>
          </p:cNvPr>
          <p:cNvCxnSpPr>
            <a:cxnSpLocks/>
            <a:stCxn id="110" idx="0"/>
            <a:endCxn id="89" idx="1"/>
          </p:cNvCxnSpPr>
          <p:nvPr/>
        </p:nvCxnSpPr>
        <p:spPr>
          <a:xfrm rot="5400000" flipH="1" flipV="1">
            <a:off x="8329287" y="1735217"/>
            <a:ext cx="361483" cy="1036644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7">
            <a:extLst>
              <a:ext uri="{FF2B5EF4-FFF2-40B4-BE49-F238E27FC236}">
                <a16:creationId xmlns:a16="http://schemas.microsoft.com/office/drawing/2014/main" id="{024606A9-17CB-45D3-855E-B7684CDDC3C3}"/>
              </a:ext>
            </a:extLst>
          </p:cNvPr>
          <p:cNvCxnSpPr>
            <a:cxnSpLocks/>
            <a:stCxn id="89" idx="3"/>
            <a:endCxn id="100" idx="1"/>
          </p:cNvCxnSpPr>
          <p:nvPr/>
        </p:nvCxnSpPr>
        <p:spPr>
          <a:xfrm flipH="1">
            <a:off x="10222829" y="2072797"/>
            <a:ext cx="843611" cy="1549886"/>
          </a:xfrm>
          <a:prstGeom prst="curvedConnector4">
            <a:avLst>
              <a:gd name="adj1" fmla="val -27098"/>
              <a:gd name="adj2" fmla="val 5854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57">
            <a:extLst>
              <a:ext uri="{FF2B5EF4-FFF2-40B4-BE49-F238E27FC236}">
                <a16:creationId xmlns:a16="http://schemas.microsoft.com/office/drawing/2014/main" id="{1817D3E8-8ADD-4C90-B4DE-5780A9354682}"/>
              </a:ext>
            </a:extLst>
          </p:cNvPr>
          <p:cNvCxnSpPr>
            <a:cxnSpLocks/>
            <a:stCxn id="100" idx="6"/>
            <a:endCxn id="71" idx="3"/>
          </p:cNvCxnSpPr>
          <p:nvPr/>
        </p:nvCxnSpPr>
        <p:spPr>
          <a:xfrm>
            <a:off x="11465347" y="3784905"/>
            <a:ext cx="176289" cy="1499182"/>
          </a:xfrm>
          <a:prstGeom prst="curvedConnector3">
            <a:avLst>
              <a:gd name="adj1" fmla="val 22967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157">
            <a:extLst>
              <a:ext uri="{FF2B5EF4-FFF2-40B4-BE49-F238E27FC236}">
                <a16:creationId xmlns:a16="http://schemas.microsoft.com/office/drawing/2014/main" id="{17ED4660-72D2-4C1B-B729-C62DFEF5FAE4}"/>
              </a:ext>
            </a:extLst>
          </p:cNvPr>
          <p:cNvCxnSpPr>
            <a:cxnSpLocks/>
            <a:stCxn id="12" idx="4"/>
            <a:endCxn id="28" idx="1"/>
          </p:cNvCxnSpPr>
          <p:nvPr/>
        </p:nvCxnSpPr>
        <p:spPr>
          <a:xfrm rot="16200000" flipH="1">
            <a:off x="1252249" y="2947718"/>
            <a:ext cx="1049439" cy="481239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C6697C6-5DBC-4972-8AA8-EA7C4BA4081F}"/>
              </a:ext>
            </a:extLst>
          </p:cNvPr>
          <p:cNvSpPr txBox="1"/>
          <p:nvPr/>
        </p:nvSpPr>
        <p:spPr>
          <a:xfrm>
            <a:off x="388292" y="1342513"/>
            <a:ext cx="2874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Вскрыша и добыча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BCBB423-6623-429F-A565-E109898A2A34}"/>
              </a:ext>
            </a:extLst>
          </p:cNvPr>
          <p:cNvSpPr txBox="1"/>
          <p:nvPr/>
        </p:nvSpPr>
        <p:spPr>
          <a:xfrm>
            <a:off x="653916" y="2849178"/>
            <a:ext cx="3126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Обогащение и обжиг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484ECF-828F-4393-9FF7-0D6A2F3F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69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74749C-0719-4B97-B460-C1E4C714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96" y="4636722"/>
            <a:ext cx="2096005" cy="16068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D384-3854-448E-9617-3BF5E86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02" y="776163"/>
            <a:ext cx="11029616" cy="6308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Горно-обогатительный комбинат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4A9C-416B-4D19-AF43-57EF20486A3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10DB-8C5C-4E04-93E1-0331D240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360D47-25F8-4833-B7FD-D9EBB0E5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6" y="1615093"/>
            <a:ext cx="2157780" cy="14390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A5669D-B80A-4DAE-A63C-4A17F5E38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86" y="2543857"/>
            <a:ext cx="2386457" cy="1552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6D9531-ABB9-4423-ACB4-96299BF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7" y="3767282"/>
            <a:ext cx="3402638" cy="1074077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CDF4B4B-E5E2-4FF2-B081-79165A585AEB}"/>
              </a:ext>
            </a:extLst>
          </p:cNvPr>
          <p:cNvSpPr txBox="1">
            <a:spLocks/>
          </p:cNvSpPr>
          <p:nvPr/>
        </p:nvSpPr>
        <p:spPr>
          <a:xfrm>
            <a:off x="581192" y="2013391"/>
            <a:ext cx="5963446" cy="4202474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Вскрыша, добыча руды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Обогащение, обжиг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Погрузка, отправка на выплавку стали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11D31-42D8-4E53-8474-B41EFD9FA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id="{75DA4CDD-0B60-45FC-88EB-5CF1936B5F05}"/>
              </a:ext>
            </a:extLst>
          </p:cNvPr>
          <p:cNvSpPr/>
          <p:nvPr/>
        </p:nvSpPr>
        <p:spPr>
          <a:xfrm>
            <a:off x="7589363" y="3700890"/>
            <a:ext cx="2119715" cy="6887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сбыта</a:t>
            </a:r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381127" y="447166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025293" y="2080372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2647712" y="3278315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808490" y="3867799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7498402" y="5584892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09753" y="2623107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390551" y="5551551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Бухгалтерия</a:t>
            </a:r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4956408" y="5422811"/>
            <a:ext cx="2415832" cy="7029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Транспортный цех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924680" y="4689880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3729284" y="1868400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9028350" y="2199588"/>
            <a:ext cx="2552953" cy="1215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8FAF0F-E044-4BF9-A411-9D7E22081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9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12EAE971-8F98-414F-8838-02CA0E8333D7}"/>
              </a:ext>
            </a:extLst>
          </p:cNvPr>
          <p:cNvSpPr/>
          <p:nvPr/>
        </p:nvSpPr>
        <p:spPr>
          <a:xfrm>
            <a:off x="9727124" y="1175742"/>
            <a:ext cx="2214137" cy="4865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9156FCB-9562-43CD-9B50-B1504C906D75}"/>
              </a:ext>
            </a:extLst>
          </p:cNvPr>
          <p:cNvSpPr txBox="1"/>
          <p:nvPr/>
        </p:nvSpPr>
        <p:spPr>
          <a:xfrm>
            <a:off x="9772833" y="1199815"/>
            <a:ext cx="135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Расчеты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61EC55D5-F2B2-4836-A671-115257C91F08}"/>
              </a:ext>
            </a:extLst>
          </p:cNvPr>
          <p:cNvSpPr/>
          <p:nvPr/>
        </p:nvSpPr>
        <p:spPr>
          <a:xfrm>
            <a:off x="6870815" y="1836674"/>
            <a:ext cx="2619301" cy="3249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3937316-F37B-487F-ADC5-A49B070245D7}"/>
              </a:ext>
            </a:extLst>
          </p:cNvPr>
          <p:cNvSpPr txBox="1"/>
          <p:nvPr/>
        </p:nvSpPr>
        <p:spPr>
          <a:xfrm>
            <a:off x="6917420" y="1831701"/>
            <a:ext cx="135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Сбыт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0D591A2-FC15-44BA-9A61-FCE651E2ECCD}"/>
              </a:ext>
            </a:extLst>
          </p:cNvPr>
          <p:cNvSpPr/>
          <p:nvPr/>
        </p:nvSpPr>
        <p:spPr>
          <a:xfrm>
            <a:off x="631810" y="2918642"/>
            <a:ext cx="6065663" cy="2003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126BC7-4DBB-408A-9766-1E04F2CD394F}"/>
              </a:ext>
            </a:extLst>
          </p:cNvPr>
          <p:cNvSpPr/>
          <p:nvPr/>
        </p:nvSpPr>
        <p:spPr>
          <a:xfrm>
            <a:off x="379592" y="1342513"/>
            <a:ext cx="5793664" cy="1500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60</a:t>
            </a:fld>
            <a:endParaRPr lang="en-US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591604" y="4129538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858432" y="2204788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4917710" y="3189834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185066" y="5309944"/>
            <a:ext cx="1530821" cy="5480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722242" y="2324215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330202" y="173362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833357" y="4910092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Фин.отдел</a:t>
            </a:r>
            <a:endParaRPr lang="ru-RU" dirty="0"/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7107823" y="4061161"/>
            <a:ext cx="2038090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10009647" y="3555489"/>
            <a:ext cx="1455700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2017588" y="3417713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1847796" y="5469765"/>
            <a:ext cx="1683483" cy="6265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31279" y="5609192"/>
            <a:ext cx="671340" cy="173870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23A3C8-83DB-4DD9-B7D9-9E1C64A7A9C4}"/>
              </a:ext>
            </a:extLst>
          </p:cNvPr>
          <p:cNvCxnSpPr>
            <a:cxnSpLocks/>
            <a:stCxn id="65" idx="6"/>
            <a:endCxn id="11" idx="1"/>
          </p:cNvCxnSpPr>
          <p:nvPr/>
        </p:nvCxnSpPr>
        <p:spPr>
          <a:xfrm flipV="1">
            <a:off x="2978147" y="4461604"/>
            <a:ext cx="613457" cy="962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157">
            <a:extLst>
              <a:ext uri="{FF2B5EF4-FFF2-40B4-BE49-F238E27FC236}">
                <a16:creationId xmlns:a16="http://schemas.microsoft.com/office/drawing/2014/main" id="{4E67EB60-D1EA-40FC-A6E6-5904AAE9996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4917710" y="3419250"/>
            <a:ext cx="1243401" cy="1042354"/>
          </a:xfrm>
          <a:prstGeom prst="curvedConnector5">
            <a:avLst>
              <a:gd name="adj1" fmla="val -18385"/>
              <a:gd name="adj2" fmla="val 54924"/>
              <a:gd name="adj3" fmla="val 11838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7">
            <a:extLst>
              <a:ext uri="{FF2B5EF4-FFF2-40B4-BE49-F238E27FC236}">
                <a16:creationId xmlns:a16="http://schemas.microsoft.com/office/drawing/2014/main" id="{1ECFFEA7-0E65-4FD5-8204-DA2F792EC215}"/>
              </a:ext>
            </a:extLst>
          </p:cNvPr>
          <p:cNvCxnSpPr>
            <a:cxnSpLocks/>
            <a:stCxn id="55" idx="3"/>
            <a:endCxn id="15" idx="0"/>
          </p:cNvCxnSpPr>
          <p:nvPr/>
        </p:nvCxnSpPr>
        <p:spPr>
          <a:xfrm>
            <a:off x="4456952" y="2065688"/>
            <a:ext cx="943207" cy="258527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57">
            <a:extLst>
              <a:ext uri="{FF2B5EF4-FFF2-40B4-BE49-F238E27FC236}">
                <a16:creationId xmlns:a16="http://schemas.microsoft.com/office/drawing/2014/main" id="{9A0196B7-F5DD-4B69-B8CE-038D7FB836A9}"/>
              </a:ext>
            </a:extLst>
          </p:cNvPr>
          <p:cNvCxnSpPr>
            <a:cxnSpLocks/>
            <a:stCxn id="55" idx="1"/>
            <a:endCxn id="12" idx="0"/>
          </p:cNvCxnSpPr>
          <p:nvPr/>
        </p:nvCxnSpPr>
        <p:spPr>
          <a:xfrm rot="10800000" flipV="1">
            <a:off x="1536350" y="2065688"/>
            <a:ext cx="793853" cy="139100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F8EFE7BA-DC42-4CCA-92CC-70E09197BB1D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2486139" y="3440553"/>
            <a:ext cx="208486" cy="1344184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7">
            <a:extLst>
              <a:ext uri="{FF2B5EF4-FFF2-40B4-BE49-F238E27FC236}">
                <a16:creationId xmlns:a16="http://schemas.microsoft.com/office/drawing/2014/main" id="{BC393C24-2727-4204-99D5-1072523D0EF5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 flipV="1">
            <a:off x="4876358" y="4793669"/>
            <a:ext cx="839529" cy="790280"/>
          </a:xfrm>
          <a:prstGeom prst="curvedConnector4">
            <a:avLst>
              <a:gd name="adj1" fmla="val -27230"/>
              <a:gd name="adj2" fmla="val 67336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AA940867-F49F-4B27-A8BD-A3178EDC744A}"/>
              </a:ext>
            </a:extLst>
          </p:cNvPr>
          <p:cNvSpPr/>
          <p:nvPr/>
        </p:nvSpPr>
        <p:spPr>
          <a:xfrm>
            <a:off x="858432" y="4216888"/>
            <a:ext cx="2119715" cy="508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Обогащенная руда</a:t>
            </a:r>
          </a:p>
        </p:txBody>
      </p:sp>
      <p:cxnSp>
        <p:nvCxnSpPr>
          <p:cNvPr id="77" name="Прямая соединительная линия 157">
            <a:extLst>
              <a:ext uri="{FF2B5EF4-FFF2-40B4-BE49-F238E27FC236}">
                <a16:creationId xmlns:a16="http://schemas.microsoft.com/office/drawing/2014/main" id="{F2A32AAE-4498-467D-9611-5F2BD3E87538}"/>
              </a:ext>
            </a:extLst>
          </p:cNvPr>
          <p:cNvCxnSpPr>
            <a:cxnSpLocks/>
            <a:stCxn id="13" idx="6"/>
            <a:endCxn id="88" idx="0"/>
          </p:cNvCxnSpPr>
          <p:nvPr/>
        </p:nvCxnSpPr>
        <p:spPr>
          <a:xfrm>
            <a:off x="6675567" y="3419250"/>
            <a:ext cx="1451301" cy="641911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25">
            <a:extLst>
              <a:ext uri="{FF2B5EF4-FFF2-40B4-BE49-F238E27FC236}">
                <a16:creationId xmlns:a16="http://schemas.microsoft.com/office/drawing/2014/main" id="{5F54530E-6E54-4352-AA4D-DBB8E90FB3B3}"/>
              </a:ext>
            </a:extLst>
          </p:cNvPr>
          <p:cNvSpPr/>
          <p:nvPr/>
        </p:nvSpPr>
        <p:spPr>
          <a:xfrm>
            <a:off x="9028350" y="1740731"/>
            <a:ext cx="2038090" cy="6641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Сталеплавильный комбинат</a:t>
            </a:r>
          </a:p>
        </p:txBody>
      </p:sp>
      <p:cxnSp>
        <p:nvCxnSpPr>
          <p:cNvPr id="101" name="Прямая соединительная линия 157">
            <a:extLst>
              <a:ext uri="{FF2B5EF4-FFF2-40B4-BE49-F238E27FC236}">
                <a16:creationId xmlns:a16="http://schemas.microsoft.com/office/drawing/2014/main" id="{661A3EC4-41D9-4F06-8784-4035649E46D4}"/>
              </a:ext>
            </a:extLst>
          </p:cNvPr>
          <p:cNvCxnSpPr>
            <a:cxnSpLocks/>
            <a:stCxn id="88" idx="3"/>
            <a:endCxn id="110" idx="6"/>
          </p:cNvCxnSpPr>
          <p:nvPr/>
        </p:nvCxnSpPr>
        <p:spPr>
          <a:xfrm flipH="1" flipV="1">
            <a:off x="8870634" y="2663696"/>
            <a:ext cx="275279" cy="1729531"/>
          </a:xfrm>
          <a:prstGeom prst="curvedConnector3">
            <a:avLst>
              <a:gd name="adj1" fmla="val -8304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>
            <a:extLst>
              <a:ext uri="{FF2B5EF4-FFF2-40B4-BE49-F238E27FC236}">
                <a16:creationId xmlns:a16="http://schemas.microsoft.com/office/drawing/2014/main" id="{6102BC47-D004-475D-943E-BF0A13EE3985}"/>
              </a:ext>
            </a:extLst>
          </p:cNvPr>
          <p:cNvSpPr/>
          <p:nvPr/>
        </p:nvSpPr>
        <p:spPr>
          <a:xfrm>
            <a:off x="7112777" y="2434280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Состав с окатышами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единительная линия 157">
            <a:extLst>
              <a:ext uri="{FF2B5EF4-FFF2-40B4-BE49-F238E27FC236}">
                <a16:creationId xmlns:a16="http://schemas.microsoft.com/office/drawing/2014/main" id="{62DE70A4-3EDB-4D92-B3B2-7B86E7377035}"/>
              </a:ext>
            </a:extLst>
          </p:cNvPr>
          <p:cNvCxnSpPr>
            <a:cxnSpLocks/>
            <a:stCxn id="110" idx="0"/>
            <a:endCxn id="89" idx="1"/>
          </p:cNvCxnSpPr>
          <p:nvPr/>
        </p:nvCxnSpPr>
        <p:spPr>
          <a:xfrm rot="5400000" flipH="1" flipV="1">
            <a:off x="8329287" y="1735217"/>
            <a:ext cx="361483" cy="1036644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7">
            <a:extLst>
              <a:ext uri="{FF2B5EF4-FFF2-40B4-BE49-F238E27FC236}">
                <a16:creationId xmlns:a16="http://schemas.microsoft.com/office/drawing/2014/main" id="{024606A9-17CB-45D3-855E-B7684CDDC3C3}"/>
              </a:ext>
            </a:extLst>
          </p:cNvPr>
          <p:cNvCxnSpPr>
            <a:cxnSpLocks/>
            <a:stCxn id="89" idx="3"/>
            <a:endCxn id="100" idx="1"/>
          </p:cNvCxnSpPr>
          <p:nvPr/>
        </p:nvCxnSpPr>
        <p:spPr>
          <a:xfrm flipH="1">
            <a:off x="10222829" y="2072797"/>
            <a:ext cx="843611" cy="1549886"/>
          </a:xfrm>
          <a:prstGeom prst="curvedConnector4">
            <a:avLst>
              <a:gd name="adj1" fmla="val -27098"/>
              <a:gd name="adj2" fmla="val 5854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57">
            <a:extLst>
              <a:ext uri="{FF2B5EF4-FFF2-40B4-BE49-F238E27FC236}">
                <a16:creationId xmlns:a16="http://schemas.microsoft.com/office/drawing/2014/main" id="{1817D3E8-8ADD-4C90-B4DE-5780A9354682}"/>
              </a:ext>
            </a:extLst>
          </p:cNvPr>
          <p:cNvCxnSpPr>
            <a:cxnSpLocks/>
            <a:stCxn id="100" idx="6"/>
            <a:endCxn id="71" idx="3"/>
          </p:cNvCxnSpPr>
          <p:nvPr/>
        </p:nvCxnSpPr>
        <p:spPr>
          <a:xfrm>
            <a:off x="11465347" y="3784905"/>
            <a:ext cx="176289" cy="1499182"/>
          </a:xfrm>
          <a:prstGeom prst="curvedConnector3">
            <a:avLst>
              <a:gd name="adj1" fmla="val 22967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157">
            <a:extLst>
              <a:ext uri="{FF2B5EF4-FFF2-40B4-BE49-F238E27FC236}">
                <a16:creationId xmlns:a16="http://schemas.microsoft.com/office/drawing/2014/main" id="{17ED4660-72D2-4C1B-B729-C62DFEF5FAE4}"/>
              </a:ext>
            </a:extLst>
          </p:cNvPr>
          <p:cNvCxnSpPr>
            <a:cxnSpLocks/>
            <a:stCxn id="12" idx="4"/>
            <a:endCxn id="28" idx="1"/>
          </p:cNvCxnSpPr>
          <p:nvPr/>
        </p:nvCxnSpPr>
        <p:spPr>
          <a:xfrm rot="16200000" flipH="1">
            <a:off x="1252249" y="2947718"/>
            <a:ext cx="1049439" cy="481239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C6697C6-5DBC-4972-8AA8-EA7C4BA4081F}"/>
              </a:ext>
            </a:extLst>
          </p:cNvPr>
          <p:cNvSpPr txBox="1"/>
          <p:nvPr/>
        </p:nvSpPr>
        <p:spPr>
          <a:xfrm>
            <a:off x="388292" y="1342513"/>
            <a:ext cx="2874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Вскрыша и добыча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BCBB423-6623-429F-A565-E109898A2A34}"/>
              </a:ext>
            </a:extLst>
          </p:cNvPr>
          <p:cNvSpPr txBox="1"/>
          <p:nvPr/>
        </p:nvSpPr>
        <p:spPr>
          <a:xfrm>
            <a:off x="653916" y="2849178"/>
            <a:ext cx="3126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Обогащение и обжиг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D8D34D-BFD6-47E6-AFA8-503384706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49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12EAE971-8F98-414F-8838-02CA0E8333D7}"/>
              </a:ext>
            </a:extLst>
          </p:cNvPr>
          <p:cNvSpPr/>
          <p:nvPr/>
        </p:nvSpPr>
        <p:spPr>
          <a:xfrm>
            <a:off x="9727124" y="1175742"/>
            <a:ext cx="2214137" cy="4865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9156FCB-9562-43CD-9B50-B1504C906D75}"/>
              </a:ext>
            </a:extLst>
          </p:cNvPr>
          <p:cNvSpPr txBox="1"/>
          <p:nvPr/>
        </p:nvSpPr>
        <p:spPr>
          <a:xfrm>
            <a:off x="9772833" y="1199815"/>
            <a:ext cx="135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Расчеты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61EC55D5-F2B2-4836-A671-115257C91F08}"/>
              </a:ext>
            </a:extLst>
          </p:cNvPr>
          <p:cNvSpPr/>
          <p:nvPr/>
        </p:nvSpPr>
        <p:spPr>
          <a:xfrm>
            <a:off x="6870815" y="1836674"/>
            <a:ext cx="2619301" cy="3249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3937316-F37B-487F-ADC5-A49B070245D7}"/>
              </a:ext>
            </a:extLst>
          </p:cNvPr>
          <p:cNvSpPr txBox="1"/>
          <p:nvPr/>
        </p:nvSpPr>
        <p:spPr>
          <a:xfrm>
            <a:off x="6917420" y="1831701"/>
            <a:ext cx="135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Сбыт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F73E3425-477F-4516-8BD2-2E59EB7FC0E2}"/>
              </a:ext>
            </a:extLst>
          </p:cNvPr>
          <p:cNvSpPr/>
          <p:nvPr/>
        </p:nvSpPr>
        <p:spPr>
          <a:xfrm>
            <a:off x="893632" y="5022911"/>
            <a:ext cx="5445523" cy="1224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0D591A2-FC15-44BA-9A61-FCE651E2ECCD}"/>
              </a:ext>
            </a:extLst>
          </p:cNvPr>
          <p:cNvSpPr/>
          <p:nvPr/>
        </p:nvSpPr>
        <p:spPr>
          <a:xfrm>
            <a:off x="631810" y="2918642"/>
            <a:ext cx="6065663" cy="2003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126BC7-4DBB-408A-9766-1E04F2CD394F}"/>
              </a:ext>
            </a:extLst>
          </p:cNvPr>
          <p:cNvSpPr/>
          <p:nvPr/>
        </p:nvSpPr>
        <p:spPr>
          <a:xfrm>
            <a:off x="379592" y="1342513"/>
            <a:ext cx="5793664" cy="1500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61</a:t>
            </a:fld>
            <a:endParaRPr lang="en-US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591604" y="4129538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858432" y="2204788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4917710" y="3189834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185066" y="5309944"/>
            <a:ext cx="1530821" cy="5480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722242" y="2324215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330202" y="173362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833357" y="4910092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Фин.отдел</a:t>
            </a:r>
            <a:endParaRPr lang="ru-RU" dirty="0"/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7107823" y="4061161"/>
            <a:ext cx="2038090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10009647" y="3555489"/>
            <a:ext cx="1455700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2017588" y="3417713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1847796" y="5469765"/>
            <a:ext cx="1683483" cy="6265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31279" y="5609192"/>
            <a:ext cx="671340" cy="173870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23A3C8-83DB-4DD9-B7D9-9E1C64A7A9C4}"/>
              </a:ext>
            </a:extLst>
          </p:cNvPr>
          <p:cNvCxnSpPr>
            <a:cxnSpLocks/>
            <a:stCxn id="65" idx="6"/>
            <a:endCxn id="11" idx="1"/>
          </p:cNvCxnSpPr>
          <p:nvPr/>
        </p:nvCxnSpPr>
        <p:spPr>
          <a:xfrm flipV="1">
            <a:off x="2978147" y="4461604"/>
            <a:ext cx="613457" cy="962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157">
            <a:extLst>
              <a:ext uri="{FF2B5EF4-FFF2-40B4-BE49-F238E27FC236}">
                <a16:creationId xmlns:a16="http://schemas.microsoft.com/office/drawing/2014/main" id="{4E67EB60-D1EA-40FC-A6E6-5904AAE9996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4917710" y="3419250"/>
            <a:ext cx="1243401" cy="1042354"/>
          </a:xfrm>
          <a:prstGeom prst="curvedConnector5">
            <a:avLst>
              <a:gd name="adj1" fmla="val -18385"/>
              <a:gd name="adj2" fmla="val 54924"/>
              <a:gd name="adj3" fmla="val 11838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7">
            <a:extLst>
              <a:ext uri="{FF2B5EF4-FFF2-40B4-BE49-F238E27FC236}">
                <a16:creationId xmlns:a16="http://schemas.microsoft.com/office/drawing/2014/main" id="{1ECFFEA7-0E65-4FD5-8204-DA2F792EC215}"/>
              </a:ext>
            </a:extLst>
          </p:cNvPr>
          <p:cNvCxnSpPr>
            <a:cxnSpLocks/>
            <a:stCxn id="55" idx="3"/>
            <a:endCxn id="15" idx="0"/>
          </p:cNvCxnSpPr>
          <p:nvPr/>
        </p:nvCxnSpPr>
        <p:spPr>
          <a:xfrm>
            <a:off x="4456952" y="2065688"/>
            <a:ext cx="943207" cy="258527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57">
            <a:extLst>
              <a:ext uri="{FF2B5EF4-FFF2-40B4-BE49-F238E27FC236}">
                <a16:creationId xmlns:a16="http://schemas.microsoft.com/office/drawing/2014/main" id="{9A0196B7-F5DD-4B69-B8CE-038D7FB836A9}"/>
              </a:ext>
            </a:extLst>
          </p:cNvPr>
          <p:cNvCxnSpPr>
            <a:cxnSpLocks/>
            <a:stCxn id="55" idx="1"/>
            <a:endCxn id="12" idx="0"/>
          </p:cNvCxnSpPr>
          <p:nvPr/>
        </p:nvCxnSpPr>
        <p:spPr>
          <a:xfrm rot="10800000" flipV="1">
            <a:off x="1536350" y="2065688"/>
            <a:ext cx="793853" cy="139100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F8EFE7BA-DC42-4CCA-92CC-70E09197BB1D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2486139" y="3440553"/>
            <a:ext cx="208486" cy="1344184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7">
            <a:extLst>
              <a:ext uri="{FF2B5EF4-FFF2-40B4-BE49-F238E27FC236}">
                <a16:creationId xmlns:a16="http://schemas.microsoft.com/office/drawing/2014/main" id="{BC393C24-2727-4204-99D5-1072523D0EF5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 flipV="1">
            <a:off x="4876358" y="4793669"/>
            <a:ext cx="839529" cy="790280"/>
          </a:xfrm>
          <a:prstGeom prst="curvedConnector4">
            <a:avLst>
              <a:gd name="adj1" fmla="val -27230"/>
              <a:gd name="adj2" fmla="val 67336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AA940867-F49F-4B27-A8BD-A3178EDC744A}"/>
              </a:ext>
            </a:extLst>
          </p:cNvPr>
          <p:cNvSpPr/>
          <p:nvPr/>
        </p:nvSpPr>
        <p:spPr>
          <a:xfrm>
            <a:off x="858432" y="4216888"/>
            <a:ext cx="2119715" cy="508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Обогащенная руда</a:t>
            </a:r>
          </a:p>
        </p:txBody>
      </p:sp>
      <p:cxnSp>
        <p:nvCxnSpPr>
          <p:cNvPr id="77" name="Прямая соединительная линия 157">
            <a:extLst>
              <a:ext uri="{FF2B5EF4-FFF2-40B4-BE49-F238E27FC236}">
                <a16:creationId xmlns:a16="http://schemas.microsoft.com/office/drawing/2014/main" id="{F2A32AAE-4498-467D-9611-5F2BD3E87538}"/>
              </a:ext>
            </a:extLst>
          </p:cNvPr>
          <p:cNvCxnSpPr>
            <a:cxnSpLocks/>
            <a:stCxn id="13" idx="6"/>
            <a:endCxn id="88" idx="0"/>
          </p:cNvCxnSpPr>
          <p:nvPr/>
        </p:nvCxnSpPr>
        <p:spPr>
          <a:xfrm>
            <a:off x="6675567" y="3419250"/>
            <a:ext cx="1451301" cy="641911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25">
            <a:extLst>
              <a:ext uri="{FF2B5EF4-FFF2-40B4-BE49-F238E27FC236}">
                <a16:creationId xmlns:a16="http://schemas.microsoft.com/office/drawing/2014/main" id="{5F54530E-6E54-4352-AA4D-DBB8E90FB3B3}"/>
              </a:ext>
            </a:extLst>
          </p:cNvPr>
          <p:cNvSpPr/>
          <p:nvPr/>
        </p:nvSpPr>
        <p:spPr>
          <a:xfrm>
            <a:off x="9028350" y="1740731"/>
            <a:ext cx="2038090" cy="6641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Сталеплавильный комбинат</a:t>
            </a:r>
          </a:p>
        </p:txBody>
      </p:sp>
      <p:cxnSp>
        <p:nvCxnSpPr>
          <p:cNvPr id="101" name="Прямая соединительная линия 157">
            <a:extLst>
              <a:ext uri="{FF2B5EF4-FFF2-40B4-BE49-F238E27FC236}">
                <a16:creationId xmlns:a16="http://schemas.microsoft.com/office/drawing/2014/main" id="{661A3EC4-41D9-4F06-8784-4035649E46D4}"/>
              </a:ext>
            </a:extLst>
          </p:cNvPr>
          <p:cNvCxnSpPr>
            <a:cxnSpLocks/>
            <a:stCxn id="88" idx="3"/>
            <a:endCxn id="110" idx="6"/>
          </p:cNvCxnSpPr>
          <p:nvPr/>
        </p:nvCxnSpPr>
        <p:spPr>
          <a:xfrm flipH="1" flipV="1">
            <a:off x="8870634" y="2663696"/>
            <a:ext cx="275279" cy="1729531"/>
          </a:xfrm>
          <a:prstGeom prst="curvedConnector3">
            <a:avLst>
              <a:gd name="adj1" fmla="val -8304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>
            <a:extLst>
              <a:ext uri="{FF2B5EF4-FFF2-40B4-BE49-F238E27FC236}">
                <a16:creationId xmlns:a16="http://schemas.microsoft.com/office/drawing/2014/main" id="{6102BC47-D004-475D-943E-BF0A13EE3985}"/>
              </a:ext>
            </a:extLst>
          </p:cNvPr>
          <p:cNvSpPr/>
          <p:nvPr/>
        </p:nvSpPr>
        <p:spPr>
          <a:xfrm>
            <a:off x="7112777" y="2434280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Состав с окатышами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единительная линия 157">
            <a:extLst>
              <a:ext uri="{FF2B5EF4-FFF2-40B4-BE49-F238E27FC236}">
                <a16:creationId xmlns:a16="http://schemas.microsoft.com/office/drawing/2014/main" id="{62DE70A4-3EDB-4D92-B3B2-7B86E7377035}"/>
              </a:ext>
            </a:extLst>
          </p:cNvPr>
          <p:cNvCxnSpPr>
            <a:cxnSpLocks/>
            <a:stCxn id="110" idx="0"/>
            <a:endCxn id="89" idx="1"/>
          </p:cNvCxnSpPr>
          <p:nvPr/>
        </p:nvCxnSpPr>
        <p:spPr>
          <a:xfrm rot="5400000" flipH="1" flipV="1">
            <a:off x="8329287" y="1735217"/>
            <a:ext cx="361483" cy="1036644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7">
            <a:extLst>
              <a:ext uri="{FF2B5EF4-FFF2-40B4-BE49-F238E27FC236}">
                <a16:creationId xmlns:a16="http://schemas.microsoft.com/office/drawing/2014/main" id="{024606A9-17CB-45D3-855E-B7684CDDC3C3}"/>
              </a:ext>
            </a:extLst>
          </p:cNvPr>
          <p:cNvCxnSpPr>
            <a:cxnSpLocks/>
            <a:stCxn id="89" idx="3"/>
            <a:endCxn id="100" idx="1"/>
          </p:cNvCxnSpPr>
          <p:nvPr/>
        </p:nvCxnSpPr>
        <p:spPr>
          <a:xfrm flipH="1">
            <a:off x="10222829" y="2072797"/>
            <a:ext cx="843611" cy="1549886"/>
          </a:xfrm>
          <a:prstGeom prst="curvedConnector4">
            <a:avLst>
              <a:gd name="adj1" fmla="val -27098"/>
              <a:gd name="adj2" fmla="val 5854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57">
            <a:extLst>
              <a:ext uri="{FF2B5EF4-FFF2-40B4-BE49-F238E27FC236}">
                <a16:creationId xmlns:a16="http://schemas.microsoft.com/office/drawing/2014/main" id="{1817D3E8-8ADD-4C90-B4DE-5780A9354682}"/>
              </a:ext>
            </a:extLst>
          </p:cNvPr>
          <p:cNvCxnSpPr>
            <a:cxnSpLocks/>
            <a:stCxn id="100" idx="6"/>
            <a:endCxn id="71" idx="3"/>
          </p:cNvCxnSpPr>
          <p:nvPr/>
        </p:nvCxnSpPr>
        <p:spPr>
          <a:xfrm>
            <a:off x="11465347" y="3784905"/>
            <a:ext cx="176289" cy="1499182"/>
          </a:xfrm>
          <a:prstGeom prst="curvedConnector3">
            <a:avLst>
              <a:gd name="adj1" fmla="val 22967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157">
            <a:extLst>
              <a:ext uri="{FF2B5EF4-FFF2-40B4-BE49-F238E27FC236}">
                <a16:creationId xmlns:a16="http://schemas.microsoft.com/office/drawing/2014/main" id="{17ED4660-72D2-4C1B-B729-C62DFEF5FAE4}"/>
              </a:ext>
            </a:extLst>
          </p:cNvPr>
          <p:cNvCxnSpPr>
            <a:cxnSpLocks/>
            <a:stCxn id="12" idx="4"/>
            <a:endCxn id="28" idx="1"/>
          </p:cNvCxnSpPr>
          <p:nvPr/>
        </p:nvCxnSpPr>
        <p:spPr>
          <a:xfrm rot="16200000" flipH="1">
            <a:off x="1252249" y="2947718"/>
            <a:ext cx="1049439" cy="481239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C6697C6-5DBC-4972-8AA8-EA7C4BA4081F}"/>
              </a:ext>
            </a:extLst>
          </p:cNvPr>
          <p:cNvSpPr txBox="1"/>
          <p:nvPr/>
        </p:nvSpPr>
        <p:spPr>
          <a:xfrm>
            <a:off x="388292" y="1342513"/>
            <a:ext cx="2874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Вскрыша и добыча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BCBB423-6623-429F-A565-E109898A2A34}"/>
              </a:ext>
            </a:extLst>
          </p:cNvPr>
          <p:cNvSpPr txBox="1"/>
          <p:nvPr/>
        </p:nvSpPr>
        <p:spPr>
          <a:xfrm>
            <a:off x="653916" y="2849178"/>
            <a:ext cx="3126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Обогащение и обжиг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63E1490-9990-4A9C-8F1F-65759CA7C691}"/>
              </a:ext>
            </a:extLst>
          </p:cNvPr>
          <p:cNvSpPr txBox="1"/>
          <p:nvPr/>
        </p:nvSpPr>
        <p:spPr>
          <a:xfrm>
            <a:off x="883838" y="4991734"/>
            <a:ext cx="2378635" cy="466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Снабжение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99E413-995F-4B7D-B630-81FF932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70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  <a:cs typeface="Calibri" panose="020F0502020204030204" pitchFamily="34" charset="0"/>
              </a:rPr>
              <a:t>БИЗНЕС-процессы</a:t>
            </a:r>
            <a:endParaRPr lang="ru-RU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8D61B0A-E08F-4445-9F26-1D32E238962C}"/>
              </a:ext>
            </a:extLst>
          </p:cNvPr>
          <p:cNvSpPr txBox="1">
            <a:spLocks/>
          </p:cNvSpPr>
          <p:nvPr/>
        </p:nvSpPr>
        <p:spPr>
          <a:xfrm>
            <a:off x="581193" y="1648265"/>
            <a:ext cx="11151896" cy="4136085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Основное заинтересованное лицо: кто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благоприобретатель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Цель: зачем?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Другие роли: кто участники?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Результат: что хотим получить?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Инициация, источники: кто, что инициирует? Из каких источников?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Основной успешный сценарий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Альтернативные сценарии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Условия, ограничения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3A209-5D78-443F-BDB6-DF544074B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74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Открытые вопросы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Заинтересованные стороны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Бизнес-процессы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247879-9656-4689-8E61-F14B016A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871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12EAE971-8F98-414F-8838-02CA0E8333D7}"/>
              </a:ext>
            </a:extLst>
          </p:cNvPr>
          <p:cNvSpPr/>
          <p:nvPr/>
        </p:nvSpPr>
        <p:spPr>
          <a:xfrm>
            <a:off x="9727124" y="1175742"/>
            <a:ext cx="2214137" cy="4865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9156FCB-9562-43CD-9B50-B1504C906D75}"/>
              </a:ext>
            </a:extLst>
          </p:cNvPr>
          <p:cNvSpPr txBox="1"/>
          <p:nvPr/>
        </p:nvSpPr>
        <p:spPr>
          <a:xfrm>
            <a:off x="9772833" y="1199815"/>
            <a:ext cx="135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Расчеты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61EC55D5-F2B2-4836-A671-115257C91F08}"/>
              </a:ext>
            </a:extLst>
          </p:cNvPr>
          <p:cNvSpPr/>
          <p:nvPr/>
        </p:nvSpPr>
        <p:spPr>
          <a:xfrm>
            <a:off x="6870815" y="1836674"/>
            <a:ext cx="2619301" cy="3249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3937316-F37B-487F-ADC5-A49B070245D7}"/>
              </a:ext>
            </a:extLst>
          </p:cNvPr>
          <p:cNvSpPr txBox="1"/>
          <p:nvPr/>
        </p:nvSpPr>
        <p:spPr>
          <a:xfrm>
            <a:off x="6917420" y="1831701"/>
            <a:ext cx="135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Сбыт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F73E3425-477F-4516-8BD2-2E59EB7FC0E2}"/>
              </a:ext>
            </a:extLst>
          </p:cNvPr>
          <p:cNvSpPr/>
          <p:nvPr/>
        </p:nvSpPr>
        <p:spPr>
          <a:xfrm>
            <a:off x="893632" y="5022911"/>
            <a:ext cx="5445523" cy="1224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0D591A2-FC15-44BA-9A61-FCE651E2ECCD}"/>
              </a:ext>
            </a:extLst>
          </p:cNvPr>
          <p:cNvSpPr/>
          <p:nvPr/>
        </p:nvSpPr>
        <p:spPr>
          <a:xfrm>
            <a:off x="631810" y="2918642"/>
            <a:ext cx="6065663" cy="2003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126BC7-4DBB-408A-9766-1E04F2CD394F}"/>
              </a:ext>
            </a:extLst>
          </p:cNvPr>
          <p:cNvSpPr/>
          <p:nvPr/>
        </p:nvSpPr>
        <p:spPr>
          <a:xfrm>
            <a:off x="379592" y="1342513"/>
            <a:ext cx="5793664" cy="1500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44462"/>
            <a:ext cx="6917210" cy="365125"/>
          </a:xfrm>
        </p:spPr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64</a:t>
            </a:fld>
            <a:endParaRPr lang="en-US" dirty="0"/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591604" y="4129538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858432" y="2204788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4917710" y="3189834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185066" y="5309944"/>
            <a:ext cx="1530821" cy="5480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722242" y="2324215"/>
            <a:ext cx="1355834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330202" y="1733623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833357" y="4910092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Фин.отдел</a:t>
            </a:r>
            <a:endParaRPr lang="ru-RU" dirty="0"/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7107823" y="4061161"/>
            <a:ext cx="2038090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Цех сбыта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10009647" y="3555489"/>
            <a:ext cx="1455700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2017588" y="3417713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1847796" y="5469765"/>
            <a:ext cx="1683483" cy="6265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31279" y="5609192"/>
            <a:ext cx="671340" cy="173870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523A3C8-83DB-4DD9-B7D9-9E1C64A7A9C4}"/>
              </a:ext>
            </a:extLst>
          </p:cNvPr>
          <p:cNvCxnSpPr>
            <a:cxnSpLocks/>
            <a:stCxn id="65" idx="6"/>
            <a:endCxn id="11" idx="1"/>
          </p:cNvCxnSpPr>
          <p:nvPr/>
        </p:nvCxnSpPr>
        <p:spPr>
          <a:xfrm flipV="1">
            <a:off x="2978147" y="4461604"/>
            <a:ext cx="613457" cy="962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157">
            <a:extLst>
              <a:ext uri="{FF2B5EF4-FFF2-40B4-BE49-F238E27FC236}">
                <a16:creationId xmlns:a16="http://schemas.microsoft.com/office/drawing/2014/main" id="{4E67EB60-D1EA-40FC-A6E6-5904AAE9996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H="1" flipV="1">
            <a:off x="4917710" y="3419250"/>
            <a:ext cx="1243401" cy="1042354"/>
          </a:xfrm>
          <a:prstGeom prst="curvedConnector5">
            <a:avLst>
              <a:gd name="adj1" fmla="val -18385"/>
              <a:gd name="adj2" fmla="val 54924"/>
              <a:gd name="adj3" fmla="val 11838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7">
            <a:extLst>
              <a:ext uri="{FF2B5EF4-FFF2-40B4-BE49-F238E27FC236}">
                <a16:creationId xmlns:a16="http://schemas.microsoft.com/office/drawing/2014/main" id="{1ECFFEA7-0E65-4FD5-8204-DA2F792EC215}"/>
              </a:ext>
            </a:extLst>
          </p:cNvPr>
          <p:cNvCxnSpPr>
            <a:cxnSpLocks/>
            <a:stCxn id="55" idx="3"/>
            <a:endCxn id="15" idx="0"/>
          </p:cNvCxnSpPr>
          <p:nvPr/>
        </p:nvCxnSpPr>
        <p:spPr>
          <a:xfrm>
            <a:off x="4456952" y="2065688"/>
            <a:ext cx="943207" cy="258527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57">
            <a:extLst>
              <a:ext uri="{FF2B5EF4-FFF2-40B4-BE49-F238E27FC236}">
                <a16:creationId xmlns:a16="http://schemas.microsoft.com/office/drawing/2014/main" id="{9A0196B7-F5DD-4B69-B8CE-038D7FB836A9}"/>
              </a:ext>
            </a:extLst>
          </p:cNvPr>
          <p:cNvCxnSpPr>
            <a:cxnSpLocks/>
            <a:stCxn id="55" idx="1"/>
            <a:endCxn id="12" idx="0"/>
          </p:cNvCxnSpPr>
          <p:nvPr/>
        </p:nvCxnSpPr>
        <p:spPr>
          <a:xfrm rot="10800000" flipV="1">
            <a:off x="1536350" y="2065688"/>
            <a:ext cx="793853" cy="139100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F8EFE7BA-DC42-4CCA-92CC-70E09197BB1D}"/>
              </a:ext>
            </a:extLst>
          </p:cNvPr>
          <p:cNvCxnSpPr>
            <a:cxnSpLocks/>
            <a:stCxn id="28" idx="2"/>
            <a:endCxn id="65" idx="0"/>
          </p:cNvCxnSpPr>
          <p:nvPr/>
        </p:nvCxnSpPr>
        <p:spPr>
          <a:xfrm rot="5400000">
            <a:off x="2486139" y="3440553"/>
            <a:ext cx="208486" cy="1344184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7">
            <a:extLst>
              <a:ext uri="{FF2B5EF4-FFF2-40B4-BE49-F238E27FC236}">
                <a16:creationId xmlns:a16="http://schemas.microsoft.com/office/drawing/2014/main" id="{BC393C24-2727-4204-99D5-1072523D0EF5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 flipV="1">
            <a:off x="4876358" y="4793669"/>
            <a:ext cx="839529" cy="790280"/>
          </a:xfrm>
          <a:prstGeom prst="curvedConnector4">
            <a:avLst>
              <a:gd name="adj1" fmla="val -27230"/>
              <a:gd name="adj2" fmla="val 67336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AA940867-F49F-4B27-A8BD-A3178EDC744A}"/>
              </a:ext>
            </a:extLst>
          </p:cNvPr>
          <p:cNvSpPr/>
          <p:nvPr/>
        </p:nvSpPr>
        <p:spPr>
          <a:xfrm>
            <a:off x="858432" y="4216888"/>
            <a:ext cx="2119715" cy="508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Обогащенная руда</a:t>
            </a:r>
          </a:p>
        </p:txBody>
      </p:sp>
      <p:cxnSp>
        <p:nvCxnSpPr>
          <p:cNvPr id="77" name="Прямая соединительная линия 157">
            <a:extLst>
              <a:ext uri="{FF2B5EF4-FFF2-40B4-BE49-F238E27FC236}">
                <a16:creationId xmlns:a16="http://schemas.microsoft.com/office/drawing/2014/main" id="{F2A32AAE-4498-467D-9611-5F2BD3E87538}"/>
              </a:ext>
            </a:extLst>
          </p:cNvPr>
          <p:cNvCxnSpPr>
            <a:cxnSpLocks/>
            <a:stCxn id="13" idx="6"/>
            <a:endCxn id="88" idx="0"/>
          </p:cNvCxnSpPr>
          <p:nvPr/>
        </p:nvCxnSpPr>
        <p:spPr>
          <a:xfrm>
            <a:off x="6675567" y="3419250"/>
            <a:ext cx="1451301" cy="641911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25">
            <a:extLst>
              <a:ext uri="{FF2B5EF4-FFF2-40B4-BE49-F238E27FC236}">
                <a16:creationId xmlns:a16="http://schemas.microsoft.com/office/drawing/2014/main" id="{5F54530E-6E54-4352-AA4D-DBB8E90FB3B3}"/>
              </a:ext>
            </a:extLst>
          </p:cNvPr>
          <p:cNvSpPr/>
          <p:nvPr/>
        </p:nvSpPr>
        <p:spPr>
          <a:xfrm>
            <a:off x="9028350" y="1740731"/>
            <a:ext cx="2038090" cy="6641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Сталеплавильный комбинат</a:t>
            </a:r>
          </a:p>
        </p:txBody>
      </p:sp>
      <p:cxnSp>
        <p:nvCxnSpPr>
          <p:cNvPr id="101" name="Прямая соединительная линия 157">
            <a:extLst>
              <a:ext uri="{FF2B5EF4-FFF2-40B4-BE49-F238E27FC236}">
                <a16:creationId xmlns:a16="http://schemas.microsoft.com/office/drawing/2014/main" id="{661A3EC4-41D9-4F06-8784-4035649E46D4}"/>
              </a:ext>
            </a:extLst>
          </p:cNvPr>
          <p:cNvCxnSpPr>
            <a:cxnSpLocks/>
            <a:stCxn id="88" idx="3"/>
            <a:endCxn id="110" idx="6"/>
          </p:cNvCxnSpPr>
          <p:nvPr/>
        </p:nvCxnSpPr>
        <p:spPr>
          <a:xfrm flipH="1" flipV="1">
            <a:off x="8870634" y="2663696"/>
            <a:ext cx="275279" cy="1729531"/>
          </a:xfrm>
          <a:prstGeom prst="curvedConnector3">
            <a:avLst>
              <a:gd name="adj1" fmla="val -8304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>
            <a:extLst>
              <a:ext uri="{FF2B5EF4-FFF2-40B4-BE49-F238E27FC236}">
                <a16:creationId xmlns:a16="http://schemas.microsoft.com/office/drawing/2014/main" id="{6102BC47-D004-475D-943E-BF0A13EE3985}"/>
              </a:ext>
            </a:extLst>
          </p:cNvPr>
          <p:cNvSpPr/>
          <p:nvPr/>
        </p:nvSpPr>
        <p:spPr>
          <a:xfrm>
            <a:off x="7112777" y="2434280"/>
            <a:ext cx="1757857" cy="4588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Состав с окатышами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6" name="Прямая соединительная линия 157">
            <a:extLst>
              <a:ext uri="{FF2B5EF4-FFF2-40B4-BE49-F238E27FC236}">
                <a16:creationId xmlns:a16="http://schemas.microsoft.com/office/drawing/2014/main" id="{62DE70A4-3EDB-4D92-B3B2-7B86E7377035}"/>
              </a:ext>
            </a:extLst>
          </p:cNvPr>
          <p:cNvCxnSpPr>
            <a:cxnSpLocks/>
            <a:stCxn id="110" idx="0"/>
            <a:endCxn id="89" idx="1"/>
          </p:cNvCxnSpPr>
          <p:nvPr/>
        </p:nvCxnSpPr>
        <p:spPr>
          <a:xfrm rot="5400000" flipH="1" flipV="1">
            <a:off x="8329287" y="1735217"/>
            <a:ext cx="361483" cy="1036644"/>
          </a:xfrm>
          <a:prstGeom prst="curvedConnector2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7">
            <a:extLst>
              <a:ext uri="{FF2B5EF4-FFF2-40B4-BE49-F238E27FC236}">
                <a16:creationId xmlns:a16="http://schemas.microsoft.com/office/drawing/2014/main" id="{024606A9-17CB-45D3-855E-B7684CDDC3C3}"/>
              </a:ext>
            </a:extLst>
          </p:cNvPr>
          <p:cNvCxnSpPr>
            <a:cxnSpLocks/>
            <a:stCxn id="89" idx="3"/>
            <a:endCxn id="100" idx="1"/>
          </p:cNvCxnSpPr>
          <p:nvPr/>
        </p:nvCxnSpPr>
        <p:spPr>
          <a:xfrm flipH="1">
            <a:off x="10222829" y="2072797"/>
            <a:ext cx="843611" cy="1549886"/>
          </a:xfrm>
          <a:prstGeom prst="curvedConnector4">
            <a:avLst>
              <a:gd name="adj1" fmla="val -27098"/>
              <a:gd name="adj2" fmla="val 58545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57">
            <a:extLst>
              <a:ext uri="{FF2B5EF4-FFF2-40B4-BE49-F238E27FC236}">
                <a16:creationId xmlns:a16="http://schemas.microsoft.com/office/drawing/2014/main" id="{1817D3E8-8ADD-4C90-B4DE-5780A9354682}"/>
              </a:ext>
            </a:extLst>
          </p:cNvPr>
          <p:cNvCxnSpPr>
            <a:cxnSpLocks/>
            <a:stCxn id="100" idx="6"/>
            <a:endCxn id="71" idx="3"/>
          </p:cNvCxnSpPr>
          <p:nvPr/>
        </p:nvCxnSpPr>
        <p:spPr>
          <a:xfrm>
            <a:off x="11465347" y="3784905"/>
            <a:ext cx="176289" cy="1499182"/>
          </a:xfrm>
          <a:prstGeom prst="curvedConnector3">
            <a:avLst>
              <a:gd name="adj1" fmla="val 229673"/>
            </a:avLst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157">
            <a:extLst>
              <a:ext uri="{FF2B5EF4-FFF2-40B4-BE49-F238E27FC236}">
                <a16:creationId xmlns:a16="http://schemas.microsoft.com/office/drawing/2014/main" id="{17ED4660-72D2-4C1B-B729-C62DFEF5FAE4}"/>
              </a:ext>
            </a:extLst>
          </p:cNvPr>
          <p:cNvCxnSpPr>
            <a:cxnSpLocks/>
            <a:stCxn id="12" idx="4"/>
            <a:endCxn id="28" idx="1"/>
          </p:cNvCxnSpPr>
          <p:nvPr/>
        </p:nvCxnSpPr>
        <p:spPr>
          <a:xfrm rot="16200000" flipH="1">
            <a:off x="1252249" y="2947718"/>
            <a:ext cx="1049439" cy="481239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C6697C6-5DBC-4972-8AA8-EA7C4BA4081F}"/>
              </a:ext>
            </a:extLst>
          </p:cNvPr>
          <p:cNvSpPr txBox="1"/>
          <p:nvPr/>
        </p:nvSpPr>
        <p:spPr>
          <a:xfrm>
            <a:off x="388292" y="1342513"/>
            <a:ext cx="2874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Вскрыша и добыча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BCBB423-6623-429F-A565-E109898A2A34}"/>
              </a:ext>
            </a:extLst>
          </p:cNvPr>
          <p:cNvSpPr txBox="1"/>
          <p:nvPr/>
        </p:nvSpPr>
        <p:spPr>
          <a:xfrm>
            <a:off x="653916" y="2849178"/>
            <a:ext cx="3126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Обогащение и обжиг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63E1490-9990-4A9C-8F1F-65759CA7C691}"/>
              </a:ext>
            </a:extLst>
          </p:cNvPr>
          <p:cNvSpPr txBox="1"/>
          <p:nvPr/>
        </p:nvSpPr>
        <p:spPr>
          <a:xfrm>
            <a:off x="883838" y="4991734"/>
            <a:ext cx="2378635" cy="466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Снабжение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FBBEDD-08E6-4115-94FC-3522A88B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757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9C4A7-5B3C-480F-89D1-C23BA009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85434"/>
          </a:xfrm>
        </p:spPr>
        <p:txBody>
          <a:bodyPr/>
          <a:lstStyle/>
          <a:p>
            <a:r>
              <a:rPr lang="ru-RU" dirty="0"/>
              <a:t>Колобок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C91793-8F62-49FA-9480-58FA0F1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84BC-8164-4E0A-92C1-1327DB9DDA05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5A55F-D843-4E4D-95E8-F41829CA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C20283-BA16-4670-9876-17EAD155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65</a:t>
            </a:fld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3F5AB6-AA83-47DD-B742-FF88C7CDE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2"/>
          <a:stretch/>
        </p:blipFill>
        <p:spPr>
          <a:xfrm>
            <a:off x="7004171" y="3405796"/>
            <a:ext cx="1797051" cy="15440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5648D8-4811-4CD2-B819-A16BEE160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1"/>
          <a:stretch/>
        </p:blipFill>
        <p:spPr>
          <a:xfrm>
            <a:off x="4300458" y="1849605"/>
            <a:ext cx="2208898" cy="16262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E2AECD-44E1-4E57-B184-BF9778960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9"/>
          <a:stretch/>
        </p:blipFill>
        <p:spPr>
          <a:xfrm>
            <a:off x="2708048" y="4460379"/>
            <a:ext cx="1797050" cy="1474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B125BD-7AD6-4256-9564-9FB602ED4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33" y="4185375"/>
            <a:ext cx="1670871" cy="22385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B283CC0-52A5-467F-BADB-F23B1412D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" y="1403540"/>
            <a:ext cx="2132154" cy="3051349"/>
          </a:xfrm>
          <a:prstGeom prst="rect">
            <a:avLst/>
          </a:prstGeom>
        </p:spPr>
      </p:pic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476E4C1-B632-4FFF-8FB7-454FFF6ADBCF}"/>
              </a:ext>
            </a:extLst>
          </p:cNvPr>
          <p:cNvSpPr/>
          <p:nvPr/>
        </p:nvSpPr>
        <p:spPr>
          <a:xfrm>
            <a:off x="1910993" y="4215606"/>
            <a:ext cx="8054940" cy="2188426"/>
          </a:xfrm>
          <a:custGeom>
            <a:avLst/>
            <a:gdLst>
              <a:gd name="connsiteX0" fmla="*/ 0 w 8054940"/>
              <a:gd name="connsiteY0" fmla="*/ 37895 h 2188426"/>
              <a:gd name="connsiteX1" fmla="*/ 1571946 w 8054940"/>
              <a:gd name="connsiteY1" fmla="*/ 305023 h 2188426"/>
              <a:gd name="connsiteX2" fmla="*/ 2866490 w 8054940"/>
              <a:gd name="connsiteY2" fmla="*/ 48169 h 2188426"/>
              <a:gd name="connsiteX3" fmla="*/ 4839128 w 8054940"/>
              <a:gd name="connsiteY3" fmla="*/ 1466003 h 2188426"/>
              <a:gd name="connsiteX4" fmla="*/ 7654247 w 8054940"/>
              <a:gd name="connsiteY4" fmla="*/ 2113275 h 2188426"/>
              <a:gd name="connsiteX5" fmla="*/ 7972746 w 8054940"/>
              <a:gd name="connsiteY5" fmla="*/ 2174920 h 2188426"/>
              <a:gd name="connsiteX6" fmla="*/ 7972746 w 8054940"/>
              <a:gd name="connsiteY6" fmla="*/ 2174920 h 2188426"/>
              <a:gd name="connsiteX7" fmla="*/ 8054940 w 8054940"/>
              <a:gd name="connsiteY7" fmla="*/ 2154372 h 2188426"/>
              <a:gd name="connsiteX8" fmla="*/ 7931650 w 8054940"/>
              <a:gd name="connsiteY8" fmla="*/ 2185194 h 218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940" h="2188426">
                <a:moveTo>
                  <a:pt x="0" y="37895"/>
                </a:moveTo>
                <a:cubicBezTo>
                  <a:pt x="547099" y="170603"/>
                  <a:pt x="1094198" y="303311"/>
                  <a:pt x="1571946" y="305023"/>
                </a:cubicBezTo>
                <a:cubicBezTo>
                  <a:pt x="2049694" y="306735"/>
                  <a:pt x="2321960" y="-145328"/>
                  <a:pt x="2866490" y="48169"/>
                </a:cubicBezTo>
                <a:cubicBezTo>
                  <a:pt x="3411020" y="241666"/>
                  <a:pt x="4041169" y="1121819"/>
                  <a:pt x="4839128" y="1466003"/>
                </a:cubicBezTo>
                <a:cubicBezTo>
                  <a:pt x="5637088" y="1810187"/>
                  <a:pt x="7131977" y="1995122"/>
                  <a:pt x="7654247" y="2113275"/>
                </a:cubicBezTo>
                <a:cubicBezTo>
                  <a:pt x="8176517" y="2231428"/>
                  <a:pt x="7972746" y="2174920"/>
                  <a:pt x="7972746" y="2174920"/>
                </a:cubicBezTo>
                <a:lnTo>
                  <a:pt x="7972746" y="2174920"/>
                </a:lnTo>
                <a:lnTo>
                  <a:pt x="8054940" y="2154372"/>
                </a:lnTo>
                <a:lnTo>
                  <a:pt x="7931650" y="2185194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01659A9-B8BC-420B-B4E4-45F5AB0C1355}"/>
              </a:ext>
            </a:extLst>
          </p:cNvPr>
          <p:cNvSpPr/>
          <p:nvPr/>
        </p:nvSpPr>
        <p:spPr>
          <a:xfrm>
            <a:off x="2527443" y="3554127"/>
            <a:ext cx="7263829" cy="2363788"/>
          </a:xfrm>
          <a:custGeom>
            <a:avLst/>
            <a:gdLst>
              <a:gd name="connsiteX0" fmla="*/ 0 w 7263829"/>
              <a:gd name="connsiteY0" fmla="*/ 165118 h 2363788"/>
              <a:gd name="connsiteX1" fmla="*/ 934948 w 7263829"/>
              <a:gd name="connsiteY1" fmla="*/ 360327 h 2363788"/>
              <a:gd name="connsiteX2" fmla="*/ 1890445 w 7263829"/>
              <a:gd name="connsiteY2" fmla="*/ 731 h 2363788"/>
              <a:gd name="connsiteX3" fmla="*/ 3061699 w 7263829"/>
              <a:gd name="connsiteY3" fmla="*/ 473343 h 2363788"/>
              <a:gd name="connsiteX4" fmla="*/ 4387065 w 7263829"/>
              <a:gd name="connsiteY4" fmla="*/ 1603500 h 2363788"/>
              <a:gd name="connsiteX5" fmla="*/ 6493267 w 7263829"/>
              <a:gd name="connsiteY5" fmla="*/ 2199401 h 2363788"/>
              <a:gd name="connsiteX6" fmla="*/ 7263829 w 7263829"/>
              <a:gd name="connsiteY6" fmla="*/ 2363788 h 2363788"/>
              <a:gd name="connsiteX7" fmla="*/ 7263829 w 7263829"/>
              <a:gd name="connsiteY7" fmla="*/ 2363788 h 23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3829" h="2363788">
                <a:moveTo>
                  <a:pt x="0" y="165118"/>
                </a:moveTo>
                <a:cubicBezTo>
                  <a:pt x="309937" y="276421"/>
                  <a:pt x="619874" y="387725"/>
                  <a:pt x="934948" y="360327"/>
                </a:cubicBezTo>
                <a:cubicBezTo>
                  <a:pt x="1250022" y="332929"/>
                  <a:pt x="1535987" y="-18105"/>
                  <a:pt x="1890445" y="731"/>
                </a:cubicBezTo>
                <a:cubicBezTo>
                  <a:pt x="2244903" y="19567"/>
                  <a:pt x="2645596" y="206215"/>
                  <a:pt x="3061699" y="473343"/>
                </a:cubicBezTo>
                <a:cubicBezTo>
                  <a:pt x="3477802" y="740471"/>
                  <a:pt x="3815137" y="1315824"/>
                  <a:pt x="4387065" y="1603500"/>
                </a:cubicBezTo>
                <a:cubicBezTo>
                  <a:pt x="4958993" y="1891176"/>
                  <a:pt x="6013806" y="2072686"/>
                  <a:pt x="6493267" y="2199401"/>
                </a:cubicBezTo>
                <a:cubicBezTo>
                  <a:pt x="6972728" y="2326116"/>
                  <a:pt x="7263829" y="2363788"/>
                  <a:pt x="7263829" y="2363788"/>
                </a:cubicBezTo>
                <a:lnTo>
                  <a:pt x="7263829" y="2363788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B9DB4-262A-4C8C-A89F-A725CD19D73E}"/>
              </a:ext>
            </a:extLst>
          </p:cNvPr>
          <p:cNvSpPr txBox="1"/>
          <p:nvPr/>
        </p:nvSpPr>
        <p:spPr>
          <a:xfrm>
            <a:off x="6564878" y="885836"/>
            <a:ext cx="5288040" cy="234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Колобок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Звери: заяц, медведь, волк, лиса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Старик и старуха</a:t>
            </a:r>
          </a:p>
          <a:p>
            <a:pPr marL="619125" lvl="2" indent="-342900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Рассказчик, слушатель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8A9689-A431-4AF1-8214-9532FF22E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1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A503C4-A432-4231-BE40-751336A76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1" y="1398092"/>
            <a:ext cx="4312729" cy="1931885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66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Колобок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D6B6CF-34C2-416D-8D5A-341C67B03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8" y="1559157"/>
            <a:ext cx="3610316" cy="26758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BBA862-CB18-45DB-A0C8-399F2606E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663" y="3004332"/>
            <a:ext cx="2839992" cy="34195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629ACF-CC39-410B-820F-BEB34588A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120" y="2772357"/>
            <a:ext cx="4248825" cy="210729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DEBD17-32C3-4818-9DB3-49F9391BA301}"/>
              </a:ext>
            </a:extLst>
          </p:cNvPr>
          <p:cNvSpPr/>
          <p:nvPr/>
        </p:nvSpPr>
        <p:spPr>
          <a:xfrm>
            <a:off x="5672404" y="2772357"/>
            <a:ext cx="4254419" cy="210729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B88E56-F8F9-4632-9757-77F4CB0C0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140" y="4455220"/>
            <a:ext cx="4312729" cy="2009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A9AF1D-846B-4D6D-B30A-F2333757E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1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67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Бизнес-объект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9"/>
            <a:ext cx="10710107" cy="3274887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Физический объект \услуга \документ \поток данных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EBF180-B606-4829-BF27-20A0121C9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78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68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Бизнес-объект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9"/>
            <a:ext cx="10710107" cy="3274887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Физический объект \услуга \документ \поток данных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Назначение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Связанные бизнес-объекты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Имеет ли жизненный цикл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Где создается \завершается (бизнес-процесс, роль)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Условия, ограничения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96A168-41E6-47B1-8465-701E4D9B8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417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69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9"/>
            <a:ext cx="11029616" cy="4127642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Открытые вопросы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Заинтересованные стороны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Бизнес-процессы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Бизнес-объекты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B63618-4699-42A8-BD72-7C9BC9969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id="{75DA4CDD-0B60-45FC-88EB-5CF1936B5F05}"/>
              </a:ext>
            </a:extLst>
          </p:cNvPr>
          <p:cNvSpPr/>
          <p:nvPr/>
        </p:nvSpPr>
        <p:spPr>
          <a:xfrm>
            <a:off x="7589363" y="3700890"/>
            <a:ext cx="2119715" cy="6887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сбыта</a:t>
            </a:r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381127" y="447166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025293" y="2080372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2647712" y="3278315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808490" y="2767967"/>
            <a:ext cx="2821132" cy="866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808490" y="3867799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7498402" y="5584892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09753" y="2623107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390551" y="5551551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Бухгалтерия</a:t>
            </a:r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4956408" y="5422811"/>
            <a:ext cx="2415832" cy="7029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Транспортный цех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924680" y="4689880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3729284" y="1868400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9028350" y="2199588"/>
            <a:ext cx="2552953" cy="1215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9622" y="2807133"/>
            <a:ext cx="1398728" cy="39402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5A3C51-3636-4684-A532-7FB7AB123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776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70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8"/>
            <a:ext cx="11029616" cy="4661899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Открытые вопросы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Заинтересованные стороны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Бизнес-процессы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Бизнес-объекты</a:t>
            </a:r>
            <a:endParaRPr lang="en-US" sz="2400" spc="8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Потоки данных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E017AF-420F-4014-97A5-467A50FB0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98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71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Поток данных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8"/>
            <a:ext cx="10710107" cy="400435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Назначение: каким бизнес-объектам соответствует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Владелец: кто отвечает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Направление: входящий \исходящий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Регламентация: где описаны процедуры обмена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Гарантированность доставки: сообщение о доставке \ошибке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Количественные показатели: количество, объем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Ограничение по времени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1E622F-F787-40E1-807C-252F5B32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69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72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8"/>
            <a:ext cx="11029616" cy="4661899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Открытые вопросы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Заинтересованные стороны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Бизнес-процессы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Бизнес-объекты</a:t>
            </a:r>
            <a:endParaRPr lang="en-US" sz="2400" spc="8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Потоки данных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НСИ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EEE32-A0DB-4147-B83E-36CA424AF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74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73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Нормативно-справочная информация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2" y="1584789"/>
            <a:ext cx="10710107" cy="355229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Назначение: для чего?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Владелец: кто ответственный?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Источник: федеральный/локальный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Порядок актуализации, периодичность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Историчность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Количественные показатели: объемы, сроки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C68C9-965B-4C4B-AD00-982FF5CF7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980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4F146-27A1-4CDC-B420-F4EC648B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235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Быстро погрузится в предметную область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E32B2-8BFC-4142-96C9-1632432F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EA-27F7-4B90-B497-22CDA6EACBF4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7759EE-857E-44AB-8631-D3107677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74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C40D483-E92A-47FC-9F0B-E6267D55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52" y="1457743"/>
            <a:ext cx="10711903" cy="42681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Найдите источники информации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Используйте чек-лист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Фиксируйте важное, применяйте реестры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Выявляйте цели, роли и заинтересованные стороны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Не забывайте про ограничения</a:t>
            </a:r>
          </a:p>
          <a:p>
            <a:pPr marL="734695" lvl="1" indent="-457200" algn="just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Применяйте удобные вам методы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4E636-21D1-4D06-8089-C397E186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EC7300-6D2D-4DFC-B09C-7463BAAB1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4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1" y="6444463"/>
            <a:ext cx="6917210" cy="365125"/>
          </a:xfrm>
        </p:spPr>
        <p:txBody>
          <a:bodyPr/>
          <a:lstStyle/>
          <a:p>
            <a:r>
              <a:rPr lang="ru-RU" dirty="0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75</a:t>
            </a:fld>
            <a:endParaRPr lang="en-US" dirty="0"/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id="{75DA4CDD-0B60-45FC-88EB-5CF1936B5F05}"/>
              </a:ext>
            </a:extLst>
          </p:cNvPr>
          <p:cNvSpPr/>
          <p:nvPr/>
        </p:nvSpPr>
        <p:spPr>
          <a:xfrm>
            <a:off x="5945897" y="1708750"/>
            <a:ext cx="1954924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снабжения</a:t>
            </a:r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4203454" y="2318099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ФОК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955381" y="5426846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2630602" y="5253050"/>
            <a:ext cx="1757857" cy="38683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5157814" y="5397567"/>
            <a:ext cx="1662671" cy="61607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3929190" y="5856953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9699FC-A8E7-402C-96C6-D6B14B8E24A0}"/>
              </a:ext>
            </a:extLst>
          </p:cNvPr>
          <p:cNvSpPr/>
          <p:nvPr/>
        </p:nvSpPr>
        <p:spPr>
          <a:xfrm>
            <a:off x="1390763" y="3720923"/>
            <a:ext cx="2221624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Вскрыша, добыча руды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B990F2E-7B3A-406B-A733-64CCE9B1C8CE}"/>
              </a:ext>
            </a:extLst>
          </p:cNvPr>
          <p:cNvSpPr/>
          <p:nvPr/>
        </p:nvSpPr>
        <p:spPr>
          <a:xfrm>
            <a:off x="4504538" y="3696305"/>
            <a:ext cx="1799899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Обогащение, обжиг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AD66AE-4D3C-46D1-9D44-9F84FB0CD679}"/>
              </a:ext>
            </a:extLst>
          </p:cNvPr>
          <p:cNvSpPr/>
          <p:nvPr/>
        </p:nvSpPr>
        <p:spPr>
          <a:xfrm>
            <a:off x="9100979" y="3308819"/>
            <a:ext cx="2021233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Управление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6984834" y="5669746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D40D0E3-1275-4217-988C-C26CDB97DB64}"/>
              </a:ext>
            </a:extLst>
          </p:cNvPr>
          <p:cNvSpPr/>
          <p:nvPr/>
        </p:nvSpPr>
        <p:spPr>
          <a:xfrm>
            <a:off x="7391594" y="3696305"/>
            <a:ext cx="150298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Погрузка, отправка</a:t>
            </a:r>
          </a:p>
        </p:txBody>
      </p:sp>
      <p:cxnSp>
        <p:nvCxnSpPr>
          <p:cNvPr id="47" name="Скругленная соединительная линия 150">
            <a:extLst>
              <a:ext uri="{FF2B5EF4-FFF2-40B4-BE49-F238E27FC236}">
                <a16:creationId xmlns:a16="http://schemas.microsoft.com/office/drawing/2014/main" id="{CAE3691B-767F-4055-9D21-CC66175805B9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2311215" y="5446470"/>
            <a:ext cx="319387" cy="209792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57">
            <a:extLst>
              <a:ext uri="{FF2B5EF4-FFF2-40B4-BE49-F238E27FC236}">
                <a16:creationId xmlns:a16="http://schemas.microsoft.com/office/drawing/2014/main" id="{8344F19A-54F2-4237-98B9-ABAD41668881}"/>
              </a:ext>
            </a:extLst>
          </p:cNvPr>
          <p:cNvCxnSpPr>
            <a:cxnSpLocks/>
            <a:stCxn id="14" idx="1"/>
            <a:endCxn id="13" idx="7"/>
          </p:cNvCxnSpPr>
          <p:nvPr/>
        </p:nvCxnSpPr>
        <p:spPr>
          <a:xfrm rot="16200000" flipV="1">
            <a:off x="4677123" y="4763605"/>
            <a:ext cx="178088" cy="1270280"/>
          </a:xfrm>
          <a:prstGeom prst="curvedConnector3">
            <a:avLst>
              <a:gd name="adj1" fmla="val 260174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157">
            <a:extLst>
              <a:ext uri="{FF2B5EF4-FFF2-40B4-BE49-F238E27FC236}">
                <a16:creationId xmlns:a16="http://schemas.microsoft.com/office/drawing/2014/main" id="{8BCF7DA0-3D6C-4D65-AF76-ED21E1205219}"/>
              </a:ext>
            </a:extLst>
          </p:cNvPr>
          <p:cNvCxnSpPr>
            <a:cxnSpLocks/>
            <a:stCxn id="13" idx="6"/>
            <a:endCxn id="15" idx="0"/>
          </p:cNvCxnSpPr>
          <p:nvPr/>
        </p:nvCxnSpPr>
        <p:spPr>
          <a:xfrm>
            <a:off x="4388459" y="5446470"/>
            <a:ext cx="218648" cy="410483"/>
          </a:xfrm>
          <a:prstGeom prst="curved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23">
            <a:extLst>
              <a:ext uri="{FF2B5EF4-FFF2-40B4-BE49-F238E27FC236}">
                <a16:creationId xmlns:a16="http://schemas.microsoft.com/office/drawing/2014/main" id="{D3CB73F9-BFA5-4CB9-B62F-974ED1D3DF5F}"/>
              </a:ext>
            </a:extLst>
          </p:cNvPr>
          <p:cNvSpPr/>
          <p:nvPr/>
        </p:nvSpPr>
        <p:spPr>
          <a:xfrm>
            <a:off x="9533044" y="1876553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сбыта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773464" y="2228237"/>
            <a:ext cx="1674903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7592871" y="2385225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Бухгалтерия</a:t>
            </a:r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2550230" y="1721151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Транспортный цех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666512" y="5393575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cxnSp>
        <p:nvCxnSpPr>
          <p:cNvPr id="70" name="Прямая соединительная линия 157">
            <a:extLst>
              <a:ext uri="{FF2B5EF4-FFF2-40B4-BE49-F238E27FC236}">
                <a16:creationId xmlns:a16="http://schemas.microsoft.com/office/drawing/2014/main" id="{ED174F39-D680-4FD1-B536-503DFE98CD1E}"/>
              </a:ext>
            </a:extLst>
          </p:cNvPr>
          <p:cNvCxnSpPr>
            <a:cxnSpLocks/>
            <a:stCxn id="20" idx="7"/>
            <a:endCxn id="100" idx="3"/>
          </p:cNvCxnSpPr>
          <p:nvPr/>
        </p:nvCxnSpPr>
        <p:spPr>
          <a:xfrm rot="16200000" flipH="1">
            <a:off x="9029387" y="4934905"/>
            <a:ext cx="48272" cy="1652342"/>
          </a:xfrm>
          <a:prstGeom prst="curvedConnector5">
            <a:avLst>
              <a:gd name="adj1" fmla="val -473566"/>
              <a:gd name="adj2" fmla="val 50000"/>
              <a:gd name="adj3" fmla="val 573566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C0E10C0-764C-4F9C-9C2A-2B8EAD2483C2}"/>
              </a:ext>
            </a:extLst>
          </p:cNvPr>
          <p:cNvSpPr txBox="1"/>
          <p:nvPr/>
        </p:nvSpPr>
        <p:spPr>
          <a:xfrm>
            <a:off x="145563" y="1129287"/>
            <a:ext cx="4305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Заинтересованные стороны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0F3FCA7-DDB2-4ECD-A7E1-1255A3279962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6304437" y="4018954"/>
            <a:ext cx="10871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639C107-F478-4221-B248-35031815511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612387" y="4018954"/>
            <a:ext cx="892151" cy="24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35F346A-A128-4C12-A323-307CF8E0D26E}"/>
              </a:ext>
            </a:extLst>
          </p:cNvPr>
          <p:cNvSpPr txBox="1"/>
          <p:nvPr/>
        </p:nvSpPr>
        <p:spPr>
          <a:xfrm>
            <a:off x="103603" y="2963423"/>
            <a:ext cx="2574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Бизнес-процессы</a:t>
            </a:r>
          </a:p>
        </p:txBody>
      </p:sp>
      <p:cxnSp>
        <p:nvCxnSpPr>
          <p:cNvPr id="36" name="Прямая соединительная линия 157">
            <a:extLst>
              <a:ext uri="{FF2B5EF4-FFF2-40B4-BE49-F238E27FC236}">
                <a16:creationId xmlns:a16="http://schemas.microsoft.com/office/drawing/2014/main" id="{6E6384D0-2BA1-43D2-8C9F-1BD431E226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43825" y="3960308"/>
            <a:ext cx="3563982" cy="1518383"/>
          </a:xfrm>
          <a:prstGeom prst="curvedConnector3">
            <a:avLst>
              <a:gd name="adj1" fmla="val 25208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157">
            <a:extLst>
              <a:ext uri="{FF2B5EF4-FFF2-40B4-BE49-F238E27FC236}">
                <a16:creationId xmlns:a16="http://schemas.microsoft.com/office/drawing/2014/main" id="{BF6BC5A3-016D-4A7C-942F-8E7E016A450F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 rot="16200000" flipH="1">
            <a:off x="7991447" y="1188670"/>
            <a:ext cx="1052060" cy="3188237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9E4143-6003-4CED-BE9F-04FEFCC915C0}"/>
              </a:ext>
            </a:extLst>
          </p:cNvPr>
          <p:cNvSpPr txBox="1"/>
          <p:nvPr/>
        </p:nvSpPr>
        <p:spPr>
          <a:xfrm>
            <a:off x="145563" y="4669796"/>
            <a:ext cx="3059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Бизнес-объекты</a:t>
            </a: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F1FFDCFE-021D-4D4B-95D2-317C7A8905E4}"/>
              </a:ext>
            </a:extLst>
          </p:cNvPr>
          <p:cNvCxnSpPr>
            <a:cxnSpLocks/>
          </p:cNvCxnSpPr>
          <p:nvPr/>
        </p:nvCxnSpPr>
        <p:spPr>
          <a:xfrm flipV="1">
            <a:off x="349752" y="3002455"/>
            <a:ext cx="11434706" cy="82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42E3976D-D7D2-451B-95F5-DBCC0C9AAD1F}"/>
              </a:ext>
            </a:extLst>
          </p:cNvPr>
          <p:cNvCxnSpPr>
            <a:cxnSpLocks/>
          </p:cNvCxnSpPr>
          <p:nvPr/>
        </p:nvCxnSpPr>
        <p:spPr>
          <a:xfrm flipV="1">
            <a:off x="349752" y="4695290"/>
            <a:ext cx="11547722" cy="4119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97675-D19E-4BE0-AEEF-B4348F0F1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42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60533B-973F-4898-81DE-A32C61A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833D-80A7-4946-8BA7-830335229BFA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6FCFDC-D140-4775-8AE8-16D7F19F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5C627A-E9CB-4E5A-A567-7A70063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76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5209F7-D942-4084-B4BD-6156A58D6D58}"/>
              </a:ext>
            </a:extLst>
          </p:cNvPr>
          <p:cNvSpPr txBox="1">
            <a:spLocks/>
          </p:cNvSpPr>
          <p:nvPr/>
        </p:nvSpPr>
        <p:spPr>
          <a:xfrm>
            <a:off x="581192" y="786437"/>
            <a:ext cx="11029616" cy="54100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cs typeface="Calibri" panose="020F0502020204030204" pitchFamily="34" charset="0"/>
              </a:rPr>
              <a:t>Чек-лист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70A8F83-3CC8-4AF9-9D40-94E408762DE7}"/>
              </a:ext>
            </a:extLst>
          </p:cNvPr>
          <p:cNvSpPr txBox="1">
            <a:spLocks/>
          </p:cNvSpPr>
          <p:nvPr/>
        </p:nvSpPr>
        <p:spPr>
          <a:xfrm>
            <a:off x="581193" y="1584788"/>
            <a:ext cx="11029616" cy="4661899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Источники информации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Открытые вопросы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Заинтересованные стороны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Бизнес-процессы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Бизнес-объекты</a:t>
            </a:r>
            <a:endParaRPr lang="en-US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Потоки данных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НСИ</a:t>
            </a:r>
          </a:p>
          <a:p>
            <a:pPr marL="514350" indent="-514350" eaLnBrk="1" hangingPunct="1">
              <a:lnSpc>
                <a:spcPct val="100000"/>
              </a:lnSpc>
              <a:spcAft>
                <a:spcPct val="70000"/>
              </a:spcAft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BF6CAD-8B70-4805-BB53-D95B6F72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136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31EBE-100F-43E6-9A73-7F0FB66B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63" y="1123495"/>
            <a:ext cx="11193274" cy="5202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Спасибо за внимание!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9F8FC-2A4D-40C9-8922-4C83133A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B8F2-F332-4DF0-B1A8-42D2F8DEA27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868CC6-A122-4BB4-94AA-C8A22452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77</a:t>
            </a:fld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7F49E14-1473-4074-96B3-5D381A2E38AB}"/>
              </a:ext>
            </a:extLst>
          </p:cNvPr>
          <p:cNvSpPr txBox="1">
            <a:spLocks/>
          </p:cNvSpPr>
          <p:nvPr/>
        </p:nvSpPr>
        <p:spPr>
          <a:xfrm>
            <a:off x="499363" y="1812115"/>
            <a:ext cx="11193274" cy="520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Пожалуйста, задавайте вопросы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9782C8D-9239-4847-BDD5-CD81777A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63" y="4322208"/>
            <a:ext cx="6432467" cy="160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lnSpc>
                <a:spcPct val="95000"/>
              </a:lnSpc>
              <a:spcBef>
                <a:spcPct val="11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 sz="2000"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1pPr>
            <a:lvl2pPr marL="411163" indent="-1762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2pPr>
            <a:lvl3pPr marL="576263" indent="-1635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 sz="1600"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3pPr>
            <a:lvl4pPr marL="750888" indent="-1730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 sz="1600"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4pPr>
            <a:lvl5pPr marL="9175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Arial" charset="0"/>
              <a:buChar char="•"/>
              <a:defRPr sz="1600">
                <a:solidFill>
                  <a:srgbClr val="172D37"/>
                </a:solidFill>
                <a:latin typeface="Arial"/>
                <a:ea typeface="ＭＳ Ｐゴシック"/>
                <a:cs typeface="Arial"/>
              </a:defRPr>
            </a:lvl5pPr>
            <a:lvl6pPr marL="13747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18319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22891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2746375" indent="-1651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defTabSz="685783"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ИРИНА ГЕРТОВСКАЯ</a:t>
            </a:r>
          </a:p>
          <a:p>
            <a:pPr marL="0" indent="0" defTabSz="685783"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fb.com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gertovskaya.irina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 defTabSz="685783"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t.me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igerta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44F2B-3612-49A5-AA17-A5D11AC1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804744-FD74-4733-B05F-88DB066D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61BAA3-0803-4943-ACFF-AD4A942EF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4473" y="3583718"/>
            <a:ext cx="365202" cy="3652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5A6664-B864-4841-8F0E-79BB089FD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2497" y="2491766"/>
            <a:ext cx="360149" cy="36014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A8121C2-BD30-4319-BB1A-DC8E4F936238}"/>
              </a:ext>
            </a:extLst>
          </p:cNvPr>
          <p:cNvSpPr txBox="1">
            <a:spLocks/>
          </p:cNvSpPr>
          <p:nvPr/>
        </p:nvSpPr>
        <p:spPr>
          <a:xfrm>
            <a:off x="4377399" y="3583718"/>
            <a:ext cx="5154974" cy="613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t.me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igerta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https://t.me/compractice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ACEC61D-1F92-40F7-8A3D-AC028DF293B9}"/>
              </a:ext>
            </a:extLst>
          </p:cNvPr>
          <p:cNvSpPr txBox="1">
            <a:spLocks/>
          </p:cNvSpPr>
          <p:nvPr/>
        </p:nvSpPr>
        <p:spPr>
          <a:xfrm>
            <a:off x="4411595" y="2500735"/>
            <a:ext cx="5726767" cy="613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fb.com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/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gertovskaya.irina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l"/>
            <a:r>
              <a:rPr lang="en" sz="2000" dirty="0">
                <a:solidFill>
                  <a:schemeClr val="bg2">
                    <a:lumMod val="25000"/>
                  </a:schemeClr>
                </a:solidFill>
                <a:latin typeface="+mn-lt"/>
                <a:hlinkClick r:id="rId8"/>
              </a:rPr>
              <a:t>https://facebook.com/groups/compractice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CB4707-E341-46AC-BB1E-E357E35252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42571" y="4396629"/>
            <a:ext cx="360000" cy="3600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C090029A-1E12-433E-8512-DCB619C9B170}"/>
              </a:ext>
            </a:extLst>
          </p:cNvPr>
          <p:cNvSpPr txBox="1">
            <a:spLocks/>
          </p:cNvSpPr>
          <p:nvPr/>
        </p:nvSpPr>
        <p:spPr>
          <a:xfrm>
            <a:off x="4422896" y="4409667"/>
            <a:ext cx="7571154" cy="365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https://</a:t>
            </a:r>
            <a:r>
              <a:rPr lang="en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www.youtube.com</a:t>
            </a:r>
            <a:r>
              <a:rPr lang="en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/channel/UC1EO8qwGXByVfQbmWhVPffQ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95C7667-9716-4A77-93BD-353D888EEE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390" y="942997"/>
            <a:ext cx="2406750" cy="24067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7924BA-11F9-48B0-AD45-548BD3904E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/>
          <a:stretch/>
        </p:blipFill>
        <p:spPr>
          <a:xfrm>
            <a:off x="9528436" y="2846058"/>
            <a:ext cx="1958658" cy="13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9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3F75C-BFBE-4A30-A2F9-EAF485E0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009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Горно-обогатительный комбинат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89619-C836-454C-B26F-5526F0B3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B0C8-D832-4F06-8A3B-6E9C88A871A6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2087D-D8EB-41AC-A0A5-B4357F3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60772-3ECE-48EA-BFAE-CF44F70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id="{75DA4CDD-0B60-45FC-88EB-5CF1936B5F05}"/>
              </a:ext>
            </a:extLst>
          </p:cNvPr>
          <p:cNvSpPr/>
          <p:nvPr/>
        </p:nvSpPr>
        <p:spPr>
          <a:xfrm>
            <a:off x="7589363" y="3700890"/>
            <a:ext cx="2119715" cy="6887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сбыта</a:t>
            </a:r>
          </a:p>
        </p:txBody>
      </p:sp>
      <p:sp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499A42E8-F61A-40C9-AD2D-47FFA7C85645}"/>
              </a:ext>
            </a:extLst>
          </p:cNvPr>
          <p:cNvSpPr/>
          <p:nvPr/>
        </p:nvSpPr>
        <p:spPr>
          <a:xfrm>
            <a:off x="3381127" y="4471669"/>
            <a:ext cx="2569507" cy="6641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Фабрика обжига и окомкования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4B34909-B7FF-477B-AD54-31C50EA8CF81}"/>
              </a:ext>
            </a:extLst>
          </p:cNvPr>
          <p:cNvSpPr/>
          <p:nvPr/>
        </p:nvSpPr>
        <p:spPr>
          <a:xfrm>
            <a:off x="2025293" y="2080372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Руда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0FCE347-0664-44FC-815A-EDCBA9E602B0}"/>
              </a:ext>
            </a:extLst>
          </p:cNvPr>
          <p:cNvSpPr/>
          <p:nvPr/>
        </p:nvSpPr>
        <p:spPr>
          <a:xfrm>
            <a:off x="2647712" y="3278315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Окатыши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E639E-E651-45F0-8BDB-E5A28538CF82}"/>
              </a:ext>
            </a:extLst>
          </p:cNvPr>
          <p:cNvSpPr/>
          <p:nvPr/>
        </p:nvSpPr>
        <p:spPr>
          <a:xfrm>
            <a:off x="4808490" y="2767967"/>
            <a:ext cx="2821132" cy="866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Бентонит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BD0D4EE-093F-4682-8A2B-1ADB5FCF93C7}"/>
              </a:ext>
            </a:extLst>
          </p:cNvPr>
          <p:cNvSpPr/>
          <p:nvPr/>
        </p:nvSpPr>
        <p:spPr>
          <a:xfrm>
            <a:off x="4808490" y="3867799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868358-CFCD-4403-B558-04881ACBAA04}"/>
              </a:ext>
            </a:extLst>
          </p:cNvPr>
          <p:cNvSpPr/>
          <p:nvPr/>
        </p:nvSpPr>
        <p:spPr>
          <a:xfrm>
            <a:off x="7498402" y="5584892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55" name="Скругленный прямоугольник 22">
            <a:extLst>
              <a:ext uri="{FF2B5EF4-FFF2-40B4-BE49-F238E27FC236}">
                <a16:creationId xmlns:a16="http://schemas.microsoft.com/office/drawing/2014/main" id="{C479FCDA-BB7C-47A2-A91E-8C7AB8A1F595}"/>
              </a:ext>
            </a:extLst>
          </p:cNvPr>
          <p:cNvSpPr/>
          <p:nvPr/>
        </p:nvSpPr>
        <p:spPr>
          <a:xfrm>
            <a:off x="209753" y="2623107"/>
            <a:ext cx="2126750" cy="664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</a:t>
            </a:r>
          </a:p>
        </p:txBody>
      </p:sp>
      <p:sp>
        <p:nvSpPr>
          <p:cNvPr id="71" name="Скругленный прямоугольник 23">
            <a:extLst>
              <a:ext uri="{FF2B5EF4-FFF2-40B4-BE49-F238E27FC236}">
                <a16:creationId xmlns:a16="http://schemas.microsoft.com/office/drawing/2014/main" id="{534721ED-448F-42BE-9A09-90D49C6EAA06}"/>
              </a:ext>
            </a:extLst>
          </p:cNvPr>
          <p:cNvSpPr/>
          <p:nvPr/>
        </p:nvSpPr>
        <p:spPr>
          <a:xfrm>
            <a:off x="9390551" y="5551551"/>
            <a:ext cx="1808279" cy="7479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Бухгалтерия</a:t>
            </a:r>
          </a:p>
        </p:txBody>
      </p:sp>
      <p:sp>
        <p:nvSpPr>
          <p:cNvPr id="88" name="Скругленный прямоугольник 25">
            <a:extLst>
              <a:ext uri="{FF2B5EF4-FFF2-40B4-BE49-F238E27FC236}">
                <a16:creationId xmlns:a16="http://schemas.microsoft.com/office/drawing/2014/main" id="{AC39E4C8-02FE-40BE-88CC-0E7D77F63630}"/>
              </a:ext>
            </a:extLst>
          </p:cNvPr>
          <p:cNvSpPr/>
          <p:nvPr/>
        </p:nvSpPr>
        <p:spPr>
          <a:xfrm>
            <a:off x="4956408" y="5422811"/>
            <a:ext cx="2415832" cy="7029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Транспортный цех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E39D240-9371-4224-84CE-2E06D182118E}"/>
              </a:ext>
            </a:extLst>
          </p:cNvPr>
          <p:cNvSpPr/>
          <p:nvPr/>
        </p:nvSpPr>
        <p:spPr>
          <a:xfrm>
            <a:off x="9924680" y="4689880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28" name="Скругленный прямоугольник 25">
            <a:extLst>
              <a:ext uri="{FF2B5EF4-FFF2-40B4-BE49-F238E27FC236}">
                <a16:creationId xmlns:a16="http://schemas.microsoft.com/office/drawing/2014/main" id="{7180AD59-CF2D-42DF-BFE9-6AA6EED4BF25}"/>
              </a:ext>
            </a:extLst>
          </p:cNvPr>
          <p:cNvSpPr/>
          <p:nvPr/>
        </p:nvSpPr>
        <p:spPr>
          <a:xfrm>
            <a:off x="3729284" y="1868400"/>
            <a:ext cx="2489772" cy="5906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Рудообогатительная</a:t>
            </a:r>
            <a:r>
              <a:rPr lang="ru-RU" dirty="0"/>
              <a:t> фабрика</a:t>
            </a:r>
          </a:p>
        </p:txBody>
      </p:sp>
      <p:sp>
        <p:nvSpPr>
          <p:cNvPr id="7" name="Скругленный прямоугольник 23">
            <a:extLst>
              <a:ext uri="{FF2B5EF4-FFF2-40B4-BE49-F238E27FC236}">
                <a16:creationId xmlns:a16="http://schemas.microsoft.com/office/drawing/2014/main" id="{17982056-38DF-44A9-8C94-C7F2A516501A}"/>
              </a:ext>
            </a:extLst>
          </p:cNvPr>
          <p:cNvSpPr/>
          <p:nvPr/>
        </p:nvSpPr>
        <p:spPr>
          <a:xfrm>
            <a:off x="9028350" y="2199588"/>
            <a:ext cx="2552953" cy="1215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</a:t>
            </a:r>
          </a:p>
          <a:p>
            <a:pPr algn="ctr"/>
            <a:r>
              <a:rPr lang="ru-RU" dirty="0"/>
              <a:t>Отдел снабжения</a:t>
            </a:r>
          </a:p>
        </p:txBody>
      </p:sp>
      <p:cxnSp>
        <p:nvCxnSpPr>
          <p:cNvPr id="30" name="Прямая соединительная линия 157">
            <a:extLst>
              <a:ext uri="{FF2B5EF4-FFF2-40B4-BE49-F238E27FC236}">
                <a16:creationId xmlns:a16="http://schemas.microsoft.com/office/drawing/2014/main" id="{C1292583-35ED-4836-B301-01AF5DC4AB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9622" y="2807133"/>
            <a:ext cx="1398728" cy="39402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апля 2">
            <a:extLst>
              <a:ext uri="{FF2B5EF4-FFF2-40B4-BE49-F238E27FC236}">
                <a16:creationId xmlns:a16="http://schemas.microsoft.com/office/drawing/2014/main" id="{6FB91AE0-F14B-4005-9CB6-2CE27FE83F88}"/>
              </a:ext>
            </a:extLst>
          </p:cNvPr>
          <p:cNvSpPr/>
          <p:nvPr/>
        </p:nvSpPr>
        <p:spPr>
          <a:xfrm rot="10059736">
            <a:off x="6682899" y="999142"/>
            <a:ext cx="2807093" cy="1580888"/>
          </a:xfrm>
          <a:prstGeom prst="teardrop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6B0E2-965C-494E-BB79-FE2F16C9E896}"/>
              </a:ext>
            </a:extLst>
          </p:cNvPr>
          <p:cNvSpPr txBox="1"/>
          <p:nvPr/>
        </p:nvSpPr>
        <p:spPr>
          <a:xfrm>
            <a:off x="6174834" y="1611663"/>
            <a:ext cx="383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Из Средней Азии!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8F3A05-2CA1-45DA-A8F6-FA091FFDD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D384-3854-448E-9617-3BF5E865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02" y="776163"/>
            <a:ext cx="11029616" cy="541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cs typeface="Calibri" panose="020F0502020204030204" pitchFamily="34" charset="0"/>
              </a:rPr>
              <a:t>Правила взаимодействия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F245D1-5D79-494F-8B40-6B707D5A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F3E-CDAC-409C-8CA1-4967AFCFA223}" type="datetime1">
              <a:rPr lang="ru-RU" smtClean="0"/>
              <a:t>07.11.2020</a:t>
            </a:fld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FC42340-2372-436B-B2F5-9908AC9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CD02026-FF81-4717-9FFD-9418DF3E9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02" y="1765144"/>
            <a:ext cx="11029615" cy="224569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Переходите поближе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Активность, поднимать руку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spc="8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Вопросы, замечания приветствуются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ru-RU" sz="2400" spc="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878C5F-9CBB-4490-B069-944E5C27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Ирина Гертовская                                                                                                                                                                          Новая предметная область 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B9B178-2FCD-4AF3-BB73-B4259C0B6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4" y="5663705"/>
            <a:ext cx="1153949" cy="6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24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041"/>
      </a:dk2>
      <a:lt2>
        <a:srgbClr val="E3E8E2"/>
      </a:lt2>
      <a:accent1>
        <a:srgbClr val="AF4DC3"/>
      </a:accent1>
      <a:accent2>
        <a:srgbClr val="7344B5"/>
      </a:accent2>
      <a:accent3>
        <a:srgbClr val="4D4DC3"/>
      </a:accent3>
      <a:accent4>
        <a:srgbClr val="3B6CB1"/>
      </a:accent4>
      <a:accent5>
        <a:srgbClr val="4DB0C3"/>
      </a:accent5>
      <a:accent6>
        <a:srgbClr val="3BB193"/>
      </a:accent6>
      <a:hlink>
        <a:srgbClr val="3B8BB2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2262</Words>
  <Application>Microsoft Office PowerPoint</Application>
  <PresentationFormat>Широкоэкранный</PresentationFormat>
  <Paragraphs>892</Paragraphs>
  <Slides>77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3" baseType="lpstr">
      <vt:lpstr>Arial</vt:lpstr>
      <vt:lpstr>Calibri</vt:lpstr>
      <vt:lpstr>Corbel</vt:lpstr>
      <vt:lpstr>Tw Cen MT</vt:lpstr>
      <vt:lpstr>Wingdings 2</vt:lpstr>
      <vt:lpstr>DividendVTI</vt:lpstr>
      <vt:lpstr>Быстрое изучение Новой предметной области</vt:lpstr>
      <vt:lpstr>Гертовская ирина</vt:lpstr>
      <vt:lpstr>Много лет назад…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Правила взаимодействия</vt:lpstr>
      <vt:lpstr>О Чём поговорим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Выделяем Заинтересованные стороны</vt:lpstr>
      <vt:lpstr>Заинтересованные стороны</vt:lpstr>
      <vt:lpstr>Заинтересованные стороны</vt:lpstr>
      <vt:lpstr>Заинтересованные стороны</vt:lpstr>
      <vt:lpstr>Заинтересованные стороны</vt:lpstr>
      <vt:lpstr>Презентация PowerPoint</vt:lpstr>
      <vt:lpstr>Презентация PowerPoint</vt:lpstr>
      <vt:lpstr>Горно-обогатительный комбинат</vt:lpstr>
      <vt:lpstr>Колобок</vt:lpstr>
      <vt:lpstr>Колобок</vt:lpstr>
      <vt:lpstr>Колобок</vt:lpstr>
      <vt:lpstr>Презентация PowerPoint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Горно-обогатительный комбинат</vt:lpstr>
      <vt:lpstr>Презентация PowerPoint</vt:lpstr>
      <vt:lpstr>Презентация PowerPoint</vt:lpstr>
      <vt:lpstr>Горно-обогатительный комбинат</vt:lpstr>
      <vt:lpstr>Колобок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Быстро погрузится в предметную область</vt:lpstr>
      <vt:lpstr>Горно-обогатительный комбинат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Типовые ошибки и Факторы роста аналитика</dc:title>
  <dc:creator>I.Gertovskaya I.Gertovskaya</dc:creator>
  <cp:lastModifiedBy>Ирина Гертовская</cp:lastModifiedBy>
  <cp:revision>221</cp:revision>
  <dcterms:created xsi:type="dcterms:W3CDTF">2020-05-27T13:10:21Z</dcterms:created>
  <dcterms:modified xsi:type="dcterms:W3CDTF">2020-11-07T08:41:35Z</dcterms:modified>
</cp:coreProperties>
</file>