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7"/>
  </p:notesMasterIdLst>
  <p:sldIdLst>
    <p:sldId id="256" r:id="rId2"/>
    <p:sldId id="257" r:id="rId3"/>
    <p:sldId id="269" r:id="rId4"/>
    <p:sldId id="258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70" r:id="rId13"/>
    <p:sldId id="25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1" r:id="rId26"/>
    <p:sldId id="283" r:id="rId27"/>
    <p:sldId id="260" r:id="rId28"/>
    <p:sldId id="284" r:id="rId29"/>
    <p:sldId id="308" r:id="rId30"/>
    <p:sldId id="309" r:id="rId31"/>
    <p:sldId id="310" r:id="rId32"/>
    <p:sldId id="285" r:id="rId33"/>
    <p:sldId id="289" r:id="rId34"/>
    <p:sldId id="288" r:id="rId35"/>
    <p:sldId id="290" r:id="rId36"/>
    <p:sldId id="293" r:id="rId37"/>
    <p:sldId id="294" r:id="rId38"/>
    <p:sldId id="295" r:id="rId39"/>
    <p:sldId id="296" r:id="rId40"/>
    <p:sldId id="297" r:id="rId41"/>
    <p:sldId id="302" r:id="rId42"/>
    <p:sldId id="298" r:id="rId43"/>
    <p:sldId id="301" r:id="rId44"/>
    <p:sldId id="299" r:id="rId45"/>
    <p:sldId id="300" r:id="rId46"/>
    <p:sldId id="303" r:id="rId47"/>
    <p:sldId id="304" r:id="rId48"/>
    <p:sldId id="305" r:id="rId49"/>
    <p:sldId id="306" r:id="rId50"/>
    <p:sldId id="307" r:id="rId51"/>
    <p:sldId id="313" r:id="rId52"/>
    <p:sldId id="311" r:id="rId53"/>
    <p:sldId id="312" r:id="rId54"/>
    <p:sldId id="314" r:id="rId55"/>
    <p:sldId id="315" r:id="rId56"/>
    <p:sldId id="318" r:id="rId57"/>
    <p:sldId id="316" r:id="rId58"/>
    <p:sldId id="317" r:id="rId59"/>
    <p:sldId id="319" r:id="rId60"/>
    <p:sldId id="320" r:id="rId61"/>
    <p:sldId id="326" r:id="rId62"/>
    <p:sldId id="327" r:id="rId63"/>
    <p:sldId id="328" r:id="rId64"/>
    <p:sldId id="324" r:id="rId65"/>
    <p:sldId id="325" r:id="rId66"/>
  </p:sldIdLst>
  <p:sldSz cx="9144000" cy="5143500" type="screen16x9"/>
  <p:notesSz cx="6858000" cy="9144000"/>
  <p:embeddedFontLst>
    <p:embeddedFont>
      <p:font typeface="Liberation Mono" panose="02070409020205020404" pitchFamily="49" charset="0"/>
      <p:regular r:id="rId68"/>
    </p:embeddedFont>
    <p:embeddedFont>
      <p:font typeface="Calibri" panose="020F0502020204030204" pitchFamily="34" charset="0"/>
      <p:regular r:id="rId69"/>
      <p:bold r:id="rId70"/>
      <p:italic r:id="rId71"/>
      <p:boldItalic r:id="rId7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358A"/>
    <a:srgbClr val="7A2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1.fntdata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3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534A5-1CEB-443F-B42C-2D18A200C10C}" type="datetimeFigureOut">
              <a:rPr lang="ru-RU" smtClean="0"/>
              <a:t>31.07.2019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53A2A-CE26-4418-B5A1-3D5925F8A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409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3A2A-CE26-4418-B5A1-3D5925F8ADC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43559"/>
            <a:ext cx="7772400" cy="2538281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Think like a tester, act like an engineer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569972"/>
            <a:ext cx="1872208" cy="41318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@</a:t>
            </a:r>
            <a:r>
              <a:rPr lang="en-US" dirty="0" err="1" smtClean="0">
                <a:solidFill>
                  <a:schemeClr val="bg1"/>
                </a:solidFill>
              </a:rPr>
              <a:t>timlidos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7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699542"/>
            <a:ext cx="8640960" cy="432048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https</a:t>
            </a:r>
            <a:r>
              <a:rPr lang="en-US" sz="3200" dirty="0">
                <a:solidFill>
                  <a:schemeClr val="bg1"/>
                </a:solidFill>
              </a:rPr>
              <a:t>://</a:t>
            </a:r>
            <a:r>
              <a:rPr lang="en-US" sz="3200" dirty="0" smtClean="0">
                <a:solidFill>
                  <a:schemeClr val="bg1"/>
                </a:solidFill>
              </a:rPr>
              <a:t>playground.learnqa.ru/puzzle/triangle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smtClean="0">
                <a:solidFill>
                  <a:schemeClr val="bg1"/>
                </a:solidFill>
              </a:rPr>
              <a:t/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1</a:t>
            </a:r>
            <a:r>
              <a:rPr lang="fr-FR" sz="3200" dirty="0">
                <a:solidFill>
                  <a:schemeClr val="bg1"/>
                </a:solidFill>
              </a:rPr>
              <a:t>. [0; 0; 0]</a:t>
            </a:r>
            <a:br>
              <a:rPr lang="fr-FR" sz="3200" dirty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/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2</a:t>
            </a:r>
            <a:r>
              <a:rPr lang="fr-FR" sz="3200" dirty="0">
                <a:solidFill>
                  <a:schemeClr val="bg1"/>
                </a:solidFill>
              </a:rPr>
              <a:t>. </a:t>
            </a:r>
            <a:r>
              <a:rPr lang="fr-FR" sz="3200" dirty="0" smtClean="0">
                <a:solidFill>
                  <a:schemeClr val="bg1"/>
                </a:solidFill>
              </a:rPr>
              <a:t>[-3; -3; </a:t>
            </a:r>
            <a:r>
              <a:rPr lang="fr-FR" sz="3200" dirty="0">
                <a:solidFill>
                  <a:schemeClr val="bg1"/>
                </a:solidFill>
              </a:rPr>
              <a:t>-3]</a:t>
            </a:r>
            <a:br>
              <a:rPr lang="fr-FR" sz="3200" dirty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/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3</a:t>
            </a:r>
            <a:r>
              <a:rPr lang="fr-FR" sz="3200" dirty="0">
                <a:solidFill>
                  <a:schemeClr val="bg1"/>
                </a:solidFill>
              </a:rPr>
              <a:t>. </a:t>
            </a:r>
            <a:r>
              <a:rPr lang="fr-FR" sz="3200" dirty="0" smtClean="0">
                <a:solidFill>
                  <a:schemeClr val="bg1"/>
                </a:solidFill>
              </a:rPr>
              <a:t>abcdef (any string)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26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699542"/>
            <a:ext cx="8640960" cy="432048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https</a:t>
            </a:r>
            <a:r>
              <a:rPr lang="en-US" sz="3200" dirty="0">
                <a:solidFill>
                  <a:schemeClr val="bg1"/>
                </a:solidFill>
              </a:rPr>
              <a:t>://</a:t>
            </a:r>
            <a:r>
              <a:rPr lang="en-US" sz="3200" dirty="0" smtClean="0">
                <a:solidFill>
                  <a:schemeClr val="bg1"/>
                </a:solidFill>
              </a:rPr>
              <a:t>playground.learnqa.ru/puzzle/triangle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smtClean="0">
                <a:solidFill>
                  <a:schemeClr val="bg1"/>
                </a:solidFill>
              </a:rPr>
              <a:t/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1</a:t>
            </a:r>
            <a:r>
              <a:rPr lang="fr-FR" sz="3200" dirty="0">
                <a:solidFill>
                  <a:schemeClr val="bg1"/>
                </a:solidFill>
              </a:rPr>
              <a:t>. [0; 0; 0]</a:t>
            </a:r>
            <a:br>
              <a:rPr lang="fr-FR" sz="3200" dirty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/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2</a:t>
            </a:r>
            <a:r>
              <a:rPr lang="fr-FR" sz="3200" dirty="0">
                <a:solidFill>
                  <a:schemeClr val="bg1"/>
                </a:solidFill>
              </a:rPr>
              <a:t>. </a:t>
            </a:r>
            <a:r>
              <a:rPr lang="fr-FR" sz="3200" dirty="0" smtClean="0">
                <a:solidFill>
                  <a:schemeClr val="bg1"/>
                </a:solidFill>
              </a:rPr>
              <a:t>[-3; -3; </a:t>
            </a:r>
            <a:r>
              <a:rPr lang="fr-FR" sz="3200" dirty="0">
                <a:solidFill>
                  <a:schemeClr val="bg1"/>
                </a:solidFill>
              </a:rPr>
              <a:t>-3]</a:t>
            </a:r>
            <a:br>
              <a:rPr lang="fr-FR" sz="3200" dirty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/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3</a:t>
            </a:r>
            <a:r>
              <a:rPr lang="fr-FR" sz="3200" dirty="0">
                <a:solidFill>
                  <a:schemeClr val="bg1"/>
                </a:solidFill>
              </a:rPr>
              <a:t>. </a:t>
            </a:r>
            <a:r>
              <a:rPr lang="fr-FR" sz="3200" dirty="0" smtClean="0">
                <a:solidFill>
                  <a:schemeClr val="bg1"/>
                </a:solidFill>
              </a:rPr>
              <a:t>abcdef (any string)</a:t>
            </a:r>
            <a:r>
              <a:rPr lang="fr-FR" sz="3200" dirty="0">
                <a:solidFill>
                  <a:schemeClr val="bg1"/>
                </a:solidFill>
              </a:rPr>
              <a:t/>
            </a:r>
            <a:br>
              <a:rPr lang="fr-FR" sz="3200" dirty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/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4</a:t>
            </a:r>
            <a:r>
              <a:rPr lang="fr-FR" sz="3200" dirty="0">
                <a:solidFill>
                  <a:schemeClr val="bg1"/>
                </a:solidFill>
              </a:rPr>
              <a:t>. etc</a:t>
            </a:r>
            <a:r>
              <a:rPr lang="fr-FR" sz="3200" dirty="0" smtClean="0">
                <a:solidFill>
                  <a:schemeClr val="bg1"/>
                </a:solidFill>
              </a:rPr>
              <a:t>.</a:t>
            </a: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26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23478"/>
            <a:ext cx="8640960" cy="4896543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  1. Make sure the product works  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84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23478"/>
            <a:ext cx="8640960" cy="4896543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  1. Make sure the product works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 2. Understand </a:t>
            </a:r>
            <a:r>
              <a:rPr lang="en-US" dirty="0">
                <a:solidFill>
                  <a:schemeClr val="bg1"/>
                </a:solidFill>
              </a:rPr>
              <a:t>your </a:t>
            </a:r>
            <a:r>
              <a:rPr lang="en-US" dirty="0" smtClean="0">
                <a:solidFill>
                  <a:schemeClr val="bg1"/>
                </a:solidFill>
              </a:rPr>
              <a:t>customer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36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699542"/>
            <a:ext cx="8640960" cy="432048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https://imbashop.com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85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699542"/>
            <a:ext cx="8640960" cy="432048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https://imbashop.com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 1</a:t>
            </a:r>
            <a:r>
              <a:rPr lang="fr-FR" sz="3200" dirty="0">
                <a:solidFill>
                  <a:schemeClr val="bg1"/>
                </a:solidFill>
              </a:rPr>
              <a:t>. </a:t>
            </a:r>
            <a:r>
              <a:rPr lang="en-US" sz="3200" dirty="0" smtClean="0">
                <a:solidFill>
                  <a:schemeClr val="bg1"/>
                </a:solidFill>
              </a:rPr>
              <a:t>Registration</a:t>
            </a:r>
            <a:r>
              <a:rPr lang="fr-FR" sz="3200" dirty="0" smtClean="0">
                <a:solidFill>
                  <a:schemeClr val="bg1"/>
                </a:solidFill>
              </a:rPr>
              <a:t/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2</a:t>
            </a:r>
            <a:r>
              <a:rPr lang="fr-FR" sz="3200" dirty="0">
                <a:solidFill>
                  <a:schemeClr val="bg1"/>
                </a:solidFill>
              </a:rPr>
              <a:t>. </a:t>
            </a:r>
            <a:r>
              <a:rPr lang="fr-FR" sz="3200" dirty="0" smtClean="0">
                <a:solidFill>
                  <a:schemeClr val="bg1"/>
                </a:solidFill>
              </a:rPr>
              <a:t>Authorization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3</a:t>
            </a:r>
            <a:r>
              <a:rPr lang="fr-FR" sz="3200" dirty="0">
                <a:solidFill>
                  <a:schemeClr val="bg1"/>
                </a:solidFill>
              </a:rPr>
              <a:t>. </a:t>
            </a:r>
            <a:r>
              <a:rPr lang="fr-FR" sz="3200" dirty="0" smtClean="0">
                <a:solidFill>
                  <a:schemeClr val="bg1"/>
                </a:solidFill>
              </a:rPr>
              <a:t>Search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4</a:t>
            </a:r>
            <a:r>
              <a:rPr lang="fr-FR" sz="3200" dirty="0">
                <a:solidFill>
                  <a:schemeClr val="bg1"/>
                </a:solidFill>
              </a:rPr>
              <a:t>. </a:t>
            </a:r>
            <a:r>
              <a:rPr lang="fr-FR" sz="3200" dirty="0" smtClean="0">
                <a:solidFill>
                  <a:schemeClr val="bg1"/>
                </a:solidFill>
              </a:rPr>
              <a:t>Payments</a:t>
            </a:r>
            <a:r>
              <a:rPr lang="fr-FR" sz="3200" dirty="0">
                <a:solidFill>
                  <a:schemeClr val="bg1"/>
                </a:solidFill>
              </a:rPr>
              <a:t/>
            </a:r>
            <a:br>
              <a:rPr lang="fr-FR" sz="3200" dirty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5. Delivery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6. etc.</a:t>
            </a: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37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699542"/>
            <a:ext cx="8640960" cy="432048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https://imbashop.com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 smtClean="0">
                <a:solidFill>
                  <a:srgbClr val="92D050"/>
                </a:solidFill>
              </a:rPr>
              <a:t>1</a:t>
            </a:r>
            <a:r>
              <a:rPr lang="fr-FR" sz="3200" dirty="0">
                <a:solidFill>
                  <a:srgbClr val="92D050"/>
                </a:solidFill>
              </a:rPr>
              <a:t>. </a:t>
            </a:r>
            <a:r>
              <a:rPr lang="en-US" sz="3200" dirty="0" smtClean="0">
                <a:solidFill>
                  <a:srgbClr val="92D050"/>
                </a:solidFill>
              </a:rPr>
              <a:t>Registration</a:t>
            </a:r>
            <a:r>
              <a:rPr lang="fr-FR" sz="3200" dirty="0" smtClean="0">
                <a:solidFill>
                  <a:schemeClr val="bg1"/>
                </a:solidFill>
              </a:rPr>
              <a:t/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2</a:t>
            </a:r>
            <a:r>
              <a:rPr lang="fr-FR" sz="3200" dirty="0">
                <a:solidFill>
                  <a:schemeClr val="bg1"/>
                </a:solidFill>
              </a:rPr>
              <a:t>. </a:t>
            </a:r>
            <a:r>
              <a:rPr lang="fr-FR" sz="3200" dirty="0" smtClean="0">
                <a:solidFill>
                  <a:schemeClr val="bg1"/>
                </a:solidFill>
              </a:rPr>
              <a:t>Authorization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3</a:t>
            </a:r>
            <a:r>
              <a:rPr lang="fr-FR" sz="3200" dirty="0">
                <a:solidFill>
                  <a:schemeClr val="bg1"/>
                </a:solidFill>
              </a:rPr>
              <a:t>. </a:t>
            </a:r>
            <a:r>
              <a:rPr lang="fr-FR" sz="3200" dirty="0" smtClean="0">
                <a:solidFill>
                  <a:schemeClr val="bg1"/>
                </a:solidFill>
              </a:rPr>
              <a:t>Search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4</a:t>
            </a:r>
            <a:r>
              <a:rPr lang="fr-FR" sz="3200" dirty="0">
                <a:solidFill>
                  <a:schemeClr val="bg1"/>
                </a:solidFill>
              </a:rPr>
              <a:t>. </a:t>
            </a:r>
            <a:r>
              <a:rPr lang="fr-FR" sz="3200" dirty="0" smtClean="0">
                <a:solidFill>
                  <a:schemeClr val="bg1"/>
                </a:solidFill>
              </a:rPr>
              <a:t>Payments</a:t>
            </a:r>
            <a:r>
              <a:rPr lang="fr-FR" sz="3200" dirty="0">
                <a:solidFill>
                  <a:schemeClr val="bg1"/>
                </a:solidFill>
              </a:rPr>
              <a:t/>
            </a:r>
            <a:br>
              <a:rPr lang="fr-FR" sz="3200" dirty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5. Delivery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6. etc.</a:t>
            </a: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81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699542"/>
            <a:ext cx="8640960" cy="432048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https://imbashop.com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 1</a:t>
            </a:r>
            <a:r>
              <a:rPr lang="fr-FR" sz="3200" dirty="0">
                <a:solidFill>
                  <a:schemeClr val="bg1"/>
                </a:solidFill>
              </a:rPr>
              <a:t>. </a:t>
            </a:r>
            <a:r>
              <a:rPr lang="en-US" sz="3200" dirty="0" smtClean="0">
                <a:solidFill>
                  <a:schemeClr val="bg1"/>
                </a:solidFill>
              </a:rPr>
              <a:t>Registration</a:t>
            </a:r>
            <a:r>
              <a:rPr lang="fr-FR" sz="3200" dirty="0" smtClean="0">
                <a:solidFill>
                  <a:schemeClr val="bg1"/>
                </a:solidFill>
              </a:rPr>
              <a:t/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rgbClr val="92D050"/>
                </a:solidFill>
              </a:rPr>
              <a:t>2</a:t>
            </a:r>
            <a:r>
              <a:rPr lang="fr-FR" sz="3200" dirty="0">
                <a:solidFill>
                  <a:srgbClr val="92D050"/>
                </a:solidFill>
              </a:rPr>
              <a:t>. </a:t>
            </a:r>
            <a:r>
              <a:rPr lang="fr-FR" sz="3200" dirty="0" smtClean="0">
                <a:solidFill>
                  <a:srgbClr val="92D050"/>
                </a:solidFill>
              </a:rPr>
              <a:t>Authorization</a:t>
            </a:r>
            <a:r>
              <a:rPr lang="fr-FR" sz="3200" dirty="0" smtClean="0">
                <a:solidFill>
                  <a:schemeClr val="bg1"/>
                </a:solidFill>
              </a:rPr>
              <a:t/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3</a:t>
            </a:r>
            <a:r>
              <a:rPr lang="fr-FR" sz="3200" dirty="0">
                <a:solidFill>
                  <a:schemeClr val="bg1"/>
                </a:solidFill>
              </a:rPr>
              <a:t>. </a:t>
            </a:r>
            <a:r>
              <a:rPr lang="fr-FR" sz="3200" dirty="0" smtClean="0">
                <a:solidFill>
                  <a:schemeClr val="bg1"/>
                </a:solidFill>
              </a:rPr>
              <a:t>Search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4</a:t>
            </a:r>
            <a:r>
              <a:rPr lang="fr-FR" sz="3200" dirty="0">
                <a:solidFill>
                  <a:schemeClr val="bg1"/>
                </a:solidFill>
              </a:rPr>
              <a:t>. </a:t>
            </a:r>
            <a:r>
              <a:rPr lang="fr-FR" sz="3200" dirty="0" smtClean="0">
                <a:solidFill>
                  <a:schemeClr val="bg1"/>
                </a:solidFill>
              </a:rPr>
              <a:t>Payments</a:t>
            </a:r>
            <a:r>
              <a:rPr lang="fr-FR" sz="3200" dirty="0">
                <a:solidFill>
                  <a:schemeClr val="bg1"/>
                </a:solidFill>
              </a:rPr>
              <a:t/>
            </a:r>
            <a:br>
              <a:rPr lang="fr-FR" sz="3200" dirty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5. Delivery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6. etc.</a:t>
            </a: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34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699542"/>
            <a:ext cx="8640960" cy="432048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https://imbashop.com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 1</a:t>
            </a:r>
            <a:r>
              <a:rPr lang="fr-FR" sz="3200" dirty="0">
                <a:solidFill>
                  <a:schemeClr val="bg1"/>
                </a:solidFill>
              </a:rPr>
              <a:t>. </a:t>
            </a:r>
            <a:r>
              <a:rPr lang="en-US" sz="3200" dirty="0" smtClean="0">
                <a:solidFill>
                  <a:schemeClr val="bg1"/>
                </a:solidFill>
              </a:rPr>
              <a:t>Registration</a:t>
            </a:r>
            <a:r>
              <a:rPr lang="fr-FR" sz="3200" dirty="0" smtClean="0">
                <a:solidFill>
                  <a:schemeClr val="bg1"/>
                </a:solidFill>
              </a:rPr>
              <a:t/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2</a:t>
            </a:r>
            <a:r>
              <a:rPr lang="fr-FR" sz="3200" dirty="0">
                <a:solidFill>
                  <a:schemeClr val="bg1"/>
                </a:solidFill>
              </a:rPr>
              <a:t>. </a:t>
            </a:r>
            <a:r>
              <a:rPr lang="fr-FR" sz="3200" dirty="0" smtClean="0">
                <a:solidFill>
                  <a:schemeClr val="bg1"/>
                </a:solidFill>
              </a:rPr>
              <a:t>Authorization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rgbClr val="92D050"/>
                </a:solidFill>
              </a:rPr>
              <a:t>3</a:t>
            </a:r>
            <a:r>
              <a:rPr lang="fr-FR" sz="3200" dirty="0">
                <a:solidFill>
                  <a:srgbClr val="92D050"/>
                </a:solidFill>
              </a:rPr>
              <a:t>. </a:t>
            </a:r>
            <a:r>
              <a:rPr lang="fr-FR" sz="3200" dirty="0" smtClean="0">
                <a:solidFill>
                  <a:srgbClr val="92D050"/>
                </a:solidFill>
              </a:rPr>
              <a:t>Search</a:t>
            </a:r>
            <a:r>
              <a:rPr lang="fr-FR" sz="3200" dirty="0" smtClean="0">
                <a:solidFill>
                  <a:schemeClr val="bg1"/>
                </a:solidFill>
              </a:rPr>
              <a:t/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4</a:t>
            </a:r>
            <a:r>
              <a:rPr lang="fr-FR" sz="3200" dirty="0">
                <a:solidFill>
                  <a:schemeClr val="bg1"/>
                </a:solidFill>
              </a:rPr>
              <a:t>. </a:t>
            </a:r>
            <a:r>
              <a:rPr lang="fr-FR" sz="3200" dirty="0" smtClean="0">
                <a:solidFill>
                  <a:schemeClr val="bg1"/>
                </a:solidFill>
              </a:rPr>
              <a:t>Payments</a:t>
            </a:r>
            <a:r>
              <a:rPr lang="fr-FR" sz="3200" dirty="0">
                <a:solidFill>
                  <a:schemeClr val="bg1"/>
                </a:solidFill>
              </a:rPr>
              <a:t/>
            </a:r>
            <a:br>
              <a:rPr lang="fr-FR" sz="3200" dirty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5. Delivery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6. etc.</a:t>
            </a: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28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699542"/>
            <a:ext cx="8640960" cy="432048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https://imbashop.com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 1</a:t>
            </a:r>
            <a:r>
              <a:rPr lang="fr-FR" sz="3200" dirty="0">
                <a:solidFill>
                  <a:schemeClr val="bg1"/>
                </a:solidFill>
              </a:rPr>
              <a:t>. </a:t>
            </a:r>
            <a:r>
              <a:rPr lang="en-US" sz="3200" dirty="0" smtClean="0">
                <a:solidFill>
                  <a:schemeClr val="bg1"/>
                </a:solidFill>
              </a:rPr>
              <a:t>Registration</a:t>
            </a:r>
            <a:r>
              <a:rPr lang="fr-FR" sz="3200" dirty="0" smtClean="0">
                <a:solidFill>
                  <a:schemeClr val="bg1"/>
                </a:solidFill>
              </a:rPr>
              <a:t/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2</a:t>
            </a:r>
            <a:r>
              <a:rPr lang="fr-FR" sz="3200" dirty="0">
                <a:solidFill>
                  <a:schemeClr val="bg1"/>
                </a:solidFill>
              </a:rPr>
              <a:t>. </a:t>
            </a:r>
            <a:r>
              <a:rPr lang="fr-FR" sz="3200" dirty="0" smtClean="0">
                <a:solidFill>
                  <a:schemeClr val="bg1"/>
                </a:solidFill>
              </a:rPr>
              <a:t>Authorization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3</a:t>
            </a:r>
            <a:r>
              <a:rPr lang="fr-FR" sz="3200" dirty="0">
                <a:solidFill>
                  <a:schemeClr val="bg1"/>
                </a:solidFill>
              </a:rPr>
              <a:t>. </a:t>
            </a:r>
            <a:r>
              <a:rPr lang="fr-FR" sz="3200" dirty="0" smtClean="0">
                <a:solidFill>
                  <a:schemeClr val="bg1"/>
                </a:solidFill>
              </a:rPr>
              <a:t>Search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rgbClr val="92D050"/>
                </a:solidFill>
              </a:rPr>
              <a:t>4</a:t>
            </a:r>
            <a:r>
              <a:rPr lang="fr-FR" sz="3200" dirty="0">
                <a:solidFill>
                  <a:srgbClr val="92D050"/>
                </a:solidFill>
              </a:rPr>
              <a:t>. </a:t>
            </a:r>
            <a:r>
              <a:rPr lang="fr-FR" sz="3200" dirty="0" smtClean="0">
                <a:solidFill>
                  <a:srgbClr val="92D050"/>
                </a:solidFill>
              </a:rPr>
              <a:t>Payments</a:t>
            </a:r>
            <a:r>
              <a:rPr lang="fr-FR" sz="3200" dirty="0">
                <a:solidFill>
                  <a:schemeClr val="bg1"/>
                </a:solidFill>
              </a:rPr>
              <a:t/>
            </a:r>
            <a:br>
              <a:rPr lang="fr-FR" sz="3200" dirty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5. Delivery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6. etc.</a:t>
            </a: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28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72400" cy="4680519"/>
          </a:xfrm>
        </p:spPr>
        <p:txBody>
          <a:bodyPr>
            <a:noAutofit/>
          </a:bodyPr>
          <a:lstStyle/>
          <a:p>
            <a:pPr algn="l"/>
            <a:r>
              <a:rPr lang="en-US" sz="7200" dirty="0" smtClean="0">
                <a:solidFill>
                  <a:schemeClr val="bg1"/>
                </a:solidFill>
              </a:rPr>
              <a:t>  Facebook:</a:t>
            </a:r>
            <a:br>
              <a:rPr lang="en-US" sz="7200" dirty="0" smtClean="0">
                <a:solidFill>
                  <a:schemeClr val="bg1"/>
                </a:solidFill>
              </a:rPr>
            </a:br>
            <a:r>
              <a:rPr lang="en-US" sz="7200" dirty="0" smtClean="0">
                <a:solidFill>
                  <a:schemeClr val="bg1"/>
                </a:solidFill>
              </a:rPr>
              <a:t> </a:t>
            </a:r>
            <a:br>
              <a:rPr lang="en-US" sz="7200" dirty="0" smtClean="0">
                <a:solidFill>
                  <a:schemeClr val="bg1"/>
                </a:solidFill>
              </a:rPr>
            </a:br>
            <a:r>
              <a:rPr lang="en-US" sz="7200" dirty="0" smtClean="0">
                <a:solidFill>
                  <a:schemeClr val="bg1"/>
                </a:solidFill>
              </a:rPr>
              <a:t>  Telegram: 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51108"/>
            <a:ext cx="1905000" cy="1905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787774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5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699542"/>
            <a:ext cx="8640960" cy="432048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https://imbashop.com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 1</a:t>
            </a:r>
            <a:r>
              <a:rPr lang="fr-FR" sz="3200" dirty="0">
                <a:solidFill>
                  <a:schemeClr val="bg1"/>
                </a:solidFill>
              </a:rPr>
              <a:t>. </a:t>
            </a:r>
            <a:r>
              <a:rPr lang="en-US" sz="3200" dirty="0" smtClean="0">
                <a:solidFill>
                  <a:schemeClr val="bg1"/>
                </a:solidFill>
              </a:rPr>
              <a:t>Registration</a:t>
            </a:r>
            <a:r>
              <a:rPr lang="fr-FR" sz="3200" dirty="0" smtClean="0">
                <a:solidFill>
                  <a:schemeClr val="bg1"/>
                </a:solidFill>
              </a:rPr>
              <a:t/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2</a:t>
            </a:r>
            <a:r>
              <a:rPr lang="fr-FR" sz="3200" dirty="0">
                <a:solidFill>
                  <a:schemeClr val="bg1"/>
                </a:solidFill>
              </a:rPr>
              <a:t>. </a:t>
            </a:r>
            <a:r>
              <a:rPr lang="fr-FR" sz="3200" dirty="0" smtClean="0">
                <a:solidFill>
                  <a:schemeClr val="bg1"/>
                </a:solidFill>
              </a:rPr>
              <a:t>Authorization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3</a:t>
            </a:r>
            <a:r>
              <a:rPr lang="fr-FR" sz="3200" dirty="0">
                <a:solidFill>
                  <a:schemeClr val="bg1"/>
                </a:solidFill>
              </a:rPr>
              <a:t>. </a:t>
            </a:r>
            <a:r>
              <a:rPr lang="fr-FR" sz="3200" dirty="0" smtClean="0">
                <a:solidFill>
                  <a:schemeClr val="bg1"/>
                </a:solidFill>
              </a:rPr>
              <a:t>Search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4</a:t>
            </a:r>
            <a:r>
              <a:rPr lang="fr-FR" sz="3200" dirty="0">
                <a:solidFill>
                  <a:schemeClr val="bg1"/>
                </a:solidFill>
              </a:rPr>
              <a:t>. </a:t>
            </a:r>
            <a:r>
              <a:rPr lang="fr-FR" sz="3200" dirty="0" smtClean="0">
                <a:solidFill>
                  <a:schemeClr val="bg1"/>
                </a:solidFill>
              </a:rPr>
              <a:t>Payments</a:t>
            </a:r>
            <a:r>
              <a:rPr lang="fr-FR" sz="3200" dirty="0">
                <a:solidFill>
                  <a:schemeClr val="bg1"/>
                </a:solidFill>
              </a:rPr>
              <a:t/>
            </a:r>
            <a:br>
              <a:rPr lang="fr-FR" sz="3200" dirty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rgbClr val="92D050"/>
                </a:solidFill>
              </a:rPr>
              <a:t>5. Delivery</a:t>
            </a:r>
            <a:r>
              <a:rPr lang="fr-FR" sz="3200" dirty="0" smtClean="0">
                <a:solidFill>
                  <a:schemeClr val="bg1"/>
                </a:solidFill>
              </a:rPr>
              <a:t/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6. etc.</a:t>
            </a: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28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699542"/>
            <a:ext cx="8640960" cy="432048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https://imbashop.com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 1</a:t>
            </a:r>
            <a:r>
              <a:rPr lang="fr-FR" sz="3200" dirty="0">
                <a:solidFill>
                  <a:schemeClr val="bg1"/>
                </a:solidFill>
              </a:rPr>
              <a:t>. </a:t>
            </a:r>
            <a:r>
              <a:rPr lang="en-US" sz="3200" dirty="0" smtClean="0">
                <a:solidFill>
                  <a:schemeClr val="bg1"/>
                </a:solidFill>
              </a:rPr>
              <a:t>Registration</a:t>
            </a:r>
            <a:r>
              <a:rPr lang="fr-FR" sz="3200" dirty="0" smtClean="0">
                <a:solidFill>
                  <a:schemeClr val="bg1"/>
                </a:solidFill>
              </a:rPr>
              <a:t/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2</a:t>
            </a:r>
            <a:r>
              <a:rPr lang="fr-FR" sz="3200" dirty="0">
                <a:solidFill>
                  <a:schemeClr val="bg1"/>
                </a:solidFill>
              </a:rPr>
              <a:t>. </a:t>
            </a:r>
            <a:r>
              <a:rPr lang="fr-FR" sz="3200" dirty="0" smtClean="0">
                <a:solidFill>
                  <a:schemeClr val="bg1"/>
                </a:solidFill>
              </a:rPr>
              <a:t>Authorization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3</a:t>
            </a:r>
            <a:r>
              <a:rPr lang="fr-FR" sz="3200" dirty="0">
                <a:solidFill>
                  <a:schemeClr val="bg1"/>
                </a:solidFill>
              </a:rPr>
              <a:t>. </a:t>
            </a:r>
            <a:r>
              <a:rPr lang="fr-FR" sz="3200" dirty="0" smtClean="0">
                <a:solidFill>
                  <a:schemeClr val="bg1"/>
                </a:solidFill>
              </a:rPr>
              <a:t>Search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4</a:t>
            </a:r>
            <a:r>
              <a:rPr lang="fr-FR" sz="3200" dirty="0">
                <a:solidFill>
                  <a:schemeClr val="bg1"/>
                </a:solidFill>
              </a:rPr>
              <a:t>. </a:t>
            </a:r>
            <a:r>
              <a:rPr lang="fr-FR" sz="3200" dirty="0" smtClean="0">
                <a:solidFill>
                  <a:schemeClr val="bg1"/>
                </a:solidFill>
              </a:rPr>
              <a:t>Payments</a:t>
            </a:r>
            <a:r>
              <a:rPr lang="fr-FR" sz="3200" dirty="0">
                <a:solidFill>
                  <a:schemeClr val="bg1"/>
                </a:solidFill>
              </a:rPr>
              <a:t/>
            </a:r>
            <a:br>
              <a:rPr lang="fr-FR" sz="3200" dirty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5. Delivery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rgbClr val="92D050"/>
                </a:solidFill>
              </a:rPr>
              <a:t>6. etc.</a:t>
            </a: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blob:https://web.telegram.org/3ea7b721-f80a-4a85-bf70-031cfaacd898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blob:https://web.telegram.org/3ea7b721-f80a-4a85-bf70-031cfaacd898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60629"/>
            <a:ext cx="8808912" cy="487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7" descr="blob:https://web.telegram.org/f3db73e6-2d08-45dc-9440-2f5ec94ade93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82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blob:https://web.telegram.org/3ea7b721-f80a-4a85-bf70-031cfaacd898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blob:https://web.telegram.org/3ea7b721-f80a-4a85-bf70-031cfaacd898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8"/>
            <a:ext cx="8808913" cy="485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34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699542"/>
            <a:ext cx="8640960" cy="432048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customer does not buy a punch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Customer </a:t>
            </a:r>
            <a:r>
              <a:rPr lang="en-US" dirty="0">
                <a:solidFill>
                  <a:schemeClr val="bg1"/>
                </a:solidFill>
              </a:rPr>
              <a:t>buys a hole in the </a:t>
            </a:r>
            <a:r>
              <a:rPr lang="en-US" dirty="0" smtClean="0">
                <a:solidFill>
                  <a:schemeClr val="bg1"/>
                </a:solidFill>
              </a:rPr>
              <a:t>wall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23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blob:https://web.telegram.org/3ea7b721-f80a-4a85-bf70-031cfaacd898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blob:https://web.telegram.org/3ea7b721-f80a-4a85-bf70-031cfaacd898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8"/>
            <a:ext cx="8880921" cy="493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71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23478"/>
            <a:ext cx="8640960" cy="4896543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  1. Make sure the product works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 2. Understand </a:t>
            </a:r>
            <a:r>
              <a:rPr lang="en-US" dirty="0">
                <a:solidFill>
                  <a:schemeClr val="bg1"/>
                </a:solidFill>
              </a:rPr>
              <a:t>your </a:t>
            </a:r>
            <a:r>
              <a:rPr lang="en-US" dirty="0" smtClean="0">
                <a:solidFill>
                  <a:schemeClr val="bg1"/>
                </a:solidFill>
              </a:rPr>
              <a:t>customer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62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23478"/>
            <a:ext cx="8640960" cy="4896543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  1. Make sure the product works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 2. Understand </a:t>
            </a:r>
            <a:r>
              <a:rPr lang="en-US" dirty="0">
                <a:solidFill>
                  <a:schemeClr val="bg1"/>
                </a:solidFill>
              </a:rPr>
              <a:t>your </a:t>
            </a:r>
            <a:r>
              <a:rPr lang="en-US" dirty="0" smtClean="0">
                <a:solidFill>
                  <a:schemeClr val="bg1"/>
                </a:solidFill>
              </a:rPr>
              <a:t>customer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 3.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Understand </a:t>
            </a:r>
            <a:r>
              <a:rPr lang="en-US" dirty="0">
                <a:solidFill>
                  <a:schemeClr val="bg1"/>
                </a:solidFill>
              </a:rPr>
              <a:t>your product</a:t>
            </a:r>
            <a:br>
              <a:rPr lang="en-US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36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699542"/>
            <a:ext cx="8640960" cy="432048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rgbClr val="92D050"/>
                </a:solidFill>
              </a:rPr>
              <a:t>Manual testing</a:t>
            </a:r>
            <a:r>
              <a:rPr lang="en-US" sz="3200" dirty="0" smtClean="0">
                <a:solidFill>
                  <a:schemeClr val="bg1"/>
                </a:solidFill>
                <a:sym typeface="Wingdings" panose="05000000000000000000" pitchFamily="2" charset="2"/>
              </a:rPr>
              <a:t/>
            </a:r>
            <a:br>
              <a:rPr lang="en-US" sz="3200" dirty="0" smtClean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Selenium IDE</a:t>
            </a:r>
            <a:r>
              <a:rPr lang="en-US" sz="3200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br>
              <a:rPr lang="en-US" sz="3200" dirty="0" smtClean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en-US" sz="3200" dirty="0" smtClean="0">
                <a:solidFill>
                  <a:schemeClr val="bg1"/>
                </a:solidFill>
                <a:sym typeface="Wingdings" panose="05000000000000000000" pitchFamily="2" charset="2"/>
              </a:rPr>
              <a:t/>
            </a:r>
            <a:br>
              <a:rPr lang="en-US" sz="3200" dirty="0" smtClean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en-US" sz="3200" dirty="0" smtClean="0">
                <a:solidFill>
                  <a:schemeClr val="bg1"/>
                </a:solidFill>
                <a:sym typeface="Wingdings" panose="05000000000000000000" pitchFamily="2" charset="2"/>
              </a:rPr>
              <a:t>Selenium WebDriver</a:t>
            </a:r>
            <a:br>
              <a:rPr lang="en-US" sz="3200" dirty="0" smtClean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en-US" sz="3200" dirty="0" smtClean="0">
                <a:solidFill>
                  <a:schemeClr val="bg1"/>
                </a:solidFill>
                <a:sym typeface="Wingdings" panose="05000000000000000000" pitchFamily="2" charset="2"/>
              </a:rPr>
              <a:t/>
            </a:r>
            <a:br>
              <a:rPr lang="en-US" sz="3200" dirty="0" smtClean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en-US" sz="3200" dirty="0" smtClean="0">
                <a:solidFill>
                  <a:schemeClr val="bg1"/>
                </a:solidFill>
                <a:sym typeface="Wingdings" panose="05000000000000000000" pitchFamily="2" charset="2"/>
              </a:rPr>
              <a:t>Java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53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699542"/>
            <a:ext cx="8640960" cy="432048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Manual testing</a:t>
            </a:r>
            <a:r>
              <a:rPr lang="en-US" sz="3200" dirty="0" smtClean="0">
                <a:solidFill>
                  <a:schemeClr val="bg1"/>
                </a:solidFill>
                <a:sym typeface="Wingdings" panose="05000000000000000000" pitchFamily="2" charset="2"/>
              </a:rPr>
              <a:t/>
            </a:r>
            <a:br>
              <a:rPr lang="en-US" sz="3200" dirty="0" smtClean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rgbClr val="92D050"/>
                </a:solidFill>
              </a:rPr>
              <a:t>Selenium IDE</a:t>
            </a:r>
            <a:r>
              <a:rPr lang="en-US" sz="3200" dirty="0" smtClean="0">
                <a:solidFill>
                  <a:srgbClr val="92D050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Wingdings" panose="05000000000000000000" pitchFamily="2" charset="2"/>
              </a:rPr>
              <a:t/>
            </a:r>
            <a:br>
              <a:rPr lang="en-US" sz="3200" dirty="0" smtClean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en-US" sz="3200" dirty="0" smtClean="0">
                <a:solidFill>
                  <a:schemeClr val="bg1"/>
                </a:solidFill>
                <a:sym typeface="Wingdings" panose="05000000000000000000" pitchFamily="2" charset="2"/>
              </a:rPr>
              <a:t/>
            </a:r>
            <a:br>
              <a:rPr lang="en-US" sz="3200" dirty="0" smtClean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en-US" sz="3200" dirty="0" smtClean="0">
                <a:solidFill>
                  <a:schemeClr val="bg1"/>
                </a:solidFill>
                <a:sym typeface="Wingdings" panose="05000000000000000000" pitchFamily="2" charset="2"/>
              </a:rPr>
              <a:t>Selenium WebDriver</a:t>
            </a:r>
            <a:br>
              <a:rPr lang="en-US" sz="3200" dirty="0" smtClean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en-US" sz="3200" dirty="0" smtClean="0">
                <a:solidFill>
                  <a:schemeClr val="bg1"/>
                </a:solidFill>
                <a:sym typeface="Wingdings" panose="05000000000000000000" pitchFamily="2" charset="2"/>
              </a:rPr>
              <a:t/>
            </a:r>
            <a:br>
              <a:rPr lang="en-US" sz="3200" dirty="0" smtClean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en-US" sz="3200" dirty="0" smtClean="0">
                <a:solidFill>
                  <a:schemeClr val="bg1"/>
                </a:solidFill>
                <a:sym typeface="Wingdings" panose="05000000000000000000" pitchFamily="2" charset="2"/>
              </a:rPr>
              <a:t>Java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00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43559"/>
            <a:ext cx="7772400" cy="2538281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Think like a tester, act like an engineer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569972"/>
            <a:ext cx="1872208" cy="41318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@</a:t>
            </a:r>
            <a:r>
              <a:rPr lang="en-US" dirty="0" err="1" smtClean="0">
                <a:solidFill>
                  <a:schemeClr val="bg1"/>
                </a:solidFill>
              </a:rPr>
              <a:t>timlidos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6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699542"/>
            <a:ext cx="8640960" cy="432048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Manual testing</a:t>
            </a:r>
            <a:r>
              <a:rPr lang="en-US" sz="3200" dirty="0" smtClean="0">
                <a:solidFill>
                  <a:schemeClr val="bg1"/>
                </a:solidFill>
                <a:sym typeface="Wingdings" panose="05000000000000000000" pitchFamily="2" charset="2"/>
              </a:rPr>
              <a:t/>
            </a:r>
            <a:br>
              <a:rPr lang="en-US" sz="3200" dirty="0" smtClean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Selenium IDE</a:t>
            </a:r>
            <a:r>
              <a:rPr lang="en-US" sz="3200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br>
              <a:rPr lang="en-US" sz="3200" dirty="0" smtClean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en-US" sz="3200" dirty="0" smtClean="0">
                <a:solidFill>
                  <a:schemeClr val="bg1"/>
                </a:solidFill>
                <a:sym typeface="Wingdings" panose="05000000000000000000" pitchFamily="2" charset="2"/>
              </a:rPr>
              <a:t/>
            </a:r>
            <a:br>
              <a:rPr lang="en-US" sz="3200" dirty="0" smtClean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en-US" sz="3200" dirty="0" smtClean="0">
                <a:solidFill>
                  <a:srgbClr val="92D050"/>
                </a:solidFill>
                <a:sym typeface="Wingdings" panose="05000000000000000000" pitchFamily="2" charset="2"/>
              </a:rPr>
              <a:t>Selenium WebDriver</a:t>
            </a:r>
            <a:r>
              <a:rPr lang="en-US" sz="3200" dirty="0" smtClean="0">
                <a:solidFill>
                  <a:schemeClr val="bg1"/>
                </a:solidFill>
                <a:sym typeface="Wingdings" panose="05000000000000000000" pitchFamily="2" charset="2"/>
              </a:rPr>
              <a:t/>
            </a:r>
            <a:br>
              <a:rPr lang="en-US" sz="3200" dirty="0" smtClean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en-US" sz="3200" dirty="0" smtClean="0">
                <a:solidFill>
                  <a:schemeClr val="bg1"/>
                </a:solidFill>
                <a:sym typeface="Wingdings" panose="05000000000000000000" pitchFamily="2" charset="2"/>
              </a:rPr>
              <a:t/>
            </a:r>
            <a:br>
              <a:rPr lang="en-US" sz="3200" dirty="0" smtClean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en-US" sz="3200" dirty="0" smtClean="0">
                <a:solidFill>
                  <a:schemeClr val="bg1"/>
                </a:solidFill>
                <a:sym typeface="Wingdings" panose="05000000000000000000" pitchFamily="2" charset="2"/>
              </a:rPr>
              <a:t>Java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00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699542"/>
            <a:ext cx="8640960" cy="432048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Manual testing</a:t>
            </a:r>
            <a:r>
              <a:rPr lang="en-US" sz="3200" dirty="0" smtClean="0">
                <a:solidFill>
                  <a:schemeClr val="bg1"/>
                </a:solidFill>
                <a:sym typeface="Wingdings" panose="05000000000000000000" pitchFamily="2" charset="2"/>
              </a:rPr>
              <a:t/>
            </a:r>
            <a:br>
              <a:rPr lang="en-US" sz="3200" dirty="0" smtClean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Selenium IDE</a:t>
            </a:r>
            <a:r>
              <a:rPr lang="en-US" sz="3200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br>
              <a:rPr lang="en-US" sz="3200" dirty="0" smtClean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en-US" sz="3200" dirty="0" smtClean="0">
                <a:solidFill>
                  <a:schemeClr val="bg1"/>
                </a:solidFill>
                <a:sym typeface="Wingdings" panose="05000000000000000000" pitchFamily="2" charset="2"/>
              </a:rPr>
              <a:t/>
            </a:r>
            <a:br>
              <a:rPr lang="en-US" sz="3200" dirty="0" smtClean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en-US" sz="3200" dirty="0" smtClean="0">
                <a:solidFill>
                  <a:srgbClr val="92D050"/>
                </a:solidFill>
                <a:sym typeface="Wingdings" panose="05000000000000000000" pitchFamily="2" charset="2"/>
              </a:rPr>
              <a:t>Selenium WebDriver</a:t>
            </a:r>
            <a:r>
              <a:rPr lang="en-US" sz="3200" dirty="0" smtClean="0">
                <a:solidFill>
                  <a:schemeClr val="bg1"/>
                </a:solidFill>
                <a:sym typeface="Wingdings" panose="05000000000000000000" pitchFamily="2" charset="2"/>
              </a:rPr>
              <a:t/>
            </a:r>
            <a:br>
              <a:rPr lang="en-US" sz="3200" dirty="0" smtClean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en-US" sz="3200" dirty="0" smtClean="0">
                <a:solidFill>
                  <a:schemeClr val="bg1"/>
                </a:solidFill>
                <a:sym typeface="Wingdings" panose="05000000000000000000" pitchFamily="2" charset="2"/>
              </a:rPr>
              <a:t/>
            </a:r>
            <a:br>
              <a:rPr lang="en-US" sz="3200" dirty="0" smtClean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en-US" sz="3200" dirty="0" smtClean="0">
                <a:solidFill>
                  <a:srgbClr val="92D050"/>
                </a:solidFill>
                <a:sym typeface="Wingdings" panose="05000000000000000000" pitchFamily="2" charset="2"/>
              </a:rPr>
              <a:t>Java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00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160338"/>
            <a:ext cx="8640960" cy="485968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Создать </a:t>
            </a:r>
            <a:r>
              <a:rPr lang="ru-RU" sz="3200" dirty="0">
                <a:solidFill>
                  <a:schemeClr val="bg1"/>
                </a:solidFill>
              </a:rPr>
              <a:t>программу, которая выведет на экран ближайшее к 10 из двух чисел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/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Например, среди чисел 8 и 6 - ближайшее к десяти </a:t>
            </a:r>
            <a:r>
              <a:rPr lang="ru-RU" sz="3200" dirty="0" smtClean="0">
                <a:solidFill>
                  <a:schemeClr val="bg1"/>
                </a:solidFill>
              </a:rPr>
              <a:t>8.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6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-884634"/>
            <a:ext cx="8640960" cy="5904656"/>
          </a:xfrm>
        </p:spPr>
        <p:txBody>
          <a:bodyPr>
            <a:noAutofit/>
          </a:bodyPr>
          <a:lstStyle/>
          <a:p>
            <a:pPr algn="l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b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b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 =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8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 =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6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ten =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10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diffOne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= ten - a;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diffTwo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= ten - b;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if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6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diffOne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&lt; </a:t>
            </a:r>
            <a:r>
              <a:rPr lang="en-US" sz="16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diffTwo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) {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  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 	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System.</a:t>
            </a:r>
            <a:r>
              <a:rPr lang="en-US" sz="1600" i="1" dirty="0" err="1" smtClean="0">
                <a:solidFill>
                  <a:srgbClr val="A1358A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out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.println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Ближайшее число к 10: " </a:t>
            </a:r>
            <a:r>
              <a:rPr lang="ru-RU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+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a);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}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else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{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   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	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System.</a:t>
            </a:r>
            <a:r>
              <a:rPr lang="en-US" sz="1600" i="1" dirty="0" err="1" smtClean="0">
                <a:solidFill>
                  <a:srgbClr val="A1358A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out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.println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Ближайшее число к 10: " </a:t>
            </a:r>
            <a:r>
              <a:rPr lang="ru-RU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+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b);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}</a:t>
            </a:r>
            <a:b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b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endParaRPr lang="ru-RU" sz="1600" dirty="0">
              <a:solidFill>
                <a:schemeClr val="bg1"/>
              </a:solidFill>
              <a:latin typeface="Liberation Mono" panose="02070409020205020404" pitchFamily="49" charset="0"/>
              <a:cs typeface="Liberation Mono" panose="02070409020205020404" pitchFamily="49" charset="0"/>
            </a:endParaRPr>
          </a:p>
        </p:txBody>
      </p:sp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52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-884634"/>
            <a:ext cx="8640960" cy="5904656"/>
          </a:xfrm>
        </p:spPr>
        <p:txBody>
          <a:bodyPr>
            <a:noAutofit/>
          </a:bodyPr>
          <a:lstStyle/>
          <a:p>
            <a:pPr algn="l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b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b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 =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8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 =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6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ten =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10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diffOne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= ten - a;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diffTwo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= ten - b;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if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6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diffOne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&lt; </a:t>
            </a:r>
            <a:r>
              <a:rPr lang="en-US" sz="16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diffTwo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) {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  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 	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System.</a:t>
            </a:r>
            <a:r>
              <a:rPr lang="en-US" sz="1600" i="1" dirty="0" err="1" smtClean="0">
                <a:solidFill>
                  <a:srgbClr val="A1358A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out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.println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Ближайшее число к 10: " </a:t>
            </a:r>
            <a:r>
              <a:rPr lang="ru-RU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+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a);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}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else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{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   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	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System.</a:t>
            </a:r>
            <a:r>
              <a:rPr lang="en-US" sz="1600" i="1" dirty="0" err="1" smtClean="0">
                <a:solidFill>
                  <a:srgbClr val="A1358A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out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.println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Ближайшее число к 10: " </a:t>
            </a:r>
            <a:r>
              <a:rPr lang="ru-RU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+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b);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}</a:t>
            </a:r>
            <a:b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BUILD SUCCESSFUL</a:t>
            </a:r>
            <a:b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Ближайшее </a:t>
            </a:r>
            <a:r>
              <a:rPr lang="ru-RU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число к 10: 8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endParaRPr lang="ru-RU" sz="1600" dirty="0">
              <a:solidFill>
                <a:schemeClr val="bg1"/>
              </a:solidFill>
              <a:latin typeface="Liberation Mono" panose="02070409020205020404" pitchFamily="49" charset="0"/>
              <a:cs typeface="Liberation Mono" panose="02070409020205020404" pitchFamily="49" charset="0"/>
            </a:endParaRPr>
          </a:p>
        </p:txBody>
      </p:sp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20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-884634"/>
            <a:ext cx="8640960" cy="5904656"/>
          </a:xfrm>
        </p:spPr>
        <p:txBody>
          <a:bodyPr>
            <a:noAutofit/>
          </a:bodyPr>
          <a:lstStyle/>
          <a:p>
            <a:pPr algn="l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b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b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 =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8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 =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6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ten =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10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diffOne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= </a:t>
            </a:r>
            <a:r>
              <a:rPr lang="en-US" sz="1600" dirty="0">
                <a:solidFill>
                  <a:srgbClr val="FF0000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ten - a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diffTwo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= </a:t>
            </a:r>
            <a:r>
              <a:rPr lang="en-US" sz="1600" dirty="0">
                <a:solidFill>
                  <a:srgbClr val="FF0000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ten - b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if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6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diffOne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&lt; </a:t>
            </a:r>
            <a:r>
              <a:rPr lang="en-US" sz="16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diffTwo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) {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  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 	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System.</a:t>
            </a:r>
            <a:r>
              <a:rPr lang="en-US" sz="1600" i="1" dirty="0" err="1" smtClean="0">
                <a:solidFill>
                  <a:srgbClr val="A1358A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out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.println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Ближайшее число к 10: " </a:t>
            </a:r>
            <a:r>
              <a:rPr lang="ru-RU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+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a);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}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else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{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   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	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System.</a:t>
            </a:r>
            <a:r>
              <a:rPr lang="en-US" sz="1600" i="1" dirty="0" err="1" smtClean="0">
                <a:solidFill>
                  <a:srgbClr val="A1358A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out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.println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Ближайшее число к 10: " </a:t>
            </a:r>
            <a:r>
              <a:rPr lang="ru-RU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+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b);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}</a:t>
            </a:r>
            <a:b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BUILD SUCCESSFUL</a:t>
            </a:r>
            <a:b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Ближайшее </a:t>
            </a:r>
            <a:r>
              <a:rPr lang="ru-RU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число к 10: 8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endParaRPr lang="ru-RU" sz="1600" dirty="0">
              <a:solidFill>
                <a:schemeClr val="bg1"/>
              </a:solidFill>
              <a:latin typeface="Liberation Mono" panose="02070409020205020404" pitchFamily="49" charset="0"/>
              <a:cs typeface="Liberation Mono" panose="02070409020205020404" pitchFamily="49" charset="0"/>
            </a:endParaRPr>
          </a:p>
        </p:txBody>
      </p:sp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10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-884634"/>
            <a:ext cx="8640960" cy="5904656"/>
          </a:xfrm>
        </p:spPr>
        <p:txBody>
          <a:bodyPr>
            <a:noAutofit/>
          </a:bodyPr>
          <a:lstStyle/>
          <a:p>
            <a:pPr algn="l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b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b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 =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8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 =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6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ten =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10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diffOne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= </a:t>
            </a:r>
            <a:r>
              <a:rPr lang="en-US" sz="1600" dirty="0">
                <a:solidFill>
                  <a:srgbClr val="FF0000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ten - a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ru-RU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// 2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diffTwo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= </a:t>
            </a:r>
            <a:r>
              <a:rPr lang="en-US" sz="1600" dirty="0">
                <a:solidFill>
                  <a:srgbClr val="FF0000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ten - b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ru-RU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// 4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if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6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diffOne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&lt; </a:t>
            </a:r>
            <a:r>
              <a:rPr lang="en-US" sz="16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diffTwo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) {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  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 	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System.</a:t>
            </a:r>
            <a:r>
              <a:rPr lang="en-US" sz="1600" i="1" dirty="0" err="1" smtClean="0">
                <a:solidFill>
                  <a:srgbClr val="A1358A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out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.println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Ближайшее число к 10: " </a:t>
            </a:r>
            <a:r>
              <a:rPr lang="ru-RU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+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a);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}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else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{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   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	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System.</a:t>
            </a:r>
            <a:r>
              <a:rPr lang="en-US" sz="1600" i="1" dirty="0" err="1" smtClean="0">
                <a:solidFill>
                  <a:srgbClr val="A1358A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out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.println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Ближайшее число к 10: " </a:t>
            </a:r>
            <a:r>
              <a:rPr lang="ru-RU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+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b);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}</a:t>
            </a:r>
            <a:b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BUILD SUCCESSFUL</a:t>
            </a:r>
            <a:b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Ближайшее </a:t>
            </a:r>
            <a:r>
              <a:rPr lang="ru-RU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число к 10: 8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endParaRPr lang="ru-RU" sz="1600" dirty="0">
              <a:solidFill>
                <a:schemeClr val="bg1"/>
              </a:solidFill>
              <a:latin typeface="Liberation Mono" panose="02070409020205020404" pitchFamily="49" charset="0"/>
              <a:cs typeface="Liberation Mono" panose="02070409020205020404" pitchFamily="49" charset="0"/>
            </a:endParaRPr>
          </a:p>
        </p:txBody>
      </p:sp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20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-884634"/>
            <a:ext cx="8640960" cy="5904656"/>
          </a:xfrm>
        </p:spPr>
        <p:txBody>
          <a:bodyPr>
            <a:noAutofit/>
          </a:bodyPr>
          <a:lstStyle/>
          <a:p>
            <a:pPr algn="l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b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b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 = </a:t>
            </a:r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11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 = </a:t>
            </a:r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29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ten =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10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diffOne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= </a:t>
            </a:r>
            <a:r>
              <a:rPr lang="en-US" sz="1600" dirty="0">
                <a:solidFill>
                  <a:srgbClr val="FF0000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ten - a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ru-RU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// -1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diffTwo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= </a:t>
            </a:r>
            <a:r>
              <a:rPr lang="en-US" sz="1600" dirty="0">
                <a:solidFill>
                  <a:srgbClr val="FF0000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ten - b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ru-RU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// -19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if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6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diffOne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&lt; </a:t>
            </a:r>
            <a:r>
              <a:rPr lang="en-US" sz="16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diffTwo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) {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  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 	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System.</a:t>
            </a:r>
            <a:r>
              <a:rPr lang="en-US" sz="1600" i="1" dirty="0" err="1" smtClean="0">
                <a:solidFill>
                  <a:srgbClr val="A1358A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out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.println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Ближайшее число к 10: " </a:t>
            </a:r>
            <a:r>
              <a:rPr lang="ru-RU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+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a);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}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else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{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   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	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System.</a:t>
            </a:r>
            <a:r>
              <a:rPr lang="en-US" sz="1600" i="1" dirty="0" err="1" smtClean="0">
                <a:solidFill>
                  <a:srgbClr val="A1358A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out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.println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Ближайшее число к 10: " </a:t>
            </a:r>
            <a:r>
              <a:rPr lang="ru-RU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+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b);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}</a:t>
            </a:r>
            <a:b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endParaRPr lang="ru-RU" sz="1600" dirty="0">
              <a:solidFill>
                <a:schemeClr val="bg1"/>
              </a:solidFill>
              <a:latin typeface="Liberation Mono" panose="02070409020205020404" pitchFamily="49" charset="0"/>
              <a:cs typeface="Liberation Mono" panose="02070409020205020404" pitchFamily="49" charset="0"/>
            </a:endParaRPr>
          </a:p>
        </p:txBody>
      </p:sp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3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-884634"/>
            <a:ext cx="8640960" cy="5904656"/>
          </a:xfrm>
        </p:spPr>
        <p:txBody>
          <a:bodyPr>
            <a:noAutofit/>
          </a:bodyPr>
          <a:lstStyle/>
          <a:p>
            <a:pPr algn="l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b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b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 = </a:t>
            </a:r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11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 = </a:t>
            </a:r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29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ten =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10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diffOne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= </a:t>
            </a:r>
            <a:r>
              <a:rPr lang="en-US" sz="1600" dirty="0">
                <a:solidFill>
                  <a:srgbClr val="FF0000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ten - a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ru-RU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// -1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diffTwo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= </a:t>
            </a:r>
            <a:r>
              <a:rPr lang="en-US" sz="1600" dirty="0">
                <a:solidFill>
                  <a:srgbClr val="FF0000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ten - b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ru-RU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// -19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if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6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diffOne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&lt; </a:t>
            </a:r>
            <a:r>
              <a:rPr lang="en-US" sz="16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diffTwo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) {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  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 	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System.</a:t>
            </a:r>
            <a:r>
              <a:rPr lang="en-US" sz="1600" i="1" dirty="0" err="1" smtClean="0">
                <a:solidFill>
                  <a:srgbClr val="A1358A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out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.println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Ближайшее число к 10: " </a:t>
            </a:r>
            <a:r>
              <a:rPr lang="ru-RU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+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a);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}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else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{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   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	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System.</a:t>
            </a:r>
            <a:r>
              <a:rPr lang="en-US" sz="1600" i="1" dirty="0" err="1" smtClean="0">
                <a:solidFill>
                  <a:srgbClr val="A1358A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out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.println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Ближайшее число к 10: " </a:t>
            </a:r>
            <a:r>
              <a:rPr lang="ru-RU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+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b);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}</a:t>
            </a:r>
            <a:b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BUILD SUCCESSFUL</a:t>
            </a:r>
            <a:b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Ближайшее </a:t>
            </a:r>
            <a:r>
              <a:rPr lang="ru-RU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число к 10: </a:t>
            </a:r>
            <a:r>
              <a:rPr lang="ru-RU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29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endParaRPr lang="ru-RU" sz="1600" dirty="0">
              <a:solidFill>
                <a:schemeClr val="bg1"/>
              </a:solidFill>
              <a:latin typeface="Liberation Mono" panose="02070409020205020404" pitchFamily="49" charset="0"/>
              <a:cs typeface="Liberation Mono" panose="02070409020205020404" pitchFamily="49" charset="0"/>
            </a:endParaRPr>
          </a:p>
        </p:txBody>
      </p:sp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90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-884634"/>
            <a:ext cx="8640960" cy="5904656"/>
          </a:xfrm>
        </p:spPr>
        <p:txBody>
          <a:bodyPr>
            <a:noAutofit/>
          </a:bodyPr>
          <a:lstStyle/>
          <a:p>
            <a:pPr algn="l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b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 = </a:t>
            </a:r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11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 = </a:t>
            </a:r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29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ten =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10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diffOne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= </a:t>
            </a:r>
            <a:r>
              <a:rPr lang="en-US" sz="1600" dirty="0" err="1" smtClean="0">
                <a:solidFill>
                  <a:srgbClr val="FF0000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Math.</a:t>
            </a:r>
            <a:r>
              <a:rPr lang="en-US" sz="1600" i="1" dirty="0" err="1" smtClean="0">
                <a:solidFill>
                  <a:srgbClr val="FF0000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abs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ten – a);</a:t>
            </a:r>
            <a:r>
              <a:rPr lang="ru-RU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// 1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diffTwo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Math.</a:t>
            </a:r>
            <a:r>
              <a:rPr lang="en-US" sz="1600" i="1" dirty="0" err="1">
                <a:solidFill>
                  <a:srgbClr val="FF0000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abs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(ten 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– b);</a:t>
            </a:r>
            <a:r>
              <a:rPr lang="ru-RU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// 19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if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6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diffOne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&lt; </a:t>
            </a:r>
            <a:r>
              <a:rPr lang="en-US" sz="16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diffTwo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) {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  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 	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System.</a:t>
            </a:r>
            <a:r>
              <a:rPr lang="en-US" sz="1600" i="1" dirty="0" err="1" smtClean="0">
                <a:solidFill>
                  <a:srgbClr val="A1358A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out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.println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Ближайшее число к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10: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 </a:t>
            </a:r>
            <a:r>
              <a:rPr lang="ru-RU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+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a);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}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else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{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   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	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System.</a:t>
            </a:r>
            <a:r>
              <a:rPr lang="en-US" sz="1600" i="1" dirty="0" err="1" smtClean="0">
                <a:solidFill>
                  <a:srgbClr val="A1358A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out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.println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Ближайшее число к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10: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 </a:t>
            </a:r>
            <a:r>
              <a:rPr lang="ru-RU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+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b);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}</a:t>
            </a:r>
            <a:b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endParaRPr lang="ru-RU" sz="1600" dirty="0">
              <a:solidFill>
                <a:schemeClr val="bg1"/>
              </a:solidFill>
              <a:latin typeface="Liberation Mono" panose="02070409020205020404" pitchFamily="49" charset="0"/>
              <a:cs typeface="Liberation Mono" panose="02070409020205020404" pitchFamily="49" charset="0"/>
            </a:endParaRPr>
          </a:p>
        </p:txBody>
      </p:sp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86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23478"/>
            <a:ext cx="8640960" cy="4896543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  1. Make sure the product works  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08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-884634"/>
            <a:ext cx="8640960" cy="5904656"/>
          </a:xfrm>
        </p:spPr>
        <p:txBody>
          <a:bodyPr>
            <a:noAutofit/>
          </a:bodyPr>
          <a:lstStyle/>
          <a:p>
            <a:pPr algn="l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b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 = </a:t>
            </a:r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11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 = </a:t>
            </a:r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29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ten =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10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diffOne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= </a:t>
            </a:r>
            <a:r>
              <a:rPr lang="en-US" sz="1600" dirty="0" err="1" smtClean="0">
                <a:solidFill>
                  <a:srgbClr val="FF0000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Math.</a:t>
            </a:r>
            <a:r>
              <a:rPr lang="en-US" sz="1600" i="1" dirty="0" err="1" smtClean="0">
                <a:solidFill>
                  <a:srgbClr val="FF0000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abs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ten – a);</a:t>
            </a:r>
            <a:r>
              <a:rPr lang="ru-RU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// 1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diffTwo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Math.</a:t>
            </a:r>
            <a:r>
              <a:rPr lang="en-US" sz="1600" i="1" dirty="0" err="1">
                <a:solidFill>
                  <a:srgbClr val="FF0000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abs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(ten 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– b);</a:t>
            </a:r>
            <a:r>
              <a:rPr lang="ru-RU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// 19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if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6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diffOne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&lt; </a:t>
            </a:r>
            <a:r>
              <a:rPr lang="en-US" sz="16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diffTwo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) {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  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 	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System.</a:t>
            </a:r>
            <a:r>
              <a:rPr lang="en-US" sz="1600" i="1" dirty="0" err="1" smtClean="0">
                <a:solidFill>
                  <a:srgbClr val="A1358A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out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.println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Ближайшее число к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10: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 </a:t>
            </a:r>
            <a:r>
              <a:rPr lang="ru-RU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+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a);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}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else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{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   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	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System.</a:t>
            </a:r>
            <a:r>
              <a:rPr lang="en-US" sz="1600" i="1" dirty="0" err="1" smtClean="0">
                <a:solidFill>
                  <a:srgbClr val="A1358A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out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.println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Ближайшее число к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10: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 </a:t>
            </a:r>
            <a:r>
              <a:rPr lang="ru-RU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+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b);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}</a:t>
            </a:r>
            <a:b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BUILD SUCCESSFUL</a:t>
            </a:r>
            <a:b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Ближайшее </a:t>
            </a:r>
            <a:r>
              <a:rPr lang="ru-RU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число к </a:t>
            </a:r>
            <a:r>
              <a:rPr lang="ru-RU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10: 11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endParaRPr lang="ru-RU" sz="1600" dirty="0">
              <a:solidFill>
                <a:schemeClr val="bg1"/>
              </a:solidFill>
              <a:latin typeface="Liberation Mono" panose="02070409020205020404" pitchFamily="49" charset="0"/>
              <a:cs typeface="Liberation Mono" panose="02070409020205020404" pitchFamily="49" charset="0"/>
            </a:endParaRPr>
          </a:p>
        </p:txBody>
      </p:sp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68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-884634"/>
            <a:ext cx="8640960" cy="5904656"/>
          </a:xfrm>
        </p:spPr>
        <p:txBody>
          <a:bodyPr>
            <a:noAutofit/>
          </a:bodyPr>
          <a:lstStyle/>
          <a:p>
            <a:pPr algn="l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b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 = </a:t>
            </a:r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14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 = </a:t>
            </a:r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14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ten =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10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diffOne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= 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Math.</a:t>
            </a:r>
            <a:r>
              <a:rPr lang="en-US" sz="1600" i="1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abs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ten – a);</a:t>
            </a:r>
            <a:r>
              <a:rPr lang="ru-RU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// 4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diffTwo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= </a:t>
            </a:r>
            <a:r>
              <a:rPr lang="en-US" sz="16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Math.</a:t>
            </a:r>
            <a:r>
              <a:rPr lang="en-US" sz="1600" i="1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abs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(ten 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– b);</a:t>
            </a:r>
            <a:r>
              <a:rPr lang="ru-RU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// 4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if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6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diffOne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&lt; </a:t>
            </a:r>
            <a:r>
              <a:rPr lang="en-US" sz="16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diffTwo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) {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  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 	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System.</a:t>
            </a:r>
            <a:r>
              <a:rPr lang="en-US" sz="1600" i="1" dirty="0" err="1" smtClean="0">
                <a:solidFill>
                  <a:srgbClr val="A1358A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out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.println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Ближайшее число к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10: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 </a:t>
            </a:r>
            <a:r>
              <a:rPr lang="ru-RU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+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a);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}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else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{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   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	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System.</a:t>
            </a:r>
            <a:r>
              <a:rPr lang="en-US" sz="1600" i="1" dirty="0" err="1" smtClean="0">
                <a:solidFill>
                  <a:srgbClr val="A1358A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out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.println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Ближайшее число к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10: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 </a:t>
            </a:r>
            <a:r>
              <a:rPr lang="ru-RU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+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b);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}</a:t>
            </a:r>
            <a:b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endParaRPr lang="ru-RU" sz="1600" dirty="0">
              <a:solidFill>
                <a:schemeClr val="bg1"/>
              </a:solidFill>
              <a:latin typeface="Liberation Mono" panose="02070409020205020404" pitchFamily="49" charset="0"/>
              <a:cs typeface="Liberation Mono" panose="02070409020205020404" pitchFamily="49" charset="0"/>
            </a:endParaRPr>
          </a:p>
        </p:txBody>
      </p:sp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81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-884634"/>
            <a:ext cx="8640960" cy="5904656"/>
          </a:xfrm>
        </p:spPr>
        <p:txBody>
          <a:bodyPr>
            <a:noAutofit/>
          </a:bodyPr>
          <a:lstStyle/>
          <a:p>
            <a:pPr algn="l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b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 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= </a:t>
            </a:r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14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 = </a:t>
            </a:r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14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ten =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10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diffOne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= 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Math.</a:t>
            </a:r>
            <a:r>
              <a:rPr lang="en-US" sz="1600" i="1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abs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ten – a);</a:t>
            </a:r>
            <a:r>
              <a:rPr lang="ru-RU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// 4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diffTwo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= </a:t>
            </a:r>
            <a:r>
              <a:rPr lang="en-US" sz="16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Math.</a:t>
            </a:r>
            <a:r>
              <a:rPr lang="en-US" sz="1600" i="1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abs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(ten 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– b);</a:t>
            </a:r>
            <a:r>
              <a:rPr lang="ru-RU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// 4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if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6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diffOne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&lt; </a:t>
            </a:r>
            <a:r>
              <a:rPr lang="en-US" sz="16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diffTwo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) {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  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 	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System.</a:t>
            </a:r>
            <a:r>
              <a:rPr lang="en-US" sz="1600" i="1" dirty="0" err="1" smtClean="0">
                <a:solidFill>
                  <a:srgbClr val="A1358A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out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.println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Ближайшее число к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10 – число а, 	равное: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 </a:t>
            </a:r>
            <a:r>
              <a:rPr lang="ru-RU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+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a);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}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else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{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   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	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System.</a:t>
            </a:r>
            <a:r>
              <a:rPr lang="en-US" sz="1600" i="1" dirty="0" err="1" smtClean="0">
                <a:solidFill>
                  <a:srgbClr val="A1358A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out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.println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Ближайшее число к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10 – число 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b,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равное: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 </a:t>
            </a:r>
            <a:r>
              <a:rPr lang="ru-RU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+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b);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}</a:t>
            </a:r>
            <a:b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endParaRPr lang="ru-RU" sz="1600" dirty="0">
              <a:solidFill>
                <a:schemeClr val="bg1"/>
              </a:solidFill>
              <a:latin typeface="Liberation Mono" panose="02070409020205020404" pitchFamily="49" charset="0"/>
              <a:cs typeface="Liberation Mono" panose="02070409020205020404" pitchFamily="49" charset="0"/>
            </a:endParaRPr>
          </a:p>
        </p:txBody>
      </p:sp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12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-884634"/>
            <a:ext cx="8640960" cy="5904656"/>
          </a:xfrm>
        </p:spPr>
        <p:txBody>
          <a:bodyPr>
            <a:noAutofit/>
          </a:bodyPr>
          <a:lstStyle/>
          <a:p>
            <a:pPr algn="l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b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 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= </a:t>
            </a:r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14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 = </a:t>
            </a:r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14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ten =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10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diffOne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= 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Math.</a:t>
            </a:r>
            <a:r>
              <a:rPr lang="en-US" sz="1600" i="1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abs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ten – a);</a:t>
            </a:r>
            <a:r>
              <a:rPr lang="ru-RU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// 4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diffTwo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= </a:t>
            </a:r>
            <a:r>
              <a:rPr lang="en-US" sz="16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Math.</a:t>
            </a:r>
            <a:r>
              <a:rPr lang="en-US" sz="1600" i="1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abs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(ten 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– b);</a:t>
            </a:r>
            <a:r>
              <a:rPr lang="ru-RU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// 4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if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6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diffOne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&lt; </a:t>
            </a:r>
            <a:r>
              <a:rPr lang="en-US" sz="16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diffTwo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) {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  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 	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System.</a:t>
            </a:r>
            <a:r>
              <a:rPr lang="en-US" sz="1600" i="1" dirty="0" err="1" smtClean="0">
                <a:solidFill>
                  <a:srgbClr val="A1358A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out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.println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Ближайшее число к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10 – число а, 	равное: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 </a:t>
            </a:r>
            <a:r>
              <a:rPr lang="ru-RU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+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a);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}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else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{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   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	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System.</a:t>
            </a:r>
            <a:r>
              <a:rPr lang="en-US" sz="1600" i="1" dirty="0" err="1" smtClean="0">
                <a:solidFill>
                  <a:srgbClr val="A1358A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out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.println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Ближайшее число к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10 – число 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b,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равное: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 </a:t>
            </a:r>
            <a:r>
              <a:rPr lang="ru-RU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+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b);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}</a:t>
            </a:r>
            <a:b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BUILD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SUCCESSFUL</a:t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Ближайшее число к </a:t>
            </a:r>
            <a:r>
              <a:rPr lang="ru-RU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10 – число 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b, </a:t>
            </a:r>
            <a:r>
              <a:rPr lang="ru-RU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равное: 14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endParaRPr lang="ru-RU" sz="1600" dirty="0">
              <a:solidFill>
                <a:schemeClr val="bg1"/>
              </a:solidFill>
              <a:latin typeface="Liberation Mono" panose="02070409020205020404" pitchFamily="49" charset="0"/>
              <a:cs typeface="Liberation Mono" panose="02070409020205020404" pitchFamily="49" charset="0"/>
            </a:endParaRPr>
          </a:p>
        </p:txBody>
      </p:sp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-884634"/>
            <a:ext cx="8640960" cy="5904656"/>
          </a:xfrm>
        </p:spPr>
        <p:txBody>
          <a:bodyPr>
            <a:noAutofit/>
          </a:bodyPr>
          <a:lstStyle/>
          <a:p>
            <a:pPr algn="l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b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= 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14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 = 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14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ten =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10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diffOne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= </a:t>
            </a:r>
            <a:r>
              <a:rPr lang="en-US" sz="14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Math.</a:t>
            </a:r>
            <a:r>
              <a:rPr lang="en-US" sz="1400" i="1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abs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ten – a);</a:t>
            </a:r>
            <a:r>
              <a:rPr lang="ru-RU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// 4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diffTwo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= 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Math.</a:t>
            </a:r>
            <a:r>
              <a:rPr lang="en-US" sz="1400" i="1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abs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(ten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– b);</a:t>
            </a:r>
            <a:r>
              <a:rPr lang="ru-RU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// 4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if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(</a:t>
            </a:r>
            <a:r>
              <a:rPr lang="en-US" sz="1400" dirty="0" smtClean="0">
                <a:solidFill>
                  <a:srgbClr val="FF0000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 == b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)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{</a:t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  	 	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System.</a:t>
            </a:r>
            <a:r>
              <a:rPr lang="en-US" sz="1400" i="1" dirty="0" err="1">
                <a:solidFill>
                  <a:srgbClr val="A1358A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out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.println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“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Числа находятся на равном расстоянии от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”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+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ten);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}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else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if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diffOne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&lt; 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diffTwo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) {</a:t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 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 	</a:t>
            </a:r>
            <a:r>
              <a:rPr lang="en-US" sz="14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System.</a:t>
            </a:r>
            <a:r>
              <a:rPr lang="en-US" sz="1400" i="1" dirty="0" err="1" smtClean="0">
                <a:solidFill>
                  <a:srgbClr val="A1358A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out</a:t>
            </a:r>
            <a:r>
              <a:rPr lang="en-US" sz="14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.println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Ближайшее число к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10 – число а, 	равное: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 </a:t>
            </a:r>
            <a:r>
              <a:rPr lang="ru-RU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+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a);</a:t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}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else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{</a:t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  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	</a:t>
            </a:r>
            <a:r>
              <a:rPr lang="en-US" sz="14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System.</a:t>
            </a:r>
            <a:r>
              <a:rPr lang="en-US" sz="1400" i="1" dirty="0" err="1" smtClean="0">
                <a:solidFill>
                  <a:srgbClr val="A1358A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out</a:t>
            </a:r>
            <a:r>
              <a:rPr lang="en-US" sz="14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.println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Ближайшее число к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10 – число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b,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равное: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 </a:t>
            </a:r>
            <a:r>
              <a:rPr lang="ru-RU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+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b);</a:t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}</a:t>
            </a:r>
            <a:b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b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endParaRPr lang="ru-RU" sz="1400" dirty="0">
              <a:solidFill>
                <a:schemeClr val="bg1"/>
              </a:solidFill>
              <a:latin typeface="Liberation Mono" panose="02070409020205020404" pitchFamily="49" charset="0"/>
              <a:cs typeface="Liberation Mono" panose="02070409020205020404" pitchFamily="49" charset="0"/>
            </a:endParaRPr>
          </a:p>
        </p:txBody>
      </p:sp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73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-884634"/>
            <a:ext cx="8640960" cy="5904656"/>
          </a:xfrm>
        </p:spPr>
        <p:txBody>
          <a:bodyPr>
            <a:noAutofit/>
          </a:bodyPr>
          <a:lstStyle/>
          <a:p>
            <a:pPr algn="l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b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= 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14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 = 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14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ten =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10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diffOne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= </a:t>
            </a:r>
            <a:r>
              <a:rPr lang="en-US" sz="14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Math.</a:t>
            </a:r>
            <a:r>
              <a:rPr lang="en-US" sz="1400" i="1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abs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ten – a);</a:t>
            </a:r>
            <a:r>
              <a:rPr lang="ru-RU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// 4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diffTwo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= 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Math.</a:t>
            </a:r>
            <a:r>
              <a:rPr lang="en-US" sz="1400" i="1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abs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(ten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– b);</a:t>
            </a:r>
            <a:r>
              <a:rPr lang="ru-RU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// 4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if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(a == b)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{</a:t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  	 	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System.</a:t>
            </a:r>
            <a:r>
              <a:rPr lang="en-US" sz="1400" i="1" dirty="0" err="1">
                <a:solidFill>
                  <a:srgbClr val="A1358A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out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.println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“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Числа находятся на равном расстоянии от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”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+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ten);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}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else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if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diffOne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&lt; 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diffTwo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) {</a:t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 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 	</a:t>
            </a:r>
            <a:r>
              <a:rPr lang="en-US" sz="14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System.</a:t>
            </a:r>
            <a:r>
              <a:rPr lang="en-US" sz="1400" i="1" dirty="0" err="1" smtClean="0">
                <a:solidFill>
                  <a:srgbClr val="A1358A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out</a:t>
            </a:r>
            <a:r>
              <a:rPr lang="en-US" sz="14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.println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Ближайшее число к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10 – число а, 	равное: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 </a:t>
            </a:r>
            <a:r>
              <a:rPr lang="ru-RU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+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a);</a:t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}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else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{</a:t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  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	</a:t>
            </a:r>
            <a:r>
              <a:rPr lang="en-US" sz="14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System.</a:t>
            </a:r>
            <a:r>
              <a:rPr lang="en-US" sz="1400" i="1" dirty="0" err="1" smtClean="0">
                <a:solidFill>
                  <a:srgbClr val="A1358A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out</a:t>
            </a:r>
            <a:r>
              <a:rPr lang="en-US" sz="14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.println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Ближайшее число к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10 – число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b,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равное: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 </a:t>
            </a:r>
            <a:r>
              <a:rPr lang="ru-RU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+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b);</a:t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}</a:t>
            </a:r>
            <a:b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BUILD SUCCESSFUL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Числа находятся на равном расстоянии от 10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b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endParaRPr lang="ru-RU" sz="1400" dirty="0">
              <a:solidFill>
                <a:schemeClr val="bg1"/>
              </a:solidFill>
              <a:latin typeface="Liberation Mono" panose="02070409020205020404" pitchFamily="49" charset="0"/>
              <a:cs typeface="Liberation Mono" panose="02070409020205020404" pitchFamily="49" charset="0"/>
            </a:endParaRPr>
          </a:p>
        </p:txBody>
      </p:sp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20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-884634"/>
            <a:ext cx="8640960" cy="5904656"/>
          </a:xfrm>
        </p:spPr>
        <p:txBody>
          <a:bodyPr>
            <a:noAutofit/>
          </a:bodyPr>
          <a:lstStyle/>
          <a:p>
            <a:pPr algn="l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b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= 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12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 = 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8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ten =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10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diffOne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= </a:t>
            </a:r>
            <a:r>
              <a:rPr lang="en-US" sz="14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Math.</a:t>
            </a:r>
            <a:r>
              <a:rPr lang="en-US" sz="1400" i="1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abs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ten – a);</a:t>
            </a:r>
            <a:r>
              <a:rPr lang="ru-RU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// 2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diffTwo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= 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Math.</a:t>
            </a:r>
            <a:r>
              <a:rPr lang="en-US" sz="1400" i="1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abs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(ten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– b);</a:t>
            </a:r>
            <a:r>
              <a:rPr lang="ru-RU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// 2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if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(a == b) {</a:t>
            </a:r>
            <a:r>
              <a:rPr lang="ru-RU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  	 	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System.</a:t>
            </a:r>
            <a:r>
              <a:rPr lang="en-US" sz="1400" i="1" dirty="0" err="1">
                <a:solidFill>
                  <a:srgbClr val="A1358A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out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.println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“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Числа находятся на равном расстоянии от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”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+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ten);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}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else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if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diffOne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&lt; 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diffTwo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) {</a:t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 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 	</a:t>
            </a:r>
            <a:r>
              <a:rPr lang="en-US" sz="14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System.</a:t>
            </a:r>
            <a:r>
              <a:rPr lang="en-US" sz="1400" i="1" dirty="0" err="1" smtClean="0">
                <a:solidFill>
                  <a:srgbClr val="A1358A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out</a:t>
            </a:r>
            <a:r>
              <a:rPr lang="en-US" sz="14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.println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Ближайшее число к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10 – число а, 	равное: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 </a:t>
            </a:r>
            <a:r>
              <a:rPr lang="ru-RU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+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a);</a:t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}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else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{</a:t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  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	</a:t>
            </a:r>
            <a:r>
              <a:rPr lang="en-US" sz="14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System.</a:t>
            </a:r>
            <a:r>
              <a:rPr lang="en-US" sz="1400" i="1" dirty="0" err="1" smtClean="0">
                <a:solidFill>
                  <a:srgbClr val="A1358A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out</a:t>
            </a:r>
            <a:r>
              <a:rPr lang="en-US" sz="14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.println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Ближайшее число к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10 – число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b,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равное: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 </a:t>
            </a:r>
            <a:r>
              <a:rPr lang="ru-RU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+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b);</a:t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}</a:t>
            </a:r>
            <a:b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b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endParaRPr lang="ru-RU" sz="1400" dirty="0">
              <a:solidFill>
                <a:schemeClr val="bg1"/>
              </a:solidFill>
              <a:latin typeface="Liberation Mono" panose="02070409020205020404" pitchFamily="49" charset="0"/>
              <a:cs typeface="Liberation Mono" panose="02070409020205020404" pitchFamily="49" charset="0"/>
            </a:endParaRPr>
          </a:p>
        </p:txBody>
      </p:sp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35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-884634"/>
            <a:ext cx="8640960" cy="5904656"/>
          </a:xfrm>
        </p:spPr>
        <p:txBody>
          <a:bodyPr>
            <a:noAutofit/>
          </a:bodyPr>
          <a:lstStyle/>
          <a:p>
            <a:pPr algn="l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b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= 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12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 = 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8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ten =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10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diffOne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= </a:t>
            </a:r>
            <a:r>
              <a:rPr lang="en-US" sz="14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Math.</a:t>
            </a:r>
            <a:r>
              <a:rPr lang="en-US" sz="1400" i="1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abs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ten – a);</a:t>
            </a:r>
            <a:r>
              <a:rPr lang="ru-RU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// 2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diffTwo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= 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Math.</a:t>
            </a:r>
            <a:r>
              <a:rPr lang="en-US" sz="1400" i="1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abs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(ten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– b);</a:t>
            </a:r>
            <a:r>
              <a:rPr lang="ru-RU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// 2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if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(a == b) {</a:t>
            </a:r>
            <a:r>
              <a:rPr lang="ru-RU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// Это условие не выполнится, т.к. числа не равны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  	 	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System.</a:t>
            </a:r>
            <a:r>
              <a:rPr lang="en-US" sz="1400" i="1" dirty="0" err="1">
                <a:solidFill>
                  <a:srgbClr val="A1358A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out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.println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“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Числа находятся на равном расстоянии от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”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+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ten);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}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else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if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diffOne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&lt; 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diffTwo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) {</a:t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 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 	</a:t>
            </a:r>
            <a:r>
              <a:rPr lang="en-US" sz="14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System.</a:t>
            </a:r>
            <a:r>
              <a:rPr lang="en-US" sz="1400" i="1" dirty="0" err="1" smtClean="0">
                <a:solidFill>
                  <a:srgbClr val="A1358A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out</a:t>
            </a:r>
            <a:r>
              <a:rPr lang="en-US" sz="14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.println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Ближайшее число к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10 – число а, 	равное: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 </a:t>
            </a:r>
            <a:r>
              <a:rPr lang="ru-RU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+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a);</a:t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}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else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{</a:t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  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	</a:t>
            </a:r>
            <a:r>
              <a:rPr lang="en-US" sz="14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System.</a:t>
            </a:r>
            <a:r>
              <a:rPr lang="en-US" sz="1400" i="1" dirty="0" err="1" smtClean="0">
                <a:solidFill>
                  <a:srgbClr val="A1358A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out</a:t>
            </a:r>
            <a:r>
              <a:rPr lang="en-US" sz="14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.println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Ближайшее число к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10 – число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b,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равное: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 </a:t>
            </a:r>
            <a:r>
              <a:rPr lang="ru-RU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+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b);</a:t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}</a:t>
            </a:r>
            <a:b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b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endParaRPr lang="ru-RU" sz="1400" dirty="0">
              <a:solidFill>
                <a:schemeClr val="bg1"/>
              </a:solidFill>
              <a:latin typeface="Liberation Mono" panose="02070409020205020404" pitchFamily="49" charset="0"/>
              <a:cs typeface="Liberation Mono" panose="02070409020205020404" pitchFamily="49" charset="0"/>
            </a:endParaRPr>
          </a:p>
        </p:txBody>
      </p:sp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31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-884634"/>
            <a:ext cx="8640960" cy="5904656"/>
          </a:xfrm>
        </p:spPr>
        <p:txBody>
          <a:bodyPr>
            <a:noAutofit/>
          </a:bodyPr>
          <a:lstStyle/>
          <a:p>
            <a:pPr algn="l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b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= 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12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 = 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8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ten =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10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diffOne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= </a:t>
            </a:r>
            <a:r>
              <a:rPr lang="en-US" sz="14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Math.</a:t>
            </a:r>
            <a:r>
              <a:rPr lang="en-US" sz="1400" i="1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abs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ten – a);</a:t>
            </a:r>
            <a:r>
              <a:rPr lang="ru-RU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// 2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diffTwo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= 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Math.</a:t>
            </a:r>
            <a:r>
              <a:rPr lang="en-US" sz="1400" i="1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abs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(ten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– b);</a:t>
            </a:r>
            <a:r>
              <a:rPr lang="ru-RU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// 2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if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(a == b) {</a:t>
            </a:r>
            <a:r>
              <a:rPr lang="ru-RU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// Это условие не выполнится, т.к. числа не равны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  	 	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System.</a:t>
            </a:r>
            <a:r>
              <a:rPr lang="en-US" sz="1400" i="1" dirty="0" err="1">
                <a:solidFill>
                  <a:srgbClr val="A1358A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out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.println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“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Числа находятся на равном расстоянии от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”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+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ten);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}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else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if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diffOne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&lt; 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diffTwo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) {</a:t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 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 	</a:t>
            </a:r>
            <a:r>
              <a:rPr lang="en-US" sz="14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System.</a:t>
            </a:r>
            <a:r>
              <a:rPr lang="en-US" sz="1400" i="1" dirty="0" err="1" smtClean="0">
                <a:solidFill>
                  <a:srgbClr val="A1358A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out</a:t>
            </a:r>
            <a:r>
              <a:rPr lang="en-US" sz="14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.println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Ближайшее число к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10 – число а, 	равное: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 </a:t>
            </a:r>
            <a:r>
              <a:rPr lang="ru-RU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+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a);</a:t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}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else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{</a:t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  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	</a:t>
            </a:r>
            <a:r>
              <a:rPr lang="en-US" sz="14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System.</a:t>
            </a:r>
            <a:r>
              <a:rPr lang="en-US" sz="1400" i="1" dirty="0" err="1" smtClean="0">
                <a:solidFill>
                  <a:srgbClr val="A1358A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out</a:t>
            </a:r>
            <a:r>
              <a:rPr lang="en-US" sz="14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.println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Ближайшее число к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10 – число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b,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равное: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 </a:t>
            </a:r>
            <a:r>
              <a:rPr lang="ru-RU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+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b);</a:t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}</a:t>
            </a:r>
            <a:r>
              <a:rPr lang="ru-RU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BUILD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SUCCESSFUL</a:t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Ближайшее число к 10 – число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b, </a:t>
            </a:r>
            <a:r>
              <a:rPr lang="ru-RU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равное: </a:t>
            </a:r>
            <a:r>
              <a:rPr lang="ru-RU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8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b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endParaRPr lang="ru-RU" sz="1400" dirty="0">
              <a:solidFill>
                <a:schemeClr val="bg1"/>
              </a:solidFill>
              <a:latin typeface="Liberation Mono" panose="02070409020205020404" pitchFamily="49" charset="0"/>
              <a:cs typeface="Liberation Mono" panose="02070409020205020404" pitchFamily="49" charset="0"/>
            </a:endParaRPr>
          </a:p>
        </p:txBody>
      </p:sp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06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-884634"/>
            <a:ext cx="8640960" cy="5904656"/>
          </a:xfrm>
        </p:spPr>
        <p:txBody>
          <a:bodyPr>
            <a:noAutofit/>
          </a:bodyPr>
          <a:lstStyle/>
          <a:p>
            <a:pPr algn="l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b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= 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12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 = 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8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ten =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10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diffOne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= </a:t>
            </a:r>
            <a:r>
              <a:rPr lang="en-US" sz="14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Math.</a:t>
            </a:r>
            <a:r>
              <a:rPr lang="en-US" sz="1400" i="1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abs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ten – a);</a:t>
            </a:r>
            <a:r>
              <a:rPr lang="ru-RU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// 2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diffTwo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= 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Math.</a:t>
            </a:r>
            <a:r>
              <a:rPr lang="en-US" sz="1400" i="1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abs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(ten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– b);</a:t>
            </a:r>
            <a:r>
              <a:rPr lang="ru-RU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// 2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if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(</a:t>
            </a:r>
            <a:r>
              <a:rPr lang="en-US" sz="1400" dirty="0" err="1">
                <a:solidFill>
                  <a:srgbClr val="FF0000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diffOne</a:t>
            </a:r>
            <a:r>
              <a:rPr lang="en-US" sz="1400" dirty="0" smtClean="0">
                <a:solidFill>
                  <a:srgbClr val="FF0000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== </a:t>
            </a:r>
            <a:r>
              <a:rPr lang="en-US" sz="1400" dirty="0" err="1" smtClean="0">
                <a:solidFill>
                  <a:srgbClr val="FF0000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diffTwo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) {</a:t>
            </a:r>
            <a:b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 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 	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System.</a:t>
            </a:r>
            <a:r>
              <a:rPr lang="en-US" sz="1400" i="1" dirty="0" err="1">
                <a:solidFill>
                  <a:srgbClr val="A1358A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out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.println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“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Числа находятся на равном расстоянии от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”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+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ten);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}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else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if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diffOne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&lt; 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diffTwo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) {</a:t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 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 	</a:t>
            </a:r>
            <a:r>
              <a:rPr lang="en-US" sz="14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System.</a:t>
            </a:r>
            <a:r>
              <a:rPr lang="en-US" sz="1400" i="1" dirty="0" err="1" smtClean="0">
                <a:solidFill>
                  <a:srgbClr val="A1358A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out</a:t>
            </a:r>
            <a:r>
              <a:rPr lang="en-US" sz="14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.println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Ближайшее число к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10 – число а, 	равное: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 </a:t>
            </a:r>
            <a:r>
              <a:rPr lang="ru-RU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+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a);</a:t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}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else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{</a:t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  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	</a:t>
            </a:r>
            <a:r>
              <a:rPr lang="en-US" sz="14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System.</a:t>
            </a:r>
            <a:r>
              <a:rPr lang="en-US" sz="1400" i="1" dirty="0" err="1" smtClean="0">
                <a:solidFill>
                  <a:srgbClr val="A1358A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out</a:t>
            </a:r>
            <a:r>
              <a:rPr lang="en-US" sz="14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.println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Ближайшее число к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10 – число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b,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равное: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 </a:t>
            </a:r>
            <a:r>
              <a:rPr lang="ru-RU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+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b);</a:t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}</a:t>
            </a:r>
            <a:b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b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endParaRPr lang="ru-RU" sz="1400" dirty="0">
              <a:solidFill>
                <a:schemeClr val="bg1"/>
              </a:solidFill>
              <a:latin typeface="Liberation Mono" panose="02070409020205020404" pitchFamily="49" charset="0"/>
              <a:cs typeface="Liberation Mono" panose="02070409020205020404" pitchFamily="49" charset="0"/>
            </a:endParaRPr>
          </a:p>
        </p:txBody>
      </p:sp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05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21168"/>
            <a:ext cx="8640960" cy="32706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https</a:t>
            </a:r>
            <a:r>
              <a:rPr lang="en-US" sz="3200" dirty="0">
                <a:solidFill>
                  <a:schemeClr val="bg1"/>
                </a:solidFill>
              </a:rPr>
              <a:t>://playground.learnqa.ru/puzzle/triangle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91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-884634"/>
            <a:ext cx="8640960" cy="5904656"/>
          </a:xfrm>
        </p:spPr>
        <p:txBody>
          <a:bodyPr>
            <a:noAutofit/>
          </a:bodyPr>
          <a:lstStyle/>
          <a:p>
            <a:pPr algn="l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b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= 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12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 = 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8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ten =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10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diffOne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= </a:t>
            </a:r>
            <a:r>
              <a:rPr lang="en-US" sz="14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Math.</a:t>
            </a:r>
            <a:r>
              <a:rPr lang="en-US" sz="1400" i="1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abs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ten – a);</a:t>
            </a:r>
            <a:r>
              <a:rPr lang="ru-RU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// 2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diffTwo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= 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Math.</a:t>
            </a:r>
            <a:r>
              <a:rPr lang="en-US" sz="1400" i="1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abs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(ten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– b);</a:t>
            </a:r>
            <a:r>
              <a:rPr lang="ru-RU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// 2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if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(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diffOne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== </a:t>
            </a:r>
            <a:r>
              <a:rPr lang="en-US" sz="14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diffTwo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) {</a:t>
            </a:r>
            <a:b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 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 	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System.</a:t>
            </a:r>
            <a:r>
              <a:rPr lang="en-US" sz="1400" i="1" dirty="0" err="1">
                <a:solidFill>
                  <a:srgbClr val="A1358A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out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.println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“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Числа находятся на равном расстоянии от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”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+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ten);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}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else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if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diffOne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&lt; 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diffTwo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) {</a:t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 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 	</a:t>
            </a:r>
            <a:r>
              <a:rPr lang="en-US" sz="14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System.</a:t>
            </a:r>
            <a:r>
              <a:rPr lang="en-US" sz="1400" i="1" dirty="0" err="1" smtClean="0">
                <a:solidFill>
                  <a:srgbClr val="A1358A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out</a:t>
            </a:r>
            <a:r>
              <a:rPr lang="en-US" sz="14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.println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Ближайшее число к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10 – число а, 	равное: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 </a:t>
            </a:r>
            <a:r>
              <a:rPr lang="ru-RU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+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a);</a:t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}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else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{</a:t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  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	</a:t>
            </a:r>
            <a:r>
              <a:rPr lang="en-US" sz="14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System.</a:t>
            </a:r>
            <a:r>
              <a:rPr lang="en-US" sz="1400" i="1" dirty="0" err="1" smtClean="0">
                <a:solidFill>
                  <a:srgbClr val="A1358A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out</a:t>
            </a:r>
            <a:r>
              <a:rPr lang="en-US" sz="14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.println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Ближайшее число к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10 – число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b,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равное: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 </a:t>
            </a:r>
            <a:r>
              <a:rPr lang="ru-RU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+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b);</a:t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}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BUILD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SUCCESSFUL</a:t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Числа находятся на равном расстоянии от 10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endParaRPr lang="ru-RU" sz="1400" dirty="0">
              <a:solidFill>
                <a:schemeClr val="bg1"/>
              </a:solidFill>
              <a:latin typeface="Liberation Mono" panose="02070409020205020404" pitchFamily="49" charset="0"/>
              <a:cs typeface="Liberation Mono" panose="02070409020205020404" pitchFamily="49" charset="0"/>
            </a:endParaRPr>
          </a:p>
        </p:txBody>
      </p:sp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74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-884634"/>
            <a:ext cx="8640960" cy="5904656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br>
              <a:rPr 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 </a:t>
            </a:r>
            <a:r>
              <a:rPr lang="en-US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=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2147483648</a:t>
            </a:r>
            <a:r>
              <a:rPr lang="ru-RU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ru-RU" sz="1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ru-RU" sz="1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br>
              <a:rPr lang="ru-RU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endParaRPr lang="ru-RU" sz="1800" dirty="0">
              <a:solidFill>
                <a:schemeClr val="bg1"/>
              </a:solidFill>
              <a:latin typeface="Liberation Mono" panose="02070409020205020404" pitchFamily="49" charset="0"/>
              <a:cs typeface="Liberation Mono" panose="02070409020205020404" pitchFamily="49" charset="0"/>
            </a:endParaRPr>
          </a:p>
        </p:txBody>
      </p:sp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11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-884634"/>
            <a:ext cx="8640960" cy="5904656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br>
              <a:rPr 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 </a:t>
            </a:r>
            <a:r>
              <a:rPr lang="en-US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=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2147483648</a:t>
            </a:r>
            <a:r>
              <a:rPr lang="ru-RU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 </a:t>
            </a:r>
            <a:r>
              <a:rPr lang="en-US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=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-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2147483649</a:t>
            </a:r>
            <a:r>
              <a:rPr lang="en-US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ru-RU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ru-RU" sz="1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ru-RU" sz="1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br>
              <a:rPr lang="ru-RU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endParaRPr lang="ru-RU" sz="1800" dirty="0">
              <a:solidFill>
                <a:schemeClr val="bg1"/>
              </a:solidFill>
              <a:latin typeface="Liberation Mono" panose="02070409020205020404" pitchFamily="49" charset="0"/>
              <a:cs typeface="Liberation Mono" panose="02070409020205020404" pitchFamily="49" charset="0"/>
            </a:endParaRPr>
          </a:p>
        </p:txBody>
      </p:sp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15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-884634"/>
            <a:ext cx="8640960" cy="5904656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br>
              <a:rPr 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 </a:t>
            </a:r>
            <a:r>
              <a:rPr lang="en-US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=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2147483648</a:t>
            </a:r>
            <a:r>
              <a:rPr lang="ru-RU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 </a:t>
            </a:r>
            <a:r>
              <a:rPr lang="en-US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=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-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2147483649</a:t>
            </a:r>
            <a:r>
              <a:rPr lang="en-US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ru-RU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ru-RU" sz="1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ru-RU" sz="1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Error</a:t>
            </a:r>
            <a:r>
              <a:rPr lang="en-US" sz="1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:(3, 17) java: integer number too large: 2147483648</a:t>
            </a:r>
            <a:br>
              <a:rPr lang="en-US" sz="1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Error:(4, 18) java: integer number too large: -2147483649</a:t>
            </a:r>
            <a:r>
              <a:rPr lang="en-US" sz="1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endParaRPr lang="ru-RU" sz="1800" dirty="0">
              <a:solidFill>
                <a:schemeClr val="bg1"/>
              </a:solidFill>
              <a:latin typeface="Liberation Mono" panose="02070409020205020404" pitchFamily="49" charset="0"/>
              <a:cs typeface="Liberation Mono" panose="02070409020205020404" pitchFamily="49" charset="0"/>
            </a:endParaRPr>
          </a:p>
        </p:txBody>
      </p:sp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98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-884634"/>
            <a:ext cx="8640960" cy="5904656"/>
          </a:xfrm>
        </p:spPr>
        <p:txBody>
          <a:bodyPr>
            <a:noAutofit/>
          </a:bodyPr>
          <a:lstStyle/>
          <a:p>
            <a:pPr algn="l"/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b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b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BigInteger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 = </a:t>
            </a:r>
            <a:r>
              <a:rPr lang="en-US" sz="16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BigInteger.</a:t>
            </a:r>
            <a:r>
              <a:rPr lang="en-US" sz="1600" i="1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valueOf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2147483647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);</a:t>
            </a:r>
            <a:b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BigInteger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 = </a:t>
            </a:r>
            <a:r>
              <a:rPr lang="en-US" sz="16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BigInteger.</a:t>
            </a:r>
            <a:r>
              <a:rPr lang="en-US" sz="1600" i="1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valueOf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(-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2147483648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);</a:t>
            </a:r>
            <a:b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ten =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10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b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BigInteger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diffOne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= 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a.subtract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BigInteger.</a:t>
            </a:r>
            <a:r>
              <a:rPr lang="en-US" sz="1600" i="1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valueOf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(ten));</a:t>
            </a:r>
            <a:b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BigInteger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diffTwo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= 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b.subtract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BigInteger.</a:t>
            </a:r>
            <a:r>
              <a:rPr lang="en-US" sz="1600" i="1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valueOf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(ten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))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endParaRPr lang="ru-RU" sz="1600" dirty="0">
              <a:solidFill>
                <a:schemeClr val="bg1"/>
              </a:solidFill>
              <a:latin typeface="Liberation Mono" panose="02070409020205020404" pitchFamily="49" charset="0"/>
              <a:cs typeface="Liberation Mono" panose="02070409020205020404" pitchFamily="49" charset="0"/>
            </a:endParaRPr>
          </a:p>
        </p:txBody>
      </p:sp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15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-884634"/>
            <a:ext cx="8640960" cy="5904656"/>
          </a:xfrm>
        </p:spPr>
        <p:txBody>
          <a:bodyPr>
            <a:noAutofit/>
          </a:bodyPr>
          <a:lstStyle/>
          <a:p>
            <a:pPr algn="l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b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= 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12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 = 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8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ten =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10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diffOne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= </a:t>
            </a:r>
            <a:r>
              <a:rPr lang="en-US" sz="14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Math.</a:t>
            </a:r>
            <a:r>
              <a:rPr lang="en-US" sz="1400" i="1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abs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ten – a);</a:t>
            </a:r>
            <a:r>
              <a:rPr lang="ru-RU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// 2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diffTwo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= 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Math.</a:t>
            </a:r>
            <a:r>
              <a:rPr lang="en-US" sz="1400" i="1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abs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(ten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– b);</a:t>
            </a:r>
            <a:r>
              <a:rPr lang="ru-RU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// 2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if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(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diffOne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== </a:t>
            </a:r>
            <a:r>
              <a:rPr lang="en-US" sz="14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diffTwo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) {</a:t>
            </a:r>
            <a:b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 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 	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System.</a:t>
            </a:r>
            <a:r>
              <a:rPr lang="en-US" sz="1400" i="1" dirty="0" err="1">
                <a:solidFill>
                  <a:srgbClr val="A1358A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out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.println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“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Числа находятся на равном расстоянии от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”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+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ten);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}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else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if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diffOne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&lt; 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diffTwo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) {</a:t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 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 	</a:t>
            </a:r>
            <a:r>
              <a:rPr lang="en-US" sz="14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System.</a:t>
            </a:r>
            <a:r>
              <a:rPr lang="en-US" sz="1400" i="1" dirty="0" err="1" smtClean="0">
                <a:solidFill>
                  <a:srgbClr val="A1358A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out</a:t>
            </a:r>
            <a:r>
              <a:rPr lang="en-US" sz="14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.println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Ближайшее число к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10 – число а, 	равное: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 </a:t>
            </a:r>
            <a:r>
              <a:rPr lang="ru-RU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+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a);</a:t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}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else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{</a:t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  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	</a:t>
            </a:r>
            <a:r>
              <a:rPr lang="en-US" sz="14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System.</a:t>
            </a:r>
            <a:r>
              <a:rPr lang="en-US" sz="1400" i="1" dirty="0" err="1" smtClean="0">
                <a:solidFill>
                  <a:srgbClr val="A1358A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out</a:t>
            </a:r>
            <a:r>
              <a:rPr lang="en-US" sz="14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.println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Ближайшее число к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10 – число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b,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равное: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 </a:t>
            </a:r>
            <a:r>
              <a:rPr lang="ru-RU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+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b);</a:t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}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BUILD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SUCCESSFUL</a:t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Числа находятся на равном расстоянии от 10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endParaRPr lang="ru-RU" sz="1400" dirty="0">
              <a:solidFill>
                <a:schemeClr val="bg1"/>
              </a:solidFill>
              <a:latin typeface="Liberation Mono" panose="02070409020205020404" pitchFamily="49" charset="0"/>
              <a:cs typeface="Liberation Mono" panose="02070409020205020404" pitchFamily="49" charset="0"/>
            </a:endParaRPr>
          </a:p>
        </p:txBody>
      </p:sp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72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-884634"/>
            <a:ext cx="8640960" cy="5904656"/>
          </a:xfrm>
        </p:spPr>
        <p:txBody>
          <a:bodyPr>
            <a:noAutofit/>
          </a:bodyPr>
          <a:lstStyle/>
          <a:p>
            <a:pPr algn="l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b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double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= 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12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.0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double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= 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8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.0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double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ten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=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10.0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double </a:t>
            </a:r>
            <a:r>
              <a:rPr lang="en-US" sz="14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diffOne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= </a:t>
            </a:r>
            <a:r>
              <a:rPr lang="en-US" sz="14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Math.</a:t>
            </a:r>
            <a:r>
              <a:rPr lang="en-US" sz="1400" i="1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abs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ten – a);</a:t>
            </a:r>
            <a:r>
              <a:rPr lang="ru-RU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// 2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double </a:t>
            </a:r>
            <a:r>
              <a:rPr lang="en-US" sz="14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diffTwo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= 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Math.</a:t>
            </a:r>
            <a:r>
              <a:rPr lang="en-US" sz="1400" i="1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abs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(ten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– b);</a:t>
            </a:r>
            <a:r>
              <a:rPr lang="ru-RU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// 2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if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(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diffOne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== </a:t>
            </a:r>
            <a:r>
              <a:rPr lang="en-US" sz="14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diffTwo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) {</a:t>
            </a:r>
            <a:b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 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 	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System.</a:t>
            </a:r>
            <a:r>
              <a:rPr lang="en-US" sz="1400" i="1" dirty="0" err="1">
                <a:solidFill>
                  <a:srgbClr val="A1358A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out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.println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“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Числа находятся на равном расстоянии от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”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+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ten);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}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else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if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diffOne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&lt; </a:t>
            </a:r>
            <a:r>
              <a:rPr lang="en-US" sz="1400" dirty="0" err="1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diffTwo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) {</a:t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 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 	</a:t>
            </a:r>
            <a:r>
              <a:rPr lang="en-US" sz="14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System.</a:t>
            </a:r>
            <a:r>
              <a:rPr lang="en-US" sz="1400" i="1" dirty="0" err="1" smtClean="0">
                <a:solidFill>
                  <a:srgbClr val="A1358A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out</a:t>
            </a:r>
            <a:r>
              <a:rPr lang="en-US" sz="14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.println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Ближайшее число к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10 – число а, 	равное: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 </a:t>
            </a:r>
            <a:r>
              <a:rPr lang="ru-RU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+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a);</a:t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}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else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{</a:t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  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	</a:t>
            </a:r>
            <a:r>
              <a:rPr lang="en-US" sz="14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System.</a:t>
            </a:r>
            <a:r>
              <a:rPr lang="en-US" sz="1400" i="1" dirty="0" err="1" smtClean="0">
                <a:solidFill>
                  <a:srgbClr val="A1358A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out</a:t>
            </a:r>
            <a:r>
              <a:rPr lang="en-US" sz="14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.println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Ближайшее число к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10 – число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b,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равное: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" </a:t>
            </a:r>
            <a:r>
              <a:rPr lang="ru-RU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+ 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b);</a:t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}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endParaRPr lang="ru-RU" sz="1400" dirty="0">
              <a:solidFill>
                <a:schemeClr val="bg1"/>
              </a:solidFill>
              <a:latin typeface="Liberation Mono" panose="02070409020205020404" pitchFamily="49" charset="0"/>
              <a:cs typeface="Liberation Mono" panose="02070409020205020404" pitchFamily="49" charset="0"/>
            </a:endParaRPr>
          </a:p>
        </p:txBody>
      </p:sp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37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-884634"/>
            <a:ext cx="8640960" cy="5904656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b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8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double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 </a:t>
            </a:r>
            <a:r>
              <a:rPr lang="en-US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= 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0.1</a:t>
            </a:r>
            <a:r>
              <a:rPr lang="en-US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double </a:t>
            </a:r>
            <a:r>
              <a:rPr lang="en-US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 </a:t>
            </a:r>
            <a:r>
              <a:rPr lang="en-US" sz="1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= 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0.2</a:t>
            </a:r>
            <a:r>
              <a:rPr lang="en-US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double </a:t>
            </a:r>
            <a:r>
              <a:rPr lang="en-US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sum = a + b;</a:t>
            </a:r>
            <a:r>
              <a:rPr lang="en-US" sz="1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8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System.</a:t>
            </a:r>
            <a:r>
              <a:rPr lang="en-US" sz="1800" i="1" dirty="0" err="1" smtClean="0">
                <a:solidFill>
                  <a:srgbClr val="A1358A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out</a:t>
            </a:r>
            <a:r>
              <a:rPr lang="en-US" sz="18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.println</a:t>
            </a:r>
            <a:r>
              <a:rPr lang="en-US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(“</a:t>
            </a:r>
            <a:r>
              <a:rPr lang="ru-RU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Сумма 0.1 и 0.2 равна: </a:t>
            </a:r>
            <a:r>
              <a:rPr lang="en-US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“</a:t>
            </a:r>
            <a:r>
              <a:rPr lang="ru-RU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+ </a:t>
            </a:r>
            <a:r>
              <a:rPr lang="en-US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sum);</a:t>
            </a:r>
            <a:r>
              <a:rPr lang="en-US" sz="1800" dirty="0">
                <a:solidFill>
                  <a:schemeClr val="bg1"/>
                </a:solidFill>
              </a:rPr>
              <a:t/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ru-RU" sz="1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 </a:t>
            </a:r>
            <a:r>
              <a:rPr lang="en-US" sz="1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endParaRPr lang="ru-RU" sz="1800" dirty="0">
              <a:solidFill>
                <a:schemeClr val="bg1"/>
              </a:solidFill>
              <a:latin typeface="Liberation Mono" panose="02070409020205020404" pitchFamily="49" charset="0"/>
              <a:cs typeface="Liberation Mono" panose="02070409020205020404" pitchFamily="49" charset="0"/>
            </a:endParaRPr>
          </a:p>
        </p:txBody>
      </p:sp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37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-884634"/>
            <a:ext cx="8640960" cy="5904656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b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8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double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 </a:t>
            </a:r>
            <a:r>
              <a:rPr lang="en-US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= 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0.1</a:t>
            </a:r>
            <a:r>
              <a:rPr lang="en-US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double </a:t>
            </a:r>
            <a:r>
              <a:rPr lang="en-US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 </a:t>
            </a:r>
            <a:r>
              <a:rPr lang="en-US" sz="1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= 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0.2</a:t>
            </a:r>
            <a:r>
              <a:rPr lang="en-US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;</a:t>
            </a:r>
            <a:r>
              <a:rPr lang="en-US" sz="1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double </a:t>
            </a:r>
            <a:r>
              <a:rPr lang="en-US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sum = a + b;</a:t>
            </a:r>
            <a:r>
              <a:rPr lang="en-US" sz="1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8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System.</a:t>
            </a:r>
            <a:r>
              <a:rPr lang="en-US" sz="1800" i="1" dirty="0" err="1" smtClean="0">
                <a:solidFill>
                  <a:srgbClr val="A1358A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out</a:t>
            </a:r>
            <a:r>
              <a:rPr lang="en-US" sz="18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.println</a:t>
            </a:r>
            <a:r>
              <a:rPr lang="en-US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(“</a:t>
            </a:r>
            <a:r>
              <a:rPr lang="ru-RU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Сумма 0.1 и 0.2 равна: </a:t>
            </a:r>
            <a:r>
              <a:rPr lang="en-US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“</a:t>
            </a:r>
            <a:r>
              <a:rPr lang="ru-RU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+ </a:t>
            </a:r>
            <a:r>
              <a:rPr lang="en-US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sum);</a:t>
            </a:r>
            <a:r>
              <a:rPr lang="en-US" sz="1800" dirty="0">
                <a:solidFill>
                  <a:schemeClr val="bg1"/>
                </a:solidFill>
              </a:rPr>
              <a:t/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ru-RU" sz="1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en-US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BUILD </a:t>
            </a:r>
            <a:r>
              <a:rPr lang="en-US" sz="1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SUCCESSFUL</a:t>
            </a:r>
            <a:br>
              <a:rPr lang="en-US" sz="1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Сумма </a:t>
            </a:r>
            <a:r>
              <a:rPr lang="ru-RU" sz="1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0.1 и 0.2 равна: 0.30000000000000004</a:t>
            </a:r>
            <a:r>
              <a:rPr lang="en-US" sz="1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endParaRPr lang="ru-RU" sz="1800" dirty="0">
              <a:solidFill>
                <a:schemeClr val="bg1"/>
              </a:solidFill>
              <a:latin typeface="Liberation Mono" panose="02070409020205020404" pitchFamily="49" charset="0"/>
              <a:cs typeface="Liberation Mono" panose="02070409020205020404" pitchFamily="49" charset="0"/>
            </a:endParaRPr>
          </a:p>
        </p:txBody>
      </p:sp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6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-884634"/>
            <a:ext cx="8640960" cy="5904656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b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8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https</a:t>
            </a:r>
            <a:r>
              <a:rPr lang="en-US" sz="2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://</a:t>
            </a:r>
            <a:r>
              <a:rPr lang="en-US" sz="2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0.30000000000000004.com</a:t>
            </a:r>
            <a:r>
              <a:rPr lang="en-US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endParaRPr lang="ru-RU" sz="1800" dirty="0">
              <a:solidFill>
                <a:schemeClr val="bg1"/>
              </a:solidFill>
              <a:latin typeface="Liberation Mono" panose="02070409020205020404" pitchFamily="49" charset="0"/>
              <a:cs typeface="Liberation Mono" panose="02070409020205020404" pitchFamily="49" charset="0"/>
            </a:endParaRPr>
          </a:p>
        </p:txBody>
      </p:sp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4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21168"/>
            <a:ext cx="8640960" cy="32706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https</a:t>
            </a:r>
            <a:r>
              <a:rPr lang="en-US" sz="3200" dirty="0">
                <a:solidFill>
                  <a:schemeClr val="bg1"/>
                </a:solidFill>
              </a:rPr>
              <a:t>://playground.learnqa.ru/puzzle/triangle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9542"/>
            <a:ext cx="7632848" cy="42484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06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-884634"/>
            <a:ext cx="8640960" cy="5904656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b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e+4</a:t>
            </a:r>
            <a:br>
              <a:rPr lang="en-US" sz="2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16F3</a:t>
            </a:r>
            <a:br>
              <a:rPr lang="en-US" sz="2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any string</a:t>
            </a:r>
            <a:br>
              <a:rPr lang="en-US" sz="2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1,234.567</a:t>
            </a:r>
            <a:br>
              <a:rPr lang="en-US" sz="2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null, Infinity, true, false</a:t>
            </a:r>
            <a:br>
              <a:rPr lang="en-US" sz="2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etc.</a:t>
            </a:r>
            <a:br>
              <a:rPr lang="en-US" sz="2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endParaRPr lang="ru-RU" sz="1800" dirty="0">
              <a:solidFill>
                <a:schemeClr val="bg1"/>
              </a:solidFill>
              <a:latin typeface="Liberation Mono" panose="02070409020205020404" pitchFamily="49" charset="0"/>
              <a:cs typeface="Liberation Mono" panose="02070409020205020404" pitchFamily="49" charset="0"/>
            </a:endParaRPr>
          </a:p>
        </p:txBody>
      </p:sp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78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568415" y="160337"/>
            <a:ext cx="0" cy="478767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60375" y="2427734"/>
            <a:ext cx="8216081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0375" y="3363838"/>
            <a:ext cx="38463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Неосознанная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Некомпетентность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3728" y="3363837"/>
            <a:ext cx="33654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Неосознанная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Компетентность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7846" y="843556"/>
            <a:ext cx="38463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Осознанная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Некомпетентность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3728" y="843555"/>
            <a:ext cx="33654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Осознанная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Компетентность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52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568415" y="160337"/>
            <a:ext cx="0" cy="478767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60375" y="2427734"/>
            <a:ext cx="8216081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0375" y="3363838"/>
            <a:ext cx="38463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Неосознанная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Некомпетентность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3728" y="3363837"/>
            <a:ext cx="33654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Неосознанная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Компетентность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7846" y="843556"/>
            <a:ext cx="38463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Осознанная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Некомпетентность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3728" y="843555"/>
            <a:ext cx="33654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Осознанная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Компетентность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52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568415" y="160337"/>
            <a:ext cx="0" cy="478767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60375" y="2427734"/>
            <a:ext cx="8216081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0375" y="3363838"/>
            <a:ext cx="38463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Неосознанная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Некомпетентность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3728" y="3363837"/>
            <a:ext cx="33654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Неосознанная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Компетентность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7846" y="843556"/>
            <a:ext cx="38463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Осознанная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Некомпетентность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3728" y="843555"/>
            <a:ext cx="33654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Осознанная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Компетентность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52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568415" y="160337"/>
            <a:ext cx="0" cy="478767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60375" y="2427734"/>
            <a:ext cx="8216081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0375" y="3363838"/>
            <a:ext cx="38463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Неосознанная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Некомпетентность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3728" y="3363837"/>
            <a:ext cx="33654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Неосознанная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Компетентность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7846" y="843556"/>
            <a:ext cx="38463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Осознанная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Некомпетентность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3728" y="843555"/>
            <a:ext cx="33654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Осознанная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Компетентность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23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-884634"/>
            <a:ext cx="8640960" cy="5904656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b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	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Thanks for attention!</a:t>
            </a:r>
            <a:br>
              <a:rPr lang="en-US" sz="4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4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4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4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4800" dirty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Contacts:</a:t>
            </a:r>
            <a:br>
              <a:rPr lang="en-US" sz="3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Telegram: @</a:t>
            </a:r>
            <a:r>
              <a:rPr lang="en-US" sz="3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timlidos</a:t>
            </a:r>
            <a:r>
              <a:rPr lang="en-US" sz="3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Skype: </a:t>
            </a:r>
            <a:r>
              <a:rPr lang="en-US" sz="3600" dirty="0" err="1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john.klymenko</a:t>
            </a:r>
            <a:r>
              <a:rPr lang="en-US" sz="4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4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	</a:t>
            </a:r>
            <a:r>
              <a:rPr lang="ru-RU" sz="4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z="4800" dirty="0" smtClean="0">
                <a:solidFill>
                  <a:schemeClr val="bg1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endParaRPr lang="ru-RU" sz="4800" dirty="0">
              <a:solidFill>
                <a:schemeClr val="bg1"/>
              </a:solidFill>
              <a:latin typeface="Liberation Mono" panose="02070409020205020404" pitchFamily="49" charset="0"/>
              <a:cs typeface="Liberation Mono" panose="02070409020205020404" pitchFamily="49" charset="0"/>
            </a:endParaRPr>
          </a:p>
        </p:txBody>
      </p:sp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21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21168"/>
            <a:ext cx="8640960" cy="32706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https</a:t>
            </a:r>
            <a:r>
              <a:rPr lang="en-US" sz="3200" dirty="0">
                <a:solidFill>
                  <a:schemeClr val="bg1"/>
                </a:solidFill>
              </a:rPr>
              <a:t>://playground.learnqa.ru/puzzle/triangle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9542"/>
            <a:ext cx="763284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62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699542"/>
            <a:ext cx="8640960" cy="432048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https</a:t>
            </a:r>
            <a:r>
              <a:rPr lang="en-US" sz="3200" dirty="0">
                <a:solidFill>
                  <a:schemeClr val="bg1"/>
                </a:solidFill>
              </a:rPr>
              <a:t>://</a:t>
            </a:r>
            <a:r>
              <a:rPr lang="en-US" sz="3200" dirty="0" smtClean="0">
                <a:solidFill>
                  <a:schemeClr val="bg1"/>
                </a:solidFill>
              </a:rPr>
              <a:t>playground.learnqa.ru/puzzle/triangle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smtClean="0">
                <a:solidFill>
                  <a:schemeClr val="bg1"/>
                </a:solidFill>
              </a:rPr>
              <a:t/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1</a:t>
            </a:r>
            <a:r>
              <a:rPr lang="fr-FR" sz="3200" dirty="0">
                <a:solidFill>
                  <a:schemeClr val="bg1"/>
                </a:solidFill>
              </a:rPr>
              <a:t>. [0; 0; 0</a:t>
            </a:r>
            <a:r>
              <a:rPr lang="fr-FR" sz="3200" dirty="0" smtClean="0">
                <a:solidFill>
                  <a:schemeClr val="bg1"/>
                </a:solidFill>
              </a:rPr>
              <a:t>]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>
                <a:solidFill>
                  <a:schemeClr val="bg1"/>
                </a:solidFill>
              </a:rPr>
              <a:t/>
            </a:r>
            <a:br>
              <a:rPr lang="fr-FR" sz="3200" dirty="0">
                <a:solidFill>
                  <a:schemeClr val="bg1"/>
                </a:solidFill>
              </a:rPr>
            </a:br>
            <a:r>
              <a:rPr lang="fr-FR" sz="3200" dirty="0">
                <a:solidFill>
                  <a:schemeClr val="bg1"/>
                </a:solidFill>
              </a:rPr>
              <a:t/>
            </a:r>
            <a:br>
              <a:rPr lang="fr-FR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91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699542"/>
            <a:ext cx="8640960" cy="432048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https</a:t>
            </a:r>
            <a:r>
              <a:rPr lang="en-US" sz="3200" dirty="0">
                <a:solidFill>
                  <a:schemeClr val="bg1"/>
                </a:solidFill>
              </a:rPr>
              <a:t>://</a:t>
            </a:r>
            <a:r>
              <a:rPr lang="en-US" sz="3200" dirty="0" smtClean="0">
                <a:solidFill>
                  <a:schemeClr val="bg1"/>
                </a:solidFill>
              </a:rPr>
              <a:t>playground.learnqa.ru/puzzle/triangle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smtClean="0">
                <a:solidFill>
                  <a:schemeClr val="bg1"/>
                </a:solidFill>
              </a:rPr>
              <a:t/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1</a:t>
            </a:r>
            <a:r>
              <a:rPr lang="fr-FR" sz="3200" dirty="0">
                <a:solidFill>
                  <a:schemeClr val="bg1"/>
                </a:solidFill>
              </a:rPr>
              <a:t>. [0; 0; 0]</a:t>
            </a:r>
            <a:br>
              <a:rPr lang="fr-FR" sz="3200" dirty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/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2</a:t>
            </a:r>
            <a:r>
              <a:rPr lang="fr-FR" sz="3200" dirty="0">
                <a:solidFill>
                  <a:schemeClr val="bg1"/>
                </a:solidFill>
              </a:rPr>
              <a:t>. </a:t>
            </a:r>
            <a:r>
              <a:rPr lang="fr-FR" sz="3200" dirty="0" smtClean="0">
                <a:solidFill>
                  <a:schemeClr val="bg1"/>
                </a:solidFill>
              </a:rPr>
              <a:t>[-3; -3; -3]</a:t>
            </a:r>
            <a:r>
              <a:rPr lang="fr-FR" sz="3200" dirty="0">
                <a:solidFill>
                  <a:schemeClr val="bg1"/>
                </a:solidFill>
              </a:rPr>
              <a:t/>
            </a:r>
            <a:br>
              <a:rPr lang="fr-FR" sz="3200" dirty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/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AutoShape 2" descr="blob:https://web.telegram.org/ff62aaa3-2db2-4683-b877-d84d3d2615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3c71514d-92d2-4897-be5f-cba2baac91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26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223</Words>
  <Application>Microsoft Office PowerPoint</Application>
  <PresentationFormat>Экран (16:9)</PresentationFormat>
  <Paragraphs>151</Paragraphs>
  <Slides>65</Slides>
  <Notes>59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70" baseType="lpstr">
      <vt:lpstr>Arial</vt:lpstr>
      <vt:lpstr>Wingdings</vt:lpstr>
      <vt:lpstr>Liberation Mono</vt:lpstr>
      <vt:lpstr>Calibri</vt:lpstr>
      <vt:lpstr>Тема Office</vt:lpstr>
      <vt:lpstr>Think like a tester, act like an engineer</vt:lpstr>
      <vt:lpstr>  Facebook:     Telegram: </vt:lpstr>
      <vt:lpstr>Think like a tester, act like an engineer</vt:lpstr>
      <vt:lpstr>  1. Make sure the product works        </vt:lpstr>
      <vt:lpstr>https://playground.learnqa.ru/puzzle/triangle     </vt:lpstr>
      <vt:lpstr>https://playground.learnqa.ru/puzzle/triangle     </vt:lpstr>
      <vt:lpstr>https://playground.learnqa.ru/puzzle/triangle     </vt:lpstr>
      <vt:lpstr>https://playground.learnqa.ru/puzzle/triangle   1. [0; 0; 0]        </vt:lpstr>
      <vt:lpstr>https://playground.learnqa.ru/puzzle/triangle   1. [0; 0; 0]  2. [-3; -3; -3]      </vt:lpstr>
      <vt:lpstr>https://playground.learnqa.ru/puzzle/triangle   1. [0; 0; 0]  2. [-3; -3; -3]  3. abcdef (any string)    </vt:lpstr>
      <vt:lpstr>https://playground.learnqa.ru/puzzle/triangle   1. [0; 0; 0]  2. [-3; -3; -3]  3. abcdef (any string)  4. etc.  </vt:lpstr>
      <vt:lpstr>  1. Make sure the product works        </vt:lpstr>
      <vt:lpstr>  1. Make sure the product works    2. Understand your customer   </vt:lpstr>
      <vt:lpstr>https://imbashop.com         </vt:lpstr>
      <vt:lpstr>https://imbashop.com   1. Registration 2. Authorization 3. Search 4. Payments 5. Delivery 6. etc.  </vt:lpstr>
      <vt:lpstr>https://imbashop.com   1. Registration 2. Authorization 3. Search 4. Payments 5. Delivery 6. etc.  </vt:lpstr>
      <vt:lpstr>https://imbashop.com   1. Registration 2. Authorization 3. Search 4. Payments 5. Delivery 6. etc.  </vt:lpstr>
      <vt:lpstr>https://imbashop.com   1. Registration 2. Authorization 3. Search 4. Payments 5. Delivery 6. etc.  </vt:lpstr>
      <vt:lpstr>https://imbashop.com   1. Registration 2. Authorization 3. Search 4. Payments 5. Delivery 6. etc.  </vt:lpstr>
      <vt:lpstr>https://imbashop.com   1. Registration 2. Authorization 3. Search 4. Payments 5. Delivery 6. etc.  </vt:lpstr>
      <vt:lpstr>https://imbashop.com   1. Registration 2. Authorization 3. Search 4. Payments 5. Delivery 6. etc.  </vt:lpstr>
      <vt:lpstr>Презентация PowerPoint</vt:lpstr>
      <vt:lpstr>Презентация PowerPoint</vt:lpstr>
      <vt:lpstr>The customer does not buy a punch.   Customer buys a hole in the wall.</vt:lpstr>
      <vt:lpstr>Презентация PowerPoint</vt:lpstr>
      <vt:lpstr>  1. Make sure the product works    2. Understand your customer   </vt:lpstr>
      <vt:lpstr>  1. Make sure the product works    2. Understand your customer    3. Understand your product </vt:lpstr>
      <vt:lpstr>      Manual testing  Selenium IDE   Selenium WebDriver  Java        </vt:lpstr>
      <vt:lpstr>      Manual testing  Selenium IDE   Selenium WebDriver  Java        </vt:lpstr>
      <vt:lpstr>      Manual testing  Selenium IDE   Selenium WebDriver  Java        </vt:lpstr>
      <vt:lpstr>      Manual testing  Selenium IDE   Selenium WebDriver  Java        </vt:lpstr>
      <vt:lpstr>Создать программу, которая выведет на экран ближайшее к 10 из двух чисел.   Например, среди чисел 8 и 6 - ближайшее к десяти 8.</vt:lpstr>
      <vt:lpstr>          int a = 8;  int b = 6;  int ten = 10;  int diffOne = ten - a;  int diffTwo = ten - b;   if (diffOne &lt; diffTwo) {       System.out.println("Ближайшее число к 10: " + a);  }  else {       System.out.println("Ближайшее число к 10: " + b);  }      </vt:lpstr>
      <vt:lpstr>          int a = 8;  int b = 6;  int ten = 10;  int diffOne = ten - a;  int diffTwo = ten - b;   if (diffOne &lt; diffTwo) {       System.out.println("Ближайшее число к 10: " + a);  }  else {       System.out.println("Ближайшее число к 10: " + b);  }   BUILD SUCCESSFUL  Ближайшее число к 10: 8 </vt:lpstr>
      <vt:lpstr>          int a = 8;  int b = 6;  int ten = 10;  int diffOne = ten - a;  int diffTwo = ten - b;   if (diffOne &lt; diffTwo) {       System.out.println("Ближайшее число к 10: " + a);  }  else {       System.out.println("Ближайшее число к 10: " + b);  }   BUILD SUCCESSFUL  Ближайшее число к 10: 8 </vt:lpstr>
      <vt:lpstr>          int a = 8;  int b = 6;  int ten = 10;  int diffOne = ten - a; // 2  int diffTwo = ten - b; // 4   if (diffOne &lt; diffTwo) {       System.out.println("Ближайшее число к 10: " + a);  }  else {       System.out.println("Ближайшее число к 10: " + b);  }   BUILD SUCCESSFUL  Ближайшее число к 10: 8 </vt:lpstr>
      <vt:lpstr>          int a = 11;  int b = 29;  int ten = 10;  int diffOne = ten - a; // -1  int diffTwo = ten - b; // -19   if (diffOne &lt; diffTwo) {       System.out.println("Ближайшее число к 10: " + a);  }  else {       System.out.println("Ближайшее число к 10: " + b);  }        </vt:lpstr>
      <vt:lpstr>          int a = 11;  int b = 29;  int ten = 10;  int diffOne = ten - a; // -1  int diffTwo = ten - b; // -19   if (diffOne &lt; diffTwo) {       System.out.println("Ближайшее число к 10: " + a);  }  else {       System.out.println("Ближайшее число к 10: " + b);  }   BUILD SUCCESSFUL  Ближайшее число к 10: 29 </vt:lpstr>
      <vt:lpstr>          int a = 11;  int b = 29;  int ten = 10;  int diffOne = Math.abs(ten – a); // 1  int diffTwo = Math.abs(ten – b); // 19   if (diffOne &lt; diffTwo) {       System.out.println("Ближайшее число к 10: " + a);  }  else {       System.out.println("Ближайшее число к 10: " + b);  }        </vt:lpstr>
      <vt:lpstr>          int a = 11;  int b = 29;  int ten = 10;  int diffOne = Math.abs(ten – a); // 1  int diffTwo = Math.abs(ten – b); // 19   if (diffOne &lt; diffTwo) {       System.out.println("Ближайшее число к 10: " + a);  }  else {       System.out.println("Ближайшее число к 10: " + b);  }   BUILD SUCCESSFUL  Ближайшее число к 10: 11 </vt:lpstr>
      <vt:lpstr>          int a = 14;  int b = 14;  int ten = 10;  int diffOne = Math.abs(ten – a); // 4  int diffTwo = Math.abs(ten – b); // 4   if (diffOne &lt; diffTwo) {       System.out.println("Ближайшее число к 10: " + a);  }  else {       System.out.println("Ближайшее число к 10: " + b);  }        </vt:lpstr>
      <vt:lpstr>          int a = 14;  int b = 14;  int ten = 10;  int diffOne = Math.abs(ten – a); // 4  int diffTwo = Math.abs(ten – b); // 4   if (diffOne &lt; diffTwo) {       System.out.println("Ближайшее число к 10 – число а,  равное: " + a);  }  else {       System.out.println("Ближайшее число к 10 – число b,  равное: " + b);  }  </vt:lpstr>
      <vt:lpstr>          int a = 14;  int b = 14;  int ten = 10;  int diffOne = Math.abs(ten – a); // 4  int diffTwo = Math.abs(ten – b); // 4   if (diffOne &lt; diffTwo) {       System.out.println("Ближайшее число к 10 – число а,  равное: " + a);  }  else {       System.out.println("Ближайшее число к 10 – число b,  равное: " + b);  }   BUILD SUCCESSFUL  Ближайшее число к 10 – число b, равное: 14 </vt:lpstr>
      <vt:lpstr>          int a = 14;  int b = 14;  int ten = 10;  int diffOne = Math.abs(ten – a); // 4  int diffTwo = Math.abs(ten – b); // 4   if (a == b) {       System.out.println(“Числа находятся на равном расстоянии от ”  + ten);  }  else if (diffOne &lt; diffTwo) {       System.out.println("Ближайшее число к 10 – число а,  равное: " + a);  }  else {       System.out.println("Ближайшее число к 10 – число b,  равное: " + b);  }           </vt:lpstr>
      <vt:lpstr>          int a = 14;  int b = 14;  int ten = 10;  int diffOne = Math.abs(ten – a); // 4  int diffTwo = Math.abs(ten – b); // 4   if (a == b) {       System.out.println(“Числа находятся на равном расстоянии от ”  + ten);  }  else if (diffOne &lt; diffTwo) {       System.out.println("Ближайшее число к 10 – число а,  равное: " + a);  }  else {       System.out.println("Ближайшее число к 10 – число b,  равное: " + b);  }   BUILD SUCCESSFUL  Числа находятся на равном расстоянии от 10    </vt:lpstr>
      <vt:lpstr>          int a = 12;  int b = 8;  int ten = 10;  int diffOne = Math.abs(ten – a); // 2  int diffTwo = Math.abs(ten – b); // 2   if (a == b) {        System.out.println(“Числа находятся на равном расстоянии от ”  + ten);  }  else if (diffOne &lt; diffTwo) {       System.out.println("Ближайшее число к 10 – число а,  равное: " + a);  }  else {       System.out.println("Ближайшее число к 10 – число b,  равное: " + b);  }           </vt:lpstr>
      <vt:lpstr>          int a = 12;  int b = 8;  int ten = 10;  int diffOne = Math.abs(ten – a); // 2  int diffTwo = Math.abs(ten – b); // 2   if (a == b) { // Это условие не выполнится, т.к. числа не равны       System.out.println(“Числа находятся на равном расстоянии от ”  + ten);  }  else if (diffOne &lt; diffTwo) {       System.out.println("Ближайшее число к 10 – число а,  равное: " + a);  }  else {       System.out.println("Ближайшее число к 10 – число b,  равное: " + b);  }           </vt:lpstr>
      <vt:lpstr>          int a = 12;  int b = 8;  int ten = 10;  int diffOne = Math.abs(ten – a); // 2  int diffTwo = Math.abs(ten – b); // 2   if (a == b) { // Это условие не выполнится, т.к. числа не равны       System.out.println(“Числа находятся на равном расстоянии от ”  + ten);  }  else if (diffOne &lt; diffTwo) {       System.out.println("Ближайшее число к 10 – число а,  равное: " + a);  }  else {       System.out.println("Ближайшее число к 10 – число b,  равное: " + b);  }   BUILD SUCCESSFUL  Ближайшее число к 10 – число b, равное: 8    </vt:lpstr>
      <vt:lpstr>          int a = 12;  int b = 8;  int ten = 10;  int diffOne = Math.abs(ten – a); // 2  int diffTwo = Math.abs(ten – b); // 2   if (diffOne == diffTwo) {       System.out.println(“Числа находятся на равном расстоянии от ”  + ten);  }  else if (diffOne &lt; diffTwo) {       System.out.println("Ближайшее число к 10 – число а,  равное: " + a);  }  else {       System.out.println("Ближайшее число к 10 – число b,  равное: " + b);  }           </vt:lpstr>
      <vt:lpstr>          int a = 12;  int b = 8;  int ten = 10;  int diffOne = Math.abs(ten – a); // 2  int diffTwo = Math.abs(ten – b); // 2   if (diffOne == diffTwo) {       System.out.println(“Числа находятся на равном расстоянии от ”  + ten);  }  else if (diffOne &lt; diffTwo) {       System.out.println("Ближайшее число к 10 – число а,  равное: " + a);  }  else {       System.out.println("Ближайшее число к 10 – число b,  равное: " + b);  }    BUILD SUCCESSFUL  Числа находятся на равном расстоянии от 10    </vt:lpstr>
      <vt:lpstr>      int a = 2147483648;              </vt:lpstr>
      <vt:lpstr>      int a = 2147483648;  int b = -2147483649;           </vt:lpstr>
      <vt:lpstr>      int a = 2147483648;  int b = -2147483649;   Error:(3, 17) java: integer number too large: 2147483648 Error:(4, 18) java: integer number too large: -2147483649      </vt:lpstr>
      <vt:lpstr>      BigInteger a = BigInteger.valueOf(2147483647);   BigInteger b = BigInteger.valueOf(-2147483648);   int ten = 10;   BigInteger diffOne = a.subtract(BigInteger.valueOf(ten));   BigInteger diffTwo = b.subtract(BigInteger.valueOf(ten));      </vt:lpstr>
      <vt:lpstr>          int a = 12;  int b = 8;  int ten = 10;  int diffOne = Math.abs(ten – a); // 2  int diffTwo = Math.abs(ten – b); // 2   if (diffOne == diffTwo) {       System.out.println(“Числа находятся на равном расстоянии от ”  + ten);  }  else if (diffOne &lt; diffTwo) {       System.out.println("Ближайшее число к 10 – число а,  равное: " + a);  }  else {       System.out.println("Ближайшее число к 10 – число b,  равное: " + b);  }    BUILD SUCCESSFUL  Числа находятся на равном расстоянии от 10    </vt:lpstr>
      <vt:lpstr>          double a = 12.0;  double b = 8.0;  double ten = 10.0;  double diffOne = Math.abs(ten – a); // 2  double diffTwo = Math.abs(ten – b); // 2   if (diffOne == diffTwo) {       System.out.println(“Числа находятся на равном расстоянии от ”  + ten);  }  else if (diffOne &lt; diffTwo) {       System.out.println("Ближайшее число к 10 – число а,  равное: " + a);  }  else {       System.out.println("Ближайшее число к 10 – число b,  равное: " + b);  }          </vt:lpstr>
      <vt:lpstr>          double a = 0.1;  double b = 0.2;  double sum = a + b;  System.out.println(“Сумма 0.1 и 0.2 равна: “ + sum);           </vt:lpstr>
      <vt:lpstr>          double a = 0.1;  double b = 0.2;  double sum = a + b;  System.out.println(“Сумма 0.1 и 0.2 равна: “ + sum);   BUILD SUCCESSFUL  Сумма 0.1 и 0.2 равна: 0.30000000000000004    </vt:lpstr>
      <vt:lpstr>        https://0.30000000000000004.com    </vt:lpstr>
      <vt:lpstr>        2e+4  16F3  any string  1,234.567  null, Infinity, true, false  etc.    </vt:lpstr>
      <vt:lpstr>Презентация PowerPoint</vt:lpstr>
      <vt:lpstr>Презентация PowerPoint</vt:lpstr>
      <vt:lpstr>Презентация PowerPoint</vt:lpstr>
      <vt:lpstr>Презентация PowerPoint</vt:lpstr>
      <vt:lpstr>      Thanks for attention!    Contacts: Telegram: @timlidos Skype: john.klymenko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 like a tester, act like an engineer</dc:title>
  <dc:creator>Dell 5530</dc:creator>
  <cp:lastModifiedBy>Admin</cp:lastModifiedBy>
  <cp:revision>28</cp:revision>
  <dcterms:created xsi:type="dcterms:W3CDTF">2019-07-13T06:20:03Z</dcterms:created>
  <dcterms:modified xsi:type="dcterms:W3CDTF">2019-07-31T21:08:42Z</dcterms:modified>
</cp:coreProperties>
</file>