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rostropolsky@docdoc.ru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mailto:rostropolsky@docdoc.ru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1" Type="http://schemas.openxmlformats.org/officeDocument/2006/relationships/image" Target="../media/image7.png"/><Relationship Id="rId10" Type="http://schemas.openxmlformats.org/officeDocument/2006/relationships/image" Target="../media/image31.png"/><Relationship Id="rId9" Type="http://schemas.openxmlformats.org/officeDocument/2006/relationships/image" Target="../media/image40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53350" y="228600"/>
            <a:ext cx="89145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/>
              <a:t>Дашборд тестировщика</a:t>
            </a:r>
            <a:endParaRPr sz="60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731375" y="1229750"/>
            <a:ext cx="8202300" cy="11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</a:rPr>
              <a:t>или как собрать метрики в одном месте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3925" y="0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88806"/>
            <a:ext cx="9144000" cy="274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9675" y="-53625"/>
            <a:ext cx="91041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Что не нравилось</a:t>
            </a:r>
            <a:endParaRPr sz="50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41475" y="1137025"/>
            <a:ext cx="42969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Каждая система хороша по своему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Нет возможности настроить “под себя”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Чем больше систем - тем сложнее проводить анализ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875" y="973275"/>
            <a:ext cx="3921330" cy="38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813150" y="32300"/>
            <a:ext cx="76557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Хотим в одном месте</a:t>
            </a:r>
            <a:endParaRPr sz="5000"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975" y="1001975"/>
            <a:ext cx="5099999" cy="406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813150" y="32300"/>
            <a:ext cx="76557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Решение</a:t>
            </a:r>
            <a:endParaRPr sz="500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98475"/>
            <a:ext cx="4872250" cy="16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875" y="2007062"/>
            <a:ext cx="35052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2953925" y="-42050"/>
            <a:ext cx="39021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Схема аналитики</a:t>
            </a:r>
            <a:endParaRPr sz="3500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825" y="540850"/>
            <a:ext cx="6312226" cy="45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2953925" y="-42050"/>
            <a:ext cx="39021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Схема аналитики</a:t>
            </a:r>
            <a:endParaRPr sz="3500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825" y="540850"/>
            <a:ext cx="6312226" cy="45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5264500" y="2652450"/>
            <a:ext cx="1906200" cy="806700"/>
          </a:xfrm>
          <a:prstGeom prst="ellipse">
            <a:avLst/>
          </a:prstGeom>
          <a:noFill/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  <p:cxnSp>
        <p:nvCxnSpPr>
          <p:cNvPr id="170" name="Shape 170"/>
          <p:cNvCxnSpPr/>
          <p:nvPr/>
        </p:nvCxnSpPr>
        <p:spPr>
          <a:xfrm flipH="1">
            <a:off x="6545400" y="1785100"/>
            <a:ext cx="2027100" cy="10488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2953925" y="-42050"/>
            <a:ext cx="39021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Схема аналитики</a:t>
            </a:r>
            <a:endParaRPr sz="3500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825" y="540850"/>
            <a:ext cx="6312226" cy="45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5264500" y="2652450"/>
            <a:ext cx="1906200" cy="806700"/>
          </a:xfrm>
          <a:prstGeom prst="ellipse">
            <a:avLst/>
          </a:prstGeom>
          <a:noFill/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  <p:cxnSp>
        <p:nvCxnSpPr>
          <p:cNvPr id="179" name="Shape 179"/>
          <p:cNvCxnSpPr/>
          <p:nvPr/>
        </p:nvCxnSpPr>
        <p:spPr>
          <a:xfrm flipH="1">
            <a:off x="6545400" y="1785100"/>
            <a:ext cx="2027100" cy="10488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Shape 180"/>
          <p:cNvSpPr/>
          <p:nvPr/>
        </p:nvSpPr>
        <p:spPr>
          <a:xfrm>
            <a:off x="6455700" y="3702425"/>
            <a:ext cx="1906200" cy="806700"/>
          </a:xfrm>
          <a:prstGeom prst="ellipse">
            <a:avLst/>
          </a:prstGeom>
          <a:noFill/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  <p:cxnSp>
        <p:nvCxnSpPr>
          <p:cNvPr id="181" name="Shape 181"/>
          <p:cNvCxnSpPr>
            <a:stCxn id="178" idx="6"/>
          </p:cNvCxnSpPr>
          <p:nvPr/>
        </p:nvCxnSpPr>
        <p:spPr>
          <a:xfrm>
            <a:off x="7170700" y="3055800"/>
            <a:ext cx="534600" cy="8271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Shape 182"/>
          <p:cNvSpPr/>
          <p:nvPr/>
        </p:nvSpPr>
        <p:spPr>
          <a:xfrm>
            <a:off x="5171700" y="4509125"/>
            <a:ext cx="1202100" cy="582900"/>
          </a:xfrm>
          <a:prstGeom prst="ellipse">
            <a:avLst/>
          </a:prstGeom>
          <a:noFill/>
          <a:ln cap="flat" cmpd="sng" w="762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698825" y="1019575"/>
            <a:ext cx="1202100" cy="582900"/>
          </a:xfrm>
          <a:prstGeom prst="ellipse">
            <a:avLst/>
          </a:prstGeom>
          <a:noFill/>
          <a:ln cap="flat" cmpd="sng" w="762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583038" y="0"/>
            <a:ext cx="17730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Chart.io</a:t>
            </a:r>
            <a:endParaRPr sz="3500"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975" y="578450"/>
            <a:ext cx="7259125" cy="428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562150" y="0"/>
            <a:ext cx="17730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Chart.io</a:t>
            </a:r>
            <a:endParaRPr sz="3500"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00" y="898525"/>
            <a:ext cx="8839196" cy="362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562150" y="0"/>
            <a:ext cx="17730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Chart.io</a:t>
            </a:r>
            <a:endParaRPr sz="3500"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338" y="627125"/>
            <a:ext cx="7218619" cy="42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31200" y="79350"/>
            <a:ext cx="42147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Метрики (ошибки)</a:t>
            </a:r>
            <a:endParaRPr sz="3500"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104775" y="821050"/>
            <a:ext cx="8313000" cy="38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за период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по приоритету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причины появления, пропуска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источник ошибки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скорость исправления 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по статусам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по компонентам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тренд исправления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соотношение новых к закрытым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по платформам/окружениям (iOS/Android)</a:t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4900" y="-26450"/>
            <a:ext cx="6157299" cy="516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628975" y="901850"/>
            <a:ext cx="48954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Остропольский Руслан</a:t>
            </a:r>
            <a:endParaRPr sz="5000"/>
          </a:p>
        </p:txBody>
      </p:sp>
      <p:sp>
        <p:nvSpPr>
          <p:cNvPr id="63" name="Shape 63"/>
          <p:cNvSpPr txBox="1"/>
          <p:nvPr/>
        </p:nvSpPr>
        <p:spPr>
          <a:xfrm>
            <a:off x="654375" y="2638250"/>
            <a:ext cx="60645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Head of QA в DocDoc</a:t>
            </a:r>
            <a:endParaRPr sz="2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u="sng">
                <a:hlinkClick r:id="rId3"/>
              </a:rPr>
              <a:t>rostropolsky@docdoc.ru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/>
              <a:t>https://www.facebook.com/rusostropolsky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2850" y="460988"/>
            <a:ext cx="305752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2312125" y="37075"/>
            <a:ext cx="424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Количество ошибок</a:t>
            </a:r>
            <a:endParaRPr sz="350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00" y="755525"/>
            <a:ext cx="7797800" cy="40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2985975" y="61800"/>
            <a:ext cx="424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Критичность</a:t>
            </a:r>
            <a:endParaRPr sz="3500"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25" y="1084038"/>
            <a:ext cx="8839200" cy="339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480550" y="61800"/>
            <a:ext cx="2355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Источник</a:t>
            </a:r>
            <a:endParaRPr sz="3500"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438" y="884975"/>
            <a:ext cx="7259124" cy="388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1813650" y="81950"/>
            <a:ext cx="551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По статусам нахождения</a:t>
            </a:r>
            <a:endParaRPr sz="3500"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88775"/>
            <a:ext cx="8839198" cy="230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944350" y="138000"/>
            <a:ext cx="5044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По</a:t>
            </a:r>
            <a:r>
              <a:rPr lang="ru" sz="3500"/>
              <a:t> компонентам</a:t>
            </a:r>
            <a:endParaRPr sz="3500"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750" y="928625"/>
            <a:ext cx="7062188" cy="37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2547125" y="158175"/>
            <a:ext cx="3968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Новые/Закрытые</a:t>
            </a:r>
            <a:endParaRPr sz="3500"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30300"/>
            <a:ext cx="8839202" cy="358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2933025" y="146375"/>
            <a:ext cx="3410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Общий тренд</a:t>
            </a:r>
            <a:endParaRPr sz="3500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4100"/>
            <a:ext cx="8839201" cy="362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2417625" y="80325"/>
            <a:ext cx="45684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Воронка по статусам</a:t>
            </a:r>
            <a:endParaRPr sz="3500"/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0" y="1465538"/>
            <a:ext cx="8839200" cy="221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1632100" y="97050"/>
            <a:ext cx="62871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Другие м</a:t>
            </a:r>
            <a:r>
              <a:rPr lang="ru" sz="3500"/>
              <a:t>етрики и полезности</a:t>
            </a:r>
            <a:endParaRPr sz="3500"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445475" y="956925"/>
            <a:ext cx="3907200" cy="3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Автоматизация UI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Тренд “чистых” релизов (падения ui в релизе)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Skip тесты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Релизы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Количество релизов в день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Среднее время релиза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Разрез по всем процессам в релизе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Окружения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Браузеры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Разрешения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Устройства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350" y="790900"/>
            <a:ext cx="4263727" cy="418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1441250" y="80325"/>
            <a:ext cx="62937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Релизы - сборки из Jenkins</a:t>
            </a:r>
            <a:endParaRPr sz="3500"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400" y="810225"/>
            <a:ext cx="7879332" cy="383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3000150" y="38925"/>
            <a:ext cx="31437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О DocDoc</a:t>
            </a:r>
            <a:endParaRPr sz="5000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213" y="847225"/>
            <a:ext cx="6723575" cy="39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1441250" y="80325"/>
            <a:ext cx="62937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Релизы - влияние задач на $ </a:t>
            </a:r>
            <a:endParaRPr sz="3500"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51" y="757100"/>
            <a:ext cx="7542122" cy="39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1441250" y="80325"/>
            <a:ext cx="7146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Окружения - разрешение экрана</a:t>
            </a:r>
            <a:r>
              <a:rPr lang="ru" sz="3500"/>
              <a:t> </a:t>
            </a:r>
            <a:endParaRPr sz="3500"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13500"/>
            <a:ext cx="8839201" cy="2958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1441250" y="80325"/>
            <a:ext cx="7146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Окружения - браузеры </a:t>
            </a:r>
            <a:endParaRPr sz="3500"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11825"/>
            <a:ext cx="8839200" cy="221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441250" y="80325"/>
            <a:ext cx="7146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Автоматизация - стабильность</a:t>
            </a:r>
            <a:r>
              <a:rPr lang="ru" sz="3500"/>
              <a:t> </a:t>
            </a:r>
            <a:endParaRPr sz="3500"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68350"/>
            <a:ext cx="8839200" cy="264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1441250" y="80325"/>
            <a:ext cx="7146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Итоги</a:t>
            </a:r>
            <a:r>
              <a:rPr lang="ru" sz="3500"/>
              <a:t> </a:t>
            </a:r>
            <a:endParaRPr sz="3500"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152500" y="865950"/>
            <a:ext cx="77400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Все в одном месте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Можно пользоваться ежедневно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Находить узкие места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Расширять отчеты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Разрезать тонко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Копать глубже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Ставить цели на улучшения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>
                <a:solidFill>
                  <a:schemeClr val="dk1"/>
                </a:solidFill>
              </a:rPr>
              <a:t>Пересматривать метрики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75" y="624750"/>
            <a:ext cx="4079900" cy="403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583850" y="1356175"/>
            <a:ext cx="75624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FFFFFF"/>
                </a:solidFill>
              </a:rPr>
              <a:t>Спасибо!</a:t>
            </a:r>
            <a:endParaRPr sz="6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FF"/>
                </a:solidFill>
              </a:rPr>
              <a:t>Вопросы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3"/>
              </a:rPr>
              <a:t>rostropolsky@docdoc.ru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https://www.facebook.com/rusostropolsky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3000150" y="38925"/>
            <a:ext cx="31437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Зачем?</a:t>
            </a:r>
            <a:endParaRPr sz="5000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650" y="1185150"/>
            <a:ext cx="6380705" cy="34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074250" y="-56275"/>
            <a:ext cx="4179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highlight>
                  <a:srgbClr val="D9D2E9"/>
                </a:highlight>
              </a:rPr>
              <a:t>Что-то есть</a:t>
            </a:r>
            <a:endParaRPr sz="5000">
              <a:highlight>
                <a:srgbClr val="D9D2E9"/>
              </a:highlight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9675" y="-53625"/>
            <a:ext cx="91041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Работаем с показателями</a:t>
            </a:r>
            <a:endParaRPr sz="500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575" y="1014450"/>
            <a:ext cx="6405900" cy="3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9675" y="-53625"/>
            <a:ext cx="91041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Что получаем</a:t>
            </a:r>
            <a:endParaRPr sz="50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867200" y="1654500"/>
            <a:ext cx="40446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Точно знаем куда идем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История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Измеряемое качество</a:t>
            </a:r>
            <a:endParaRPr sz="2400"/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25675"/>
            <a:ext cx="4448088" cy="35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000150" y="38925"/>
            <a:ext cx="31437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Как было</a:t>
            </a:r>
            <a:endParaRPr sz="5000"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654" y="2323750"/>
            <a:ext cx="1084275" cy="10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9875" y="1102400"/>
            <a:ext cx="1990422" cy="14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2625" y="2595200"/>
            <a:ext cx="1990425" cy="66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2775" y="1465000"/>
            <a:ext cx="1354925" cy="135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4800" y="3844250"/>
            <a:ext cx="2093451" cy="95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3025" y="3653850"/>
            <a:ext cx="1510691" cy="114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2375" y="3130300"/>
            <a:ext cx="1165134" cy="114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Shape 114"/>
          <p:cNvCxnSpPr>
            <a:stCxn id="110" idx="3"/>
            <a:endCxn id="108" idx="1"/>
          </p:cNvCxnSpPr>
          <p:nvPr/>
        </p:nvCxnSpPr>
        <p:spPr>
          <a:xfrm flipH="1" rot="10800000">
            <a:off x="2617700" y="1848763"/>
            <a:ext cx="1852200" cy="293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Shape 115"/>
          <p:cNvCxnSpPr>
            <a:stCxn id="110" idx="2"/>
            <a:endCxn id="107" idx="1"/>
          </p:cNvCxnSpPr>
          <p:nvPr/>
        </p:nvCxnSpPr>
        <p:spPr>
          <a:xfrm flipH="1" rot="-5400000">
            <a:off x="2419938" y="2340225"/>
            <a:ext cx="45900" cy="1005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Shape 116"/>
          <p:cNvCxnSpPr>
            <a:stCxn id="107" idx="3"/>
            <a:endCxn id="109" idx="1"/>
          </p:cNvCxnSpPr>
          <p:nvPr/>
        </p:nvCxnSpPr>
        <p:spPr>
          <a:xfrm>
            <a:off x="4029929" y="2865888"/>
            <a:ext cx="1792800" cy="627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Shape 117"/>
          <p:cNvCxnSpPr>
            <a:stCxn id="111" idx="0"/>
            <a:endCxn id="110" idx="3"/>
          </p:cNvCxnSpPr>
          <p:nvPr/>
        </p:nvCxnSpPr>
        <p:spPr>
          <a:xfrm flipH="1" rot="5400000">
            <a:off x="2863625" y="1896350"/>
            <a:ext cx="1701900" cy="2193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Shape 118"/>
          <p:cNvCxnSpPr>
            <a:stCxn id="111" idx="3"/>
            <a:endCxn id="109" idx="2"/>
          </p:cNvCxnSpPr>
          <p:nvPr/>
        </p:nvCxnSpPr>
        <p:spPr>
          <a:xfrm flipH="1" rot="10800000">
            <a:off x="5858251" y="3262235"/>
            <a:ext cx="959700" cy="1058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Shape 119"/>
          <p:cNvCxnSpPr>
            <a:endCxn id="108" idx="3"/>
          </p:cNvCxnSpPr>
          <p:nvPr/>
        </p:nvCxnSpPr>
        <p:spPr>
          <a:xfrm flipH="1" rot="5400000">
            <a:off x="6311797" y="1997300"/>
            <a:ext cx="1805100" cy="1508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Shape 120"/>
          <p:cNvCxnSpPr>
            <a:endCxn id="113" idx="3"/>
          </p:cNvCxnSpPr>
          <p:nvPr/>
        </p:nvCxnSpPr>
        <p:spPr>
          <a:xfrm rot="10800000">
            <a:off x="1967509" y="3702188"/>
            <a:ext cx="1797300" cy="618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Shape 121"/>
          <p:cNvCxnSpPr>
            <a:stCxn id="113" idx="0"/>
            <a:endCxn id="112" idx="1"/>
          </p:cNvCxnSpPr>
          <p:nvPr/>
        </p:nvCxnSpPr>
        <p:spPr>
          <a:xfrm flipH="1" rot="-5400000">
            <a:off x="3751342" y="763900"/>
            <a:ext cx="1095300" cy="5828100"/>
          </a:xfrm>
          <a:prstGeom prst="curvedConnector4">
            <a:avLst>
              <a:gd fmla="val -21741" name="adj1"/>
              <a:gd fmla="val 5499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Shape 122"/>
          <p:cNvCxnSpPr>
            <a:stCxn id="109" idx="0"/>
            <a:endCxn id="110" idx="0"/>
          </p:cNvCxnSpPr>
          <p:nvPr/>
        </p:nvCxnSpPr>
        <p:spPr>
          <a:xfrm flipH="1" rot="5400000">
            <a:off x="3813938" y="-408700"/>
            <a:ext cx="1130100" cy="4877700"/>
          </a:xfrm>
          <a:prstGeom prst="curvedConnector3">
            <a:avLst>
              <a:gd fmla="val 12108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3" name="Shape 1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88000" y="771300"/>
            <a:ext cx="812050" cy="8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002300" y="1465000"/>
            <a:ext cx="1276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Report portal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2190300" y="45100"/>
            <a:ext cx="46719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/>
              <a:t>Например Jira</a:t>
            </a:r>
            <a:endParaRPr sz="500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625"/>
            <a:ext cx="1580075" cy="3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74200"/>
            <a:ext cx="8839200" cy="323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