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81" r:id="rId25"/>
    <p:sldId id="278" r:id="rId26"/>
    <p:sldId id="279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embeddedFontLst>
    <p:embeddedFont>
      <p:font typeface="Helvetica Neue" panose="02000503000000020004" pitchFamily="2" charset="0"/>
      <p:regular r:id="rId33"/>
      <p:bold r:id="rId34"/>
      <p:italic r:id="rId35"/>
      <p:boldItalic r:id="rId36"/>
    </p:embeddedFont>
    <p:embeddedFont>
      <p:font typeface="Poppins" pitchFamily="2" charset="77"/>
      <p:regular r:id="rId37"/>
      <p:bold r:id="rId38"/>
      <p:italic r:id="rId39"/>
      <p:boldItalic r:id="rId40"/>
    </p:embeddedFont>
    <p:embeddedFont>
      <p:font typeface="Poppins ExtraBold" panose="020B0604020202020204" pitchFamily="34" charset="0"/>
      <p:bold r:id="rId41"/>
      <p:italic r:id="rId42"/>
      <p:boldItalic r:id="rId43"/>
    </p:embeddedFont>
    <p:embeddedFont>
      <p:font typeface="Poppins Light" panose="020B0604020202020204" pitchFamily="34" charset="0"/>
      <p:regular r:id="rId44"/>
      <p:bold r:id="rId45"/>
      <p:italic r:id="rId46"/>
      <p:boldItalic r:id="rId47"/>
    </p:embeddedFont>
    <p:embeddedFont>
      <p:font typeface="Poppins SemiBold" panose="020B0604020202020204" pitchFamily="34" charset="0"/>
      <p:regular r:id="rId48"/>
      <p:bold r:id="rId49"/>
      <p:italic r:id="rId50"/>
      <p:boldItalic r:id="rId51"/>
    </p:embeddedFont>
    <p:embeddedFont>
      <p:font typeface="Trebuchet MS" panose="020B0703020202090204" pitchFamily="34" charset="0"/>
      <p:regular r:id="rId52"/>
      <p:bold r:id="rId53"/>
      <p: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>
          <p15:clr>
            <a:srgbClr val="9AA0A6"/>
          </p15:clr>
        </p15:guide>
        <p15:guide id="2" pos="499">
          <p15:clr>
            <a:srgbClr val="9AA0A6"/>
          </p15:clr>
        </p15:guide>
        <p15:guide id="3" pos="5299">
          <p15:clr>
            <a:srgbClr val="9AA0A6"/>
          </p15:clr>
        </p15:guide>
        <p15:guide id="4" orient="horz" pos="370">
          <p15:clr>
            <a:srgbClr val="9AA0A6"/>
          </p15:clr>
        </p15:guide>
        <p15:guide id="5" orient="horz" pos="287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97D7DF0-3078-4D32-9DAB-B01DFC2F7532}">
  <a:tblStyle styleId="{E97D7DF0-3078-4D32-9DAB-B01DFC2F75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156" d="100"/>
          <a:sy n="156" d="100"/>
        </p:scale>
        <p:origin x="360" y="168"/>
      </p:cViewPr>
      <p:guideLst>
        <p:guide/>
        <p:guide pos="499"/>
        <p:guide pos="5299"/>
        <p:guide orient="horz" pos="370"/>
        <p:guide orient="horz" pos="28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e2cfa808b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e2cfa808b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190fe7025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190fe7025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e190fe7025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e190fe7025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e190fe7025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e190fe7025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e190fe702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e190fe702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e190fe702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e190fe7025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e190fe7025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e190fe7025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e190fe7025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e190fe7025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e190fe7025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e190fe7025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e190fe702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e190fe7025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e29725c3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e29725c3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6f490ae1d1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6f490ae1d1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e29725c3c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e29725c3c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e29725c3c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e29725c3c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29725c3c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29725c3c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fb6ca3ffcd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fb6ca3ffcd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https://www.levels.fyi/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fb6ca3ffc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fb6ca3ffc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e29725c3c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e29725c3c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 </a:t>
            </a:r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Tech Lead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guides the approach and execution of a particular team. They partner closely with a single manager, but sometimes they partner with two or three managers within a focused area. Some companies also have a  </a:t>
            </a:r>
            <a:r>
              <a:rPr lang="en-GB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Tech Lead </a:t>
            </a:r>
            <a:r>
              <a:rPr lang="en-GB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Manager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role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which is similar to the </a:t>
            </a:r>
            <a:r>
              <a:rPr lang="en-GB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Tech Lead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archetype but exists on the engineering manager ladder and includes people management responsibilities.</a:t>
            </a:r>
          </a:p>
          <a:p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 </a:t>
            </a:r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Architect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is responsible for the direction, quality, and approach within a critical area. They combine in-depth knowledge of technical constraints, user needs, and organization level leadership.</a:t>
            </a:r>
          </a:p>
          <a:p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 </a:t>
            </a:r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Solver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digs deep into arbitrarily complex problems and finds an appropriate path forward. Some focus on a given area for long periods. Others bounce from hotspot to hotspot as guided by organizational leadership.</a:t>
            </a:r>
          </a:p>
          <a:p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 </a:t>
            </a:r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Right Hand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extends an executive's attention, borrowing their scope and authority to operate particularly complex organizations. They provide additional leadership bandwidth to leaders of large-scale organizations.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fb6ca3ffcd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fb6ca3ffcd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e29725c3c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e29725c3c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cd4dcb5239_1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cd4dcb5239_1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cd4dcb5239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cd4dcb5239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f490ae1d1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6f490ae1d1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7e2cfa808b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7e2cfa808b_0_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e190fe702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e190fe702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e190fe702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e190fe702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e190fe702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e190fe702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e190fe702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e190fe702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e190fe702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e190fe7025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e190fe702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e190fe7025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92000" y="2125800"/>
            <a:ext cx="7547700" cy="20526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Font typeface="Poppins ExtraBold"/>
              <a:buNone/>
              <a:defRPr sz="44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Font typeface="Poppins ExtraBold"/>
              <a:buNone/>
              <a:defRPr sz="4400"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Font typeface="Poppins ExtraBold"/>
              <a:buNone/>
              <a:defRPr sz="4400"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Font typeface="Poppins ExtraBold"/>
              <a:buNone/>
              <a:defRPr sz="4400"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Font typeface="Poppins ExtraBold"/>
              <a:buNone/>
              <a:defRPr sz="4400"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Font typeface="Poppins ExtraBold"/>
              <a:buNone/>
              <a:defRPr sz="4400"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Font typeface="Poppins ExtraBold"/>
              <a:buNone/>
              <a:defRPr sz="4400"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Font typeface="Poppins ExtraBold"/>
              <a:buNone/>
              <a:defRPr sz="4400"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Font typeface="Poppins ExtraBold"/>
              <a:buNone/>
              <a:defRPr sz="4400"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92000" y="4240800"/>
            <a:ext cx="7207500" cy="4860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None/>
              <a:defRPr>
                <a:solidFill>
                  <a:srgbClr val="47B97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2000" y="540000"/>
            <a:ext cx="1152000" cy="28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n slide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cent text" type="titleOnly">
  <p:cSld name="TITLE_ONLY">
    <p:bg>
      <p:bgPr>
        <a:solidFill>
          <a:srgbClr val="FDECDC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806400" y="2375713"/>
            <a:ext cx="7531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oppins SemiBold"/>
              <a:buNone/>
              <a:defRPr sz="3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7" name="Google Shape;77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000" y="288000"/>
            <a:ext cx="900001" cy="2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2"/>
          <p:cNvSpPr txBox="1">
            <a:spLocks noGrp="1"/>
          </p:cNvSpPr>
          <p:nvPr>
            <p:ph type="subTitle" idx="1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photo 1">
  <p:cSld name="CUSTOM_3">
    <p:bg>
      <p:bgPr>
        <a:solidFill>
          <a:srgbClr val="EAEFEB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4813200" y="1188950"/>
            <a:ext cx="35280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pic>
        <p:nvPicPr>
          <p:cNvPr id="81" name="Google Shape;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000" y="288000"/>
            <a:ext cx="900001" cy="2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4813200" y="2457400"/>
            <a:ext cx="3528000" cy="39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200"/>
              <a:buNone/>
              <a:defRPr sz="12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2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+photo 2">
  <p:cSld name="CUSTOM_3_1">
    <p:bg>
      <p:bgPr>
        <a:solidFill>
          <a:srgbClr val="E8F2FE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792000" y="1188950"/>
            <a:ext cx="35280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000" y="288000"/>
            <a:ext cx="900001" cy="2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subTitle" idx="1"/>
          </p:nvPr>
        </p:nvSpPr>
        <p:spPr>
          <a:xfrm>
            <a:off x="792000" y="2457400"/>
            <a:ext cx="3528000" cy="39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200"/>
              <a:buNone/>
              <a:defRPr sz="12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2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stimonial 1">
  <p:cSld name="TITLE_ONLY_2">
    <p:bg>
      <p:bgPr>
        <a:solidFill>
          <a:srgbClr val="F6E4EB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792000" y="3290400"/>
            <a:ext cx="7531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oppins Light"/>
              <a:buNone/>
              <a:defRPr sz="24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2" name="Google Shape;9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000" y="288000"/>
            <a:ext cx="900001" cy="2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5"/>
          <p:cNvSpPr txBox="1">
            <a:spLocks noGrp="1"/>
          </p:cNvSpPr>
          <p:nvPr>
            <p:ph type="subTitle" idx="1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 idx="2"/>
          </p:nvPr>
        </p:nvSpPr>
        <p:spPr>
          <a:xfrm>
            <a:off x="1533600" y="4010400"/>
            <a:ext cx="3431100" cy="22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Poppins SemiBold"/>
              <a:buNone/>
              <a:defRPr sz="12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title" idx="3"/>
          </p:nvPr>
        </p:nvSpPr>
        <p:spPr>
          <a:xfrm>
            <a:off x="1533600" y="4230575"/>
            <a:ext cx="3431100" cy="22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Helvetica Neue"/>
              <a:buNone/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stimonial 2">
  <p:cSld name="TITLE_ONLY_2_1">
    <p:bg>
      <p:bgPr>
        <a:solidFill>
          <a:srgbClr val="F1F6E9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/>
          <p:nvPr/>
        </p:nvSpPr>
        <p:spPr>
          <a:xfrm>
            <a:off x="851925" y="1155775"/>
            <a:ext cx="7454400" cy="3171000"/>
          </a:xfrm>
          <a:prstGeom prst="roundRect">
            <a:avLst>
              <a:gd name="adj" fmla="val 568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1368000" y="1612800"/>
            <a:ext cx="6471600" cy="1781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 Light"/>
              <a:buNone/>
              <a:defRPr sz="18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0" name="Google Shape;10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000" y="288000"/>
            <a:ext cx="900001" cy="2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6"/>
          <p:cNvSpPr txBox="1">
            <a:spLocks noGrp="1"/>
          </p:cNvSpPr>
          <p:nvPr>
            <p:ph type="subTitle" idx="1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2"/>
          </p:nvPr>
        </p:nvSpPr>
        <p:spPr>
          <a:xfrm>
            <a:off x="2109600" y="3477000"/>
            <a:ext cx="3431100" cy="22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Poppins SemiBold"/>
              <a:buNone/>
              <a:defRPr sz="12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title" idx="3"/>
          </p:nvPr>
        </p:nvSpPr>
        <p:spPr>
          <a:xfrm>
            <a:off x="2109600" y="3697175"/>
            <a:ext cx="3431100" cy="22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Helvetica Neue"/>
              <a:buNone/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ITLE_ONLY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792000" y="3449285"/>
            <a:ext cx="4341900" cy="4875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7" name="Google Shape;107;p17"/>
          <p:cNvSpPr txBox="1"/>
          <p:nvPr/>
        </p:nvSpPr>
        <p:spPr>
          <a:xfrm>
            <a:off x="792000" y="1897200"/>
            <a:ext cx="6461400" cy="13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>
                <a:solidFill>
                  <a:srgbClr val="11111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Thank you</a:t>
            </a:r>
            <a:endParaRPr sz="7200">
              <a:solidFill>
                <a:srgbClr val="11111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6642125" y="3831008"/>
            <a:ext cx="1979100" cy="8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101 California St #3975, San Francisco, CA 94111, United States</a:t>
            </a:r>
            <a:endParaRPr sz="1200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2000" y="540000"/>
            <a:ext cx="1152000" cy="2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>
            <a:spLocks noGrp="1"/>
          </p:cNvSpPr>
          <p:nvPr>
            <p:ph type="title" idx="2"/>
          </p:nvPr>
        </p:nvSpPr>
        <p:spPr>
          <a:xfrm>
            <a:off x="792000" y="3835044"/>
            <a:ext cx="4341900" cy="4875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title" idx="3"/>
          </p:nvPr>
        </p:nvSpPr>
        <p:spPr>
          <a:xfrm>
            <a:off x="792000" y="4220803"/>
            <a:ext cx="4341900" cy="4875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1800"/>
              <a:buFont typeface="Helvetica Neue"/>
              <a:buNone/>
              <a:defRPr sz="1800">
                <a:solidFill>
                  <a:srgbClr val="47B97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eak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510000" y="1954800"/>
            <a:ext cx="49623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3510000" y="2556000"/>
            <a:ext cx="4962300" cy="4860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000" y="288000"/>
            <a:ext cx="900001" cy="2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subTitle" idx="2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CUSTOM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92000" y="900000"/>
            <a:ext cx="68004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pic>
        <p:nvPicPr>
          <p:cNvPr id="22" name="Google Shape;2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000" y="288000"/>
            <a:ext cx="900001" cy="2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ients">
  <p:cSld name="CUSTOM_2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1249200" y="1357200"/>
            <a:ext cx="5503800" cy="710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oppins ExtraBold"/>
              <a:buNone/>
              <a:defRPr sz="3000"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oppins ExtraBold"/>
              <a:buNone/>
              <a:defRPr sz="3000"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oppins ExtraBold"/>
              <a:buNone/>
              <a:defRPr sz="3000"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oppins ExtraBold"/>
              <a:buNone/>
              <a:defRPr sz="3000"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oppins ExtraBold"/>
              <a:buNone/>
              <a:defRPr sz="3000"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oppins ExtraBold"/>
              <a:buNone/>
              <a:defRPr sz="3000"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oppins ExtraBold"/>
              <a:buNone/>
              <a:defRPr sz="3000"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oppins ExtraBold"/>
              <a:buNone/>
              <a:defRPr sz="3000"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4925" y="199357"/>
            <a:ext cx="8697226" cy="478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">
  <p:cSld name="CUSTOM_1_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92000" y="900000"/>
            <a:ext cx="68004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pic>
        <p:nvPicPr>
          <p:cNvPr id="29" name="Google Shape;2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000" y="288000"/>
            <a:ext cx="900001" cy="2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792000" y="1723618"/>
            <a:ext cx="8520600" cy="26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s">
  <p:cSld name="SECTION_HEADER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92000" y="900000"/>
            <a:ext cx="68004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5" name="Google Shape;3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000" y="288000"/>
            <a:ext cx="900001" cy="2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7"/>
          <p:cNvSpPr txBox="1">
            <a:spLocks noGrp="1"/>
          </p:cNvSpPr>
          <p:nvPr>
            <p:ph type="subTitle" idx="1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ubTitle" idx="2"/>
          </p:nvPr>
        </p:nvSpPr>
        <p:spPr>
          <a:xfrm>
            <a:off x="792000" y="2670250"/>
            <a:ext cx="1634400" cy="39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200"/>
              <a:buFont typeface="Poppins ExtraBold"/>
              <a:buNone/>
              <a:defRPr sz="1200">
                <a:solidFill>
                  <a:srgbClr val="242424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ubTitle" idx="3"/>
          </p:nvPr>
        </p:nvSpPr>
        <p:spPr>
          <a:xfrm>
            <a:off x="792000" y="3212170"/>
            <a:ext cx="1634400" cy="39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200"/>
              <a:buNone/>
              <a:defRPr sz="12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ubTitle" idx="4"/>
          </p:nvPr>
        </p:nvSpPr>
        <p:spPr>
          <a:xfrm>
            <a:off x="2786400" y="2670250"/>
            <a:ext cx="1634400" cy="39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200"/>
              <a:buFont typeface="Poppins ExtraBold"/>
              <a:buNone/>
              <a:defRPr sz="1200">
                <a:solidFill>
                  <a:srgbClr val="242424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ubTitle" idx="5"/>
          </p:nvPr>
        </p:nvSpPr>
        <p:spPr>
          <a:xfrm>
            <a:off x="2786400" y="3212170"/>
            <a:ext cx="1634400" cy="39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200"/>
              <a:buNone/>
              <a:defRPr sz="12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6"/>
          </p:nvPr>
        </p:nvSpPr>
        <p:spPr>
          <a:xfrm>
            <a:off x="4780800" y="2670250"/>
            <a:ext cx="1634400" cy="39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200"/>
              <a:buFont typeface="Poppins ExtraBold"/>
              <a:buNone/>
              <a:defRPr sz="1200">
                <a:solidFill>
                  <a:srgbClr val="242424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ubTitle" idx="7"/>
          </p:nvPr>
        </p:nvSpPr>
        <p:spPr>
          <a:xfrm>
            <a:off x="4780800" y="3212170"/>
            <a:ext cx="1634400" cy="39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200"/>
              <a:buNone/>
              <a:defRPr sz="12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8"/>
          </p:nvPr>
        </p:nvSpPr>
        <p:spPr>
          <a:xfrm>
            <a:off x="6775200" y="2670250"/>
            <a:ext cx="1634400" cy="39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200"/>
              <a:buFont typeface="Poppins ExtraBold"/>
              <a:buNone/>
              <a:defRPr sz="1200">
                <a:solidFill>
                  <a:srgbClr val="242424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1800"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9"/>
          </p:nvPr>
        </p:nvSpPr>
        <p:spPr>
          <a:xfrm>
            <a:off x="6775200" y="3212170"/>
            <a:ext cx="1634400" cy="39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200"/>
              <a:buNone/>
              <a:defRPr sz="12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SECTION_HEADER_1_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792000" y="900000"/>
            <a:ext cx="68004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8" name="Google Shape;4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000" y="288000"/>
            <a:ext cx="900001" cy="2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>
            <a:spLocks noGrp="1"/>
          </p:cNvSpPr>
          <p:nvPr>
            <p:ph type="subTitle" idx="1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2"/>
          </p:nvPr>
        </p:nvSpPr>
        <p:spPr>
          <a:xfrm>
            <a:off x="792000" y="3517200"/>
            <a:ext cx="1634400" cy="39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200"/>
              <a:buFont typeface="Poppins SemiBold"/>
              <a:buNone/>
              <a:defRPr sz="1200">
                <a:solidFill>
                  <a:srgbClr val="24242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ubTitle" idx="3"/>
          </p:nvPr>
        </p:nvSpPr>
        <p:spPr>
          <a:xfrm>
            <a:off x="2786400" y="3517200"/>
            <a:ext cx="1634400" cy="39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200"/>
              <a:buFont typeface="Poppins SemiBold"/>
              <a:buNone/>
              <a:defRPr sz="1200">
                <a:solidFill>
                  <a:srgbClr val="24242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ubTitle" idx="4"/>
          </p:nvPr>
        </p:nvSpPr>
        <p:spPr>
          <a:xfrm>
            <a:off x="4780800" y="3517200"/>
            <a:ext cx="1634400" cy="39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200"/>
              <a:buFont typeface="Poppins SemiBold"/>
              <a:buNone/>
              <a:defRPr sz="1200">
                <a:solidFill>
                  <a:srgbClr val="24242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ubTitle" idx="5"/>
          </p:nvPr>
        </p:nvSpPr>
        <p:spPr>
          <a:xfrm>
            <a:off x="6775200" y="3517200"/>
            <a:ext cx="1634400" cy="39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200"/>
              <a:buFont typeface="Poppins SemiBold"/>
              <a:buNone/>
              <a:defRPr sz="1200">
                <a:solidFill>
                  <a:srgbClr val="24242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 idx="6" hasCustomPrompt="1"/>
          </p:nvPr>
        </p:nvSpPr>
        <p:spPr>
          <a:xfrm>
            <a:off x="792000" y="2593660"/>
            <a:ext cx="1634400" cy="10347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5600"/>
              <a:buFont typeface="Poppins SemiBold"/>
              <a:buNone/>
              <a:defRPr sz="5600">
                <a:solidFill>
                  <a:srgbClr val="47B9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8"/>
          <p:cNvSpPr txBox="1">
            <a:spLocks noGrp="1"/>
          </p:cNvSpPr>
          <p:nvPr>
            <p:ph type="title" idx="7" hasCustomPrompt="1"/>
          </p:nvPr>
        </p:nvSpPr>
        <p:spPr>
          <a:xfrm>
            <a:off x="2786400" y="2593660"/>
            <a:ext cx="1634400" cy="10347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5600"/>
              <a:buFont typeface="Poppins SemiBold"/>
              <a:buNone/>
              <a:defRPr sz="5600">
                <a:solidFill>
                  <a:srgbClr val="47B9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8"/>
          <p:cNvSpPr txBox="1">
            <a:spLocks noGrp="1"/>
          </p:cNvSpPr>
          <p:nvPr>
            <p:ph type="title" idx="8" hasCustomPrompt="1"/>
          </p:nvPr>
        </p:nvSpPr>
        <p:spPr>
          <a:xfrm>
            <a:off x="4780800" y="2593660"/>
            <a:ext cx="1634400" cy="10347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5600"/>
              <a:buFont typeface="Poppins SemiBold"/>
              <a:buNone/>
              <a:defRPr sz="5600">
                <a:solidFill>
                  <a:srgbClr val="47B9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8"/>
          <p:cNvSpPr txBox="1">
            <a:spLocks noGrp="1"/>
          </p:cNvSpPr>
          <p:nvPr>
            <p:ph type="title" idx="9" hasCustomPrompt="1"/>
          </p:nvPr>
        </p:nvSpPr>
        <p:spPr>
          <a:xfrm>
            <a:off x="6775200" y="2593660"/>
            <a:ext cx="1634400" cy="10347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7B972"/>
              </a:buClr>
              <a:buSzPts val="5600"/>
              <a:buFont typeface="Poppins SemiBold"/>
              <a:buNone/>
              <a:defRPr sz="5600">
                <a:solidFill>
                  <a:srgbClr val="47B9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Font typeface="Poppins SemiBold"/>
              <a:buNone/>
              <a:defRPr sz="5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">
  <p:cSld name="SECTION_HEADER_1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92000" y="900000"/>
            <a:ext cx="68004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1" name="Google Shape;6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000" y="288000"/>
            <a:ext cx="900001" cy="2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9"/>
          <p:cNvSpPr txBox="1">
            <a:spLocks noGrp="1"/>
          </p:cNvSpPr>
          <p:nvPr>
            <p:ph type="subTitle" idx="1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2"/>
          </p:nvPr>
        </p:nvSpPr>
        <p:spPr>
          <a:xfrm>
            <a:off x="792000" y="3326518"/>
            <a:ext cx="2058900" cy="13368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200"/>
              <a:buNone/>
              <a:defRPr sz="12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ubTitle" idx="3"/>
          </p:nvPr>
        </p:nvSpPr>
        <p:spPr>
          <a:xfrm>
            <a:off x="3263725" y="3326518"/>
            <a:ext cx="2058900" cy="13368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200"/>
              <a:buNone/>
              <a:defRPr sz="12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ubTitle" idx="4"/>
          </p:nvPr>
        </p:nvSpPr>
        <p:spPr>
          <a:xfrm>
            <a:off x="5790650" y="3326518"/>
            <a:ext cx="2058900" cy="13368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200"/>
              <a:buNone/>
              <a:defRPr sz="12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 type="twoColTx">
  <p:cSld name="TITLE_AND_TWO_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92000" y="900000"/>
            <a:ext cx="68004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Poppins ExtraBold"/>
              <a:buNone/>
              <a:defRPr sz="3600"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pic>
        <p:nvPicPr>
          <p:cNvPr id="69" name="Google Shape;6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000" y="288000"/>
            <a:ext cx="900001" cy="2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0"/>
          <p:cNvSpPr txBox="1">
            <a:spLocks noGrp="1"/>
          </p:cNvSpPr>
          <p:nvPr>
            <p:ph type="subTitle" idx="1"/>
          </p:nvPr>
        </p:nvSpPr>
        <p:spPr>
          <a:xfrm>
            <a:off x="792000" y="1713373"/>
            <a:ext cx="7207500" cy="39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200"/>
              <a:buNone/>
              <a:defRPr sz="12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ubTitle" idx="2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None/>
              <a:defRPr sz="28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y.ladutko@pandadoc.com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hyperlink" Target="https://www.linkedin.com/in/andrey-ladutko-b0142251/" TargetMode="External"/><Relationship Id="rId4" Type="http://schemas.openxmlformats.org/officeDocument/2006/relationships/hyperlink" Target="mailto:ladutko_andrey@tut.b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ctrTitle"/>
          </p:nvPr>
        </p:nvSpPr>
        <p:spPr>
          <a:xfrm>
            <a:off x="792000" y="2125800"/>
            <a:ext cx="7913100" cy="20526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b="1">
                <a:solidFill>
                  <a:srgbClr val="111111"/>
                </a:solidFill>
                <a:latin typeface="Trebuchet MS"/>
                <a:ea typeface="Trebuchet MS"/>
                <a:cs typeface="Trebuchet MS"/>
                <a:sym typeface="Trebuchet MS"/>
              </a:rPr>
              <a:t>Карьера QA: возможен ли рост выше уровня Senior</a:t>
            </a:r>
            <a:endParaRPr sz="4500" b="1">
              <a:solidFill>
                <a:srgbClr val="11111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11111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>
                <a:solidFill>
                  <a:srgbClr val="111111"/>
                </a:solidFill>
                <a:latin typeface="Trebuchet MS"/>
                <a:ea typeface="Trebuchet MS"/>
                <a:cs typeface="Trebuchet MS"/>
                <a:sym typeface="Trebuchet MS"/>
              </a:rPr>
              <a:t>* но не в менеджмент</a:t>
            </a:r>
            <a:endParaRPr sz="3900">
              <a:solidFill>
                <a:srgbClr val="11111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1"/>
          </p:nvPr>
        </p:nvSpPr>
        <p:spPr>
          <a:xfrm>
            <a:off x="792000" y="4240800"/>
            <a:ext cx="7207500" cy="486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Андрей Ладутько</a:t>
            </a:r>
            <a:endParaRPr/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7950" y="3703625"/>
            <a:ext cx="1801749" cy="130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>
            <a:spLocks noGrp="1"/>
          </p:cNvSpPr>
          <p:nvPr>
            <p:ph type="title"/>
          </p:nvPr>
        </p:nvSpPr>
        <p:spPr>
          <a:xfrm>
            <a:off x="792000" y="900000"/>
            <a:ext cx="68004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rgbClr val="111111"/>
                </a:solidFill>
                <a:latin typeface="Trebuchet MS"/>
                <a:ea typeface="Trebuchet MS"/>
                <a:cs typeface="Trebuchet MS"/>
                <a:sym typeface="Trebuchet MS"/>
              </a:rPr>
              <a:t>Выводы</a:t>
            </a:r>
            <a:endParaRPr sz="3400" b="1">
              <a:solidFill>
                <a:srgbClr val="11111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2" name="Google Shape;192;p27"/>
          <p:cNvSpPr txBox="1">
            <a:spLocks noGrp="1"/>
          </p:cNvSpPr>
          <p:nvPr>
            <p:ph type="subTitle" idx="1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body" idx="2"/>
          </p:nvPr>
        </p:nvSpPr>
        <p:spPr>
          <a:xfrm>
            <a:off x="792000" y="1723618"/>
            <a:ext cx="8520600" cy="26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lang="en-GB" sz="2200">
                <a:solidFill>
                  <a:srgbClr val="30193A"/>
                </a:solidFill>
              </a:rPr>
              <a:t>Если ты не знаешь что делать - делай шаг вперед</a:t>
            </a:r>
            <a:endParaRPr sz="2200">
              <a:solidFill>
                <a:srgbClr val="30193A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lang="en-GB" sz="2200">
                <a:solidFill>
                  <a:srgbClr val="30193A"/>
                </a:solidFill>
              </a:rPr>
              <a:t>Если ты считаешь, что знаешь что-то достаточно хорошо, - попробуй рассказать тем, кто о тестировании ничего не знает" (в будущем пригодится)</a:t>
            </a:r>
            <a:endParaRPr sz="2200">
              <a:solidFill>
                <a:srgbClr val="30193A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rgbClr val="30193A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solidFill>
                <a:srgbClr val="3019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200"/>
          </a:p>
        </p:txBody>
      </p:sp>
      <p:pic>
        <p:nvPicPr>
          <p:cNvPr id="194" name="Google Shape;19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8526" y="3954449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0F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 txBox="1">
            <a:spLocks noGrp="1"/>
          </p:cNvSpPr>
          <p:nvPr>
            <p:ph type="title"/>
          </p:nvPr>
        </p:nvSpPr>
        <p:spPr>
          <a:xfrm>
            <a:off x="792000" y="2027150"/>
            <a:ext cx="35280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42424"/>
                </a:solidFill>
              </a:rPr>
              <a:t>История 4</a:t>
            </a:r>
            <a:endParaRPr sz="3400">
              <a:solidFill>
                <a:srgbClr val="242424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200" name="Google Shape;200;p28"/>
          <p:cNvSpPr txBox="1">
            <a:spLocks noGrp="1"/>
          </p:cNvSpPr>
          <p:nvPr>
            <p:ph type="subTitle" idx="1"/>
          </p:nvPr>
        </p:nvSpPr>
        <p:spPr>
          <a:xfrm>
            <a:off x="792000" y="3295600"/>
            <a:ext cx="3528000" cy="39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111111"/>
                </a:solidFill>
              </a:rPr>
              <a:t>Сертификация ISTQB - успехи и фейлы</a:t>
            </a:r>
            <a:endParaRPr sz="2400">
              <a:solidFill>
                <a:srgbClr val="11111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11111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28"/>
          <p:cNvSpPr txBox="1">
            <a:spLocks noGrp="1"/>
          </p:cNvSpPr>
          <p:nvPr>
            <p:ph type="subTitle" idx="2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2" name="Google Shape;20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2435" y="223200"/>
            <a:ext cx="4541387" cy="470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8526" y="3954449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 txBox="1">
            <a:spLocks noGrp="1"/>
          </p:cNvSpPr>
          <p:nvPr>
            <p:ph type="title"/>
          </p:nvPr>
        </p:nvSpPr>
        <p:spPr>
          <a:xfrm>
            <a:off x="792000" y="900000"/>
            <a:ext cx="68004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latin typeface="Trebuchet MS"/>
                <a:ea typeface="Trebuchet MS"/>
                <a:cs typeface="Trebuchet MS"/>
                <a:sym typeface="Trebuchet MS"/>
              </a:rPr>
              <a:t>Выводы</a:t>
            </a:r>
            <a:endParaRPr sz="3400" b="1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9" name="Google Shape;209;p29"/>
          <p:cNvSpPr txBox="1">
            <a:spLocks noGrp="1"/>
          </p:cNvSpPr>
          <p:nvPr>
            <p:ph type="subTitle" idx="1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9"/>
          <p:cNvSpPr txBox="1">
            <a:spLocks noGrp="1"/>
          </p:cNvSpPr>
          <p:nvPr>
            <p:ph type="body" idx="2"/>
          </p:nvPr>
        </p:nvSpPr>
        <p:spPr>
          <a:xfrm>
            <a:off x="792000" y="1666470"/>
            <a:ext cx="8520600" cy="26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GB" sz="2100" dirty="0" err="1">
                <a:solidFill>
                  <a:srgbClr val="30193A"/>
                </a:solidFill>
              </a:rPr>
              <a:t>Не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жалейте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денег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в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свое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обучение</a:t>
            </a:r>
            <a:r>
              <a:rPr lang="en-GB" sz="2100" dirty="0">
                <a:solidFill>
                  <a:srgbClr val="30193A"/>
                </a:solidFill>
              </a:rPr>
              <a:t> (</a:t>
            </a:r>
            <a:r>
              <a:rPr lang="en-GB" sz="2100" dirty="0" err="1">
                <a:solidFill>
                  <a:srgbClr val="30193A"/>
                </a:solidFill>
              </a:rPr>
              <a:t>есть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и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хорошие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бесплатные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курсы</a:t>
            </a:r>
            <a:r>
              <a:rPr lang="en-GB" sz="2100" dirty="0">
                <a:solidFill>
                  <a:srgbClr val="30193A"/>
                </a:solidFill>
              </a:rPr>
              <a:t>, </a:t>
            </a:r>
            <a:r>
              <a:rPr lang="en-GB" sz="2100" dirty="0" err="1">
                <a:solidFill>
                  <a:srgbClr val="30193A"/>
                </a:solidFill>
              </a:rPr>
              <a:t>но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их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мало</a:t>
            </a:r>
            <a:r>
              <a:rPr lang="en-GB" sz="2100" dirty="0">
                <a:solidFill>
                  <a:srgbClr val="30193A"/>
                </a:solidFill>
              </a:rPr>
              <a:t>)</a:t>
            </a:r>
            <a:endParaRPr sz="2100" dirty="0">
              <a:solidFill>
                <a:srgbClr val="30193A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GB" sz="2100" dirty="0" err="1">
                <a:solidFill>
                  <a:srgbClr val="30193A"/>
                </a:solidFill>
              </a:rPr>
              <a:t>Любое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системное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обучение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имеет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свои</a:t>
            </a:r>
            <a:r>
              <a:rPr lang="en-GB" sz="2100" dirty="0">
                <a:solidFill>
                  <a:srgbClr val="30193A"/>
                </a:solidFill>
              </a:rPr>
              <a:t> + </a:t>
            </a:r>
            <a:r>
              <a:rPr lang="en-GB" sz="2100" dirty="0" err="1">
                <a:solidFill>
                  <a:srgbClr val="30193A"/>
                </a:solidFill>
              </a:rPr>
              <a:t>и</a:t>
            </a:r>
            <a:r>
              <a:rPr lang="en-GB" sz="2100" dirty="0">
                <a:solidFill>
                  <a:srgbClr val="30193A"/>
                </a:solidFill>
              </a:rPr>
              <a:t> -, </a:t>
            </a:r>
            <a:r>
              <a:rPr lang="en-GB" sz="2100" dirty="0" err="1">
                <a:solidFill>
                  <a:srgbClr val="30193A"/>
                </a:solidFill>
              </a:rPr>
              <a:t>находите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наиболее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подходящие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варианты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для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вас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GB" sz="2100" dirty="0" err="1">
                <a:solidFill>
                  <a:srgbClr val="30193A"/>
                </a:solidFill>
              </a:rPr>
              <a:t>Сертификаты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и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курсы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сокращают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количество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вопросов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на</a:t>
            </a:r>
            <a:r>
              <a:rPr lang="en-GB" sz="2100" dirty="0">
                <a:solidFill>
                  <a:srgbClr val="30193A"/>
                </a:solidFill>
              </a:rPr>
              <a:t> </a:t>
            </a:r>
            <a:r>
              <a:rPr lang="en-GB" sz="2100" dirty="0" err="1">
                <a:solidFill>
                  <a:srgbClr val="30193A"/>
                </a:solidFill>
              </a:rPr>
              <a:t>интервью</a:t>
            </a:r>
            <a:r>
              <a:rPr lang="en-GB" sz="2100" dirty="0">
                <a:solidFill>
                  <a:srgbClr val="30193A"/>
                </a:solidFill>
              </a:rPr>
              <a:t> :)</a:t>
            </a:r>
            <a:endParaRPr sz="2100" dirty="0">
              <a:solidFill>
                <a:srgbClr val="30193A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rgbClr val="3019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100" dirty="0"/>
          </a:p>
        </p:txBody>
      </p:sp>
      <p:pic>
        <p:nvPicPr>
          <p:cNvPr id="211" name="Google Shape;21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8526" y="3954449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0F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 txBox="1">
            <a:spLocks noGrp="1"/>
          </p:cNvSpPr>
          <p:nvPr>
            <p:ph type="title"/>
          </p:nvPr>
        </p:nvSpPr>
        <p:spPr>
          <a:xfrm>
            <a:off x="792000" y="2027150"/>
            <a:ext cx="35280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42424"/>
                </a:solidFill>
              </a:rPr>
              <a:t>История 5</a:t>
            </a:r>
            <a:endParaRPr sz="3400">
              <a:solidFill>
                <a:srgbClr val="242424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217" name="Google Shape;217;p30"/>
          <p:cNvSpPr txBox="1">
            <a:spLocks noGrp="1"/>
          </p:cNvSpPr>
          <p:nvPr>
            <p:ph type="subTitle" idx="1"/>
          </p:nvPr>
        </p:nvSpPr>
        <p:spPr>
          <a:xfrm>
            <a:off x="792000" y="3295600"/>
            <a:ext cx="3528000" cy="39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111111"/>
                </a:solidFill>
              </a:rPr>
              <a:t>IT-awards и связь с историей 3, 4</a:t>
            </a:r>
            <a:endParaRPr sz="2400">
              <a:solidFill>
                <a:srgbClr val="11111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11111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30"/>
          <p:cNvSpPr txBox="1">
            <a:spLocks noGrp="1"/>
          </p:cNvSpPr>
          <p:nvPr>
            <p:ph type="subTitle" idx="2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9" name="Google Shape;21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6975" y="117075"/>
            <a:ext cx="4086851" cy="428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8526" y="3954449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title"/>
          </p:nvPr>
        </p:nvSpPr>
        <p:spPr>
          <a:xfrm>
            <a:off x="792000" y="900000"/>
            <a:ext cx="68004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rgbClr val="111111"/>
                </a:solidFill>
                <a:latin typeface="Trebuchet MS"/>
                <a:ea typeface="Trebuchet MS"/>
                <a:cs typeface="Trebuchet MS"/>
                <a:sym typeface="Trebuchet MS"/>
              </a:rPr>
              <a:t>Выводы</a:t>
            </a:r>
            <a:endParaRPr sz="3400" b="1">
              <a:solidFill>
                <a:srgbClr val="11111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6" name="Google Shape;226;p31"/>
          <p:cNvSpPr txBox="1">
            <a:spLocks noGrp="1"/>
          </p:cNvSpPr>
          <p:nvPr>
            <p:ph type="subTitle" idx="1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1"/>
          <p:cNvSpPr txBox="1">
            <a:spLocks noGrp="1"/>
          </p:cNvSpPr>
          <p:nvPr>
            <p:ph type="body" idx="2"/>
          </p:nvPr>
        </p:nvSpPr>
        <p:spPr>
          <a:xfrm>
            <a:off x="792000" y="1723625"/>
            <a:ext cx="7115700" cy="26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●"/>
            </a:pPr>
            <a:r>
              <a:rPr lang="en-GB" sz="2400">
                <a:solidFill>
                  <a:srgbClr val="30193A"/>
                </a:solidFill>
              </a:rPr>
              <a:t>Успех может накапливаться - и прийти сразу (не сдавайтесь, пока находитесь на плато, продолжайте работать)</a:t>
            </a:r>
            <a:endParaRPr sz="2400">
              <a:solidFill>
                <a:srgbClr val="30193A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Char char="●"/>
            </a:pPr>
            <a:r>
              <a:rPr lang="en-GB" sz="2400">
                <a:solidFill>
                  <a:srgbClr val="30193A"/>
                </a:solidFill>
              </a:rPr>
              <a:t>Успех - комбинация работы, времени и немного удачи</a:t>
            </a:r>
            <a:endParaRPr sz="2400">
              <a:solidFill>
                <a:srgbClr val="30193A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3019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400"/>
          </a:p>
        </p:txBody>
      </p:sp>
      <p:pic>
        <p:nvPicPr>
          <p:cNvPr id="228" name="Google Shape;22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8526" y="3954449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0F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2"/>
          <p:cNvSpPr txBox="1">
            <a:spLocks noGrp="1"/>
          </p:cNvSpPr>
          <p:nvPr>
            <p:ph type="title"/>
          </p:nvPr>
        </p:nvSpPr>
        <p:spPr>
          <a:xfrm>
            <a:off x="792000" y="2027150"/>
            <a:ext cx="35280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42424"/>
                </a:solidFill>
              </a:rPr>
              <a:t>История 6</a:t>
            </a:r>
            <a:endParaRPr sz="3400">
              <a:solidFill>
                <a:srgbClr val="242424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234" name="Google Shape;234;p32"/>
          <p:cNvSpPr txBox="1">
            <a:spLocks noGrp="1"/>
          </p:cNvSpPr>
          <p:nvPr>
            <p:ph type="subTitle" idx="1"/>
          </p:nvPr>
        </p:nvSpPr>
        <p:spPr>
          <a:xfrm>
            <a:off x="290700" y="3052875"/>
            <a:ext cx="4029300" cy="39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rgbClr val="111111"/>
                </a:solidFill>
              </a:rPr>
              <a:t>От тест-лида к тест-эксперту, и связь с историей 4, 5</a:t>
            </a:r>
            <a:endParaRPr sz="2000">
              <a:solidFill>
                <a:srgbClr val="11111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11111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235" name="Google Shape;235;p32"/>
          <p:cNvSpPr txBox="1">
            <a:spLocks noGrp="1"/>
          </p:cNvSpPr>
          <p:nvPr>
            <p:ph type="subTitle" idx="2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5705" y="223200"/>
            <a:ext cx="4518121" cy="478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601" y="3948924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792000" y="900000"/>
            <a:ext cx="68004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rgbClr val="111111"/>
                </a:solidFill>
                <a:latin typeface="Trebuchet MS"/>
                <a:ea typeface="Trebuchet MS"/>
                <a:cs typeface="Trebuchet MS"/>
                <a:sym typeface="Trebuchet MS"/>
              </a:rPr>
              <a:t>Выводы</a:t>
            </a:r>
            <a:endParaRPr sz="3400" b="1">
              <a:solidFill>
                <a:srgbClr val="11111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3" name="Google Shape;243;p33"/>
          <p:cNvSpPr txBox="1">
            <a:spLocks noGrp="1"/>
          </p:cNvSpPr>
          <p:nvPr>
            <p:ph type="subTitle" idx="1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3"/>
          <p:cNvSpPr txBox="1">
            <a:spLocks noGrp="1"/>
          </p:cNvSpPr>
          <p:nvPr>
            <p:ph type="body" idx="2"/>
          </p:nvPr>
        </p:nvSpPr>
        <p:spPr>
          <a:xfrm>
            <a:off x="466825" y="1485143"/>
            <a:ext cx="8520600" cy="26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GB" b="1">
                <a:solidFill>
                  <a:srgbClr val="30193A"/>
                </a:solidFill>
              </a:rPr>
              <a:t>“Best technical leaders in the world are often the ones who do both - hands-on work and management. Back and forth.  Like a pendulum.”</a:t>
            </a:r>
            <a:endParaRPr b="1">
              <a:solidFill>
                <a:srgbClr val="30193A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GB">
                <a:solidFill>
                  <a:srgbClr val="30193A"/>
                </a:solidFill>
              </a:rPr>
              <a:t>"Ищите такую работу, где вам будут </a:t>
            </a:r>
            <a:r>
              <a:rPr lang="en-GB" b="1">
                <a:solidFill>
                  <a:srgbClr val="30193A"/>
                </a:solidFill>
              </a:rPr>
              <a:t>передавать опыт</a:t>
            </a:r>
            <a:r>
              <a:rPr lang="en-GB">
                <a:solidFill>
                  <a:srgbClr val="30193A"/>
                </a:solidFill>
              </a:rPr>
              <a:t> в практических областях (разработка, управление проектами, продакт-менеджмент, организация взаимодействия в коллективе) и вместе с тем, дадут возможность </a:t>
            </a:r>
            <a:r>
              <a:rPr lang="en-GB" b="1">
                <a:solidFill>
                  <a:srgbClr val="30193A"/>
                </a:solidFill>
              </a:rPr>
              <a:t>получать новые технические навыки</a:t>
            </a:r>
            <a:r>
              <a:rPr lang="en-GB">
                <a:solidFill>
                  <a:srgbClr val="30193A"/>
                </a:solidFill>
              </a:rPr>
              <a:t>" (Камиль Фурнье)</a:t>
            </a:r>
            <a:endParaRPr>
              <a:solidFill>
                <a:srgbClr val="30193A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GB">
                <a:solidFill>
                  <a:srgbClr val="30193A"/>
                </a:solidFill>
              </a:rPr>
              <a:t>Если у вас есть возможность - попробуйте роль </a:t>
            </a:r>
            <a:r>
              <a:rPr lang="en-GB" b="1">
                <a:solidFill>
                  <a:srgbClr val="30193A"/>
                </a:solidFill>
              </a:rPr>
              <a:t>test jumper</a:t>
            </a:r>
            <a:r>
              <a:rPr lang="en-GB">
                <a:solidFill>
                  <a:srgbClr val="30193A"/>
                </a:solidFill>
              </a:rPr>
              <a:t> на разных сложных проектах</a:t>
            </a:r>
            <a:endParaRPr>
              <a:solidFill>
                <a:srgbClr val="30193A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en-GB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GB" b="1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test jumper</a:t>
            </a:r>
            <a:r>
              <a:rPr lang="en-GB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is a trained and enthusiastic test lead who “jumps” into projects and from project to project: evaluating the testing, doing testing or organizing people in other roles to do testing. </a:t>
            </a:r>
            <a:r>
              <a:rPr lang="en-GB">
                <a:solidFill>
                  <a:srgbClr val="30193A"/>
                </a:solidFill>
              </a:rPr>
              <a:t> © James Bach</a:t>
            </a:r>
            <a:endParaRPr>
              <a:solidFill>
                <a:srgbClr val="30193A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3019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0F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4"/>
          <p:cNvSpPr txBox="1">
            <a:spLocks noGrp="1"/>
          </p:cNvSpPr>
          <p:nvPr>
            <p:ph type="title"/>
          </p:nvPr>
        </p:nvSpPr>
        <p:spPr>
          <a:xfrm>
            <a:off x="792000" y="2027150"/>
            <a:ext cx="35280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42424"/>
                </a:solidFill>
              </a:rPr>
              <a:t>История 7</a:t>
            </a:r>
            <a:endParaRPr sz="3400">
              <a:solidFill>
                <a:srgbClr val="242424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250" name="Google Shape;250;p34"/>
          <p:cNvSpPr txBox="1">
            <a:spLocks noGrp="1"/>
          </p:cNvSpPr>
          <p:nvPr>
            <p:ph type="subTitle" idx="1"/>
          </p:nvPr>
        </p:nvSpPr>
        <p:spPr>
          <a:xfrm>
            <a:off x="792000" y="3067000"/>
            <a:ext cx="3528000" cy="39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111111"/>
                </a:solidFill>
              </a:rPr>
              <a:t>От тест-эксперта к тест-менеджеру</a:t>
            </a:r>
            <a:endParaRPr sz="2400">
              <a:solidFill>
                <a:srgbClr val="11111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11111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34"/>
          <p:cNvSpPr txBox="1">
            <a:spLocks noGrp="1"/>
          </p:cNvSpPr>
          <p:nvPr>
            <p:ph type="subTitle" idx="2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2" name="Google Shape;25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5826" y="257365"/>
            <a:ext cx="3528000" cy="477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601" y="3948924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5"/>
          <p:cNvSpPr txBox="1">
            <a:spLocks noGrp="1"/>
          </p:cNvSpPr>
          <p:nvPr>
            <p:ph type="title"/>
          </p:nvPr>
        </p:nvSpPr>
        <p:spPr>
          <a:xfrm>
            <a:off x="792000" y="900000"/>
            <a:ext cx="68004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rgbClr val="111111"/>
                </a:solidFill>
                <a:latin typeface="Trebuchet MS"/>
                <a:ea typeface="Trebuchet MS"/>
                <a:cs typeface="Trebuchet MS"/>
                <a:sym typeface="Trebuchet MS"/>
              </a:rPr>
              <a:t>Выводы</a:t>
            </a:r>
            <a:endParaRPr sz="3400" b="1">
              <a:solidFill>
                <a:srgbClr val="11111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9" name="Google Shape;259;p35"/>
          <p:cNvSpPr txBox="1">
            <a:spLocks noGrp="1"/>
          </p:cNvSpPr>
          <p:nvPr>
            <p:ph type="subTitle" idx="1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5"/>
          <p:cNvSpPr txBox="1">
            <a:spLocks noGrp="1"/>
          </p:cNvSpPr>
          <p:nvPr>
            <p:ph type="body" idx="2"/>
          </p:nvPr>
        </p:nvSpPr>
        <p:spPr>
          <a:xfrm>
            <a:off x="792000" y="1571225"/>
            <a:ext cx="8233800" cy="26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en-GB" b="1">
                <a:solidFill>
                  <a:srgbClr val="30193A"/>
                </a:solidFill>
              </a:rPr>
              <a:t>уровень вовлечения</a:t>
            </a:r>
            <a:r>
              <a:rPr lang="en-GB">
                <a:solidFill>
                  <a:srgbClr val="30193A"/>
                </a:solidFill>
              </a:rPr>
              <a:t> - максимальный: выездной тренинг &lt; ассессмент &lt; работа в команде</a:t>
            </a:r>
            <a:endParaRPr>
              <a:solidFill>
                <a:srgbClr val="30193A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en-GB">
                <a:solidFill>
                  <a:srgbClr val="30193A"/>
                </a:solidFill>
              </a:rPr>
              <a:t>без </a:t>
            </a:r>
            <a:r>
              <a:rPr lang="en-GB" b="1">
                <a:solidFill>
                  <a:srgbClr val="30193A"/>
                </a:solidFill>
              </a:rPr>
              <a:t>"partner in crime"</a:t>
            </a:r>
            <a:r>
              <a:rPr lang="en-GB">
                <a:solidFill>
                  <a:srgbClr val="30193A"/>
                </a:solidFill>
              </a:rPr>
              <a:t> и доверия руководства у вас не получится, а в большой команде - и без самОй команды</a:t>
            </a:r>
            <a:endParaRPr>
              <a:solidFill>
                <a:srgbClr val="30193A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en-GB">
                <a:solidFill>
                  <a:srgbClr val="30193A"/>
                </a:solidFill>
              </a:rPr>
              <a:t>найдите для совместной работы людей, </a:t>
            </a:r>
            <a:r>
              <a:rPr lang="en-GB" b="1">
                <a:solidFill>
                  <a:srgbClr val="30193A"/>
                </a:solidFill>
              </a:rPr>
              <a:t>заставляющих вас двигаться к успеху и поощряющих за достижения</a:t>
            </a:r>
            <a:r>
              <a:rPr lang="en-GB">
                <a:solidFill>
                  <a:srgbClr val="30193A"/>
                </a:solidFill>
              </a:rPr>
              <a:t>, вдохновляющих вас преодолевать себя" (Камиль Фурнье)</a:t>
            </a:r>
            <a:endParaRPr>
              <a:solidFill>
                <a:srgbClr val="30193A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en-GB">
                <a:solidFill>
                  <a:srgbClr val="30193A"/>
                </a:solidFill>
              </a:rPr>
              <a:t>помогите подчиненным составить план </a:t>
            </a:r>
            <a:r>
              <a:rPr lang="en-GB" b="1">
                <a:solidFill>
                  <a:srgbClr val="30193A"/>
                </a:solidFill>
              </a:rPr>
              <a:t>30-60-90 дней</a:t>
            </a:r>
            <a:endParaRPr b="1">
              <a:solidFill>
                <a:srgbClr val="30193A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3019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61" name="Google Shape;26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8526" y="3954449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0F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6"/>
          <p:cNvSpPr txBox="1">
            <a:spLocks noGrp="1"/>
          </p:cNvSpPr>
          <p:nvPr>
            <p:ph type="title"/>
          </p:nvPr>
        </p:nvSpPr>
        <p:spPr>
          <a:xfrm>
            <a:off x="792000" y="2027150"/>
            <a:ext cx="35280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42424"/>
                </a:solidFill>
              </a:rPr>
              <a:t>История 8</a:t>
            </a:r>
            <a:endParaRPr sz="3400">
              <a:solidFill>
                <a:srgbClr val="242424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267" name="Google Shape;267;p36"/>
          <p:cNvSpPr txBox="1">
            <a:spLocks noGrp="1"/>
          </p:cNvSpPr>
          <p:nvPr>
            <p:ph type="subTitle" idx="1"/>
          </p:nvPr>
        </p:nvSpPr>
        <p:spPr>
          <a:xfrm>
            <a:off x="792000" y="3295600"/>
            <a:ext cx="3528000" cy="39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111111"/>
                </a:solidFill>
              </a:rPr>
              <a:t>От тест-менеджера к Head of QA</a:t>
            </a:r>
            <a:endParaRPr sz="2000">
              <a:solidFill>
                <a:srgbClr val="11111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rgbClr val="11111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268" name="Google Shape;268;p36"/>
          <p:cNvSpPr txBox="1">
            <a:spLocks noGrp="1"/>
          </p:cNvSpPr>
          <p:nvPr>
            <p:ph type="subTitle" idx="2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9" name="Google Shape;2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2400" y="723600"/>
            <a:ext cx="4083017" cy="426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8526" y="3954449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EB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ctrTitle" idx="4294967295"/>
          </p:nvPr>
        </p:nvSpPr>
        <p:spPr>
          <a:xfrm>
            <a:off x="3510525" y="657775"/>
            <a:ext cx="5167200" cy="741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solidFill>
                  <a:srgbClr val="111111"/>
                </a:solidFill>
              </a:rPr>
              <a:t>Andrey Ladutko</a:t>
            </a:r>
            <a:endParaRPr sz="3400">
              <a:solidFill>
                <a:srgbClr val="11111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24" name="Google Shape;124;p19"/>
          <p:cNvSpPr txBox="1">
            <a:spLocks noGrp="1"/>
          </p:cNvSpPr>
          <p:nvPr>
            <p:ph type="subTitle" idx="1"/>
          </p:nvPr>
        </p:nvSpPr>
        <p:spPr>
          <a:xfrm>
            <a:off x="3510000" y="1260600"/>
            <a:ext cx="4962300" cy="486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Head of QA / Quality Architect </a:t>
            </a:r>
            <a:r>
              <a:rPr lang="en-GB" b="1"/>
              <a:t>@PandaDoc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subTitle" idx="2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575" y="571200"/>
            <a:ext cx="2978725" cy="297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9"/>
          <p:cNvSpPr txBox="1">
            <a:spLocks noGrp="1"/>
          </p:cNvSpPr>
          <p:nvPr>
            <p:ph type="body" idx="4294967295"/>
          </p:nvPr>
        </p:nvSpPr>
        <p:spPr>
          <a:xfrm>
            <a:off x="3510000" y="1837775"/>
            <a:ext cx="5243700" cy="32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en-GB">
                <a:solidFill>
                  <a:srgbClr val="30193A"/>
                </a:solidFill>
              </a:rPr>
              <a:t>4,5 years in </a:t>
            </a:r>
            <a:r>
              <a:rPr lang="en-GB" b="1">
                <a:solidFill>
                  <a:srgbClr val="30193A"/>
                </a:solidFill>
              </a:rPr>
              <a:t>PandaDoc</a:t>
            </a:r>
            <a:endParaRPr b="1">
              <a:solidFill>
                <a:srgbClr val="30193A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en-GB" b="1">
                <a:solidFill>
                  <a:srgbClr val="30193A"/>
                </a:solidFill>
              </a:rPr>
              <a:t>13+</a:t>
            </a:r>
            <a:r>
              <a:rPr lang="en-GB">
                <a:solidFill>
                  <a:srgbClr val="30193A"/>
                </a:solidFill>
              </a:rPr>
              <a:t> years in testing, 5+ years in test management and leadership</a:t>
            </a:r>
            <a:endParaRPr>
              <a:solidFill>
                <a:srgbClr val="30193A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en-GB">
                <a:solidFill>
                  <a:srgbClr val="30193A"/>
                </a:solidFill>
              </a:rPr>
              <a:t>ISTQB </a:t>
            </a:r>
            <a:r>
              <a:rPr lang="en-GB" b="1">
                <a:solidFill>
                  <a:srgbClr val="30193A"/>
                </a:solidFill>
              </a:rPr>
              <a:t>Advanced</a:t>
            </a:r>
            <a:r>
              <a:rPr lang="en-GB">
                <a:solidFill>
                  <a:srgbClr val="30193A"/>
                </a:solidFill>
              </a:rPr>
              <a:t> full level certified</a:t>
            </a:r>
            <a:endParaRPr>
              <a:solidFill>
                <a:srgbClr val="30193A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en-GB">
                <a:solidFill>
                  <a:srgbClr val="30193A"/>
                </a:solidFill>
              </a:rPr>
              <a:t>Conducted more than 40 </a:t>
            </a:r>
            <a:r>
              <a:rPr lang="en-GB" b="1">
                <a:solidFill>
                  <a:srgbClr val="30193A"/>
                </a:solidFill>
              </a:rPr>
              <a:t>QA</a:t>
            </a:r>
            <a:r>
              <a:rPr lang="en-GB">
                <a:solidFill>
                  <a:srgbClr val="30193A"/>
                </a:solidFill>
              </a:rPr>
              <a:t> </a:t>
            </a:r>
            <a:r>
              <a:rPr lang="en-GB" b="1">
                <a:solidFill>
                  <a:srgbClr val="30193A"/>
                </a:solidFill>
              </a:rPr>
              <a:t>trainings</a:t>
            </a:r>
            <a:r>
              <a:rPr lang="en-GB">
                <a:solidFill>
                  <a:srgbClr val="30193A"/>
                </a:solidFill>
              </a:rPr>
              <a:t> and </a:t>
            </a:r>
            <a:r>
              <a:rPr lang="en-GB" b="1">
                <a:solidFill>
                  <a:srgbClr val="30193A"/>
                </a:solidFill>
              </a:rPr>
              <a:t>assessments</a:t>
            </a:r>
            <a:r>
              <a:rPr lang="en-GB">
                <a:solidFill>
                  <a:srgbClr val="30193A"/>
                </a:solidFill>
              </a:rPr>
              <a:t> (internal and external) </a:t>
            </a:r>
            <a:endParaRPr>
              <a:solidFill>
                <a:srgbClr val="30193A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en-GB">
                <a:solidFill>
                  <a:srgbClr val="30193A"/>
                </a:solidFill>
              </a:rPr>
              <a:t>Conferences </a:t>
            </a:r>
            <a:r>
              <a:rPr lang="en-GB" b="1">
                <a:solidFill>
                  <a:srgbClr val="30193A"/>
                </a:solidFill>
              </a:rPr>
              <a:t>speaker</a:t>
            </a:r>
            <a:r>
              <a:rPr lang="en-GB">
                <a:solidFill>
                  <a:srgbClr val="30193A"/>
                </a:solidFill>
              </a:rPr>
              <a:t>, SQA Days </a:t>
            </a:r>
            <a:r>
              <a:rPr lang="en-GB" b="1">
                <a:solidFill>
                  <a:srgbClr val="30193A"/>
                </a:solidFill>
              </a:rPr>
              <a:t>program committee</a:t>
            </a:r>
            <a:r>
              <a:rPr lang="en-GB">
                <a:solidFill>
                  <a:srgbClr val="30193A"/>
                </a:solidFill>
              </a:rPr>
              <a:t> member </a:t>
            </a:r>
            <a:endParaRPr>
              <a:solidFill>
                <a:srgbClr val="30193A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3019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8985" y="3549924"/>
            <a:ext cx="1485274" cy="1073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7"/>
          <p:cNvSpPr txBox="1">
            <a:spLocks noGrp="1"/>
          </p:cNvSpPr>
          <p:nvPr>
            <p:ph type="title"/>
          </p:nvPr>
        </p:nvSpPr>
        <p:spPr>
          <a:xfrm>
            <a:off x="792000" y="900000"/>
            <a:ext cx="68004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rgbClr val="111111"/>
                </a:solidFill>
                <a:latin typeface="Trebuchet MS"/>
                <a:ea typeface="Trebuchet MS"/>
                <a:cs typeface="Trebuchet MS"/>
                <a:sym typeface="Trebuchet MS"/>
              </a:rPr>
              <a:t>Выводы</a:t>
            </a:r>
            <a:endParaRPr sz="3400" b="1">
              <a:solidFill>
                <a:srgbClr val="11111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6" name="Google Shape;276;p37"/>
          <p:cNvSpPr txBox="1">
            <a:spLocks noGrp="1"/>
          </p:cNvSpPr>
          <p:nvPr>
            <p:ph type="subTitle" idx="1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7"/>
          <p:cNvSpPr txBox="1">
            <a:spLocks noGrp="1"/>
          </p:cNvSpPr>
          <p:nvPr>
            <p:ph type="body" idx="2"/>
          </p:nvPr>
        </p:nvSpPr>
        <p:spPr>
          <a:xfrm>
            <a:off x="348475" y="1723625"/>
            <a:ext cx="8668800" cy="26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-GB" sz="2000">
                <a:solidFill>
                  <a:srgbClr val="30193A"/>
                </a:solidFill>
              </a:rPr>
              <a:t>Учитесь репортингу С-уровню, ежедневной работе с одной целью в течение длительного времени (может год, а может даже больше)</a:t>
            </a:r>
            <a:endParaRPr sz="2000">
              <a:solidFill>
                <a:srgbClr val="30193A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-GB" sz="2000">
                <a:solidFill>
                  <a:srgbClr val="30193A"/>
                </a:solidFill>
              </a:rPr>
              <a:t>на большом масштабе контролировать все невозможно - вы выходите за пределы персонального менторинга, надо "коучить", "челленджить", отлично сочетается с обратной связью</a:t>
            </a:r>
            <a:endParaRPr sz="2000">
              <a:solidFill>
                <a:srgbClr val="30193A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-GB" sz="2000">
                <a:solidFill>
                  <a:srgbClr val="30193A"/>
                </a:solidFill>
              </a:rPr>
              <a:t>ищите саморегулируемые процессы и процедуры</a:t>
            </a:r>
            <a:endParaRPr sz="2000">
              <a:solidFill>
                <a:srgbClr val="30193A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3019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000"/>
          </a:p>
        </p:txBody>
      </p:sp>
      <p:pic>
        <p:nvPicPr>
          <p:cNvPr id="278" name="Google Shape;27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8526" y="3954449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0F1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8"/>
          <p:cNvSpPr txBox="1">
            <a:spLocks noGrp="1"/>
          </p:cNvSpPr>
          <p:nvPr>
            <p:ph type="title"/>
          </p:nvPr>
        </p:nvSpPr>
        <p:spPr>
          <a:xfrm>
            <a:off x="792000" y="2027150"/>
            <a:ext cx="35280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42424"/>
                </a:solidFill>
              </a:rPr>
              <a:t>История 9</a:t>
            </a:r>
            <a:endParaRPr sz="3400">
              <a:solidFill>
                <a:srgbClr val="242424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284" name="Google Shape;284;p38"/>
          <p:cNvSpPr txBox="1">
            <a:spLocks noGrp="1"/>
          </p:cNvSpPr>
          <p:nvPr>
            <p:ph type="subTitle" idx="1"/>
          </p:nvPr>
        </p:nvSpPr>
        <p:spPr>
          <a:xfrm>
            <a:off x="792000" y="3295600"/>
            <a:ext cx="2434500" cy="39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111111"/>
                </a:solidFill>
              </a:rPr>
              <a:t>От Head of QA к Quality Architect</a:t>
            </a:r>
            <a:endParaRPr sz="2400">
              <a:solidFill>
                <a:srgbClr val="11111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11111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38"/>
          <p:cNvSpPr txBox="1">
            <a:spLocks noGrp="1"/>
          </p:cNvSpPr>
          <p:nvPr>
            <p:ph type="subTitle" idx="2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6" name="Google Shape;28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0975" y="874725"/>
            <a:ext cx="4519199" cy="3012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8526" y="3954449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9"/>
          <p:cNvSpPr txBox="1">
            <a:spLocks noGrp="1"/>
          </p:cNvSpPr>
          <p:nvPr>
            <p:ph type="title"/>
          </p:nvPr>
        </p:nvSpPr>
        <p:spPr>
          <a:xfrm>
            <a:off x="792000" y="900000"/>
            <a:ext cx="68004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rgbClr val="111111"/>
                </a:solidFill>
                <a:latin typeface="Trebuchet MS"/>
                <a:ea typeface="Trebuchet MS"/>
                <a:cs typeface="Trebuchet MS"/>
                <a:sym typeface="Trebuchet MS"/>
              </a:rPr>
              <a:t>Почему так?</a:t>
            </a:r>
            <a:endParaRPr sz="3400" b="1">
              <a:solidFill>
                <a:srgbClr val="11111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3" name="Google Shape;293;p39"/>
          <p:cNvSpPr txBox="1">
            <a:spLocks noGrp="1"/>
          </p:cNvSpPr>
          <p:nvPr>
            <p:ph type="subTitle" idx="1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9"/>
          <p:cNvSpPr txBox="1">
            <a:spLocks noGrp="1"/>
          </p:cNvSpPr>
          <p:nvPr>
            <p:ph type="body" idx="2"/>
          </p:nvPr>
        </p:nvSpPr>
        <p:spPr>
          <a:xfrm>
            <a:off x="792000" y="1723625"/>
            <a:ext cx="8243700" cy="26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-GB" sz="2000">
                <a:solidFill>
                  <a:srgbClr val="30193A"/>
                </a:solidFill>
              </a:rPr>
              <a:t>С ростом организации, обеспечение качества (QA) - не независимая функция отдельной команды, а часть продукта (и бизнес-целей) для всей инженерной организации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-GB" sz="2000">
                <a:solidFill>
                  <a:srgbClr val="30193A"/>
                </a:solidFill>
              </a:rPr>
              <a:t>“Management is highly interruptive, and great engineering — where you’re learning things — requires blocking out interruptions”</a:t>
            </a:r>
            <a:endParaRPr sz="2000">
              <a:solidFill>
                <a:srgbClr val="30193A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3019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000"/>
          </a:p>
        </p:txBody>
      </p:sp>
      <p:pic>
        <p:nvPicPr>
          <p:cNvPr id="295" name="Google Shape;29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8526" y="3954449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075" y="911725"/>
            <a:ext cx="6803400" cy="4079376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2"/>
          <p:cNvSpPr txBox="1">
            <a:spLocks noGrp="1"/>
          </p:cNvSpPr>
          <p:nvPr>
            <p:ph type="title" idx="4294967295"/>
          </p:nvPr>
        </p:nvSpPr>
        <p:spPr>
          <a:xfrm>
            <a:off x="2220950" y="232800"/>
            <a:ext cx="57507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rgbClr val="111111"/>
                </a:solidFill>
                <a:latin typeface="Trebuchet MS"/>
                <a:ea typeface="Trebuchet MS"/>
                <a:cs typeface="Trebuchet MS"/>
                <a:sym typeface="Trebuchet MS"/>
              </a:rPr>
              <a:t>Примеры известных компаний</a:t>
            </a:r>
            <a:endParaRPr sz="3400" b="1">
              <a:solidFill>
                <a:srgbClr val="11111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18" name="Google Shape;31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8526" y="3954449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3"/>
          <p:cNvSpPr txBox="1">
            <a:spLocks noGrp="1"/>
          </p:cNvSpPr>
          <p:nvPr>
            <p:ph type="title"/>
          </p:nvPr>
        </p:nvSpPr>
        <p:spPr>
          <a:xfrm>
            <a:off x="792000" y="588150"/>
            <a:ext cx="68004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 err="1">
                <a:solidFill>
                  <a:srgbClr val="111111"/>
                </a:solidFill>
              </a:rPr>
              <a:t>Варианты</a:t>
            </a:r>
            <a:r>
              <a:rPr lang="en-GB" dirty="0">
                <a:solidFill>
                  <a:srgbClr val="111111"/>
                </a:solidFill>
              </a:rPr>
              <a:t> </a:t>
            </a:r>
            <a:r>
              <a:rPr lang="en-GB" dirty="0" err="1">
                <a:solidFill>
                  <a:srgbClr val="111111"/>
                </a:solidFill>
              </a:rPr>
              <a:t>роста</a:t>
            </a:r>
            <a:r>
              <a:rPr lang="en-GB" dirty="0">
                <a:solidFill>
                  <a:srgbClr val="111111"/>
                </a:solidFill>
              </a:rPr>
              <a:t> - </a:t>
            </a:r>
            <a:r>
              <a:rPr lang="en-GB" dirty="0" err="1">
                <a:solidFill>
                  <a:srgbClr val="111111"/>
                </a:solidFill>
              </a:rPr>
              <a:t>пример</a:t>
            </a:r>
            <a:r>
              <a:rPr lang="en-GB" dirty="0">
                <a:solidFill>
                  <a:srgbClr val="111111"/>
                </a:solidFill>
              </a:rPr>
              <a:t> </a:t>
            </a:r>
            <a:r>
              <a:rPr lang="en-GB" dirty="0" err="1">
                <a:solidFill>
                  <a:srgbClr val="111111"/>
                </a:solidFill>
              </a:rPr>
              <a:t>одной</a:t>
            </a:r>
            <a:r>
              <a:rPr lang="en-GB" dirty="0">
                <a:solidFill>
                  <a:srgbClr val="111111"/>
                </a:solidFill>
              </a:rPr>
              <a:t> </a:t>
            </a:r>
            <a:r>
              <a:rPr lang="en-GB" dirty="0" err="1">
                <a:solidFill>
                  <a:srgbClr val="111111"/>
                </a:solidFill>
              </a:rPr>
              <a:t>продуктовой</a:t>
            </a:r>
            <a:r>
              <a:rPr lang="en-GB" dirty="0">
                <a:solidFill>
                  <a:srgbClr val="111111"/>
                </a:solidFill>
              </a:rPr>
              <a:t> </a:t>
            </a:r>
            <a:r>
              <a:rPr lang="en-GB" dirty="0" err="1">
                <a:solidFill>
                  <a:srgbClr val="111111"/>
                </a:solidFill>
              </a:rPr>
              <a:t>компании</a:t>
            </a:r>
            <a:r>
              <a:rPr lang="en-GB" dirty="0">
                <a:solidFill>
                  <a:srgbClr val="111111"/>
                </a:solidFill>
              </a:rPr>
              <a:t> </a:t>
            </a:r>
            <a:endParaRPr dirty="0">
              <a:solidFill>
                <a:srgbClr val="11111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11111"/>
              </a:solidFill>
            </a:endParaRPr>
          </a:p>
        </p:txBody>
      </p:sp>
      <p:sp>
        <p:nvSpPr>
          <p:cNvPr id="324" name="Google Shape;324;p43"/>
          <p:cNvSpPr/>
          <p:nvPr/>
        </p:nvSpPr>
        <p:spPr>
          <a:xfrm>
            <a:off x="414650" y="1803875"/>
            <a:ext cx="8339100" cy="2961600"/>
          </a:xfrm>
          <a:prstGeom prst="roundRect">
            <a:avLst>
              <a:gd name="adj" fmla="val 588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25" name="Google Shape;325;p43"/>
          <p:cNvGraphicFramePr/>
          <p:nvPr/>
        </p:nvGraphicFramePr>
        <p:xfrm>
          <a:off x="734174" y="1946012"/>
          <a:ext cx="7677225" cy="2611525"/>
        </p:xfrm>
        <a:graphic>
          <a:graphicData uri="http://schemas.openxmlformats.org/drawingml/2006/table">
            <a:tbl>
              <a:tblPr>
                <a:noFill/>
                <a:tableStyleId>{E97D7DF0-3078-4D32-9DAB-B01DFC2F7532}</a:tableStyleId>
              </a:tblPr>
              <a:tblGrid>
                <a:gridCol w="2559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9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9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4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 b="1">
                          <a:solidFill>
                            <a:srgbClr val="11111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Technical</a:t>
                      </a:r>
                      <a:endParaRPr sz="1700" b="1">
                        <a:solidFill>
                          <a:srgbClr val="11111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36000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7E7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 b="1">
                          <a:solidFill>
                            <a:srgbClr val="11111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Communication</a:t>
                      </a:r>
                      <a:endParaRPr sz="1700" b="1">
                        <a:solidFill>
                          <a:srgbClr val="11111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36000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7E7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 b="1">
                          <a:solidFill>
                            <a:srgbClr val="11111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Leadership</a:t>
                      </a:r>
                      <a:endParaRPr sz="1700" b="1">
                        <a:solidFill>
                          <a:srgbClr val="11111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36000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7E7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600">
                          <a:solidFill>
                            <a:srgbClr val="11111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Programming</a:t>
                      </a:r>
                      <a:endParaRPr sz="1600">
                        <a:solidFill>
                          <a:srgbClr val="11111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600">
                          <a:solidFill>
                            <a:srgbClr val="11111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Architecture and system design</a:t>
                      </a:r>
                      <a:endParaRPr sz="1600">
                        <a:solidFill>
                          <a:srgbClr val="11111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600">
                          <a:solidFill>
                            <a:srgbClr val="11111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Quality</a:t>
                      </a:r>
                      <a:endParaRPr sz="1600">
                        <a:solidFill>
                          <a:srgbClr val="11111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ctr" rtl="0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600">
                          <a:solidFill>
                            <a:srgbClr val="11111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Delivery</a:t>
                      </a:r>
                      <a:endParaRPr sz="1600">
                        <a:solidFill>
                          <a:srgbClr val="11111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7E7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500">
                          <a:solidFill>
                            <a:srgbClr val="11111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Teamwork</a:t>
                      </a:r>
                      <a:endParaRPr sz="1500">
                        <a:solidFill>
                          <a:srgbClr val="11111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500">
                          <a:solidFill>
                            <a:srgbClr val="11111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Feedback</a:t>
                      </a:r>
                      <a:endParaRPr sz="1500">
                        <a:solidFill>
                          <a:srgbClr val="11111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ctr" rtl="0"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500">
                          <a:solidFill>
                            <a:srgbClr val="11111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English level</a:t>
                      </a:r>
                      <a:endParaRPr sz="1500">
                        <a:solidFill>
                          <a:srgbClr val="11111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7E7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Decision making</a:t>
                      </a:r>
                      <a:endParaRPr sz="15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ctr" rtl="0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5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Mentorship</a:t>
                      </a:r>
                      <a:endParaRPr sz="15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7E7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26" name="Google Shape;32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8526" y="3954449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0"/>
          <p:cNvSpPr txBox="1">
            <a:spLocks noGrp="1"/>
          </p:cNvSpPr>
          <p:nvPr>
            <p:ph type="title"/>
          </p:nvPr>
        </p:nvSpPr>
        <p:spPr>
          <a:xfrm>
            <a:off x="318000" y="900000"/>
            <a:ext cx="85206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 err="1">
                <a:solidFill>
                  <a:srgbClr val="111111"/>
                </a:solidFill>
                <a:latin typeface="Trebuchet MS"/>
                <a:ea typeface="Trebuchet MS"/>
                <a:cs typeface="Trebuchet MS"/>
                <a:sym typeface="Trebuchet MS"/>
              </a:rPr>
              <a:t>Варианты</a:t>
            </a:r>
            <a:r>
              <a:rPr lang="en-GB" b="1" dirty="0">
                <a:solidFill>
                  <a:srgbClr val="11111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GB" b="1" dirty="0" err="1">
                <a:solidFill>
                  <a:srgbClr val="111111"/>
                </a:solidFill>
                <a:latin typeface="Trebuchet MS"/>
                <a:ea typeface="Trebuchet MS"/>
                <a:cs typeface="Trebuchet MS"/>
                <a:sym typeface="Trebuchet MS"/>
              </a:rPr>
              <a:t>роста</a:t>
            </a:r>
            <a:r>
              <a:rPr lang="en-GB" b="1" dirty="0">
                <a:solidFill>
                  <a:srgbClr val="111111"/>
                </a:solidFill>
                <a:latin typeface="Trebuchet MS"/>
                <a:ea typeface="Trebuchet MS"/>
                <a:cs typeface="Trebuchet MS"/>
                <a:sym typeface="Trebuchet MS"/>
              </a:rPr>
              <a:t>? 4 </a:t>
            </a:r>
            <a:r>
              <a:rPr lang="ru-RU" b="1" dirty="0">
                <a:solidFill>
                  <a:srgbClr val="111111"/>
                </a:solidFill>
                <a:latin typeface="Trebuchet MS"/>
                <a:ea typeface="Trebuchet MS"/>
                <a:cs typeface="Trebuchet MS"/>
                <a:sym typeface="Trebuchet MS"/>
              </a:rPr>
              <a:t>самых популярных</a:t>
            </a:r>
            <a:endParaRPr sz="3400" b="1" dirty="0">
              <a:solidFill>
                <a:srgbClr val="11111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1" name="Google Shape;301;p40"/>
          <p:cNvSpPr txBox="1">
            <a:spLocks noGrp="1"/>
          </p:cNvSpPr>
          <p:nvPr>
            <p:ph type="subTitle" idx="1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0"/>
          <p:cNvSpPr txBox="1">
            <a:spLocks noGrp="1"/>
          </p:cNvSpPr>
          <p:nvPr>
            <p:ph type="body" idx="2"/>
          </p:nvPr>
        </p:nvSpPr>
        <p:spPr>
          <a:xfrm>
            <a:off x="792000" y="1723618"/>
            <a:ext cx="8520600" cy="26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-GB" sz="2000" dirty="0" err="1">
                <a:solidFill>
                  <a:srgbClr val="30193A"/>
                </a:solidFill>
              </a:rPr>
              <a:t>Техлид</a:t>
            </a:r>
            <a:r>
              <a:rPr lang="en-GB" sz="2000" dirty="0">
                <a:solidFill>
                  <a:srgbClr val="30193A"/>
                </a:solidFill>
              </a:rPr>
              <a:t> = </a:t>
            </a:r>
            <a:r>
              <a:rPr lang="en-GB" sz="2000" dirty="0" err="1">
                <a:solidFill>
                  <a:srgbClr val="30193A"/>
                </a:solidFill>
              </a:rPr>
              <a:t>играющий</a:t>
            </a:r>
            <a:r>
              <a:rPr lang="en-GB" sz="2000" dirty="0">
                <a:solidFill>
                  <a:srgbClr val="30193A"/>
                </a:solidFill>
              </a:rPr>
              <a:t> </a:t>
            </a:r>
            <a:r>
              <a:rPr lang="en-GB" sz="2000" dirty="0" err="1">
                <a:solidFill>
                  <a:srgbClr val="30193A"/>
                </a:solidFill>
              </a:rPr>
              <a:t>тренер</a:t>
            </a:r>
            <a:endParaRPr sz="2000" dirty="0">
              <a:solidFill>
                <a:srgbClr val="30193A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-GB" sz="2000" dirty="0" err="1">
                <a:solidFill>
                  <a:srgbClr val="30193A"/>
                </a:solidFill>
              </a:rPr>
              <a:t>Архитектор</a:t>
            </a:r>
            <a:r>
              <a:rPr lang="en-GB" sz="2000" dirty="0">
                <a:solidFill>
                  <a:srgbClr val="30193A"/>
                </a:solidFill>
              </a:rPr>
              <a:t> = </a:t>
            </a:r>
            <a:r>
              <a:rPr lang="en-GB" sz="2000" dirty="0" err="1">
                <a:solidFill>
                  <a:srgbClr val="30193A"/>
                </a:solidFill>
              </a:rPr>
              <a:t>стратег</a:t>
            </a:r>
            <a:endParaRPr sz="2000" dirty="0">
              <a:solidFill>
                <a:srgbClr val="30193A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-GB" sz="2000" dirty="0" err="1">
                <a:solidFill>
                  <a:srgbClr val="30193A"/>
                </a:solidFill>
              </a:rPr>
              <a:t>Решатель</a:t>
            </a:r>
            <a:r>
              <a:rPr lang="en-GB" sz="2000" dirty="0">
                <a:solidFill>
                  <a:srgbClr val="30193A"/>
                </a:solidFill>
              </a:rPr>
              <a:t> </a:t>
            </a:r>
            <a:r>
              <a:rPr lang="en-GB" sz="2000" dirty="0" err="1">
                <a:solidFill>
                  <a:srgbClr val="30193A"/>
                </a:solidFill>
              </a:rPr>
              <a:t>проблем</a:t>
            </a:r>
            <a:r>
              <a:rPr lang="en-GB" sz="2000" dirty="0">
                <a:solidFill>
                  <a:srgbClr val="30193A"/>
                </a:solidFill>
              </a:rPr>
              <a:t> = </a:t>
            </a:r>
            <a:r>
              <a:rPr lang="en-GB" sz="2000" dirty="0" err="1">
                <a:solidFill>
                  <a:srgbClr val="30193A"/>
                </a:solidFill>
              </a:rPr>
              <a:t>тест-джампер</a:t>
            </a:r>
            <a:endParaRPr sz="2000" dirty="0">
              <a:solidFill>
                <a:srgbClr val="30193A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-GB" sz="2000" dirty="0">
                <a:solidFill>
                  <a:srgbClr val="30193A"/>
                </a:solidFill>
              </a:rPr>
              <a:t>“</a:t>
            </a:r>
            <a:r>
              <a:rPr lang="en-GB" sz="2000" dirty="0" err="1">
                <a:solidFill>
                  <a:srgbClr val="30193A"/>
                </a:solidFill>
              </a:rPr>
              <a:t>Правая</a:t>
            </a:r>
            <a:r>
              <a:rPr lang="en-GB" sz="2000" dirty="0">
                <a:solidFill>
                  <a:srgbClr val="30193A"/>
                </a:solidFill>
              </a:rPr>
              <a:t> </a:t>
            </a:r>
            <a:r>
              <a:rPr lang="en-GB" sz="2000" dirty="0" err="1">
                <a:solidFill>
                  <a:srgbClr val="30193A"/>
                </a:solidFill>
              </a:rPr>
              <a:t>рука</a:t>
            </a:r>
            <a:r>
              <a:rPr lang="en-GB" sz="2000" dirty="0">
                <a:solidFill>
                  <a:srgbClr val="30193A"/>
                </a:solidFill>
              </a:rPr>
              <a:t>” </a:t>
            </a:r>
            <a:r>
              <a:rPr lang="en-GB" sz="2000" dirty="0" err="1">
                <a:solidFill>
                  <a:srgbClr val="30193A"/>
                </a:solidFill>
              </a:rPr>
              <a:t>руководителя</a:t>
            </a:r>
            <a:r>
              <a:rPr lang="en-GB" sz="2000" dirty="0">
                <a:solidFill>
                  <a:srgbClr val="30193A"/>
                </a:solidFill>
              </a:rPr>
              <a:t> (Ops) </a:t>
            </a:r>
            <a:endParaRPr sz="2000" dirty="0">
              <a:solidFill>
                <a:srgbClr val="30193A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30193A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0193A"/>
                </a:solidFill>
              </a:rPr>
              <a:t>Will Larsen ”Staff Engineer Archetypes”</a:t>
            </a:r>
            <a:endParaRPr sz="2000" dirty="0">
              <a:solidFill>
                <a:srgbClr val="30193A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rgbClr val="3019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000" dirty="0"/>
          </a:p>
        </p:txBody>
      </p:sp>
      <p:pic>
        <p:nvPicPr>
          <p:cNvPr id="303" name="Google Shape;30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8526" y="3954449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1"/>
          <p:cNvSpPr txBox="1">
            <a:spLocks noGrp="1"/>
          </p:cNvSpPr>
          <p:nvPr>
            <p:ph type="title"/>
          </p:nvPr>
        </p:nvSpPr>
        <p:spPr>
          <a:xfrm>
            <a:off x="792000" y="595200"/>
            <a:ext cx="68004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rgbClr val="111111"/>
                </a:solidFill>
                <a:latin typeface="Trebuchet MS"/>
                <a:ea typeface="Trebuchet MS"/>
                <a:cs typeface="Trebuchet MS"/>
                <a:sym typeface="Trebuchet MS"/>
              </a:rPr>
              <a:t>О менеджменте и маятнике</a:t>
            </a:r>
            <a:endParaRPr sz="3400" b="1">
              <a:solidFill>
                <a:srgbClr val="11111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9" name="Google Shape;309;p41"/>
          <p:cNvSpPr txBox="1">
            <a:spLocks noGrp="1"/>
          </p:cNvSpPr>
          <p:nvPr>
            <p:ph type="subTitle" idx="1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41"/>
          <p:cNvSpPr txBox="1">
            <a:spLocks noGrp="1"/>
          </p:cNvSpPr>
          <p:nvPr>
            <p:ph type="body" idx="2"/>
          </p:nvPr>
        </p:nvSpPr>
        <p:spPr>
          <a:xfrm>
            <a:off x="348475" y="1263925"/>
            <a:ext cx="86688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A tech lead is a manager</a:t>
            </a:r>
            <a:r>
              <a:rPr lang="en-GB">
                <a:solidFill>
                  <a:schemeClr val="dk1"/>
                </a:solidFill>
              </a:rPr>
              <a:t> … but their first priority is achieving the task at hand, not grooming and minding the humans who work on it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Becoming a manager is not a promotion</a:t>
            </a:r>
            <a:r>
              <a:rPr lang="en-GB">
                <a:solidFill>
                  <a:schemeClr val="dk1"/>
                </a:solidFill>
              </a:rPr>
              <a:t> - it's a lateral move onto a parallel track. You're back at junior level in many key skills.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People can and do go back &amp; forth between the manager &amp; engineer tracks. </a:t>
            </a:r>
            <a:r>
              <a:rPr lang="en-GB">
                <a:solidFill>
                  <a:schemeClr val="dk1"/>
                </a:solidFill>
              </a:rPr>
              <a:t>There are good things to learn on both sides.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As levels go up, manager &amp; engineer tracks require identical communication skills</a:t>
            </a:r>
            <a:r>
              <a:rPr lang="en-GB">
                <a:solidFill>
                  <a:schemeClr val="dk1"/>
                </a:solidFill>
              </a:rPr>
              <a:t>. The real superpower on both sides is enabling others.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“The engineer / manager pendulum” article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3019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000"/>
          </a:p>
        </p:txBody>
      </p:sp>
      <p:pic>
        <p:nvPicPr>
          <p:cNvPr id="311" name="Google Shape;31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8526" y="3954449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4"/>
          <p:cNvSpPr txBox="1">
            <a:spLocks noGrp="1"/>
          </p:cNvSpPr>
          <p:nvPr>
            <p:ph type="title"/>
          </p:nvPr>
        </p:nvSpPr>
        <p:spPr>
          <a:xfrm>
            <a:off x="792000" y="900000"/>
            <a:ext cx="68004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rgbClr val="111111"/>
                </a:solidFill>
                <a:latin typeface="Trebuchet MS"/>
                <a:ea typeface="Trebuchet MS"/>
                <a:cs typeface="Trebuchet MS"/>
                <a:sym typeface="Trebuchet MS"/>
              </a:rPr>
              <a:t>Выводы</a:t>
            </a:r>
            <a:endParaRPr sz="3400" b="1">
              <a:solidFill>
                <a:srgbClr val="11111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2" name="Google Shape;332;p44"/>
          <p:cNvSpPr txBox="1">
            <a:spLocks noGrp="1"/>
          </p:cNvSpPr>
          <p:nvPr>
            <p:ph type="subTitle" idx="1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4"/>
          <p:cNvSpPr txBox="1">
            <a:spLocks noGrp="1"/>
          </p:cNvSpPr>
          <p:nvPr>
            <p:ph type="body" idx="2"/>
          </p:nvPr>
        </p:nvSpPr>
        <p:spPr>
          <a:xfrm>
            <a:off x="792000" y="1503191"/>
            <a:ext cx="8095800" cy="26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●"/>
            </a:pPr>
            <a:r>
              <a:rPr lang="en-GB" sz="1900" dirty="0" err="1">
                <a:solidFill>
                  <a:srgbClr val="30193A"/>
                </a:solidFill>
              </a:rPr>
              <a:t>Развивайте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лидерские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навыки</a:t>
            </a:r>
            <a:r>
              <a:rPr lang="en-GB" sz="1900" dirty="0">
                <a:solidFill>
                  <a:srgbClr val="30193A"/>
                </a:solidFill>
              </a:rPr>
              <a:t>, </a:t>
            </a:r>
            <a:r>
              <a:rPr lang="en-GB" sz="1900" dirty="0" err="1">
                <a:solidFill>
                  <a:srgbClr val="30193A"/>
                </a:solidFill>
              </a:rPr>
              <a:t>учитесь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внедрять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изменения</a:t>
            </a:r>
            <a:r>
              <a:rPr lang="en-GB" sz="1900" dirty="0">
                <a:solidFill>
                  <a:srgbClr val="30193A"/>
                </a:solidFill>
              </a:rPr>
              <a:t> (</a:t>
            </a:r>
            <a:r>
              <a:rPr lang="en-GB" sz="1900" dirty="0" err="1">
                <a:solidFill>
                  <a:srgbClr val="30193A"/>
                </a:solidFill>
              </a:rPr>
              <a:t>например</a:t>
            </a:r>
            <a:r>
              <a:rPr lang="en-GB" sz="1900" dirty="0">
                <a:solidFill>
                  <a:srgbClr val="30193A"/>
                </a:solidFill>
              </a:rPr>
              <a:t>, Kotter - Leading Changes </a:t>
            </a:r>
            <a:r>
              <a:rPr lang="en-GB" sz="1900" dirty="0" err="1">
                <a:solidFill>
                  <a:srgbClr val="30193A"/>
                </a:solidFill>
              </a:rPr>
              <a:t>принципы</a:t>
            </a:r>
            <a:r>
              <a:rPr lang="en-GB" sz="1900" dirty="0">
                <a:solidFill>
                  <a:srgbClr val="30193A"/>
                </a:solidFill>
              </a:rPr>
              <a:t>)</a:t>
            </a:r>
            <a:endParaRPr sz="1900" dirty="0">
              <a:solidFill>
                <a:srgbClr val="30193A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●"/>
            </a:pPr>
            <a:r>
              <a:rPr lang="en-GB" sz="1900" dirty="0" err="1">
                <a:solidFill>
                  <a:srgbClr val="30193A"/>
                </a:solidFill>
              </a:rPr>
              <a:t>Ищите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в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наставники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тех</a:t>
            </a:r>
            <a:r>
              <a:rPr lang="en-GB" sz="1900" dirty="0">
                <a:solidFill>
                  <a:srgbClr val="30193A"/>
                </a:solidFill>
              </a:rPr>
              <a:t>, </a:t>
            </a:r>
            <a:r>
              <a:rPr lang="en-GB" sz="1900" dirty="0" err="1">
                <a:solidFill>
                  <a:srgbClr val="30193A"/>
                </a:solidFill>
              </a:rPr>
              <a:t>кто</a:t>
            </a:r>
            <a:r>
              <a:rPr lang="en-GB" sz="1900" dirty="0">
                <a:solidFill>
                  <a:srgbClr val="30193A"/>
                </a:solidFill>
              </a:rPr>
              <a:t> "</a:t>
            </a:r>
            <a:r>
              <a:rPr lang="en-GB" sz="1900" dirty="0" err="1">
                <a:solidFill>
                  <a:srgbClr val="30193A"/>
                </a:solidFill>
              </a:rPr>
              <a:t>впереди</a:t>
            </a:r>
            <a:r>
              <a:rPr lang="en-GB" sz="1900" dirty="0">
                <a:solidFill>
                  <a:srgbClr val="30193A"/>
                </a:solidFill>
              </a:rPr>
              <a:t>" </a:t>
            </a:r>
            <a:r>
              <a:rPr lang="en-GB" sz="1900" dirty="0" err="1">
                <a:solidFill>
                  <a:srgbClr val="30193A"/>
                </a:solidFill>
              </a:rPr>
              <a:t>вас</a:t>
            </a:r>
            <a:r>
              <a:rPr lang="en-GB" sz="1900" dirty="0">
                <a:solidFill>
                  <a:srgbClr val="30193A"/>
                </a:solidFill>
              </a:rPr>
              <a:t> - </a:t>
            </a:r>
            <a:r>
              <a:rPr lang="en-GB" sz="1900" dirty="0" err="1">
                <a:solidFill>
                  <a:srgbClr val="30193A"/>
                </a:solidFill>
              </a:rPr>
              <a:t>например</a:t>
            </a:r>
            <a:r>
              <a:rPr lang="en-GB" sz="1900" dirty="0">
                <a:solidFill>
                  <a:srgbClr val="30193A"/>
                </a:solidFill>
              </a:rPr>
              <a:t>, </a:t>
            </a:r>
            <a:r>
              <a:rPr lang="en-GB" sz="1900" dirty="0" err="1">
                <a:solidFill>
                  <a:srgbClr val="30193A"/>
                </a:solidFill>
              </a:rPr>
              <a:t>компания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или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человек</a:t>
            </a:r>
            <a:r>
              <a:rPr lang="en-GB" sz="1900" dirty="0">
                <a:solidFill>
                  <a:srgbClr val="30193A"/>
                </a:solidFill>
              </a:rPr>
              <a:t>, </a:t>
            </a:r>
            <a:r>
              <a:rPr lang="en-GB" sz="1900" dirty="0" err="1">
                <a:solidFill>
                  <a:srgbClr val="30193A"/>
                </a:solidFill>
              </a:rPr>
              <a:t>который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решал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эту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проблему</a:t>
            </a:r>
            <a:r>
              <a:rPr lang="en-GB" sz="1900" dirty="0">
                <a:solidFill>
                  <a:srgbClr val="30193A"/>
                </a:solidFill>
              </a:rPr>
              <a:t> 2-3 </a:t>
            </a:r>
            <a:r>
              <a:rPr lang="en-GB" sz="1900" dirty="0" err="1">
                <a:solidFill>
                  <a:srgbClr val="30193A"/>
                </a:solidFill>
              </a:rPr>
              <a:t>года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назад</a:t>
            </a:r>
            <a:endParaRPr sz="1900" dirty="0">
              <a:solidFill>
                <a:srgbClr val="30193A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●"/>
            </a:pPr>
            <a:r>
              <a:rPr lang="en-GB" sz="1900" dirty="0" err="1">
                <a:solidFill>
                  <a:srgbClr val="30193A"/>
                </a:solidFill>
              </a:rPr>
              <a:t>Выделяйте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время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на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работу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над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важными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стратегическими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задачами</a:t>
            </a:r>
            <a:r>
              <a:rPr lang="en-GB" sz="1900" dirty="0">
                <a:solidFill>
                  <a:srgbClr val="30193A"/>
                </a:solidFill>
              </a:rPr>
              <a:t> - </a:t>
            </a:r>
            <a:r>
              <a:rPr lang="en-GB" sz="1900" dirty="0" err="1">
                <a:solidFill>
                  <a:srgbClr val="30193A"/>
                </a:solidFill>
              </a:rPr>
              <a:t>от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вас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ждут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рекомендаций</a:t>
            </a:r>
            <a:r>
              <a:rPr lang="en-GB" sz="1900" dirty="0">
                <a:solidFill>
                  <a:srgbClr val="30193A"/>
                </a:solidFill>
              </a:rPr>
              <a:t> , </a:t>
            </a:r>
            <a:r>
              <a:rPr lang="en-GB" sz="1900" dirty="0" err="1">
                <a:solidFill>
                  <a:srgbClr val="30193A"/>
                </a:solidFill>
              </a:rPr>
              <a:t>куда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двигаться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компании</a:t>
            </a:r>
            <a:r>
              <a:rPr lang="en-GB" sz="1900" dirty="0">
                <a:solidFill>
                  <a:srgbClr val="30193A"/>
                </a:solidFill>
              </a:rPr>
              <a:t>, </a:t>
            </a:r>
            <a:r>
              <a:rPr lang="en-GB" sz="1900" dirty="0" err="1">
                <a:solidFill>
                  <a:srgbClr val="30193A"/>
                </a:solidFill>
              </a:rPr>
              <a:t>как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действовать</a:t>
            </a:r>
            <a:r>
              <a:rPr lang="en-GB" sz="1900" dirty="0">
                <a:solidFill>
                  <a:srgbClr val="30193A"/>
                </a:solidFill>
              </a:rPr>
              <a:t>, </a:t>
            </a:r>
            <a:r>
              <a:rPr lang="en-GB" sz="1900" dirty="0" err="1">
                <a:solidFill>
                  <a:srgbClr val="30193A"/>
                </a:solidFill>
              </a:rPr>
              <a:t>а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не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решения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сиюминутных</a:t>
            </a:r>
            <a:r>
              <a:rPr lang="en-GB" sz="1900" dirty="0">
                <a:solidFill>
                  <a:srgbClr val="30193A"/>
                </a:solidFill>
              </a:rPr>
              <a:t> </a:t>
            </a:r>
            <a:r>
              <a:rPr lang="en-GB" sz="1900" dirty="0" err="1">
                <a:solidFill>
                  <a:srgbClr val="30193A"/>
                </a:solidFill>
              </a:rPr>
              <a:t>задач</a:t>
            </a:r>
            <a:r>
              <a:rPr lang="en-GB" sz="1900" dirty="0">
                <a:solidFill>
                  <a:srgbClr val="30193A"/>
                </a:solidFill>
              </a:rPr>
              <a:t> (“snacking”) </a:t>
            </a:r>
            <a:endParaRPr sz="1900" dirty="0">
              <a:solidFill>
                <a:srgbClr val="30193A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 dirty="0">
              <a:solidFill>
                <a:srgbClr val="3019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900" dirty="0"/>
          </a:p>
        </p:txBody>
      </p:sp>
      <p:pic>
        <p:nvPicPr>
          <p:cNvPr id="334" name="Google Shape;33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4551" y="223199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0F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5"/>
          <p:cNvSpPr txBox="1">
            <a:spLocks noGrp="1"/>
          </p:cNvSpPr>
          <p:nvPr>
            <p:ph type="title"/>
          </p:nvPr>
        </p:nvSpPr>
        <p:spPr>
          <a:xfrm>
            <a:off x="299325" y="342600"/>
            <a:ext cx="6814800" cy="77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300">
                <a:solidFill>
                  <a:srgbClr val="111111"/>
                </a:solidFill>
              </a:rPr>
              <a:t>Общие выводы</a:t>
            </a:r>
            <a:endParaRPr sz="4300">
              <a:solidFill>
                <a:srgbClr val="11111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340" name="Google Shape;340;p45"/>
          <p:cNvSpPr txBox="1">
            <a:spLocks noGrp="1"/>
          </p:cNvSpPr>
          <p:nvPr>
            <p:ph type="subTitle" idx="1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Corporate Positioning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1" name="Google Shape;341;p45"/>
          <p:cNvPicPr preferRelativeResize="0"/>
          <p:nvPr/>
        </p:nvPicPr>
        <p:blipFill rotWithShape="1">
          <a:blip r:embed="rId3">
            <a:alphaModFix/>
          </a:blip>
          <a:srcRect r="9387" b="9990"/>
          <a:stretch/>
        </p:blipFill>
        <p:spPr>
          <a:xfrm>
            <a:off x="4774150" y="1044475"/>
            <a:ext cx="4369851" cy="409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9187" y="1740850"/>
            <a:ext cx="912375" cy="30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" y="4548070"/>
            <a:ext cx="2223000" cy="6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6400" y="506550"/>
            <a:ext cx="2222999" cy="512256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5"/>
          <p:cNvSpPr txBox="1">
            <a:spLocks noGrp="1"/>
          </p:cNvSpPr>
          <p:nvPr>
            <p:ph type="body" idx="4294967295"/>
          </p:nvPr>
        </p:nvSpPr>
        <p:spPr>
          <a:xfrm>
            <a:off x="-44000" y="1037100"/>
            <a:ext cx="5946300" cy="26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●"/>
            </a:pPr>
            <a:r>
              <a:rPr lang="en-GB" sz="1500" dirty="0" err="1">
                <a:solidFill>
                  <a:srgbClr val="30193A"/>
                </a:solidFill>
              </a:rPr>
              <a:t>Карьера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роста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b="1" dirty="0" err="1">
                <a:solidFill>
                  <a:srgbClr val="30193A"/>
                </a:solidFill>
              </a:rPr>
              <a:t>нелинейная</a:t>
            </a:r>
            <a:r>
              <a:rPr lang="en-GB" sz="1500" dirty="0">
                <a:solidFill>
                  <a:srgbClr val="30193A"/>
                </a:solidFill>
              </a:rPr>
              <a:t> - </a:t>
            </a:r>
            <a:r>
              <a:rPr lang="en-GB" sz="1500" dirty="0" err="1">
                <a:solidFill>
                  <a:srgbClr val="30193A"/>
                </a:solidFill>
              </a:rPr>
              <a:t>это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нормально</a:t>
            </a:r>
            <a:endParaRPr sz="1500" dirty="0">
              <a:solidFill>
                <a:srgbClr val="30193A"/>
              </a:solidFill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●"/>
            </a:pPr>
            <a:r>
              <a:rPr lang="en-GB" sz="1500" dirty="0" err="1">
                <a:solidFill>
                  <a:srgbClr val="30193A"/>
                </a:solidFill>
              </a:rPr>
              <a:t>Работа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менеджера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и</a:t>
            </a:r>
            <a:r>
              <a:rPr lang="en-GB" sz="1500" dirty="0">
                <a:solidFill>
                  <a:srgbClr val="30193A"/>
                </a:solidFill>
              </a:rPr>
              <a:t> staff </a:t>
            </a:r>
            <a:r>
              <a:rPr lang="en-GB" sz="1500" dirty="0" err="1">
                <a:solidFill>
                  <a:srgbClr val="30193A"/>
                </a:solidFill>
              </a:rPr>
              <a:t>инженера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b="1" dirty="0" err="1">
                <a:solidFill>
                  <a:srgbClr val="30193A"/>
                </a:solidFill>
              </a:rPr>
              <a:t>разная</a:t>
            </a:r>
            <a:r>
              <a:rPr lang="en-GB" sz="1500" b="1" dirty="0">
                <a:solidFill>
                  <a:srgbClr val="30193A"/>
                </a:solidFill>
              </a:rPr>
              <a:t> </a:t>
            </a:r>
            <a:r>
              <a:rPr lang="en-GB" sz="1500" b="1" dirty="0" err="1">
                <a:solidFill>
                  <a:srgbClr val="30193A"/>
                </a:solidFill>
              </a:rPr>
              <a:t>по</a:t>
            </a:r>
            <a:r>
              <a:rPr lang="en-GB" sz="1500" b="1" dirty="0">
                <a:solidFill>
                  <a:srgbClr val="30193A"/>
                </a:solidFill>
              </a:rPr>
              <a:t> </a:t>
            </a:r>
            <a:r>
              <a:rPr lang="en-GB" sz="1500" b="1" dirty="0" err="1">
                <a:solidFill>
                  <a:srgbClr val="30193A"/>
                </a:solidFill>
              </a:rPr>
              <a:t>структуре</a:t>
            </a:r>
            <a:r>
              <a:rPr lang="en-GB" sz="1500" b="1" dirty="0">
                <a:solidFill>
                  <a:srgbClr val="30193A"/>
                </a:solidFill>
              </a:rPr>
              <a:t>,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учитывайте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это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при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выборе</a:t>
            </a:r>
            <a:endParaRPr sz="1500" dirty="0">
              <a:solidFill>
                <a:srgbClr val="30193A"/>
              </a:solidFill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193A"/>
              </a:buClr>
              <a:buSzPts val="1500"/>
              <a:buFont typeface="Poppins ExtraBold"/>
              <a:buChar char="●"/>
            </a:pPr>
            <a:r>
              <a:rPr lang="en-GB" sz="1500" dirty="0" err="1">
                <a:solidFill>
                  <a:srgbClr val="30193A"/>
                </a:solidFill>
              </a:rPr>
              <a:t>Начните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b="1" dirty="0" err="1">
                <a:solidFill>
                  <a:srgbClr val="30193A"/>
                </a:solidFill>
              </a:rPr>
              <a:t>говорить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с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вашим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менеджером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о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росте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и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составляйте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план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роста</a:t>
            </a:r>
            <a:endParaRPr sz="1500" dirty="0">
              <a:solidFill>
                <a:srgbClr val="30193A"/>
              </a:solidFill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●"/>
            </a:pPr>
            <a:r>
              <a:rPr lang="en-GB" sz="1500" dirty="0" err="1">
                <a:solidFill>
                  <a:srgbClr val="30193A"/>
                </a:solidFill>
              </a:rPr>
              <a:t>Какую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дорогу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бы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вы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ни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выбрали</a:t>
            </a:r>
            <a:r>
              <a:rPr lang="en-GB" sz="1500" dirty="0">
                <a:solidFill>
                  <a:srgbClr val="30193A"/>
                </a:solidFill>
              </a:rPr>
              <a:t> - </a:t>
            </a:r>
            <a:r>
              <a:rPr lang="en-GB" sz="1500" dirty="0" err="1">
                <a:solidFill>
                  <a:srgbClr val="30193A"/>
                </a:solidFill>
              </a:rPr>
              <a:t>вы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b="1" dirty="0">
                <a:solidFill>
                  <a:srgbClr val="30193A"/>
                </a:solidFill>
              </a:rPr>
              <a:t>“</a:t>
            </a:r>
            <a:r>
              <a:rPr lang="en-GB" sz="1500" b="1" dirty="0" err="1">
                <a:solidFill>
                  <a:srgbClr val="30193A"/>
                </a:solidFill>
              </a:rPr>
              <a:t>клей</a:t>
            </a:r>
            <a:r>
              <a:rPr lang="en-GB" sz="1500" b="1" dirty="0">
                <a:solidFill>
                  <a:srgbClr val="30193A"/>
                </a:solidFill>
              </a:rPr>
              <a:t>”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команды</a:t>
            </a:r>
            <a:r>
              <a:rPr lang="en-GB" sz="1500" dirty="0">
                <a:solidFill>
                  <a:srgbClr val="30193A"/>
                </a:solidFill>
              </a:rPr>
              <a:t>, </a:t>
            </a:r>
            <a:r>
              <a:rPr lang="en-GB" sz="1500" dirty="0" err="1">
                <a:solidFill>
                  <a:srgbClr val="30193A"/>
                </a:solidFill>
              </a:rPr>
              <a:t>вам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нужны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похожие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коммуникативные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и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лидерские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навыки</a:t>
            </a:r>
            <a:r>
              <a:rPr lang="en-GB" sz="1500" dirty="0">
                <a:solidFill>
                  <a:srgbClr val="30193A"/>
                </a:solidFill>
              </a:rPr>
              <a:t>, </a:t>
            </a:r>
            <a:r>
              <a:rPr lang="en-GB" sz="1500" dirty="0" err="1">
                <a:solidFill>
                  <a:srgbClr val="30193A"/>
                </a:solidFill>
              </a:rPr>
              <a:t>ваша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работа</a:t>
            </a:r>
            <a:r>
              <a:rPr lang="en-GB" sz="1500" dirty="0">
                <a:solidFill>
                  <a:srgbClr val="30193A"/>
                </a:solidFill>
              </a:rPr>
              <a:t> - </a:t>
            </a:r>
            <a:r>
              <a:rPr lang="en-GB" sz="1500" b="1" dirty="0">
                <a:solidFill>
                  <a:srgbClr val="30193A"/>
                </a:solidFill>
              </a:rPr>
              <a:t>“enable others”</a:t>
            </a:r>
            <a:endParaRPr sz="1500" b="1" dirty="0">
              <a:solidFill>
                <a:srgbClr val="30193A"/>
              </a:solidFill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Char char="●"/>
            </a:pPr>
            <a:r>
              <a:rPr lang="en-GB" sz="1500" dirty="0" err="1">
                <a:solidFill>
                  <a:srgbClr val="30193A"/>
                </a:solidFill>
              </a:rPr>
              <a:t>Наличие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интересного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b="1" dirty="0" err="1">
                <a:solidFill>
                  <a:srgbClr val="30193A"/>
                </a:solidFill>
              </a:rPr>
              <a:t>технического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опыта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и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задач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могут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оказаться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важнее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чем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отсутствие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менеджерского</a:t>
            </a:r>
            <a:r>
              <a:rPr lang="en-GB" sz="1500" dirty="0">
                <a:solidFill>
                  <a:srgbClr val="30193A"/>
                </a:solidFill>
              </a:rPr>
              <a:t> </a:t>
            </a:r>
            <a:r>
              <a:rPr lang="en-GB" sz="1500" dirty="0" err="1">
                <a:solidFill>
                  <a:srgbClr val="30193A"/>
                </a:solidFill>
              </a:rPr>
              <a:t>опыта</a:t>
            </a:r>
            <a:endParaRPr sz="1500" dirty="0">
              <a:solidFill>
                <a:srgbClr val="30193A"/>
              </a:solidFill>
            </a:endParaRPr>
          </a:p>
        </p:txBody>
      </p:sp>
      <p:pic>
        <p:nvPicPr>
          <p:cNvPr id="346" name="Google Shape;346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65151" y="196999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5F3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1400"/>
            <a:ext cx="7304524" cy="486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46"/>
          <p:cNvSpPr/>
          <p:nvPr/>
        </p:nvSpPr>
        <p:spPr>
          <a:xfrm>
            <a:off x="4832725" y="121400"/>
            <a:ext cx="3429000" cy="1189200"/>
          </a:xfrm>
          <a:prstGeom prst="wedgeRoundRectCallout">
            <a:avLst>
              <a:gd name="adj1" fmla="val -50662"/>
              <a:gd name="adj2" fmla="val 101259"/>
              <a:gd name="adj3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46"/>
          <p:cNvSpPr txBox="1"/>
          <p:nvPr/>
        </p:nvSpPr>
        <p:spPr>
          <a:xfrm>
            <a:off x="4881000" y="484525"/>
            <a:ext cx="3530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>
                <a:latin typeface="Poppins"/>
                <a:ea typeface="Poppins"/>
                <a:cs typeface="Poppins"/>
                <a:sym typeface="Poppins"/>
              </a:rPr>
              <a:t>Вопросы?</a:t>
            </a:r>
            <a:endParaRPr sz="4800" b="1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54" name="Google Shape;35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8526" y="3954449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792000" y="900000"/>
            <a:ext cx="68004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latin typeface="Trebuchet MS"/>
                <a:ea typeface="Trebuchet MS"/>
                <a:cs typeface="Trebuchet MS"/>
                <a:sym typeface="Trebuchet MS"/>
              </a:rPr>
              <a:t>О чем доклад НЕ будет</a:t>
            </a:r>
            <a:endParaRPr sz="3400" b="1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4" name="Google Shape;134;p20"/>
          <p:cNvSpPr txBox="1">
            <a:spLocks noGrp="1"/>
          </p:cNvSpPr>
          <p:nvPr>
            <p:ph type="subTitle" idx="1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body" idx="2"/>
          </p:nvPr>
        </p:nvSpPr>
        <p:spPr>
          <a:xfrm>
            <a:off x="71075" y="1723625"/>
            <a:ext cx="8936700" cy="26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●"/>
            </a:pPr>
            <a:r>
              <a:rPr lang="en-GB" sz="1900">
                <a:solidFill>
                  <a:srgbClr val="30193A"/>
                </a:solidFill>
              </a:rPr>
              <a:t>Пошаговое руководство, 100% рецепт успеха от сына маминой подруги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●"/>
            </a:pPr>
            <a:r>
              <a:rPr lang="en-GB" sz="1900">
                <a:solidFill>
                  <a:srgbClr val="30193A"/>
                </a:solidFill>
              </a:rPr>
              <a:t>Подробное сравнение линейки Management и IC (individual contributor)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●"/>
            </a:pPr>
            <a:r>
              <a:rPr lang="en-GB" sz="1900">
                <a:solidFill>
                  <a:srgbClr val="30193A"/>
                </a:solidFill>
              </a:rPr>
              <a:t>Компиляция или пересказ книг (но ссылки на наиболее полезные статьи и книги будут)</a:t>
            </a:r>
            <a:endParaRPr sz="1900">
              <a:solidFill>
                <a:srgbClr val="30193A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3019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000"/>
          </a:p>
        </p:txBody>
      </p:sp>
      <p:pic>
        <p:nvPicPr>
          <p:cNvPr id="136" name="Google Shape;13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8526" y="3954449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7"/>
          <p:cNvSpPr txBox="1">
            <a:spLocks noGrp="1"/>
          </p:cNvSpPr>
          <p:nvPr>
            <p:ph type="title"/>
          </p:nvPr>
        </p:nvSpPr>
        <p:spPr>
          <a:xfrm>
            <a:off x="792000" y="2934935"/>
            <a:ext cx="4341900" cy="4875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 dirty="0">
                <a:solidFill>
                  <a:schemeClr val="hlink"/>
                </a:solidFill>
                <a:hlinkClick r:id="rId3"/>
              </a:rPr>
              <a:t>andrey.ladutko@pandadoc.com</a:t>
            </a:r>
            <a:r>
              <a:rPr lang="en-GB" dirty="0"/>
              <a:t>, </a:t>
            </a:r>
            <a:r>
              <a:rPr lang="en-GB" dirty="0">
                <a:hlinkClick r:id="rId4"/>
              </a:rPr>
              <a:t>ladutko_andrey@tut.by</a:t>
            </a:r>
            <a:r>
              <a:rPr lang="ru-RU" dirty="0"/>
              <a:t> </a:t>
            </a:r>
            <a:endParaRPr dirty="0"/>
          </a:p>
        </p:txBody>
      </p:sp>
      <p:sp>
        <p:nvSpPr>
          <p:cNvPr id="360" name="Google Shape;360;p47"/>
          <p:cNvSpPr txBox="1">
            <a:spLocks noGrp="1"/>
          </p:cNvSpPr>
          <p:nvPr>
            <p:ph type="title" idx="2"/>
          </p:nvPr>
        </p:nvSpPr>
        <p:spPr>
          <a:xfrm>
            <a:off x="792000" y="4660747"/>
            <a:ext cx="7238700" cy="4875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Linkedin</a:t>
            </a:r>
            <a:r>
              <a:rPr lang="en-GB" dirty="0"/>
              <a:t> - </a:t>
            </a:r>
            <a:r>
              <a:rPr lang="en-GB" u="sng" dirty="0">
                <a:solidFill>
                  <a:schemeClr val="hlink"/>
                </a:solidFill>
                <a:hlinkClick r:id="rId5"/>
              </a:rPr>
              <a:t>https://www.linkedin.com/in/andrey-ladutko-b0142251/</a:t>
            </a:r>
            <a:r>
              <a:rPr lang="en-GB" dirty="0"/>
              <a:t> </a:t>
            </a:r>
            <a:endParaRPr dirty="0"/>
          </a:p>
        </p:txBody>
      </p:sp>
      <p:sp>
        <p:nvSpPr>
          <p:cNvPr id="361" name="Google Shape;361;p47"/>
          <p:cNvSpPr txBox="1">
            <a:spLocks noGrp="1"/>
          </p:cNvSpPr>
          <p:nvPr>
            <p:ph type="title" idx="3"/>
          </p:nvPr>
        </p:nvSpPr>
        <p:spPr>
          <a:xfrm>
            <a:off x="792000" y="3512089"/>
            <a:ext cx="4341900" cy="1148657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Skype: </a:t>
            </a:r>
            <a:r>
              <a:rPr lang="en-GB" dirty="0" err="1"/>
              <a:t>ladutko_andrey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Telegram: @</a:t>
            </a:r>
            <a:r>
              <a:rPr lang="en-GB" dirty="0" err="1"/>
              <a:t>qaheadtrainer</a:t>
            </a:r>
            <a:br>
              <a:rPr lang="ru-RU" dirty="0"/>
            </a:br>
            <a:r>
              <a:rPr lang="en-US" dirty="0"/>
              <a:t>Comixes by @</a:t>
            </a:r>
            <a:r>
              <a:rPr lang="en-US" dirty="0" err="1"/>
              <a:t>mushroomova</a:t>
            </a:r>
            <a:endParaRPr dirty="0"/>
          </a:p>
        </p:txBody>
      </p:sp>
      <p:pic>
        <p:nvPicPr>
          <p:cNvPr id="362" name="Google Shape;362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30976" y="2040799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 txBox="1">
            <a:spLocks noGrp="1"/>
          </p:cNvSpPr>
          <p:nvPr>
            <p:ph type="title"/>
          </p:nvPr>
        </p:nvSpPr>
        <p:spPr>
          <a:xfrm>
            <a:off x="792000" y="900000"/>
            <a:ext cx="68004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latin typeface="Trebuchet MS"/>
                <a:ea typeface="Trebuchet MS"/>
                <a:cs typeface="Trebuchet MS"/>
                <a:sym typeface="Trebuchet MS"/>
              </a:rPr>
              <a:t>О чем доклад будет</a:t>
            </a:r>
            <a:endParaRPr sz="3400" b="1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2" name="Google Shape;142;p21"/>
          <p:cNvSpPr txBox="1">
            <a:spLocks noGrp="1"/>
          </p:cNvSpPr>
          <p:nvPr>
            <p:ph type="subTitle" idx="1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body" idx="2"/>
          </p:nvPr>
        </p:nvSpPr>
        <p:spPr>
          <a:xfrm>
            <a:off x="792000" y="1723618"/>
            <a:ext cx="8520600" cy="26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-GB" sz="2000">
                <a:solidFill>
                  <a:srgbClr val="30193A"/>
                </a:solidFill>
              </a:rPr>
              <a:t>Мои истории из жизни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-GB" sz="2000">
                <a:solidFill>
                  <a:srgbClr val="30193A"/>
                </a:solidFill>
              </a:rPr>
              <a:t>Полученные выводы (сразу или позже)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-GB" sz="2000">
                <a:solidFill>
                  <a:srgbClr val="30193A"/>
                </a:solidFill>
              </a:rPr>
              <a:t>Ответы на ваши вопросы в конце доклада</a:t>
            </a:r>
            <a:endParaRPr sz="2000">
              <a:solidFill>
                <a:srgbClr val="30193A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-GB" sz="2000">
                <a:solidFill>
                  <a:srgbClr val="30193A"/>
                </a:solidFill>
              </a:rPr>
              <a:t>… и немного Panda-комиксов от </a:t>
            </a:r>
            <a:r>
              <a:rPr lang="en-GB" sz="2000" b="1">
                <a:solidFill>
                  <a:srgbClr val="30193A"/>
                </a:solidFill>
              </a:rPr>
              <a:t>mushroomova</a:t>
            </a:r>
            <a:r>
              <a:rPr lang="en-GB" sz="2000">
                <a:solidFill>
                  <a:srgbClr val="30193A"/>
                </a:solidFill>
              </a:rPr>
              <a:t> ;) </a:t>
            </a:r>
            <a:endParaRPr sz="2000">
              <a:solidFill>
                <a:srgbClr val="30193A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30193A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3019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000"/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8526" y="3954449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0F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792000" y="2027150"/>
            <a:ext cx="35280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42424"/>
                </a:solidFill>
              </a:rPr>
              <a:t>История 1</a:t>
            </a:r>
            <a:endParaRPr sz="3400">
              <a:solidFill>
                <a:srgbClr val="242424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1"/>
          </p:nvPr>
        </p:nvSpPr>
        <p:spPr>
          <a:xfrm>
            <a:off x="792000" y="3295600"/>
            <a:ext cx="3528000" cy="39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>
                <a:solidFill>
                  <a:srgbClr val="111111"/>
                </a:solidFill>
              </a:rPr>
              <a:t>Хоккей и 360-ревью</a:t>
            </a:r>
            <a:endParaRPr sz="2800">
              <a:solidFill>
                <a:srgbClr val="11111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rgbClr val="11111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2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" name="Google Shape;15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8025" y="664475"/>
            <a:ext cx="4115811" cy="426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8526" y="3954449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792000" y="900000"/>
            <a:ext cx="68004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rgbClr val="111111"/>
                </a:solidFill>
                <a:latin typeface="Trebuchet MS"/>
                <a:ea typeface="Trebuchet MS"/>
                <a:cs typeface="Trebuchet MS"/>
                <a:sym typeface="Trebuchet MS"/>
              </a:rPr>
              <a:t>Выводы</a:t>
            </a:r>
            <a:endParaRPr sz="3400" b="1">
              <a:solidFill>
                <a:srgbClr val="11111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9" name="Google Shape;159;p23"/>
          <p:cNvSpPr txBox="1">
            <a:spLocks noGrp="1"/>
          </p:cNvSpPr>
          <p:nvPr>
            <p:ph type="subTitle" idx="1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body" idx="2"/>
          </p:nvPr>
        </p:nvSpPr>
        <p:spPr>
          <a:xfrm>
            <a:off x="792000" y="1723625"/>
            <a:ext cx="8056500" cy="26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-GB" sz="2000">
                <a:solidFill>
                  <a:srgbClr val="30193A"/>
                </a:solidFill>
              </a:rPr>
              <a:t>В жизни есть вещи важнее чем </a:t>
            </a:r>
            <a:r>
              <a:rPr lang="en-GB" sz="2000" strike="sngStrike">
                <a:solidFill>
                  <a:srgbClr val="30193A"/>
                </a:solidFill>
              </a:rPr>
              <a:t>голы, очки, секунды,</a:t>
            </a:r>
            <a:r>
              <a:rPr lang="en-GB" sz="2000">
                <a:solidFill>
                  <a:srgbClr val="30193A"/>
                </a:solidFill>
              </a:rPr>
              <a:t> тайтлы, рекорды, работа</a:t>
            </a:r>
            <a:endParaRPr sz="2000">
              <a:solidFill>
                <a:srgbClr val="30193A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3019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000"/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8526" y="3954449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0F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>
            <a:spLocks noGrp="1"/>
          </p:cNvSpPr>
          <p:nvPr>
            <p:ph type="title"/>
          </p:nvPr>
        </p:nvSpPr>
        <p:spPr>
          <a:xfrm>
            <a:off x="792000" y="2027150"/>
            <a:ext cx="35280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42424"/>
                </a:solidFill>
              </a:rPr>
              <a:t>История 2</a:t>
            </a:r>
            <a:endParaRPr sz="3400">
              <a:solidFill>
                <a:srgbClr val="242424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67" name="Google Shape;167;p24"/>
          <p:cNvSpPr txBox="1">
            <a:spLocks noGrp="1"/>
          </p:cNvSpPr>
          <p:nvPr>
            <p:ph type="subTitle" idx="1"/>
          </p:nvPr>
        </p:nvSpPr>
        <p:spPr>
          <a:xfrm>
            <a:off x="792000" y="3295600"/>
            <a:ext cx="3528000" cy="39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111111"/>
                </a:solidFill>
              </a:rPr>
              <a:t>Интервью на синьора</a:t>
            </a:r>
            <a:endParaRPr sz="2400">
              <a:solidFill>
                <a:srgbClr val="11111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11111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4"/>
          <p:cNvSpPr txBox="1">
            <a:spLocks noGrp="1"/>
          </p:cNvSpPr>
          <p:nvPr>
            <p:ph type="subTitle" idx="2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2400" y="723600"/>
            <a:ext cx="4337460" cy="426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>
            <a:spLocks noGrp="1"/>
          </p:cNvSpPr>
          <p:nvPr>
            <p:ph type="title"/>
          </p:nvPr>
        </p:nvSpPr>
        <p:spPr>
          <a:xfrm>
            <a:off x="792000" y="900000"/>
            <a:ext cx="68004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rgbClr val="111111"/>
                </a:solidFill>
                <a:latin typeface="Trebuchet MS"/>
                <a:ea typeface="Trebuchet MS"/>
                <a:cs typeface="Trebuchet MS"/>
                <a:sym typeface="Trebuchet MS"/>
              </a:rPr>
              <a:t>Выводы</a:t>
            </a:r>
            <a:endParaRPr sz="3400" b="1">
              <a:solidFill>
                <a:srgbClr val="11111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5" name="Google Shape;175;p25"/>
          <p:cNvSpPr txBox="1">
            <a:spLocks noGrp="1"/>
          </p:cNvSpPr>
          <p:nvPr>
            <p:ph type="subTitle" idx="1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body" idx="2"/>
          </p:nvPr>
        </p:nvSpPr>
        <p:spPr>
          <a:xfrm>
            <a:off x="792000" y="1723618"/>
            <a:ext cx="8520600" cy="26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en-GB">
                <a:solidFill>
                  <a:srgbClr val="30193A"/>
                </a:solidFill>
              </a:rPr>
              <a:t>Любой тайтл в любой компании - вещь индивидуальная и специфическая (есть best practices и примеры лучших компаний, но они могут быть не применимы к вам), и чем выше тайтл, тем больше специфики</a:t>
            </a:r>
            <a:endParaRPr>
              <a:solidFill>
                <a:srgbClr val="30193A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en-GB">
                <a:solidFill>
                  <a:srgbClr val="30193A"/>
                </a:solidFill>
              </a:rPr>
              <a:t>Границы тайтла размываются, особенно если вы не переходите в менеджмент</a:t>
            </a:r>
            <a:endParaRPr>
              <a:solidFill>
                <a:srgbClr val="30193A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en-GB">
                <a:solidFill>
                  <a:srgbClr val="30193A"/>
                </a:solidFill>
              </a:rPr>
              <a:t>Важен ли тайтл и роль? См. Историю 1</a:t>
            </a:r>
            <a:endParaRPr>
              <a:solidFill>
                <a:srgbClr val="30193A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0193A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30193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7" name="Google Shape;17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8526" y="3954449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0F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>
            <a:spLocks noGrp="1"/>
          </p:cNvSpPr>
          <p:nvPr>
            <p:ph type="title"/>
          </p:nvPr>
        </p:nvSpPr>
        <p:spPr>
          <a:xfrm>
            <a:off x="792000" y="2027150"/>
            <a:ext cx="3528000" cy="710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42424"/>
                </a:solidFill>
              </a:rPr>
              <a:t>История 3</a:t>
            </a:r>
            <a:endParaRPr sz="3400">
              <a:solidFill>
                <a:srgbClr val="242424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83" name="Google Shape;183;p26"/>
          <p:cNvSpPr txBox="1">
            <a:spLocks noGrp="1"/>
          </p:cNvSpPr>
          <p:nvPr>
            <p:ph type="subTitle" idx="1"/>
          </p:nvPr>
        </p:nvSpPr>
        <p:spPr>
          <a:xfrm>
            <a:off x="792000" y="3295600"/>
            <a:ext cx="3528000" cy="39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111111"/>
                </a:solidFill>
              </a:rPr>
              <a:t>Обучение начинающих</a:t>
            </a:r>
            <a:endParaRPr sz="2400">
              <a:solidFill>
                <a:srgbClr val="11111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11111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26"/>
          <p:cNvSpPr txBox="1">
            <a:spLocks noGrp="1"/>
          </p:cNvSpPr>
          <p:nvPr>
            <p:ph type="subTitle" idx="2"/>
          </p:nvPr>
        </p:nvSpPr>
        <p:spPr>
          <a:xfrm>
            <a:off x="3791525" y="223200"/>
            <a:ext cx="4962300" cy="348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5" name="Google Shape;185;p26"/>
          <p:cNvPicPr preferRelativeResize="0"/>
          <p:nvPr/>
        </p:nvPicPr>
        <p:blipFill rotWithShape="1">
          <a:blip r:embed="rId3">
            <a:alphaModFix/>
          </a:blip>
          <a:srcRect l="9180" r="4043"/>
          <a:stretch/>
        </p:blipFill>
        <p:spPr>
          <a:xfrm>
            <a:off x="4557400" y="588150"/>
            <a:ext cx="4497575" cy="408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8526" y="3954449"/>
            <a:ext cx="1469276" cy="10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1229</Words>
  <Application>Microsoft Macintosh PowerPoint</Application>
  <PresentationFormat>On-screen Show (16:9)</PresentationFormat>
  <Paragraphs>122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Poppins Light</vt:lpstr>
      <vt:lpstr>Poppins ExtraBold</vt:lpstr>
      <vt:lpstr>Helvetica Neue</vt:lpstr>
      <vt:lpstr>Poppins</vt:lpstr>
      <vt:lpstr>Arial</vt:lpstr>
      <vt:lpstr>Poppins SemiBold</vt:lpstr>
      <vt:lpstr>Trebuchet MS</vt:lpstr>
      <vt:lpstr>Simple Light</vt:lpstr>
      <vt:lpstr>Карьера QA: возможен ли рост выше уровня Senior  * но не в менеджмент</vt:lpstr>
      <vt:lpstr>Andrey Ladutko</vt:lpstr>
      <vt:lpstr>О чем доклад НЕ будет</vt:lpstr>
      <vt:lpstr>О чем доклад будет</vt:lpstr>
      <vt:lpstr>История 1</vt:lpstr>
      <vt:lpstr>Выводы</vt:lpstr>
      <vt:lpstr>История 2</vt:lpstr>
      <vt:lpstr>Выводы</vt:lpstr>
      <vt:lpstr>История 3</vt:lpstr>
      <vt:lpstr>Выводы</vt:lpstr>
      <vt:lpstr>История 4</vt:lpstr>
      <vt:lpstr>Выводы</vt:lpstr>
      <vt:lpstr>История 5</vt:lpstr>
      <vt:lpstr>Выводы</vt:lpstr>
      <vt:lpstr>История 6</vt:lpstr>
      <vt:lpstr>Выводы</vt:lpstr>
      <vt:lpstr>История 7</vt:lpstr>
      <vt:lpstr>Выводы</vt:lpstr>
      <vt:lpstr>История 8</vt:lpstr>
      <vt:lpstr>Выводы</vt:lpstr>
      <vt:lpstr>История 9</vt:lpstr>
      <vt:lpstr>Почему так?</vt:lpstr>
      <vt:lpstr>Примеры известных компаний</vt:lpstr>
      <vt:lpstr>Варианты роста - пример одной продуктовой компании  </vt:lpstr>
      <vt:lpstr>Варианты роста? 4 самых популярных</vt:lpstr>
      <vt:lpstr>О менеджменте и маятнике</vt:lpstr>
      <vt:lpstr>Выводы</vt:lpstr>
      <vt:lpstr>Общие выводы</vt:lpstr>
      <vt:lpstr>PowerPoint Presentation</vt:lpstr>
      <vt:lpstr>andrey.ladutko@pandadoc.com, ladutko_andrey@tut.by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Карьера QA: возможен ли рост выше уровня Senior  * но не в менеджмент</dc:title>
  <cp:lastModifiedBy>Andrey Ladutko</cp:lastModifiedBy>
  <cp:revision>4</cp:revision>
  <dcterms:modified xsi:type="dcterms:W3CDTF">2021-10-29T05:19:40Z</dcterms:modified>
</cp:coreProperties>
</file>