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5"/>
  </p:notesMasterIdLst>
  <p:sldIdLst>
    <p:sldId id="256" r:id="rId2"/>
    <p:sldId id="257" r:id="rId3"/>
    <p:sldId id="258" r:id="rId4"/>
    <p:sldId id="259" r:id="rId5"/>
    <p:sldId id="261" r:id="rId6"/>
    <p:sldId id="290" r:id="rId7"/>
    <p:sldId id="291" r:id="rId8"/>
    <p:sldId id="260" r:id="rId9"/>
    <p:sldId id="292" r:id="rId10"/>
    <p:sldId id="293" r:id="rId11"/>
    <p:sldId id="295" r:id="rId12"/>
    <p:sldId id="262" r:id="rId13"/>
    <p:sldId id="297" r:id="rId14"/>
    <p:sldId id="298" r:id="rId15"/>
    <p:sldId id="299" r:id="rId16"/>
    <p:sldId id="300" r:id="rId17"/>
    <p:sldId id="301" r:id="rId18"/>
    <p:sldId id="296" r:id="rId19"/>
    <p:sldId id="286" r:id="rId20"/>
    <p:sldId id="263" r:id="rId21"/>
    <p:sldId id="303" r:id="rId22"/>
    <p:sldId id="305" r:id="rId23"/>
    <p:sldId id="304" r:id="rId24"/>
    <p:sldId id="273" r:id="rId25"/>
    <p:sldId id="306" r:id="rId26"/>
    <p:sldId id="264" r:id="rId27"/>
    <p:sldId id="308" r:id="rId28"/>
    <p:sldId id="309" r:id="rId29"/>
    <p:sldId id="310" r:id="rId30"/>
    <p:sldId id="311" r:id="rId31"/>
    <p:sldId id="312" r:id="rId32"/>
    <p:sldId id="313" r:id="rId33"/>
    <p:sldId id="314" r:id="rId34"/>
    <p:sldId id="307" r:id="rId35"/>
    <p:sldId id="315" r:id="rId36"/>
    <p:sldId id="272" r:id="rId37"/>
    <p:sldId id="316" r:id="rId38"/>
    <p:sldId id="265" r:id="rId39"/>
    <p:sldId id="266" r:id="rId40"/>
    <p:sldId id="317" r:id="rId41"/>
    <p:sldId id="287" r:id="rId42"/>
    <p:sldId id="277" r:id="rId43"/>
    <p:sldId id="274" r:id="rId44"/>
    <p:sldId id="276" r:id="rId45"/>
    <p:sldId id="283" r:id="rId46"/>
    <p:sldId id="318" r:id="rId47"/>
    <p:sldId id="267" r:id="rId48"/>
    <p:sldId id="275" r:id="rId49"/>
    <p:sldId id="279" r:id="rId50"/>
    <p:sldId id="278" r:id="rId51"/>
    <p:sldId id="289" r:id="rId52"/>
    <p:sldId id="319" r:id="rId53"/>
    <p:sldId id="268" r:id="rId5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71831" autoAdjust="0"/>
  </p:normalViewPr>
  <p:slideViewPr>
    <p:cSldViewPr>
      <p:cViewPr varScale="1">
        <p:scale>
          <a:sx n="65" d="100"/>
          <a:sy n="65" d="100"/>
        </p:scale>
        <p:origin x="-75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762C00-39A6-47CF-82CB-9D406042AE0B}" type="datetimeFigureOut">
              <a:rPr lang="ru-RU" smtClean="0"/>
              <a:pPr/>
              <a:t>15.10.2013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9E4FFD-A6B1-471C-82FE-942E173C83DF}" type="slidenum">
              <a:rPr lang="ru-RU" smtClean="0"/>
              <a:pPr/>
              <a:t>‹#›</a:t>
            </a:fld>
            <a:endParaRPr lang="ru-RU"/>
          </a:p>
        </p:txBody>
      </p:sp>
    </p:spTree>
    <p:extLst>
      <p:ext uri="{BB962C8B-B14F-4D97-AF65-F5344CB8AC3E}">
        <p14:creationId xmlns:p14="http://schemas.microsoft.com/office/powerpoint/2010/main" val="1231960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developsense.com/blog/2012/10/where-does-all-that-time-go/"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developsense.com/blog/2012/10/where-does-all-that-time-go/"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developsense.com/blog/2012/10/where-does-all-that-time-go/"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developsense.com/blog/2012/10/where-does-all-that-time-go/"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developsense.com/blog/2012/10/where-does-all-that-time-go/"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developsense.com/blog/2012/10/where-does-all-that-time-go/"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developsense.com/blog/2012/10/where-does-all-that-time-go/"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developsense.com/blog/2012/10/where-does-all-that-time-go/"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glebarhangelsky.livejournal.com/231263.html"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lifeidea.org/2012/03/personal-standard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lifeidea.org/2012/03/personal-standards/"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natalyarukol.ru/2013/05/07/planirovanie-1-go-urovnya/"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pmwoman.ru/rtm-3/"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lifeidea.org/2010/04/master-the-1st-hour/"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Ссылка</a:t>
            </a:r>
            <a:r>
              <a:rPr lang="ru-RU" baseline="0" dirty="0" smtClean="0"/>
              <a:t> Г. Архангельский – с.16-17</a:t>
            </a:r>
            <a:endParaRPr lang="ru-RU" dirty="0" smtClean="0"/>
          </a:p>
          <a:p>
            <a:endParaRPr lang="ru-RU" dirty="0" smtClean="0"/>
          </a:p>
          <a:p>
            <a:r>
              <a:rPr lang="ru-RU" dirty="0" smtClean="0"/>
              <a:t>Распространенный в менеджерской среде стереотип гласит:</a:t>
            </a:r>
            <a:r>
              <a:rPr lang="ru-RU" baseline="0" dirty="0" smtClean="0"/>
              <a:t> «Эффективность = порядок». Но жизнь скорее хаотична, чем упорядочена, и в этом хаосе нужно ориентироваться. Более того, любое развитие, рождение нового – это </a:t>
            </a:r>
            <a:r>
              <a:rPr lang="ru-RU" i="1" baseline="0" dirty="0" smtClean="0"/>
              <a:t>всегда</a:t>
            </a:r>
            <a:r>
              <a:rPr lang="ru-RU" baseline="0" dirty="0" smtClean="0"/>
              <a:t> хаос.</a:t>
            </a:r>
          </a:p>
          <a:p>
            <a:endParaRPr lang="ru-RU" baseline="0" dirty="0" smtClean="0"/>
          </a:p>
          <a:p>
            <a:r>
              <a:rPr lang="ru-RU" baseline="0" dirty="0" smtClean="0"/>
              <a:t>Нам совершенно не нужно знать, как </a:t>
            </a:r>
            <a:r>
              <a:rPr lang="ru-RU" i="1" baseline="0" dirty="0" smtClean="0"/>
              <a:t>устроен</a:t>
            </a:r>
            <a:r>
              <a:rPr lang="ru-RU" baseline="0" dirty="0" smtClean="0"/>
              <a:t> хаос, - это дело науки. Нам ведь не нужно разбираться в устройстве телевизора, чтобы уверенно им пользоваться? Аналогично достаточно знать, как правильно </a:t>
            </a:r>
            <a:r>
              <a:rPr lang="ru-RU" i="1" baseline="0" dirty="0" smtClean="0"/>
              <a:t>действовать</a:t>
            </a:r>
            <a:r>
              <a:rPr lang="ru-RU" baseline="0" dirty="0" smtClean="0"/>
              <a:t> в хаосе – «какие кнопки на телевизоре нажимать».</a:t>
            </a:r>
            <a:endParaRPr lang="ru-RU" dirty="0"/>
          </a:p>
        </p:txBody>
      </p:sp>
      <p:sp>
        <p:nvSpPr>
          <p:cNvPr id="4" name="Номер слайда 3"/>
          <p:cNvSpPr>
            <a:spLocks noGrp="1"/>
          </p:cNvSpPr>
          <p:nvPr>
            <p:ph type="sldNum" sz="quarter" idx="10"/>
          </p:nvPr>
        </p:nvSpPr>
        <p:spPr/>
        <p:txBody>
          <a:bodyPr/>
          <a:lstStyle/>
          <a:p>
            <a:fld id="{BB9E4FFD-A6B1-471C-82FE-942E173C83DF}" type="slidenum">
              <a:rPr lang="ru-RU" smtClean="0"/>
              <a:pPr/>
              <a:t>5</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a:t>
            </a:r>
            <a:r>
              <a:rPr lang="ru-RU" baseline="0" dirty="0" smtClean="0"/>
              <a:t> </a:t>
            </a:r>
            <a:r>
              <a:rPr lang="ru-RU" dirty="0" smtClean="0"/>
              <a:t>41</a:t>
            </a:r>
          </a:p>
          <a:p>
            <a:endParaRPr lang="ru-RU" dirty="0" smtClean="0"/>
          </a:p>
          <a:p>
            <a:r>
              <a:rPr lang="ru-RU" dirty="0" smtClean="0"/>
              <a:t>Последний пункт особенно важен. Посмотревшись</a:t>
            </a:r>
            <a:r>
              <a:rPr lang="ru-RU" baseline="0" dirty="0" smtClean="0"/>
              <a:t> на себя в «зеркало», хочется, как правило, побыстрее бросить это дело и продолжать жить по-прежнему. Другая крайность – пытаться немедленно перестроить свою деятельность, устранить все отвлечения. При этом быстро не получается перестроиться, ко всем прочим «напрягам» добавляется еще одни – усиливается стресс.</a:t>
            </a:r>
          </a:p>
          <a:p>
            <a:r>
              <a:rPr lang="ru-RU" baseline="0" dirty="0" smtClean="0"/>
              <a:t>Чтобы этого не происходило, к хронометражу нужно относиться спокойно и чуть отстраненно. Ваша задача – просто увидеть, на что тратится время, и научиться чувствовать эффективность происходящего.</a:t>
            </a:r>
            <a:endParaRPr lang="ru-RU" dirty="0"/>
          </a:p>
        </p:txBody>
      </p:sp>
      <p:sp>
        <p:nvSpPr>
          <p:cNvPr id="4" name="Номер слайда 3"/>
          <p:cNvSpPr>
            <a:spLocks noGrp="1"/>
          </p:cNvSpPr>
          <p:nvPr>
            <p:ph type="sldNum" sz="quarter" idx="10"/>
          </p:nvPr>
        </p:nvSpPr>
        <p:spPr/>
        <p:txBody>
          <a:bodyPr/>
          <a:lstStyle/>
          <a:p>
            <a:fld id="{BB9E4FFD-A6B1-471C-82FE-942E173C83DF}" type="slidenum">
              <a:rPr lang="ru-RU" smtClean="0"/>
              <a:pPr/>
              <a:t>19</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B9E4FFD-A6B1-471C-82FE-942E173C83DF}" type="slidenum">
              <a:rPr lang="ru-RU" smtClean="0"/>
              <a:pPr/>
              <a:t>23</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Для чего нужна диагностика – с.28-30</a:t>
            </a:r>
            <a:endParaRPr lang="ru-RU" dirty="0"/>
          </a:p>
        </p:txBody>
      </p:sp>
      <p:sp>
        <p:nvSpPr>
          <p:cNvPr id="4" name="Номер слайда 3"/>
          <p:cNvSpPr>
            <a:spLocks noGrp="1"/>
          </p:cNvSpPr>
          <p:nvPr>
            <p:ph type="sldNum" sz="quarter" idx="10"/>
          </p:nvPr>
        </p:nvSpPr>
        <p:spPr/>
        <p:txBody>
          <a:bodyPr/>
          <a:lstStyle/>
          <a:p>
            <a:fld id="{BB9E4FFD-A6B1-471C-82FE-942E173C83DF}" type="slidenum">
              <a:rPr lang="ru-RU" smtClean="0"/>
              <a:pPr/>
              <a:t>24</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Для чего нужна диагностика – с.28-30</a:t>
            </a:r>
            <a:endParaRPr lang="ru-RU" dirty="0"/>
          </a:p>
        </p:txBody>
      </p:sp>
      <p:sp>
        <p:nvSpPr>
          <p:cNvPr id="4" name="Номер слайда 3"/>
          <p:cNvSpPr>
            <a:spLocks noGrp="1"/>
          </p:cNvSpPr>
          <p:nvPr>
            <p:ph type="sldNum" sz="quarter" idx="10"/>
          </p:nvPr>
        </p:nvSpPr>
        <p:spPr/>
        <p:txBody>
          <a:bodyPr/>
          <a:lstStyle/>
          <a:p>
            <a:fld id="{BB9E4FFD-A6B1-471C-82FE-942E173C83DF}" type="slidenum">
              <a:rPr lang="ru-RU" smtClean="0"/>
              <a:pPr/>
              <a:t>25</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Майкл </a:t>
            </a:r>
            <a:r>
              <a:rPr lang="ru-RU" dirty="0" err="1" smtClean="0"/>
              <a:t>Болтон</a:t>
            </a:r>
            <a:r>
              <a:rPr lang="ru-RU" dirty="0" smtClean="0"/>
              <a:t>, реальное тестирование на листочке (упражнение)</a:t>
            </a:r>
          </a:p>
          <a:p>
            <a:r>
              <a:rPr lang="ru-RU" u="sng" dirty="0" smtClean="0">
                <a:hlinkClick r:id="rId3"/>
              </a:rPr>
              <a:t>http://www.developsense.com/blog/2012/10/where-does-all-that-time-go/</a:t>
            </a:r>
            <a:endParaRPr lang="ru-RU" u="sng" dirty="0" smtClean="0"/>
          </a:p>
          <a:p>
            <a:endParaRPr lang="ru-RU" dirty="0" smtClean="0"/>
          </a:p>
          <a:p>
            <a:r>
              <a:rPr lang="en-US" sz="1200" b="0" i="0" kern="1200" dirty="0" smtClean="0">
                <a:solidFill>
                  <a:schemeClr val="tx1"/>
                </a:solidFill>
                <a:latin typeface="+mn-lt"/>
                <a:ea typeface="+mn-ea"/>
                <a:cs typeface="+mn-cs"/>
              </a:rPr>
              <a:t>It had been a long day, so a few of the fellows from the class agreed to meet a restaurant downtown. The main courses had been cleared off the table, some beer had been delivered, and we were waiting for dessert. Pedro (not his real name) was complaining, again, about how much time he had to spend doing </a:t>
            </a:r>
            <a:r>
              <a:rPr lang="en-US" sz="1200" b="0" i="0" kern="1200" dirty="0" err="1" smtClean="0">
                <a:solidFill>
                  <a:schemeClr val="tx1"/>
                </a:solidFill>
                <a:latin typeface="+mn-lt"/>
                <a:ea typeface="+mn-ea"/>
                <a:cs typeface="+mn-cs"/>
              </a:rPr>
              <a:t>administrivial</a:t>
            </a:r>
            <a:r>
              <a:rPr lang="en-US" sz="1200" b="0" i="0" kern="1200" dirty="0" smtClean="0">
                <a:solidFill>
                  <a:schemeClr val="tx1"/>
                </a:solidFill>
                <a:latin typeface="+mn-lt"/>
                <a:ea typeface="+mn-ea"/>
                <a:cs typeface="+mn-cs"/>
              </a:rPr>
              <a:t> tasks—meetings, filling out forms, time sheets, requisitions, and the like. “Everything takes so long. I want a pad of paper to take notes, I have to fill out a form for it. God help me if I run out of forms!”</a:t>
            </a:r>
          </a:p>
          <a:p>
            <a:r>
              <a:rPr lang="en-US" sz="1200" b="0" i="0" kern="1200" dirty="0" smtClean="0">
                <a:solidFill>
                  <a:schemeClr val="tx1"/>
                </a:solidFill>
                <a:latin typeface="+mn-lt"/>
                <a:ea typeface="+mn-ea"/>
                <a:cs typeface="+mn-cs"/>
              </a:rPr>
              <a:t>“How much time do you spend on this kind of stuff each week?” I asked.</a:t>
            </a:r>
          </a:p>
          <a:p>
            <a:endParaRPr lang="ru-RU" dirty="0" smtClean="0"/>
          </a:p>
          <a:p>
            <a:r>
              <a:rPr lang="en-US" sz="1200" b="0" i="0" kern="1200" dirty="0" smtClean="0">
                <a:solidFill>
                  <a:schemeClr val="tx1"/>
                </a:solidFill>
                <a:latin typeface="+mn-lt"/>
                <a:ea typeface="+mn-ea"/>
                <a:cs typeface="+mn-cs"/>
              </a:rPr>
              <a:t>Pedro replied, “An hour a day. Maybe two, some days. Meetings…let’s say an hour and a half, on average.”</a:t>
            </a:r>
          </a:p>
          <a:p>
            <a:r>
              <a:rPr lang="en-US" sz="1200" b="0" i="0" kern="1200" dirty="0" smtClean="0">
                <a:solidFill>
                  <a:schemeClr val="tx1"/>
                </a:solidFill>
                <a:latin typeface="+mn-lt"/>
                <a:ea typeface="+mn-ea"/>
                <a:cs typeface="+mn-cs"/>
              </a:rPr>
              <a:t>Wow, I thought—that’s a pretty good chunk of the week. I had an idea.</a:t>
            </a:r>
          </a:p>
          <a:p>
            <a:r>
              <a:rPr lang="en-US" sz="1200" b="0" i="0" kern="1200" dirty="0" smtClean="0">
                <a:solidFill>
                  <a:schemeClr val="tx1"/>
                </a:solidFill>
                <a:latin typeface="+mn-lt"/>
                <a:ea typeface="+mn-ea"/>
                <a:cs typeface="+mn-cs"/>
              </a:rPr>
              <a:t>“Let’s visualize this, I said.” I took out my trusty </a:t>
            </a:r>
            <a:r>
              <a:rPr lang="en-US" sz="1200" b="0" i="0" kern="1200" dirty="0" err="1" smtClean="0">
                <a:solidFill>
                  <a:schemeClr val="tx1"/>
                </a:solidFill>
                <a:latin typeface="+mn-lt"/>
                <a:ea typeface="+mn-ea"/>
                <a:cs typeface="+mn-cs"/>
              </a:rPr>
              <a:t>Moleskine</a:t>
            </a:r>
            <a:r>
              <a:rPr lang="en-US" sz="1200" b="0" i="0" kern="1200" dirty="0" smtClean="0">
                <a:solidFill>
                  <a:schemeClr val="tx1"/>
                </a:solidFill>
                <a:latin typeface="+mn-lt"/>
                <a:ea typeface="+mn-ea"/>
                <a:cs typeface="+mn-cs"/>
              </a:rPr>
              <a:t> notebook. I prefer the version with the graph paper in it, for occasions just like this one. I outlined a grid, 20 squares across by two down.</a:t>
            </a:r>
          </a:p>
          <a:p>
            <a:endParaRPr lang="ru-RU" dirty="0"/>
          </a:p>
        </p:txBody>
      </p:sp>
      <p:sp>
        <p:nvSpPr>
          <p:cNvPr id="4" name="Номер слайда 3"/>
          <p:cNvSpPr>
            <a:spLocks noGrp="1"/>
          </p:cNvSpPr>
          <p:nvPr>
            <p:ph type="sldNum" sz="quarter" idx="10"/>
          </p:nvPr>
        </p:nvSpPr>
        <p:spPr/>
        <p:txBody>
          <a:bodyPr/>
          <a:lstStyle/>
          <a:p>
            <a:fld id="{BB9E4FFD-A6B1-471C-82FE-942E173C83DF}" type="slidenum">
              <a:rPr lang="ru-RU" smtClean="0"/>
              <a:pPr/>
              <a:t>26</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Майкл </a:t>
            </a:r>
            <a:r>
              <a:rPr lang="ru-RU" dirty="0" err="1" smtClean="0"/>
              <a:t>Болтон</a:t>
            </a:r>
            <a:r>
              <a:rPr lang="ru-RU" dirty="0" smtClean="0"/>
              <a:t>, реальное тестирование на листочке (упражнение)</a:t>
            </a:r>
          </a:p>
          <a:p>
            <a:r>
              <a:rPr lang="ru-RU" u="sng" dirty="0" smtClean="0">
                <a:hlinkClick r:id="rId3"/>
              </a:rPr>
              <a:t>http://www.developsense.com/blog/2012/10/where-does-all-that-time-go/</a:t>
            </a:r>
            <a:endParaRPr lang="ru-RU" u="sng" dirty="0" smtClean="0"/>
          </a:p>
          <a:p>
            <a:endParaRPr lang="ru-RU" u="sng" dirty="0" smtClean="0"/>
          </a:p>
          <a:p>
            <a:r>
              <a:rPr lang="en-US" sz="1200" b="0" i="0" kern="1200" dirty="0" smtClean="0">
                <a:solidFill>
                  <a:schemeClr val="tx1"/>
                </a:solidFill>
                <a:latin typeface="+mn-lt"/>
                <a:ea typeface="+mn-ea"/>
                <a:cs typeface="+mn-cs"/>
              </a:rPr>
              <a:t>“So you spend, on average, an hour and a half each day on compliance stuff. One-point-five times five, or 7.5 hours a week. Let’s make it eight. Put a C in eight squares.” He did that.</a:t>
            </a:r>
            <a:endParaRPr lang="ru-RU" u="sng" dirty="0" smtClean="0"/>
          </a:p>
          <a:p>
            <a:endParaRPr lang="ru-RU" dirty="0"/>
          </a:p>
        </p:txBody>
      </p:sp>
      <p:sp>
        <p:nvSpPr>
          <p:cNvPr id="4" name="Номер слайда 3"/>
          <p:cNvSpPr>
            <a:spLocks noGrp="1"/>
          </p:cNvSpPr>
          <p:nvPr>
            <p:ph type="sldNum" sz="quarter" idx="10"/>
          </p:nvPr>
        </p:nvSpPr>
        <p:spPr/>
        <p:txBody>
          <a:bodyPr/>
          <a:lstStyle/>
          <a:p>
            <a:fld id="{BB9E4FFD-A6B1-471C-82FE-942E173C83DF}" type="slidenum">
              <a:rPr lang="ru-RU" smtClean="0"/>
              <a:pPr/>
              <a:t>27</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Майкл </a:t>
            </a:r>
            <a:r>
              <a:rPr lang="ru-RU" dirty="0" err="1" smtClean="0"/>
              <a:t>Болтон</a:t>
            </a:r>
            <a:r>
              <a:rPr lang="ru-RU" dirty="0" smtClean="0"/>
              <a:t>, реальное тестирование на листочке (упражнение)</a:t>
            </a:r>
          </a:p>
          <a:p>
            <a:r>
              <a:rPr lang="ru-RU" u="sng" dirty="0" smtClean="0">
                <a:hlinkClick r:id="rId3"/>
              </a:rPr>
              <a:t>http://www.developsense.com/blog/2012/10/where-does-all-that-time-go/</a:t>
            </a:r>
            <a:endParaRPr lang="ru-RU" u="sng" dirty="0" smtClean="0"/>
          </a:p>
          <a:p>
            <a:endParaRPr lang="ru-RU" dirty="0" smtClean="0"/>
          </a:p>
          <a:p>
            <a:r>
              <a:rPr lang="en-US" sz="1200" b="0" i="0" kern="1200" dirty="0" smtClean="0">
                <a:solidFill>
                  <a:schemeClr val="tx1"/>
                </a:solidFill>
                <a:latin typeface="+mn-lt"/>
                <a:ea typeface="+mn-ea"/>
                <a:cs typeface="+mn-cs"/>
              </a:rPr>
              <a:t>“You were griping today about how much time you spend wrestling with your test environments.”</a:t>
            </a:r>
          </a:p>
          <a:p>
            <a:r>
              <a:rPr lang="en-US" sz="1200" b="0" i="0" kern="1200" dirty="0" smtClean="0">
                <a:solidFill>
                  <a:schemeClr val="tx1"/>
                </a:solidFill>
                <a:latin typeface="+mn-lt"/>
                <a:ea typeface="+mn-ea"/>
                <a:cs typeface="+mn-cs"/>
              </a:rPr>
              <a:t>Pedro’s eyes lit up. “Yes!” he said. “That’s the big one. See, it’s mobile stuff. We have a server component and a handset component to what we do, and the server stuff is a real bear.”</a:t>
            </a:r>
          </a:p>
          <a:p>
            <a:endParaRPr lang="ru-RU" dirty="0" smtClean="0"/>
          </a:p>
          <a:p>
            <a:r>
              <a:rPr lang="en-US" sz="1200" b="0" i="0" kern="1200" dirty="0" smtClean="0">
                <a:solidFill>
                  <a:schemeClr val="tx1"/>
                </a:solidFill>
                <a:latin typeface="+mn-lt"/>
                <a:ea typeface="+mn-ea"/>
                <a:cs typeface="+mn-cs"/>
              </a:rPr>
              <a:t>That means I have to get on instant messaging or the phone to the developers, and figure out what’s wrong; then I have to figure out where to roll back to. And usually that’s right from the start. It wastes </a:t>
            </a:r>
            <a:r>
              <a:rPr lang="en-US" sz="1200" b="0" i="1" kern="1200" dirty="0" smtClean="0">
                <a:solidFill>
                  <a:schemeClr val="tx1"/>
                </a:solidFill>
                <a:latin typeface="+mn-lt"/>
                <a:ea typeface="+mn-ea"/>
                <a:cs typeface="+mn-cs"/>
              </a:rPr>
              <a:t>hours</a:t>
            </a:r>
            <a:r>
              <a:rPr lang="en-US" sz="1200" b="0" i="0" kern="1200" dirty="0" smtClean="0">
                <a:solidFill>
                  <a:schemeClr val="tx1"/>
                </a:solidFill>
                <a:latin typeface="+mn-lt"/>
                <a:ea typeface="+mn-ea"/>
                <a:cs typeface="+mn-cs"/>
              </a:rPr>
              <a:t>. And it’s </a:t>
            </a:r>
            <a:r>
              <a:rPr lang="en-US" sz="1200" b="0" i="1" kern="1200" dirty="0" smtClean="0">
                <a:solidFill>
                  <a:schemeClr val="tx1"/>
                </a:solidFill>
                <a:latin typeface="+mn-lt"/>
                <a:ea typeface="+mn-ea"/>
                <a:cs typeface="+mn-cs"/>
              </a:rPr>
              <a:t>every day</a:t>
            </a:r>
            <a:r>
              <a:rPr lang="en-US" sz="1200" b="0" i="0" kern="1200" dirty="0" smtClean="0">
                <a:solidFill>
                  <a:schemeClr val="tx1"/>
                </a:solidFill>
                <a:latin typeface="+mn-lt"/>
                <a:ea typeface="+mn-ea"/>
                <a:cs typeface="+mn-cs"/>
              </a:rPr>
              <a:t>.”</a:t>
            </a:r>
            <a:endParaRPr lang="ru-RU" sz="1200" b="0" i="0" kern="1200" dirty="0" smtClean="0">
              <a:solidFill>
                <a:schemeClr val="tx1"/>
              </a:solidFill>
              <a:latin typeface="+mn-lt"/>
              <a:ea typeface="+mn-ea"/>
              <a:cs typeface="+mn-cs"/>
            </a:endParaRPr>
          </a:p>
          <a:p>
            <a:endParaRPr lang="ru-RU"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“Really?!” I said. “28 hours a week divided by five days—that’s more than five hours a day. Seriously?”</a:t>
            </a:r>
          </a:p>
          <a:p>
            <a:r>
              <a:rPr lang="en-US" sz="1200" b="0" i="0" kern="1200" dirty="0" smtClean="0">
                <a:solidFill>
                  <a:schemeClr val="tx1"/>
                </a:solidFill>
                <a:latin typeface="+mn-lt"/>
                <a:ea typeface="+mn-ea"/>
                <a:cs typeface="+mn-cs"/>
              </a:rPr>
              <a:t>“Totally,” said Pedro. “It’s most of the day, every day, honestly. Never mind the tedium. What’s really killing me is that I don’t feel like I’m getting any real testing work done.”</a:t>
            </a:r>
          </a:p>
          <a:p>
            <a:endParaRPr lang="ru-RU" dirty="0"/>
          </a:p>
        </p:txBody>
      </p:sp>
      <p:sp>
        <p:nvSpPr>
          <p:cNvPr id="4" name="Номер слайда 3"/>
          <p:cNvSpPr>
            <a:spLocks noGrp="1"/>
          </p:cNvSpPr>
          <p:nvPr>
            <p:ph type="sldNum" sz="quarter" idx="10"/>
          </p:nvPr>
        </p:nvSpPr>
        <p:spPr/>
        <p:txBody>
          <a:bodyPr/>
          <a:lstStyle/>
          <a:p>
            <a:fld id="{BB9E4FFD-A6B1-471C-82FE-942E173C83DF}" type="slidenum">
              <a:rPr lang="ru-RU" smtClean="0"/>
              <a:pPr/>
              <a:t>28</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Майкл </a:t>
            </a:r>
            <a:r>
              <a:rPr lang="ru-RU" dirty="0" err="1" smtClean="0"/>
              <a:t>Болтон</a:t>
            </a:r>
            <a:r>
              <a:rPr lang="ru-RU" dirty="0" smtClean="0"/>
              <a:t>, реальное тестирование на листочке (упражнение)</a:t>
            </a:r>
          </a:p>
          <a:p>
            <a:r>
              <a:rPr lang="ru-RU" u="sng" dirty="0" smtClean="0">
                <a:hlinkClick r:id="rId3"/>
              </a:rPr>
              <a:t>http://www.developsense.com/blog/2012/10/where-does-all-that-time-go/</a:t>
            </a:r>
            <a:endParaRPr lang="ru-RU" u="sng" dirty="0" smtClean="0"/>
          </a:p>
          <a:p>
            <a:endParaRPr lang="ru-RU" u="sng" dirty="0" smtClean="0"/>
          </a:p>
          <a:p>
            <a:r>
              <a:rPr lang="en-US" sz="1200" b="0" i="0" kern="1200" dirty="0" smtClean="0">
                <a:solidFill>
                  <a:schemeClr val="tx1"/>
                </a:solidFill>
                <a:latin typeface="+mn-lt"/>
                <a:ea typeface="+mn-ea"/>
                <a:cs typeface="+mn-cs"/>
              </a:rPr>
              <a:t>“Yes. In session-based test management, that’s bug investigation and reporting—B-time. And it does interrupt test design and execution—T-time—which is what produces actual test coverage, learning about what’s actually going on in the product. So, how much B-time?” He filled in three of the squares with Bs.</a:t>
            </a:r>
            <a:endParaRPr lang="ru-RU" u="sng" dirty="0" smtClean="0"/>
          </a:p>
          <a:p>
            <a:endParaRPr lang="ru-RU" dirty="0"/>
          </a:p>
        </p:txBody>
      </p:sp>
      <p:sp>
        <p:nvSpPr>
          <p:cNvPr id="4" name="Номер слайда 3"/>
          <p:cNvSpPr>
            <a:spLocks noGrp="1"/>
          </p:cNvSpPr>
          <p:nvPr>
            <p:ph type="sldNum" sz="quarter" idx="10"/>
          </p:nvPr>
        </p:nvSpPr>
        <p:spPr/>
        <p:txBody>
          <a:bodyPr/>
          <a:lstStyle/>
          <a:p>
            <a:fld id="{BB9E4FFD-A6B1-471C-82FE-942E173C83DF}" type="slidenum">
              <a:rPr lang="ru-RU" smtClean="0"/>
              <a:pPr/>
              <a:t>29</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Майкл </a:t>
            </a:r>
            <a:r>
              <a:rPr lang="ru-RU" dirty="0" err="1" smtClean="0"/>
              <a:t>Болтон</a:t>
            </a:r>
            <a:r>
              <a:rPr lang="ru-RU" dirty="0" smtClean="0"/>
              <a:t>, реальное тестирование на листочке (упражнение)</a:t>
            </a:r>
          </a:p>
          <a:p>
            <a:r>
              <a:rPr lang="ru-RU" u="sng" dirty="0" smtClean="0">
                <a:hlinkClick r:id="rId3"/>
              </a:rPr>
              <a:t>http://www.developsense.com/blog/2012/10/where-does-all-that-time-go/</a:t>
            </a:r>
            <a:endParaRPr lang="ru-RU" u="sng" dirty="0" smtClean="0"/>
          </a:p>
          <a:p>
            <a:endParaRPr lang="ru-RU" u="sng" dirty="0" smtClean="0"/>
          </a:p>
          <a:p>
            <a:r>
              <a:rPr lang="en-US" sz="1200" b="0" i="0" kern="1200" dirty="0" smtClean="0">
                <a:solidFill>
                  <a:schemeClr val="tx1"/>
                </a:solidFill>
                <a:latin typeface="+mn-lt"/>
                <a:ea typeface="+mn-ea"/>
                <a:cs typeface="+mn-cs"/>
              </a:rPr>
              <a:t>“And T-time?”</a:t>
            </a:r>
          </a:p>
          <a:p>
            <a:r>
              <a:rPr lang="en-US" sz="1200" b="0" i="0" kern="1200" dirty="0" smtClean="0">
                <a:solidFill>
                  <a:schemeClr val="tx1"/>
                </a:solidFill>
                <a:latin typeface="+mn-lt"/>
                <a:ea typeface="+mn-ea"/>
                <a:cs typeface="+mn-cs"/>
              </a:rPr>
              <a:t>He had room left to put in one lonely little T in the lower right corner.</a:t>
            </a:r>
          </a:p>
          <a:p>
            <a:r>
              <a:rPr lang="en-US" sz="1200" b="0" i="0" kern="1200" dirty="0" smtClean="0">
                <a:solidFill>
                  <a:schemeClr val="tx1"/>
                </a:solidFill>
                <a:latin typeface="+mn-lt"/>
                <a:ea typeface="+mn-ea"/>
                <a:cs typeface="+mn-cs"/>
              </a:rPr>
              <a:t>“Wow,” I laughed. “One-fortieth of your whole week is spent in getting actual test coverage. The rest is all overhead. Have you told them how it affects you?”</a:t>
            </a:r>
          </a:p>
          <a:p>
            <a:r>
              <a:rPr lang="en-US" sz="1200" b="0" i="0" kern="1200" dirty="0" smtClean="0">
                <a:solidFill>
                  <a:schemeClr val="tx1"/>
                </a:solidFill>
                <a:latin typeface="+mn-lt"/>
                <a:ea typeface="+mn-ea"/>
                <a:cs typeface="+mn-cs"/>
              </a:rPr>
              <a:t>“I’ve mentioned it,” he said.</a:t>
            </a:r>
          </a:p>
          <a:p>
            <a:endParaRPr lang="ru-RU" u="sng" dirty="0" smtClean="0"/>
          </a:p>
          <a:p>
            <a:endParaRPr lang="ru-RU" dirty="0"/>
          </a:p>
        </p:txBody>
      </p:sp>
      <p:sp>
        <p:nvSpPr>
          <p:cNvPr id="4" name="Номер слайда 3"/>
          <p:cNvSpPr>
            <a:spLocks noGrp="1"/>
          </p:cNvSpPr>
          <p:nvPr>
            <p:ph type="sldNum" sz="quarter" idx="10"/>
          </p:nvPr>
        </p:nvSpPr>
        <p:spPr/>
        <p:txBody>
          <a:bodyPr/>
          <a:lstStyle/>
          <a:p>
            <a:fld id="{BB9E4FFD-A6B1-471C-82FE-942E173C83DF}" type="slidenum">
              <a:rPr lang="ru-RU" smtClean="0"/>
              <a:pPr/>
              <a:t>30</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Майкл </a:t>
            </a:r>
            <a:r>
              <a:rPr lang="ru-RU" dirty="0" err="1" smtClean="0"/>
              <a:t>Болтон</a:t>
            </a:r>
            <a:r>
              <a:rPr lang="ru-RU" dirty="0" smtClean="0"/>
              <a:t>, реальное тестирование на листочке (упражнение)</a:t>
            </a:r>
          </a:p>
          <a:p>
            <a:r>
              <a:rPr lang="ru-RU" u="sng" dirty="0" smtClean="0">
                <a:hlinkClick r:id="rId3"/>
              </a:rPr>
              <a:t>http://www.developsense.com/blog/2012/10/where-does-all-that-time-go/</a:t>
            </a:r>
            <a:endParaRPr lang="ru-RU" u="sng" dirty="0" smtClean="0"/>
          </a:p>
          <a:p>
            <a:endParaRPr lang="ru-RU" dirty="0"/>
          </a:p>
        </p:txBody>
      </p:sp>
      <p:sp>
        <p:nvSpPr>
          <p:cNvPr id="4" name="Номер слайда 3"/>
          <p:cNvSpPr>
            <a:spLocks noGrp="1"/>
          </p:cNvSpPr>
          <p:nvPr>
            <p:ph type="sldNum" sz="quarter" idx="10"/>
          </p:nvPr>
        </p:nvSpPr>
        <p:spPr/>
        <p:txBody>
          <a:bodyPr/>
          <a:lstStyle/>
          <a:p>
            <a:fld id="{BB9E4FFD-A6B1-471C-82FE-942E173C83DF}" type="slidenum">
              <a:rPr lang="ru-RU" smtClean="0"/>
              <a:pPr/>
              <a:t>31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Еще</a:t>
            </a:r>
            <a:r>
              <a:rPr lang="ru-RU" baseline="0" dirty="0" smtClean="0"/>
              <a:t> одна властительница дум, достижения которой постепенно проникают в управленческую практику. Часто ли вы принимаете решения, основываясь на абсолютно точных цифрах, безусловных данных, полной уверенности? Скорее всего, нет. Но почему тогда вы должны планировать выполнение своих задач в четких цифрах, выставлять точное время напоминания в </a:t>
            </a:r>
            <a:r>
              <a:rPr lang="ru-RU" baseline="0" dirty="0" err="1" smtClean="0"/>
              <a:t>Аутлук</a:t>
            </a:r>
            <a:r>
              <a:rPr lang="ru-RU" baseline="0" dirty="0" smtClean="0"/>
              <a:t>, пользоваться органайзером с жесткой временной сеткой? Часто это далеко не оптимально.</a:t>
            </a:r>
          </a:p>
          <a:p>
            <a:endParaRPr lang="ru-RU" baseline="0" dirty="0" smtClean="0"/>
          </a:p>
          <a:p>
            <a:r>
              <a:rPr lang="ru-RU" baseline="0" dirty="0" smtClean="0"/>
              <a:t>Как правило, рекомендации книжек по </a:t>
            </a:r>
            <a:r>
              <a:rPr lang="ru-RU" baseline="0" dirty="0" err="1" smtClean="0"/>
              <a:t>тайм-менеджменту</a:t>
            </a:r>
            <a:r>
              <a:rPr lang="ru-RU" baseline="0" dirty="0" smtClean="0"/>
              <a:t>, являются «четкими»: делай то и не делай этого. В результате 2 разных менеджера могут одинаково успешно применять 2 противоположные рекомендации. Проблема не в отсутствии закономерностей, а в их нечетком, вероятностном характере. Каждый человек с большей или меньшей степенью выраженности предпочитает планомерность или спонтанность. Поэтому менеджеру нужно создать баланс планомерности и спонтанности, оптимальный лично для него, - исходя из особенностей его личности и специфики его деятельности.</a:t>
            </a:r>
            <a:endParaRPr lang="ru-RU" dirty="0"/>
          </a:p>
        </p:txBody>
      </p:sp>
      <p:sp>
        <p:nvSpPr>
          <p:cNvPr id="4" name="Номер слайда 3"/>
          <p:cNvSpPr>
            <a:spLocks noGrp="1"/>
          </p:cNvSpPr>
          <p:nvPr>
            <p:ph type="sldNum" sz="quarter" idx="10"/>
          </p:nvPr>
        </p:nvSpPr>
        <p:spPr/>
        <p:txBody>
          <a:bodyPr/>
          <a:lstStyle/>
          <a:p>
            <a:fld id="{BB9E4FFD-A6B1-471C-82FE-942E173C83DF}" type="slidenum">
              <a:rPr lang="ru-RU" smtClean="0"/>
              <a:pPr/>
              <a:t>6</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Майкл </a:t>
            </a:r>
            <a:r>
              <a:rPr lang="ru-RU" dirty="0" err="1" smtClean="0"/>
              <a:t>Болтон</a:t>
            </a:r>
            <a:r>
              <a:rPr lang="ru-RU" dirty="0" smtClean="0"/>
              <a:t>, реальное тестирование на листочке (упражнение)</a:t>
            </a:r>
          </a:p>
          <a:p>
            <a:r>
              <a:rPr lang="ru-RU" u="sng" dirty="0" smtClean="0">
                <a:hlinkClick r:id="rId3"/>
              </a:rPr>
              <a:t>http://www.developsense.com/blog/2012/10/where-does-all-that-time-go/</a:t>
            </a:r>
            <a:endParaRPr lang="ru-RU" u="sng" dirty="0" smtClean="0"/>
          </a:p>
          <a:p>
            <a:endParaRPr lang="ru-RU" u="sng" dirty="0" smtClean="0"/>
          </a:p>
          <a:p>
            <a:r>
              <a:rPr lang="en-US" sz="1200" b="0" i="0" kern="1200" dirty="0" smtClean="0">
                <a:solidFill>
                  <a:schemeClr val="tx1"/>
                </a:solidFill>
                <a:latin typeface="+mn-lt"/>
                <a:ea typeface="+mn-ea"/>
                <a:cs typeface="+mn-cs"/>
              </a:rPr>
              <a:t>“So look at this,” I suggested. “It’s even more clear when we use </a:t>
            </a:r>
            <a:r>
              <a:rPr lang="en-US" sz="1200" b="0" i="0" kern="1200" dirty="0" err="1" smtClean="0">
                <a:solidFill>
                  <a:schemeClr val="tx1"/>
                </a:solidFill>
                <a:latin typeface="+mn-lt"/>
                <a:ea typeface="+mn-ea"/>
                <a:cs typeface="+mn-cs"/>
              </a:rPr>
              <a:t>colour</a:t>
            </a:r>
            <a:r>
              <a:rPr lang="en-US" sz="1200" b="0" i="0" kern="1200" dirty="0" smtClean="0">
                <a:solidFill>
                  <a:schemeClr val="tx1"/>
                </a:solidFill>
                <a:latin typeface="+mn-lt"/>
                <a:ea typeface="+mn-ea"/>
                <a:cs typeface="+mn-cs"/>
              </a:rPr>
              <a:t> for emphasis.”</a:t>
            </a:r>
            <a:endParaRPr lang="ru-RU" sz="1200" b="0" i="0" kern="1200" dirty="0" smtClean="0">
              <a:solidFill>
                <a:schemeClr val="tx1"/>
              </a:solidFill>
              <a:latin typeface="+mn-lt"/>
              <a:ea typeface="+mn-ea"/>
              <a:cs typeface="+mn-cs"/>
            </a:endParaRPr>
          </a:p>
          <a:p>
            <a:endParaRPr lang="ru-RU" sz="1200" b="0" i="0" u="sng"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“So since you’re a tester, and since the door on the test lab says ‘Test Lab’, and your business card says ‘Testing’, they figure that’s all you do. The illusion is what Jerry Weinberg calls the Lumping Problem. All of those different activities—administrative compliance, setup, bug investigation and reporting, and test design and execution—are lumped into a single idea for them.” And I drew it for him.</a:t>
            </a:r>
            <a:endParaRPr lang="ru-RU" u="sng" dirty="0" smtClean="0"/>
          </a:p>
          <a:p>
            <a:endParaRPr lang="ru-RU" dirty="0" smtClean="0"/>
          </a:p>
          <a:p>
            <a:r>
              <a:rPr lang="en-US" sz="1200" b="0" i="0" kern="1200" dirty="0" smtClean="0">
                <a:solidFill>
                  <a:schemeClr val="tx1"/>
                </a:solidFill>
                <a:latin typeface="+mn-lt"/>
                <a:ea typeface="+mn-ea"/>
                <a:cs typeface="+mn-cs"/>
              </a:rPr>
              <a:t>“That’s management’s illusion, there. Since, in their imagination, you’ve got forty hours of testing time in a week, it’s not unreasonable for them to wonder why you didn’t find that bug.”</a:t>
            </a:r>
            <a:endParaRPr lang="ru-RU" dirty="0"/>
          </a:p>
        </p:txBody>
      </p:sp>
      <p:sp>
        <p:nvSpPr>
          <p:cNvPr id="4" name="Номер слайда 3"/>
          <p:cNvSpPr>
            <a:spLocks noGrp="1"/>
          </p:cNvSpPr>
          <p:nvPr>
            <p:ph type="sldNum" sz="quarter" idx="10"/>
          </p:nvPr>
        </p:nvSpPr>
        <p:spPr/>
        <p:txBody>
          <a:bodyPr/>
          <a:lstStyle/>
          <a:p>
            <a:fld id="{BB9E4FFD-A6B1-471C-82FE-942E173C83DF}" type="slidenum">
              <a:rPr lang="ru-RU" smtClean="0"/>
              <a:pPr/>
              <a:t>32</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Майкл </a:t>
            </a:r>
            <a:r>
              <a:rPr lang="ru-RU" dirty="0" err="1" smtClean="0"/>
              <a:t>Болтон</a:t>
            </a:r>
            <a:r>
              <a:rPr lang="ru-RU" dirty="0" smtClean="0"/>
              <a:t>, реальное тестирование на листочке (упражнение)</a:t>
            </a:r>
          </a:p>
          <a:p>
            <a:r>
              <a:rPr lang="ru-RU" u="sng" dirty="0" smtClean="0">
                <a:hlinkClick r:id="rId3"/>
              </a:rPr>
              <a:t>http://www.developsense.com/blog/2012/10/where-does-all-that-time-go/</a:t>
            </a:r>
            <a:endParaRPr lang="ru-RU" u="sng" dirty="0" smtClean="0"/>
          </a:p>
          <a:p>
            <a:endParaRPr lang="ru-RU" u="sng" dirty="0" smtClean="0"/>
          </a:p>
          <a:p>
            <a:r>
              <a:rPr lang="en-US" sz="1200" b="0" i="0" kern="1200" dirty="0" smtClean="0">
                <a:solidFill>
                  <a:schemeClr val="tx1"/>
                </a:solidFill>
                <a:latin typeface="+mn-lt"/>
                <a:ea typeface="+mn-ea"/>
                <a:cs typeface="+mn-cs"/>
              </a:rPr>
              <a:t>A couple of nights later, I showed that page of my notebook to James Bach over Skype. “Wow,” he said. “That guy could be forty times more productive!”</a:t>
            </a:r>
          </a:p>
          <a:p>
            <a:r>
              <a:rPr lang="en-US" sz="1200" b="0" i="0" kern="1200" dirty="0" smtClean="0">
                <a:solidFill>
                  <a:schemeClr val="tx1"/>
                </a:solidFill>
                <a:latin typeface="+mn-lt"/>
                <a:ea typeface="+mn-ea"/>
                <a:cs typeface="+mn-cs"/>
              </a:rPr>
              <a:t>“Forty?”</a:t>
            </a:r>
          </a:p>
          <a:p>
            <a:r>
              <a:rPr lang="en-US" sz="1200" b="0" i="0" kern="1200" dirty="0" smtClean="0">
                <a:solidFill>
                  <a:schemeClr val="tx1"/>
                </a:solidFill>
                <a:latin typeface="+mn-lt"/>
                <a:ea typeface="+mn-ea"/>
                <a:cs typeface="+mn-cs"/>
              </a:rPr>
              <a:t>“Well, no, not really, of course. But suppose the programmers checked their work a little more carefully, or suppose the testers practiced writing more concise bug reports and sharpened their investigating skill. One of those two things could cut the bug investigation time by a third. That would give more time for testing, when they’re not being interrupted by other stuff. What if they cut the setup time by a half, and that </a:t>
            </a:r>
            <a:r>
              <a:rPr lang="en-US" sz="1200" b="0" i="0" kern="1200" dirty="0" err="1" smtClean="0">
                <a:solidFill>
                  <a:schemeClr val="tx1"/>
                </a:solidFill>
                <a:latin typeface="+mn-lt"/>
                <a:ea typeface="+mn-ea"/>
                <a:cs typeface="+mn-cs"/>
              </a:rPr>
              <a:t>administrivia</a:t>
            </a:r>
            <a:r>
              <a:rPr lang="en-US" sz="1200" b="0" i="0" kern="1200" dirty="0" smtClean="0">
                <a:solidFill>
                  <a:schemeClr val="tx1"/>
                </a:solidFill>
                <a:latin typeface="+mn-lt"/>
                <a:ea typeface="+mn-ea"/>
                <a:cs typeface="+mn-cs"/>
              </a:rPr>
              <a:t> by half?”</a:t>
            </a:r>
          </a:p>
          <a:p>
            <a:r>
              <a:rPr lang="en-US" sz="1200" b="0" i="0" kern="1200" dirty="0" smtClean="0">
                <a:solidFill>
                  <a:schemeClr val="tx1"/>
                </a:solidFill>
                <a:latin typeface="+mn-lt"/>
                <a:ea typeface="+mn-ea"/>
                <a:cs typeface="+mn-cs"/>
              </a:rPr>
              <a:t>“Four, fourteen…” I said. “That would give eighteen more hours for testing and bug investigation, for a total of 22 hours. And even if they’re still doing two hours of bug investigation for every one hour of testing time… well, that’s seven times more productive, at least.”</a:t>
            </a:r>
          </a:p>
          <a:p>
            <a:r>
              <a:rPr lang="en-US" sz="1200" b="0" i="0" kern="1200" dirty="0" smtClean="0">
                <a:solidFill>
                  <a:schemeClr val="tx1"/>
                </a:solidFill>
                <a:latin typeface="+mn-lt"/>
                <a:ea typeface="+mn-ea"/>
                <a:cs typeface="+mn-cs"/>
              </a:rPr>
              <a:t>“Seven times the test coverage if they get some of those issues worked out, then,” said James.</a:t>
            </a:r>
          </a:p>
          <a:p>
            <a:r>
              <a:rPr lang="en-US" sz="1200" b="0" i="0" kern="1200" dirty="0" smtClean="0">
                <a:solidFill>
                  <a:schemeClr val="tx1"/>
                </a:solidFill>
                <a:latin typeface="+mn-lt"/>
                <a:ea typeface="+mn-ea"/>
                <a:cs typeface="+mn-cs"/>
              </a:rPr>
              <a:t>“Maybe de-lumping is the kind of thing </a:t>
            </a:r>
            <a:r>
              <a:rPr lang="en-US" sz="1200" b="0" i="1" kern="1200" dirty="0" smtClean="0">
                <a:solidFill>
                  <a:schemeClr val="tx1"/>
                </a:solidFill>
                <a:latin typeface="+mn-lt"/>
                <a:ea typeface="+mn-ea"/>
                <a:cs typeface="+mn-cs"/>
              </a:rPr>
              <a:t>lots</a:t>
            </a:r>
            <a:r>
              <a:rPr lang="en-US" sz="1200" b="0" i="0" kern="1200" dirty="0" smtClean="0">
                <a:solidFill>
                  <a:schemeClr val="tx1"/>
                </a:solidFill>
                <a:latin typeface="+mn-lt"/>
                <a:ea typeface="+mn-ea"/>
                <a:cs typeface="+mn-cs"/>
              </a:rPr>
              <a:t> of testers would want to do in their test reports,” I said.</a:t>
            </a:r>
            <a:endParaRPr lang="en-US" sz="1200" b="0" i="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BB9E4FFD-A6B1-471C-82FE-942E173C83DF}" type="slidenum">
              <a:rPr lang="ru-RU" smtClean="0"/>
              <a:pPr/>
              <a:t>33</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Доходность часа - </a:t>
            </a:r>
            <a:r>
              <a:rPr lang="en-US" dirty="0" smtClean="0">
                <a:hlinkClick r:id="rId3"/>
              </a:rPr>
              <a:t>http://glebarhangelsky.livejournal.com/231263.html</a:t>
            </a:r>
            <a:r>
              <a:rPr lang="ru-RU" dirty="0" smtClean="0"/>
              <a:t> </a:t>
            </a:r>
            <a:endParaRPr lang="en-US" dirty="0" smtClean="0"/>
          </a:p>
          <a:p>
            <a:endParaRPr lang="ru-RU" dirty="0"/>
          </a:p>
        </p:txBody>
      </p:sp>
      <p:sp>
        <p:nvSpPr>
          <p:cNvPr id="4" name="Номер слайда 3"/>
          <p:cNvSpPr>
            <a:spLocks noGrp="1"/>
          </p:cNvSpPr>
          <p:nvPr>
            <p:ph type="sldNum" sz="quarter" idx="10"/>
          </p:nvPr>
        </p:nvSpPr>
        <p:spPr/>
        <p:txBody>
          <a:bodyPr/>
          <a:lstStyle/>
          <a:p>
            <a:fld id="{BB9E4FFD-A6B1-471C-82FE-942E173C83DF}" type="slidenum">
              <a:rPr lang="ru-RU" smtClean="0"/>
              <a:pPr/>
              <a:t>34</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 Выборочный хронометраж – нормативы (</a:t>
            </a:r>
            <a:r>
              <a:rPr lang="ru-RU" dirty="0" smtClean="0">
                <a:hlinkClick r:id="rId3"/>
              </a:rPr>
              <a:t>http://lifeidea.org/2012/03/personal-standards/</a:t>
            </a:r>
            <a:r>
              <a:rPr lang="ru-RU" dirty="0" smtClean="0"/>
              <a:t>  ) или «нормативная неделя» Г. Архангельский.</a:t>
            </a:r>
            <a:endParaRPr lang="en-US" dirty="0" smtClean="0"/>
          </a:p>
          <a:p>
            <a:endParaRPr lang="ru-RU" dirty="0"/>
          </a:p>
        </p:txBody>
      </p:sp>
      <p:sp>
        <p:nvSpPr>
          <p:cNvPr id="4" name="Номер слайда 3"/>
          <p:cNvSpPr>
            <a:spLocks noGrp="1"/>
          </p:cNvSpPr>
          <p:nvPr>
            <p:ph type="sldNum" sz="quarter" idx="10"/>
          </p:nvPr>
        </p:nvSpPr>
        <p:spPr/>
        <p:txBody>
          <a:bodyPr/>
          <a:lstStyle/>
          <a:p>
            <a:fld id="{BB9E4FFD-A6B1-471C-82FE-942E173C83DF}" type="slidenum">
              <a:rPr lang="ru-RU" smtClean="0"/>
              <a:pPr/>
              <a:t>36</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 Выборочный хронометраж – нормативы (</a:t>
            </a:r>
            <a:r>
              <a:rPr lang="ru-RU" dirty="0" smtClean="0">
                <a:hlinkClick r:id="rId3"/>
              </a:rPr>
              <a:t>http://lifeidea.org/2012/03/personal-standards/</a:t>
            </a:r>
            <a:r>
              <a:rPr lang="ru-RU" dirty="0" smtClean="0"/>
              <a:t>  ) или «нормативная неделя» Г. Архангельский.</a:t>
            </a:r>
            <a:endParaRPr lang="en-US" dirty="0" smtClean="0"/>
          </a:p>
          <a:p>
            <a:endParaRPr lang="ru-RU" dirty="0"/>
          </a:p>
        </p:txBody>
      </p:sp>
      <p:sp>
        <p:nvSpPr>
          <p:cNvPr id="4" name="Номер слайда 3"/>
          <p:cNvSpPr>
            <a:spLocks noGrp="1"/>
          </p:cNvSpPr>
          <p:nvPr>
            <p:ph type="sldNum" sz="quarter" idx="10"/>
          </p:nvPr>
        </p:nvSpPr>
        <p:spPr/>
        <p:txBody>
          <a:bodyPr/>
          <a:lstStyle/>
          <a:p>
            <a:fld id="{BB9E4FFD-A6B1-471C-82FE-942E173C83DF}" type="slidenum">
              <a:rPr lang="ru-RU" smtClean="0"/>
              <a:pPr/>
              <a:t>37</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Лет 10 или чуть меньше назад у меня был один «дистанционный» дипломник, социолог, который изучал влияние ТМ на поведение студентов. Результаты интересные: ТМ реально изменил поведение только тех студентов, у которых были какие-то «заставляющие» жизненные обстоятельства. Например, появилась семья/ребенок, нет помогающих деньгами родителей, необходимость платить за жилье и т.п. Те студенты, у кого </a:t>
            </a:r>
            <a:r>
              <a:rPr lang="ru-RU" sz="1200" b="0" i="0" kern="1200" dirty="0" err="1" smtClean="0">
                <a:solidFill>
                  <a:schemeClr val="tx1"/>
                </a:solidFill>
                <a:latin typeface="+mn-lt"/>
                <a:ea typeface="+mn-ea"/>
                <a:cs typeface="+mn-cs"/>
              </a:rPr>
              <a:t>общежизненная</a:t>
            </a:r>
            <a:r>
              <a:rPr lang="ru-RU" sz="1200" b="0" i="0" kern="1200" dirty="0" smtClean="0">
                <a:solidFill>
                  <a:schemeClr val="tx1"/>
                </a:solidFill>
                <a:latin typeface="+mn-lt"/>
                <a:ea typeface="+mn-ea"/>
                <a:cs typeface="+mn-cs"/>
              </a:rPr>
              <a:t> солома под пятой точкой не горела, послушали курс ТМ с большим удовольствием, но делать ничего в общем-то не стали.</a:t>
            </a:r>
            <a:endParaRPr lang="ru-RU" dirty="0"/>
          </a:p>
        </p:txBody>
      </p:sp>
      <p:sp>
        <p:nvSpPr>
          <p:cNvPr id="4" name="Номер слайда 3"/>
          <p:cNvSpPr>
            <a:spLocks noGrp="1"/>
          </p:cNvSpPr>
          <p:nvPr>
            <p:ph type="sldNum" sz="quarter" idx="10"/>
          </p:nvPr>
        </p:nvSpPr>
        <p:spPr/>
        <p:txBody>
          <a:bodyPr/>
          <a:lstStyle/>
          <a:p>
            <a:fld id="{BB9E4FFD-A6B1-471C-82FE-942E173C83DF}" type="slidenum">
              <a:rPr lang="ru-RU" smtClean="0"/>
              <a:pPr/>
              <a:t>39</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hlinkClick r:id="rId3"/>
              </a:rPr>
              <a:t>http://natalyarukol.ru/2013/05/07/planirovanie-1-go-urovnya/</a:t>
            </a:r>
            <a:r>
              <a:rPr lang="ru-RU" dirty="0" smtClean="0"/>
              <a:t> - Наталья</a:t>
            </a:r>
            <a:r>
              <a:rPr lang="ru-RU" baseline="0" dirty="0" smtClean="0"/>
              <a:t> </a:t>
            </a:r>
            <a:r>
              <a:rPr lang="ru-RU" baseline="0" dirty="0" err="1" smtClean="0"/>
              <a:t>Руколь</a:t>
            </a:r>
            <a:endParaRPr lang="ru-RU" dirty="0" smtClean="0"/>
          </a:p>
          <a:p>
            <a:r>
              <a:rPr lang="ru-RU" dirty="0" smtClean="0"/>
              <a:t>Архангельский</a:t>
            </a:r>
            <a:r>
              <a:rPr lang="ru-RU" baseline="0" dirty="0" smtClean="0"/>
              <a:t> – с.84-85</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Татьяна Белова, </a:t>
            </a:r>
            <a:r>
              <a:rPr lang="ru-RU" dirty="0" smtClean="0">
                <a:hlinkClick r:id="rId4"/>
              </a:rPr>
              <a:t>http://pmwoman.ru/rtm-3/</a:t>
            </a:r>
            <a:r>
              <a:rPr lang="ru-RU" dirty="0" smtClean="0"/>
              <a:t>. </a:t>
            </a:r>
          </a:p>
          <a:p>
            <a:endParaRPr lang="ru-RU" dirty="0"/>
          </a:p>
        </p:txBody>
      </p:sp>
      <p:sp>
        <p:nvSpPr>
          <p:cNvPr id="4" name="Номер слайда 3"/>
          <p:cNvSpPr>
            <a:spLocks noGrp="1"/>
          </p:cNvSpPr>
          <p:nvPr>
            <p:ph type="sldNum" sz="quarter" idx="10"/>
          </p:nvPr>
        </p:nvSpPr>
        <p:spPr/>
        <p:txBody>
          <a:bodyPr/>
          <a:lstStyle/>
          <a:p>
            <a:fld id="{BB9E4FFD-A6B1-471C-82FE-942E173C83DF}" type="slidenum">
              <a:rPr lang="ru-RU" smtClean="0"/>
              <a:pPr/>
              <a:t>41</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B9E4FFD-A6B1-471C-82FE-942E173C83DF}" type="slidenum">
              <a:rPr lang="ru-RU" smtClean="0"/>
              <a:pPr/>
              <a:t>43</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 </a:t>
            </a:r>
            <a:r>
              <a:rPr lang="ru-RU" dirty="0" smtClean="0">
                <a:hlinkClick r:id="rId3"/>
              </a:rPr>
              <a:t>http://lifeidea.org/2010/04/master-the-1st-hour/</a:t>
            </a:r>
            <a:r>
              <a:rPr lang="ru-RU" dirty="0" smtClean="0"/>
              <a:t>  ), </a:t>
            </a:r>
            <a:endParaRPr lang="ru-RU" dirty="0"/>
          </a:p>
        </p:txBody>
      </p:sp>
      <p:sp>
        <p:nvSpPr>
          <p:cNvPr id="4" name="Номер слайда 3"/>
          <p:cNvSpPr>
            <a:spLocks noGrp="1"/>
          </p:cNvSpPr>
          <p:nvPr>
            <p:ph type="sldNum" sz="quarter" idx="10"/>
          </p:nvPr>
        </p:nvSpPr>
        <p:spPr/>
        <p:txBody>
          <a:bodyPr/>
          <a:lstStyle/>
          <a:p>
            <a:fld id="{BB9E4FFD-A6B1-471C-82FE-942E173C83DF}" type="slidenum">
              <a:rPr lang="ru-RU" smtClean="0"/>
              <a:pPr/>
              <a:t>48</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К сожалению,</a:t>
            </a:r>
            <a:r>
              <a:rPr lang="ru-RU" baseline="0" dirty="0" smtClean="0"/>
              <a:t> среди многих менеджеров бытует стереотип «конкретное = практично, успешно, хорошо; абстрактное – ученое, непонятное, плохо». Между тем, есть только 1 способ справиться с колоссальными потоками информации, которые обрабатывает современный менеджер. Ему нужно научиться оперировать абстракциями – универсальными методами, схемами, принципами. Абстрактность – неминуемая плата за универсальность. Но зато поняв и научившись применять 1 абстрактный, универсальный принцип, вы сможете решить массу самых различных проблем, самостоятельно создав на основе этого принципа необходимые конкретные способы решения.</a:t>
            </a:r>
          </a:p>
          <a:p>
            <a:r>
              <a:rPr lang="ru-RU" baseline="0" dirty="0" smtClean="0"/>
              <a:t>В докладе будут предложены универсальные схемы, на основе которых вы сами построите нужные конкретные приемы и решения, заточенные под ваши уникальные потребности и неповторимую специфику деятельности.</a:t>
            </a:r>
            <a:endParaRPr lang="ru-RU" dirty="0"/>
          </a:p>
        </p:txBody>
      </p:sp>
      <p:sp>
        <p:nvSpPr>
          <p:cNvPr id="4" name="Номер слайда 3"/>
          <p:cNvSpPr>
            <a:spLocks noGrp="1"/>
          </p:cNvSpPr>
          <p:nvPr>
            <p:ph type="sldNum" sz="quarter" idx="10"/>
          </p:nvPr>
        </p:nvSpPr>
        <p:spPr/>
        <p:txBody>
          <a:bodyPr/>
          <a:lstStyle/>
          <a:p>
            <a:fld id="{BB9E4FFD-A6B1-471C-82FE-942E173C83DF}" type="slidenum">
              <a:rPr lang="ru-RU" smtClean="0"/>
              <a:pPr/>
              <a:t>7</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Книга</a:t>
            </a:r>
            <a:r>
              <a:rPr lang="ru-RU" baseline="0" dirty="0" smtClean="0"/>
              <a:t> – с. 26-27</a:t>
            </a:r>
          </a:p>
          <a:p>
            <a:endParaRPr lang="ru-RU" baseline="0" dirty="0" smtClean="0"/>
          </a:p>
          <a:p>
            <a:r>
              <a:rPr lang="ru-RU" baseline="0" dirty="0" smtClean="0"/>
              <a:t>В организации личного времени необходим «индивидуальный пошив». Все остальное, если провести аналогию с одеждой, будет жать, натирать, и больше навредит, чем поможет. Люди очень разные, и то, что для одного лекарство, для другого – яд. Идеальную систему организации своего времени сможете создать только вы сами, все готовые системы – ваш «строительный материал».</a:t>
            </a:r>
            <a:endParaRPr lang="ru-RU" dirty="0"/>
          </a:p>
        </p:txBody>
      </p:sp>
      <p:sp>
        <p:nvSpPr>
          <p:cNvPr id="4" name="Номер слайда 3"/>
          <p:cNvSpPr>
            <a:spLocks noGrp="1"/>
          </p:cNvSpPr>
          <p:nvPr>
            <p:ph type="sldNum" sz="quarter" idx="10"/>
          </p:nvPr>
        </p:nvSpPr>
        <p:spPr/>
        <p:txBody>
          <a:bodyPr/>
          <a:lstStyle/>
          <a:p>
            <a:fld id="{BB9E4FFD-A6B1-471C-82FE-942E173C83DF}" type="slidenum">
              <a:rPr lang="ru-RU" smtClean="0"/>
              <a:pPr/>
              <a:t>8</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Книга</a:t>
            </a:r>
            <a:r>
              <a:rPr lang="ru-RU" baseline="0" dirty="0" smtClean="0"/>
              <a:t> – с. 26-27</a:t>
            </a:r>
          </a:p>
          <a:p>
            <a:endParaRPr lang="ru-RU" baseline="0" dirty="0" smtClean="0"/>
          </a:p>
          <a:p>
            <a:r>
              <a:rPr lang="ru-RU" baseline="0" dirty="0" smtClean="0"/>
              <a:t>Значительная часть предлагаемых человеку методов организации времени – методы планирования, предусматривающие составление расписаний дня, недели т.д. В непредсказуемой ситуации эти методы могут оказаться практически бесполезными. Нужно применять методы, которые позволяют успешно и эффективно действовать в ситуации неопределенности.</a:t>
            </a:r>
            <a:endParaRPr lang="ru-RU" dirty="0"/>
          </a:p>
        </p:txBody>
      </p:sp>
      <p:sp>
        <p:nvSpPr>
          <p:cNvPr id="4" name="Номер слайда 3"/>
          <p:cNvSpPr>
            <a:spLocks noGrp="1"/>
          </p:cNvSpPr>
          <p:nvPr>
            <p:ph type="sldNum" sz="quarter" idx="10"/>
          </p:nvPr>
        </p:nvSpPr>
        <p:spPr/>
        <p:txBody>
          <a:bodyPr/>
          <a:lstStyle/>
          <a:p>
            <a:fld id="{BB9E4FFD-A6B1-471C-82FE-942E173C83DF}" type="slidenum">
              <a:rPr lang="ru-RU" smtClean="0"/>
              <a:pPr/>
              <a:t>9</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Книга</a:t>
            </a:r>
            <a:r>
              <a:rPr lang="ru-RU" baseline="0" dirty="0" smtClean="0"/>
              <a:t> – с. 26-27</a:t>
            </a:r>
          </a:p>
          <a:p>
            <a:endParaRPr lang="ru-RU" baseline="0" dirty="0" smtClean="0"/>
          </a:p>
          <a:p>
            <a:r>
              <a:rPr lang="ru-RU" baseline="0" dirty="0" smtClean="0"/>
              <a:t>Третий принцип. Главное – чтобы в качестве главного результата применения </a:t>
            </a:r>
            <a:r>
              <a:rPr lang="ru-RU" baseline="0" dirty="0" err="1" smtClean="0"/>
              <a:t>тайм-менеджмента</a:t>
            </a:r>
            <a:r>
              <a:rPr lang="ru-RU" baseline="0" dirty="0" smtClean="0"/>
              <a:t> вы назвали не овладение методами и технологиями, а изменения в «мышлении». Если вы научитесь видеть неэффективные процессы и совершенствовать их, то вы будете вполне в силах применять имеющиеся технологии и разрабатывать свои. Сами по себе технические приемы, без фундамента в лице «эффективного мышления» не могут стать источником постоянно развития и улучшений.</a:t>
            </a:r>
            <a:endParaRPr lang="ru-RU" dirty="0"/>
          </a:p>
        </p:txBody>
      </p:sp>
      <p:sp>
        <p:nvSpPr>
          <p:cNvPr id="4" name="Номер слайда 3"/>
          <p:cNvSpPr>
            <a:spLocks noGrp="1"/>
          </p:cNvSpPr>
          <p:nvPr>
            <p:ph type="sldNum" sz="quarter" idx="10"/>
          </p:nvPr>
        </p:nvSpPr>
        <p:spPr/>
        <p:txBody>
          <a:bodyPr/>
          <a:lstStyle/>
          <a:p>
            <a:fld id="{BB9E4FFD-A6B1-471C-82FE-942E173C83DF}" type="slidenum">
              <a:rPr lang="ru-RU" smtClean="0"/>
              <a:pPr/>
              <a:t>10</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Книга</a:t>
            </a:r>
            <a:r>
              <a:rPr lang="ru-RU" baseline="0" dirty="0" smtClean="0"/>
              <a:t> – с. 26-27</a:t>
            </a:r>
          </a:p>
          <a:p>
            <a:endParaRPr lang="ru-RU" baseline="0" dirty="0" smtClean="0"/>
          </a:p>
          <a:p>
            <a:r>
              <a:rPr lang="ru-RU" baseline="0" dirty="0" smtClean="0"/>
              <a:t>И самое главное – п.4. С этим принципом несравнимы по важности никакие технологические вопросы.</a:t>
            </a:r>
          </a:p>
          <a:p>
            <a:endParaRPr lang="ru-RU" baseline="0" dirty="0" smtClean="0"/>
          </a:p>
          <a:p>
            <a:r>
              <a:rPr lang="ru-RU" baseline="0" dirty="0" smtClean="0"/>
              <a:t>Если менеджеру удается управлять другими, тем проще ему создавать новые эффективные методы управления собой. Творите свой тайм-менеджмент сами!</a:t>
            </a:r>
            <a:endParaRPr lang="ru-RU" dirty="0"/>
          </a:p>
        </p:txBody>
      </p:sp>
      <p:sp>
        <p:nvSpPr>
          <p:cNvPr id="4" name="Номер слайда 3"/>
          <p:cNvSpPr>
            <a:spLocks noGrp="1"/>
          </p:cNvSpPr>
          <p:nvPr>
            <p:ph type="sldNum" sz="quarter" idx="10"/>
          </p:nvPr>
        </p:nvSpPr>
        <p:spPr/>
        <p:txBody>
          <a:bodyPr/>
          <a:lstStyle/>
          <a:p>
            <a:fld id="{BB9E4FFD-A6B1-471C-82FE-942E173C83DF}" type="slidenum">
              <a:rPr lang="ru-RU" smtClean="0"/>
              <a:pPr/>
              <a:t>11</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Вместо того, чтобы для каждой проблемы искать «заплатку», мелкий </a:t>
            </a:r>
            <a:r>
              <a:rPr lang="ru-RU" dirty="0" err="1" smtClean="0"/>
              <a:t>тайм-менеджерский</a:t>
            </a:r>
            <a:r>
              <a:rPr lang="ru-RU" dirty="0" smtClean="0"/>
              <a:t> совет, стоит</a:t>
            </a:r>
            <a:r>
              <a:rPr lang="ru-RU" baseline="0" dirty="0" smtClean="0"/>
              <a:t> рассматривать управление личным временем системно, как управление фирмой.</a:t>
            </a:r>
          </a:p>
          <a:p>
            <a:endParaRPr lang="ru-RU" baseline="0" dirty="0" smtClean="0"/>
          </a:p>
          <a:p>
            <a:r>
              <a:rPr lang="ru-RU" baseline="0" dirty="0" smtClean="0"/>
              <a:t>Преимущества, которые дает такой подход</a:t>
            </a:r>
          </a:p>
          <a:p>
            <a:pPr>
              <a:buFontTx/>
              <a:buChar char="-"/>
            </a:pPr>
            <a:r>
              <a:rPr lang="ru-RU" baseline="0" dirty="0" smtClean="0"/>
              <a:t>системность, целостность</a:t>
            </a:r>
          </a:p>
          <a:p>
            <a:pPr>
              <a:buFontTx/>
              <a:buChar char="-"/>
            </a:pPr>
            <a:r>
              <a:rPr lang="ru-RU" baseline="0" dirty="0" smtClean="0"/>
              <a:t> возможность привлечения к управлению личным временем всех методов, разработанных для управления фирмой</a:t>
            </a:r>
          </a:p>
          <a:p>
            <a:pPr>
              <a:buFontTx/>
              <a:buChar char="-"/>
            </a:pPr>
            <a:r>
              <a:rPr lang="ru-RU" baseline="0" dirty="0" smtClean="0"/>
              <a:t> возможность использования всего собственного управленческого опыта для решения задач, связанных с управлением личным временем</a:t>
            </a:r>
            <a:endParaRPr lang="ru-RU" dirty="0"/>
          </a:p>
        </p:txBody>
      </p:sp>
      <p:sp>
        <p:nvSpPr>
          <p:cNvPr id="4" name="Номер слайда 3"/>
          <p:cNvSpPr>
            <a:spLocks noGrp="1"/>
          </p:cNvSpPr>
          <p:nvPr>
            <p:ph type="sldNum" sz="quarter" idx="10"/>
          </p:nvPr>
        </p:nvSpPr>
        <p:spPr/>
        <p:txBody>
          <a:bodyPr/>
          <a:lstStyle/>
          <a:p>
            <a:fld id="{BB9E4FFD-A6B1-471C-82FE-942E173C83DF}" type="slidenum">
              <a:rPr lang="ru-RU" smtClean="0"/>
              <a:pPr/>
              <a:t>12</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Источник – «Тайм-драйв», с.33</a:t>
            </a:r>
            <a:endParaRPr lang="ru-RU" dirty="0"/>
          </a:p>
        </p:txBody>
      </p:sp>
      <p:sp>
        <p:nvSpPr>
          <p:cNvPr id="4" name="Номер слайда 3"/>
          <p:cNvSpPr>
            <a:spLocks noGrp="1"/>
          </p:cNvSpPr>
          <p:nvPr>
            <p:ph type="sldNum" sz="quarter" idx="10"/>
          </p:nvPr>
        </p:nvSpPr>
        <p:spPr/>
        <p:txBody>
          <a:bodyPr/>
          <a:lstStyle/>
          <a:p>
            <a:fld id="{BB9E4FFD-A6B1-471C-82FE-942E173C83DF}" type="slidenum">
              <a:rPr lang="ru-RU" smtClean="0"/>
              <a:pPr/>
              <a:t>18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alphaModFix amt="75000"/>
            <a:lum/>
          </a:blip>
          <a:srcRect/>
          <a:stretch>
            <a:fillRect l="-24000" r="-2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lvl1pPr>
              <a:defRPr lang="ru-RU" b="0" i="0" smtClean="0">
                <a:effectLst/>
              </a:defRPr>
            </a:lvl1pPr>
          </a:lstStyle>
          <a:p>
            <a:r>
              <a:rPr lang="ru-RU" b="0" i="0" dirty="0" smtClean="0">
                <a:solidFill>
                  <a:srgbClr val="121212"/>
                </a:solidFill>
                <a:effectLst/>
                <a:latin typeface="Arial"/>
              </a:rPr>
              <a:t>Организация времени в тестировании: от слов к делу</a:t>
            </a:r>
            <a:endParaRPr lang="ru-RU" b="0" i="0" dirty="0">
              <a:solidFill>
                <a:srgbClr val="121212"/>
              </a:solidFill>
              <a:effectLst/>
              <a:latin typeface="Arial"/>
            </a:endParaRPr>
          </a:p>
        </p:txBody>
      </p:sp>
      <p:sp>
        <p:nvSpPr>
          <p:cNvPr id="3" name="Подзаголовок 2"/>
          <p:cNvSpPr>
            <a:spLocks noGrp="1"/>
          </p:cNvSpPr>
          <p:nvPr>
            <p:ph type="subTitle" idx="1" hasCustomPrompt="1"/>
          </p:nvPr>
        </p:nvSpPr>
        <p:spPr>
          <a:xfrm>
            <a:off x="1371600" y="3886200"/>
            <a:ext cx="6400800" cy="1752600"/>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Андрей Ладутько</a:t>
            </a:r>
            <a:endParaRPr lang="ru-RU" dirty="0"/>
          </a:p>
        </p:txBody>
      </p:sp>
      <p:sp>
        <p:nvSpPr>
          <p:cNvPr id="4" name="Дата 3"/>
          <p:cNvSpPr>
            <a:spLocks noGrp="1"/>
          </p:cNvSpPr>
          <p:nvPr>
            <p:ph type="dt" sz="half" idx="10"/>
          </p:nvPr>
        </p:nvSpPr>
        <p:spPr/>
        <p:txBody>
          <a:bodyPr/>
          <a:lstStyle/>
          <a:p>
            <a:fld id="{D4DE8785-14B6-46B0-BE28-405B1CDCD7F0}" type="datetimeFigureOut">
              <a:rPr lang="ru-RU" smtClean="0"/>
              <a:pPr/>
              <a:t>15.10.2013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1E0C4D6-0455-4770-A477-464F1B3DC85A}" type="slidenum">
              <a:rPr lang="ru-RU" smtClean="0"/>
              <a:pPr/>
              <a:t>‹#›</a:t>
            </a:fld>
            <a:endParaRPr lang="ru-RU" dirty="0"/>
          </a:p>
        </p:txBody>
      </p:sp>
      <p:pic>
        <p:nvPicPr>
          <p:cNvPr id="7" name="Рисунок 6" descr="small_logo.png"/>
          <p:cNvPicPr>
            <a:picLocks noChangeAspect="1"/>
          </p:cNvPicPr>
          <p:nvPr userDrawn="1"/>
        </p:nvPicPr>
        <p:blipFill>
          <a:blip r:embed="rId3" cstate="print"/>
          <a:stretch>
            <a:fillRect/>
          </a:stretch>
        </p:blipFill>
        <p:spPr>
          <a:xfrm>
            <a:off x="2177374" y="174293"/>
            <a:ext cx="4770889" cy="950451"/>
          </a:xfrm>
          <a:prstGeom prst="rect">
            <a:avLst/>
          </a:prstGeom>
        </p:spPr>
      </p:pic>
      <p:pic>
        <p:nvPicPr>
          <p:cNvPr id="8" name="Рисунок 7" descr="menu.png"/>
          <p:cNvPicPr>
            <a:picLocks noChangeAspect="1"/>
          </p:cNvPicPr>
          <p:nvPr userDrawn="1"/>
        </p:nvPicPr>
        <p:blipFill>
          <a:blip r:embed="rId4" cstate="print"/>
          <a:stretch>
            <a:fillRect/>
          </a:stretch>
        </p:blipFill>
        <p:spPr>
          <a:xfrm>
            <a:off x="36512" y="332656"/>
            <a:ext cx="9144000" cy="2304256"/>
          </a:xfrm>
          <a:prstGeom prst="rect">
            <a:avLst/>
          </a:prstGeom>
        </p:spPr>
      </p:pic>
      <p:sp>
        <p:nvSpPr>
          <p:cNvPr id="9" name="TextBox 8"/>
          <p:cNvSpPr txBox="1"/>
          <p:nvPr userDrawn="1"/>
        </p:nvSpPr>
        <p:spPr>
          <a:xfrm>
            <a:off x="2123728" y="1188041"/>
            <a:ext cx="4896544" cy="646331"/>
          </a:xfrm>
          <a:prstGeom prst="rect">
            <a:avLst/>
          </a:prstGeom>
          <a:noFill/>
        </p:spPr>
        <p:txBody>
          <a:bodyPr wrap="square" rtlCol="0">
            <a:spAutoFit/>
          </a:bodyPr>
          <a:lstStyle/>
          <a:p>
            <a:r>
              <a:rPr lang="ru-RU" sz="3600" dirty="0" smtClean="0">
                <a:solidFill>
                  <a:schemeClr val="bg1"/>
                </a:solidFill>
              </a:rPr>
              <a:t>И</a:t>
            </a:r>
            <a:r>
              <a:rPr lang="ru-RU" sz="3600" baseline="0" dirty="0" smtClean="0">
                <a:solidFill>
                  <a:schemeClr val="bg1"/>
                </a:solidFill>
              </a:rPr>
              <a:t> никуда не надо ехать!</a:t>
            </a:r>
            <a:endParaRPr lang="ru-RU" sz="360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E0C4D6-0455-4770-A477-464F1B3DC85A}" type="slidenum">
              <a:rPr lang="ru-RU" smtClean="0"/>
              <a:pPr/>
              <a:t>‹#›</a:t>
            </a:fld>
            <a:endParaRPr lang="ru-RU"/>
          </a:p>
        </p:txBody>
      </p:sp>
      <p:pic>
        <p:nvPicPr>
          <p:cNvPr id="7" name="Рисунок 6" descr="small_logo.png"/>
          <p:cNvPicPr>
            <a:picLocks noChangeAspect="1"/>
          </p:cNvPicPr>
          <p:nvPr userDrawn="1"/>
        </p:nvPicPr>
        <p:blipFill>
          <a:blip r:embed="rId2" cstate="print"/>
          <a:stretch>
            <a:fillRect/>
          </a:stretch>
        </p:blipFill>
        <p:spPr>
          <a:xfrm>
            <a:off x="467544" y="6309320"/>
            <a:ext cx="2304256" cy="459051"/>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E0C4D6-0455-4770-A477-464F1B3DC85A}" type="slidenum">
              <a:rPr lang="ru-RU" smtClean="0"/>
              <a:pPr/>
              <a:t>‹#›</a:t>
            </a:fld>
            <a:endParaRPr lang="ru-RU"/>
          </a:p>
        </p:txBody>
      </p:sp>
      <p:pic>
        <p:nvPicPr>
          <p:cNvPr id="7" name="Рисунок 6" descr="small_logo.png"/>
          <p:cNvPicPr>
            <a:picLocks noChangeAspect="1"/>
          </p:cNvPicPr>
          <p:nvPr userDrawn="1"/>
        </p:nvPicPr>
        <p:blipFill>
          <a:blip r:embed="rId2" cstate="print"/>
          <a:stretch>
            <a:fillRect/>
          </a:stretch>
        </p:blipFill>
        <p:spPr>
          <a:xfrm>
            <a:off x="467544" y="6309320"/>
            <a:ext cx="2304256" cy="45905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E0C4D6-0455-4770-A477-464F1B3DC85A}" type="slidenum">
              <a:rPr lang="ru-RU" smtClean="0"/>
              <a:pPr/>
              <a:t>‹#›</a:t>
            </a:fld>
            <a:endParaRPr lang="ru-RU"/>
          </a:p>
        </p:txBody>
      </p:sp>
      <p:pic>
        <p:nvPicPr>
          <p:cNvPr id="7" name="Рисунок 6" descr="small_logo.png"/>
          <p:cNvPicPr>
            <a:picLocks noChangeAspect="1"/>
          </p:cNvPicPr>
          <p:nvPr userDrawn="1"/>
        </p:nvPicPr>
        <p:blipFill>
          <a:blip r:embed="rId2" cstate="print"/>
          <a:stretch>
            <a:fillRect/>
          </a:stretch>
        </p:blipFill>
        <p:spPr>
          <a:xfrm>
            <a:off x="467544" y="6309320"/>
            <a:ext cx="2304256" cy="45905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E0C4D6-0455-4770-A477-464F1B3DC85A}" type="slidenum">
              <a:rPr lang="ru-RU" smtClean="0"/>
              <a:pPr/>
              <a:t>‹#›</a:t>
            </a:fld>
            <a:endParaRPr lang="ru-RU"/>
          </a:p>
        </p:txBody>
      </p:sp>
      <p:pic>
        <p:nvPicPr>
          <p:cNvPr id="7" name="Рисунок 6" descr="small_logo.png"/>
          <p:cNvPicPr>
            <a:picLocks noChangeAspect="1"/>
          </p:cNvPicPr>
          <p:nvPr userDrawn="1"/>
        </p:nvPicPr>
        <p:blipFill>
          <a:blip r:embed="rId2" cstate="print"/>
          <a:stretch>
            <a:fillRect/>
          </a:stretch>
        </p:blipFill>
        <p:spPr>
          <a:xfrm>
            <a:off x="467544" y="6309320"/>
            <a:ext cx="2304256" cy="45905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E0C4D6-0455-4770-A477-464F1B3DC85A}" type="slidenum">
              <a:rPr lang="ru-RU" smtClean="0"/>
              <a:pPr/>
              <a:t>‹#›</a:t>
            </a:fld>
            <a:endParaRPr lang="ru-RU"/>
          </a:p>
        </p:txBody>
      </p:sp>
      <p:pic>
        <p:nvPicPr>
          <p:cNvPr id="8" name="Рисунок 7" descr="small_logo.png"/>
          <p:cNvPicPr>
            <a:picLocks noChangeAspect="1"/>
          </p:cNvPicPr>
          <p:nvPr userDrawn="1"/>
        </p:nvPicPr>
        <p:blipFill>
          <a:blip r:embed="rId2" cstate="print"/>
          <a:stretch>
            <a:fillRect/>
          </a:stretch>
        </p:blipFill>
        <p:spPr>
          <a:xfrm>
            <a:off x="467544" y="6309320"/>
            <a:ext cx="2304256" cy="45905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1E0C4D6-0455-4770-A477-464F1B3DC85A}" type="slidenum">
              <a:rPr lang="ru-RU" smtClean="0"/>
              <a:pPr/>
              <a:t>‹#›</a:t>
            </a:fld>
            <a:endParaRPr lang="ru-RU"/>
          </a:p>
        </p:txBody>
      </p:sp>
      <p:pic>
        <p:nvPicPr>
          <p:cNvPr id="10" name="Рисунок 9" descr="small_logo.png"/>
          <p:cNvPicPr>
            <a:picLocks noChangeAspect="1"/>
          </p:cNvPicPr>
          <p:nvPr userDrawn="1"/>
        </p:nvPicPr>
        <p:blipFill>
          <a:blip r:embed="rId2" cstate="print"/>
          <a:stretch>
            <a:fillRect/>
          </a:stretch>
        </p:blipFill>
        <p:spPr>
          <a:xfrm>
            <a:off x="467544" y="6309320"/>
            <a:ext cx="2304256" cy="45905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1E0C4D6-0455-4770-A477-464F1B3DC85A}" type="slidenum">
              <a:rPr lang="ru-RU" smtClean="0"/>
              <a:pPr/>
              <a:t>‹#›</a:t>
            </a:fld>
            <a:endParaRPr lang="ru-RU"/>
          </a:p>
        </p:txBody>
      </p:sp>
      <p:pic>
        <p:nvPicPr>
          <p:cNvPr id="6" name="Рисунок 5" descr="small_logo.png"/>
          <p:cNvPicPr>
            <a:picLocks noChangeAspect="1"/>
          </p:cNvPicPr>
          <p:nvPr userDrawn="1"/>
        </p:nvPicPr>
        <p:blipFill>
          <a:blip r:embed="rId2" cstate="print"/>
          <a:stretch>
            <a:fillRect/>
          </a:stretch>
        </p:blipFill>
        <p:spPr>
          <a:xfrm>
            <a:off x="467544" y="6309320"/>
            <a:ext cx="2304256" cy="45905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1E0C4D6-0455-4770-A477-464F1B3DC85A}" type="slidenum">
              <a:rPr lang="ru-RU" smtClean="0"/>
              <a:pPr/>
              <a:t>‹#›</a:t>
            </a:fld>
            <a:endParaRPr lang="ru-RU"/>
          </a:p>
        </p:txBody>
      </p:sp>
      <p:pic>
        <p:nvPicPr>
          <p:cNvPr id="5" name="Рисунок 4" descr="small_logo.png"/>
          <p:cNvPicPr>
            <a:picLocks noChangeAspect="1"/>
          </p:cNvPicPr>
          <p:nvPr userDrawn="1"/>
        </p:nvPicPr>
        <p:blipFill>
          <a:blip r:embed="rId2" cstate="print"/>
          <a:stretch>
            <a:fillRect/>
          </a:stretch>
        </p:blipFill>
        <p:spPr>
          <a:xfrm>
            <a:off x="467544" y="6309320"/>
            <a:ext cx="2304256" cy="45905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E0C4D6-0455-4770-A477-464F1B3DC85A}" type="slidenum">
              <a:rPr lang="ru-RU" smtClean="0"/>
              <a:pPr/>
              <a:t>‹#›</a:t>
            </a:fld>
            <a:endParaRPr lang="ru-RU"/>
          </a:p>
        </p:txBody>
      </p:sp>
      <p:pic>
        <p:nvPicPr>
          <p:cNvPr id="8" name="Рисунок 7" descr="small_logo.png"/>
          <p:cNvPicPr>
            <a:picLocks noChangeAspect="1"/>
          </p:cNvPicPr>
          <p:nvPr userDrawn="1"/>
        </p:nvPicPr>
        <p:blipFill>
          <a:blip r:embed="rId2" cstate="print"/>
          <a:stretch>
            <a:fillRect/>
          </a:stretch>
        </p:blipFill>
        <p:spPr>
          <a:xfrm>
            <a:off x="467544" y="6309320"/>
            <a:ext cx="2304256" cy="45905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E0C4D6-0455-4770-A477-464F1B3DC85A}" type="slidenum">
              <a:rPr lang="ru-RU" smtClean="0"/>
              <a:pPr/>
              <a:t>‹#›</a:t>
            </a:fld>
            <a:endParaRPr lang="ru-RU"/>
          </a:p>
        </p:txBody>
      </p:sp>
      <p:pic>
        <p:nvPicPr>
          <p:cNvPr id="8" name="Рисунок 7" descr="small_logo.png"/>
          <p:cNvPicPr>
            <a:picLocks noChangeAspect="1"/>
          </p:cNvPicPr>
          <p:nvPr userDrawn="1"/>
        </p:nvPicPr>
        <p:blipFill>
          <a:blip r:embed="rId2" cstate="print"/>
          <a:stretch>
            <a:fillRect/>
          </a:stretch>
        </p:blipFill>
        <p:spPr>
          <a:xfrm>
            <a:off x="467544" y="6309320"/>
            <a:ext cx="2304256" cy="45905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5000"/>
            <a:lum/>
          </a:blip>
          <a:srcRect/>
          <a:stretch>
            <a:fillRect l="-24000" r="-2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DE8785-14B6-46B0-BE28-405B1CDCD7F0}" type="datetimeFigureOut">
              <a:rPr lang="ru-RU" smtClean="0"/>
              <a:pPr/>
              <a:t>15.10.2013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E0C4D6-0455-4770-A477-464F1B3DC85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6.jpeg"/><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on.ted.com/himq"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dontbreakthechain.co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lief.ru/blog/2006/03/30-dney-do-uspeh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multiskill.ru/empty-inbox/"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a:t>Организация времени в тестировании: от слов к делу</a:t>
            </a:r>
          </a:p>
        </p:txBody>
      </p:sp>
      <p:sp>
        <p:nvSpPr>
          <p:cNvPr id="3" name="Подзаголовок 2"/>
          <p:cNvSpPr>
            <a:spLocks noGrp="1"/>
          </p:cNvSpPr>
          <p:nvPr>
            <p:ph type="subTitle" idx="1"/>
          </p:nvPr>
        </p:nvSpPr>
        <p:spPr/>
        <p:txBody>
          <a:bodyPr/>
          <a:lstStyle/>
          <a:p>
            <a:r>
              <a:rPr lang="ru-RU" dirty="0" smtClean="0"/>
              <a:t>Андрей Ладутько</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Принципы.</a:t>
            </a:r>
            <a:endParaRPr lang="ru-RU" dirty="0"/>
          </a:p>
        </p:txBody>
      </p:sp>
      <p:sp>
        <p:nvSpPr>
          <p:cNvPr id="3" name="Объект 2"/>
          <p:cNvSpPr>
            <a:spLocks noGrp="1"/>
          </p:cNvSpPr>
          <p:nvPr>
            <p:ph idx="1"/>
          </p:nvPr>
        </p:nvSpPr>
        <p:spPr>
          <a:xfrm>
            <a:off x="457200" y="1295400"/>
            <a:ext cx="8229600" cy="4830763"/>
          </a:xfrm>
        </p:spPr>
        <p:txBody>
          <a:bodyPr/>
          <a:lstStyle/>
          <a:p>
            <a:pPr>
              <a:buNone/>
            </a:pPr>
            <a:r>
              <a:rPr lang="ru-RU" dirty="0" smtClean="0"/>
              <a:t>3. Мышление, направленное на эффективность</a:t>
            </a:r>
            <a:endParaRPr lang="en-US" dirty="0"/>
          </a:p>
        </p:txBody>
      </p:sp>
      <p:pic>
        <p:nvPicPr>
          <p:cNvPr id="4" name="Picture 2" descr="Космос, Космический хаос,"/>
          <p:cNvPicPr>
            <a:picLocks noChangeAspect="1" noChangeArrowheads="1"/>
          </p:cNvPicPr>
          <p:nvPr/>
        </p:nvPicPr>
        <p:blipFill>
          <a:blip r:embed="rId3" cstate="print"/>
          <a:stretch>
            <a:fillRect/>
          </a:stretch>
        </p:blipFill>
        <p:spPr bwMode="auto">
          <a:xfrm>
            <a:off x="2244381" y="2304316"/>
            <a:ext cx="4929556" cy="3697167"/>
          </a:xfrm>
          <a:prstGeom prst="rect">
            <a:avLst/>
          </a:prstGeom>
          <a:noFill/>
        </p:spPr>
      </p:pic>
    </p:spTree>
    <p:extLst>
      <p:ext uri="{BB962C8B-B14F-4D97-AF65-F5344CB8AC3E}">
        <p14:creationId xmlns:p14="http://schemas.microsoft.com/office/powerpoint/2010/main" val="576292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Принципы.</a:t>
            </a:r>
            <a:endParaRPr lang="ru-RU" dirty="0"/>
          </a:p>
        </p:txBody>
      </p:sp>
      <p:sp>
        <p:nvSpPr>
          <p:cNvPr id="3" name="Объект 2"/>
          <p:cNvSpPr>
            <a:spLocks noGrp="1"/>
          </p:cNvSpPr>
          <p:nvPr>
            <p:ph idx="1"/>
          </p:nvPr>
        </p:nvSpPr>
        <p:spPr/>
        <p:txBody>
          <a:bodyPr/>
          <a:lstStyle/>
          <a:p>
            <a:pPr>
              <a:buNone/>
            </a:pPr>
            <a:r>
              <a:rPr lang="ru-RU" dirty="0" smtClean="0"/>
              <a:t>4. Все может быть усовершенствовано</a:t>
            </a:r>
            <a:endParaRPr lang="en-US" dirty="0"/>
          </a:p>
        </p:txBody>
      </p:sp>
      <p:pic>
        <p:nvPicPr>
          <p:cNvPr id="4" name="Picture 2" descr="Космос, Космический хаос,"/>
          <p:cNvPicPr>
            <a:picLocks noChangeAspect="1" noChangeArrowheads="1"/>
          </p:cNvPicPr>
          <p:nvPr/>
        </p:nvPicPr>
        <p:blipFill>
          <a:blip r:embed="rId3" cstate="print"/>
          <a:stretch>
            <a:fillRect/>
          </a:stretch>
        </p:blipFill>
        <p:spPr bwMode="auto">
          <a:xfrm>
            <a:off x="1931655" y="2304316"/>
            <a:ext cx="5555009" cy="3697167"/>
          </a:xfrm>
          <a:prstGeom prst="rect">
            <a:avLst/>
          </a:prstGeom>
          <a:noFill/>
        </p:spPr>
      </p:pic>
    </p:spTree>
    <p:extLst>
      <p:ext uri="{BB962C8B-B14F-4D97-AF65-F5344CB8AC3E}">
        <p14:creationId xmlns:p14="http://schemas.microsoft.com/office/powerpoint/2010/main" val="576292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Хронометраж</a:t>
            </a:r>
            <a:endParaRPr lang="ru-RU" dirty="0"/>
          </a:p>
        </p:txBody>
      </p:sp>
      <p:sp>
        <p:nvSpPr>
          <p:cNvPr id="3" name="Объект 2"/>
          <p:cNvSpPr>
            <a:spLocks noGrp="1"/>
          </p:cNvSpPr>
          <p:nvPr>
            <p:ph idx="1"/>
          </p:nvPr>
        </p:nvSpPr>
        <p:spPr/>
        <p:txBody>
          <a:bodyPr/>
          <a:lstStyle/>
          <a:p>
            <a:r>
              <a:rPr lang="ru-RU" dirty="0" smtClean="0"/>
              <a:t>Управление личным временем как управление фирмой</a:t>
            </a:r>
          </a:p>
        </p:txBody>
      </p:sp>
      <p:pic>
        <p:nvPicPr>
          <p:cNvPr id="4" name="Picture 2" descr="Космос, Космический хаос,"/>
          <p:cNvPicPr>
            <a:picLocks noChangeAspect="1" noChangeArrowheads="1"/>
          </p:cNvPicPr>
          <p:nvPr/>
        </p:nvPicPr>
        <p:blipFill>
          <a:blip r:embed="rId3" cstate="print"/>
          <a:stretch>
            <a:fillRect/>
          </a:stretch>
        </p:blipFill>
        <p:spPr bwMode="auto">
          <a:xfrm>
            <a:off x="1931655" y="2531184"/>
            <a:ext cx="5555009" cy="3243431"/>
          </a:xfrm>
          <a:prstGeom prst="rect">
            <a:avLst/>
          </a:prstGeom>
          <a:noFill/>
        </p:spPr>
      </p:pic>
    </p:spTree>
    <p:extLst>
      <p:ext uri="{BB962C8B-B14F-4D97-AF65-F5344CB8AC3E}">
        <p14:creationId xmlns:p14="http://schemas.microsoft.com/office/powerpoint/2010/main" val="2522298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Задача 1.</a:t>
            </a:r>
            <a:endParaRPr lang="ru-RU" dirty="0"/>
          </a:p>
        </p:txBody>
      </p:sp>
      <p:sp>
        <p:nvSpPr>
          <p:cNvPr id="3" name="Объект 2"/>
          <p:cNvSpPr>
            <a:spLocks noGrp="1"/>
          </p:cNvSpPr>
          <p:nvPr>
            <p:ph idx="1"/>
          </p:nvPr>
        </p:nvSpPr>
        <p:spPr/>
        <p:txBody>
          <a:bodyPr/>
          <a:lstStyle/>
          <a:p>
            <a:r>
              <a:rPr lang="ru-RU" dirty="0" smtClean="0"/>
              <a:t>Вы являетесь владельцем небольшого капитала – </a:t>
            </a:r>
            <a:r>
              <a:rPr lang="ru-RU" dirty="0" err="1" smtClean="0"/>
              <a:t>капитала</a:t>
            </a:r>
            <a:r>
              <a:rPr lang="ru-RU" dirty="0" smtClean="0"/>
              <a:t> личного времени.</a:t>
            </a:r>
          </a:p>
          <a:p>
            <a:endParaRPr lang="ru-RU" dirty="0" smtClean="0"/>
          </a:p>
          <a:p>
            <a:r>
              <a:rPr lang="ru-RU" dirty="0" smtClean="0"/>
              <a:t>Предположим, у нас есть еще 50 лет активной жизни. Какова стоимость вашего капитала в часах?</a:t>
            </a:r>
          </a:p>
        </p:txBody>
      </p:sp>
    </p:spTree>
    <p:extLst>
      <p:ext uri="{BB962C8B-B14F-4D97-AF65-F5344CB8AC3E}">
        <p14:creationId xmlns:p14="http://schemas.microsoft.com/office/powerpoint/2010/main" val="25222980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Задача 1.</a:t>
            </a:r>
            <a:endParaRPr lang="ru-RU" dirty="0"/>
          </a:p>
        </p:txBody>
      </p:sp>
      <p:sp>
        <p:nvSpPr>
          <p:cNvPr id="3" name="Объект 2"/>
          <p:cNvSpPr>
            <a:spLocks noGrp="1"/>
          </p:cNvSpPr>
          <p:nvPr>
            <p:ph idx="1"/>
          </p:nvPr>
        </p:nvSpPr>
        <p:spPr/>
        <p:txBody>
          <a:bodyPr/>
          <a:lstStyle/>
          <a:p>
            <a:r>
              <a:rPr lang="ru-RU" dirty="0" smtClean="0"/>
              <a:t>1 миллион? Нет.</a:t>
            </a:r>
          </a:p>
        </p:txBody>
      </p:sp>
    </p:spTree>
    <p:extLst>
      <p:ext uri="{BB962C8B-B14F-4D97-AF65-F5344CB8AC3E}">
        <p14:creationId xmlns:p14="http://schemas.microsoft.com/office/powerpoint/2010/main" val="25222980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Задача 1.</a:t>
            </a:r>
            <a:endParaRPr lang="ru-RU" dirty="0"/>
          </a:p>
        </p:txBody>
      </p:sp>
      <p:sp>
        <p:nvSpPr>
          <p:cNvPr id="3" name="Объект 2"/>
          <p:cNvSpPr>
            <a:spLocks noGrp="1"/>
          </p:cNvSpPr>
          <p:nvPr>
            <p:ph idx="1"/>
          </p:nvPr>
        </p:nvSpPr>
        <p:spPr/>
        <p:txBody>
          <a:bodyPr/>
          <a:lstStyle/>
          <a:p>
            <a:r>
              <a:rPr lang="ru-RU" dirty="0" smtClean="0"/>
              <a:t>1 миллион? Нет.</a:t>
            </a:r>
          </a:p>
          <a:p>
            <a:endParaRPr lang="ru-RU" dirty="0" smtClean="0"/>
          </a:p>
          <a:p>
            <a:r>
              <a:rPr lang="ru-RU" dirty="0" smtClean="0"/>
              <a:t>Полмиллиона или 500 тысяч? Близко, но нет.</a:t>
            </a:r>
          </a:p>
        </p:txBody>
      </p:sp>
    </p:spTree>
    <p:extLst>
      <p:ext uri="{BB962C8B-B14F-4D97-AF65-F5344CB8AC3E}">
        <p14:creationId xmlns:p14="http://schemas.microsoft.com/office/powerpoint/2010/main" val="25222980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Задача 1.</a:t>
            </a:r>
            <a:endParaRPr lang="ru-RU" dirty="0"/>
          </a:p>
        </p:txBody>
      </p:sp>
      <p:sp>
        <p:nvSpPr>
          <p:cNvPr id="3" name="Объект 2"/>
          <p:cNvSpPr>
            <a:spLocks noGrp="1"/>
          </p:cNvSpPr>
          <p:nvPr>
            <p:ph idx="1"/>
          </p:nvPr>
        </p:nvSpPr>
        <p:spPr/>
        <p:txBody>
          <a:bodyPr/>
          <a:lstStyle/>
          <a:p>
            <a:r>
              <a:rPr lang="ru-RU" dirty="0" smtClean="0"/>
              <a:t>1 миллион? Нет.</a:t>
            </a:r>
          </a:p>
          <a:p>
            <a:endParaRPr lang="ru-RU" dirty="0" smtClean="0"/>
          </a:p>
          <a:p>
            <a:r>
              <a:rPr lang="ru-RU" dirty="0" smtClean="0"/>
              <a:t>Полмиллиона или 500 тысяч? Близко, но нет.</a:t>
            </a:r>
          </a:p>
          <a:p>
            <a:endParaRPr lang="ru-RU" dirty="0" smtClean="0"/>
          </a:p>
          <a:p>
            <a:r>
              <a:rPr lang="ru-RU" dirty="0" smtClean="0"/>
              <a:t>Всего </a:t>
            </a:r>
            <a:r>
              <a:rPr lang="ru-RU" b="1" dirty="0" smtClean="0"/>
              <a:t>440 тысяч часов</a:t>
            </a:r>
            <a:r>
              <a:rPr lang="ru-RU" dirty="0" smtClean="0"/>
              <a:t>.</a:t>
            </a:r>
          </a:p>
        </p:txBody>
      </p:sp>
    </p:spTree>
    <p:extLst>
      <p:ext uri="{BB962C8B-B14F-4D97-AF65-F5344CB8AC3E}">
        <p14:creationId xmlns:p14="http://schemas.microsoft.com/office/powerpoint/2010/main" val="2522298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Задача 1.</a:t>
            </a:r>
            <a:endParaRPr lang="ru-RU" dirty="0"/>
          </a:p>
        </p:txBody>
      </p:sp>
      <p:sp>
        <p:nvSpPr>
          <p:cNvPr id="3" name="Объект 2"/>
          <p:cNvSpPr>
            <a:spLocks noGrp="1"/>
          </p:cNvSpPr>
          <p:nvPr>
            <p:ph idx="1"/>
          </p:nvPr>
        </p:nvSpPr>
        <p:spPr/>
        <p:txBody>
          <a:bodyPr/>
          <a:lstStyle/>
          <a:p>
            <a:r>
              <a:rPr lang="ru-RU" dirty="0" smtClean="0"/>
              <a:t>1 миллион? Нет.</a:t>
            </a:r>
          </a:p>
          <a:p>
            <a:endParaRPr lang="ru-RU" dirty="0" smtClean="0"/>
          </a:p>
          <a:p>
            <a:r>
              <a:rPr lang="ru-RU" dirty="0" smtClean="0"/>
              <a:t>Полмиллиона или 500 тысяч? Близко, но нет.</a:t>
            </a:r>
          </a:p>
          <a:p>
            <a:endParaRPr lang="ru-RU" dirty="0" smtClean="0"/>
          </a:p>
          <a:p>
            <a:r>
              <a:rPr lang="ru-RU" dirty="0" smtClean="0"/>
              <a:t>Всего </a:t>
            </a:r>
            <a:r>
              <a:rPr lang="ru-RU" b="1" dirty="0" smtClean="0"/>
              <a:t>440 тысяч часов</a:t>
            </a:r>
            <a:r>
              <a:rPr lang="ru-RU" dirty="0" smtClean="0"/>
              <a:t>.</a:t>
            </a:r>
          </a:p>
          <a:p>
            <a:r>
              <a:rPr lang="ru-RU" dirty="0" smtClean="0"/>
              <a:t>Минус время на сон = </a:t>
            </a:r>
            <a:r>
              <a:rPr lang="ru-RU" b="1" dirty="0" smtClean="0">
                <a:solidFill>
                  <a:srgbClr val="FF0000"/>
                </a:solidFill>
              </a:rPr>
              <a:t>290 тысяч часов</a:t>
            </a:r>
            <a:r>
              <a:rPr lang="ru-RU" dirty="0" smtClean="0"/>
              <a:t>.</a:t>
            </a:r>
          </a:p>
        </p:txBody>
      </p:sp>
    </p:spTree>
    <p:extLst>
      <p:ext uri="{BB962C8B-B14F-4D97-AF65-F5344CB8AC3E}">
        <p14:creationId xmlns:p14="http://schemas.microsoft.com/office/powerpoint/2010/main" val="2522298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Хронометраж</a:t>
            </a:r>
            <a:endParaRPr lang="ru-RU" dirty="0"/>
          </a:p>
        </p:txBody>
      </p:sp>
      <p:sp>
        <p:nvSpPr>
          <p:cNvPr id="3" name="Объект 2"/>
          <p:cNvSpPr>
            <a:spLocks noGrp="1"/>
          </p:cNvSpPr>
          <p:nvPr>
            <p:ph idx="1"/>
          </p:nvPr>
        </p:nvSpPr>
        <p:spPr>
          <a:xfrm>
            <a:off x="457200" y="1600201"/>
            <a:ext cx="4267200" cy="4343400"/>
          </a:xfrm>
        </p:spPr>
        <p:txBody>
          <a:bodyPr/>
          <a:lstStyle/>
          <a:p>
            <a:pPr>
              <a:buNone/>
            </a:pPr>
            <a:r>
              <a:rPr lang="ru-RU" dirty="0" smtClean="0"/>
              <a:t>	Человек </a:t>
            </a:r>
            <a:r>
              <a:rPr lang="ru-RU" dirty="0"/>
              <a:t>устроен так, что сама фиксация количественного показателя уже подталкивает к действиям в нужном направлении </a:t>
            </a:r>
            <a:endParaRPr lang="ru-RU" dirty="0" smtClean="0"/>
          </a:p>
        </p:txBody>
      </p:sp>
      <p:pic>
        <p:nvPicPr>
          <p:cNvPr id="4" name="Picture 2" descr="Космос, Космический хаос,"/>
          <p:cNvPicPr>
            <a:picLocks noChangeAspect="1" noChangeArrowheads="1"/>
          </p:cNvPicPr>
          <p:nvPr/>
        </p:nvPicPr>
        <p:blipFill>
          <a:blip r:embed="rId3" cstate="print"/>
          <a:stretch>
            <a:fillRect/>
          </a:stretch>
        </p:blipFill>
        <p:spPr bwMode="auto">
          <a:xfrm>
            <a:off x="4572000" y="1752600"/>
            <a:ext cx="4324574" cy="3243431"/>
          </a:xfrm>
          <a:prstGeom prst="rect">
            <a:avLst/>
          </a:prstGeom>
          <a:noFill/>
        </p:spPr>
      </p:pic>
    </p:spTree>
    <p:extLst>
      <p:ext uri="{BB962C8B-B14F-4D97-AF65-F5344CB8AC3E}">
        <p14:creationId xmlns:p14="http://schemas.microsoft.com/office/powerpoint/2010/main" val="2522298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Хронометраж, как делаем</a:t>
            </a:r>
            <a:endParaRPr lang="ru-RU" dirty="0"/>
          </a:p>
        </p:txBody>
      </p:sp>
      <p:sp>
        <p:nvSpPr>
          <p:cNvPr id="3" name="Объект 2"/>
          <p:cNvSpPr>
            <a:spLocks noGrp="1"/>
          </p:cNvSpPr>
          <p:nvPr>
            <p:ph idx="1"/>
          </p:nvPr>
        </p:nvSpPr>
        <p:spPr/>
        <p:txBody>
          <a:bodyPr/>
          <a:lstStyle/>
          <a:p>
            <a:pPr marL="514350" indent="-514350">
              <a:buAutoNum type="arabicPeriod"/>
            </a:pPr>
            <a:r>
              <a:rPr lang="ru-RU" dirty="0" smtClean="0"/>
              <a:t>Раз в 1-2 часа или чаще письменно фиксируем совершаемые дела и расходы времени на них</a:t>
            </a:r>
          </a:p>
          <a:p>
            <a:pPr marL="514350" indent="-514350">
              <a:buAutoNum type="arabicPeriod"/>
            </a:pPr>
            <a:r>
              <a:rPr lang="ru-RU" dirty="0" smtClean="0"/>
              <a:t>Делаем это постоянно</a:t>
            </a:r>
          </a:p>
          <a:p>
            <a:pPr marL="514350" indent="-514350">
              <a:buAutoNum type="arabicPeriod"/>
            </a:pPr>
            <a:r>
              <a:rPr lang="ru-RU" dirty="0" smtClean="0"/>
              <a:t>Не пытаемся предпринимать никаких решительных действий по итогам наблюдений</a:t>
            </a:r>
            <a:endParaRPr lang="en-US" dirty="0"/>
          </a:p>
        </p:txBody>
      </p:sp>
    </p:spTree>
    <p:extLst>
      <p:ext uri="{BB962C8B-B14F-4D97-AF65-F5344CB8AC3E}">
        <p14:creationId xmlns:p14="http://schemas.microsoft.com/office/powerpoint/2010/main" val="2348909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Ладутько Андрей</a:t>
            </a:r>
            <a:endParaRPr lang="ru-RU" dirty="0"/>
          </a:p>
        </p:txBody>
      </p:sp>
      <p:sp>
        <p:nvSpPr>
          <p:cNvPr id="3" name="Содержимое 2"/>
          <p:cNvSpPr>
            <a:spLocks noGrp="1"/>
          </p:cNvSpPr>
          <p:nvPr>
            <p:ph idx="1"/>
          </p:nvPr>
        </p:nvSpPr>
        <p:spPr/>
        <p:txBody>
          <a:bodyPr/>
          <a:lstStyle/>
          <a:p>
            <a:pPr marL="0" indent="0">
              <a:buNone/>
            </a:pPr>
            <a:endParaRPr lang="ru-RU" dirty="0"/>
          </a:p>
        </p:txBody>
      </p:sp>
      <p:sp>
        <p:nvSpPr>
          <p:cNvPr id="4" name="Content Placeholder 2"/>
          <p:cNvSpPr txBox="1">
            <a:spLocks/>
          </p:cNvSpPr>
          <p:nvPr/>
        </p:nvSpPr>
        <p:spPr>
          <a:xfrm>
            <a:off x="4357688" y="1600200"/>
            <a:ext cx="4429125" cy="47577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defRPr/>
            </a:pPr>
            <a:r>
              <a:rPr lang="en-US" b="1" dirty="0" smtClean="0"/>
              <a:t>Minsk, Belarus</a:t>
            </a:r>
          </a:p>
          <a:p>
            <a:pPr>
              <a:defRPr/>
            </a:pPr>
            <a:r>
              <a:rPr lang="en-US" sz="1800" dirty="0" smtClean="0"/>
              <a:t>Lead QA Engineer (</a:t>
            </a:r>
            <a:r>
              <a:rPr lang="ru-RU" sz="1800" dirty="0" smtClean="0"/>
              <a:t>6</a:t>
            </a:r>
            <a:r>
              <a:rPr lang="en-US" sz="1800" dirty="0" smtClean="0"/>
              <a:t> years)</a:t>
            </a:r>
          </a:p>
          <a:p>
            <a:pPr>
              <a:defRPr/>
            </a:pPr>
            <a:r>
              <a:rPr lang="en-US" sz="1800" dirty="0" smtClean="0"/>
              <a:t>Test Lead (2 years)</a:t>
            </a:r>
          </a:p>
          <a:p>
            <a:pPr>
              <a:defRPr/>
            </a:pPr>
            <a:r>
              <a:rPr lang="en-US" sz="1800" dirty="0" smtClean="0"/>
              <a:t>SQA Days-12,13, </a:t>
            </a:r>
            <a:r>
              <a:rPr lang="en-US" sz="1800" dirty="0" err="1" smtClean="0"/>
              <a:t>Confet&amp;QA</a:t>
            </a:r>
            <a:r>
              <a:rPr lang="en-US" sz="1800" dirty="0" smtClean="0"/>
              <a:t> 2012 Autumn lecturer (Topics: </a:t>
            </a:r>
            <a:r>
              <a:rPr lang="en-US" sz="1800" dirty="0" err="1" smtClean="0"/>
              <a:t>Gamification</a:t>
            </a:r>
            <a:r>
              <a:rPr lang="en-US" sz="1800" dirty="0" smtClean="0"/>
              <a:t> in QA, Growth rules in QA)</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85800" y="3200400"/>
            <a:ext cx="2744926" cy="274492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6" name="Прямоугольник 3"/>
          <p:cNvSpPr>
            <a:spLocks noChangeArrowheads="1"/>
          </p:cNvSpPr>
          <p:nvPr/>
        </p:nvSpPr>
        <p:spPr bwMode="auto">
          <a:xfrm>
            <a:off x="4914900" y="4191000"/>
            <a:ext cx="36385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b="1" dirty="0">
                <a:latin typeface="Arial" charset="0"/>
                <a:cs typeface="Arial" charset="0"/>
              </a:rPr>
              <a:t>ladutko_andrey@tut.by</a:t>
            </a:r>
          </a:p>
          <a:p>
            <a:r>
              <a:rPr lang="en-US" sz="1800" b="1" dirty="0" err="1">
                <a:latin typeface="Arial" charset="0"/>
                <a:cs typeface="Arial" charset="0"/>
              </a:rPr>
              <a:t>ladutko_andrey</a:t>
            </a:r>
            <a:endParaRPr lang="en-US" sz="1800" b="1" dirty="0">
              <a:latin typeface="Arial" charset="0"/>
              <a:cs typeface="Arial" charset="0"/>
            </a:endParaRPr>
          </a:p>
          <a:p>
            <a:r>
              <a:rPr lang="en-US" sz="1800" b="1" dirty="0" err="1">
                <a:latin typeface="Arial" charset="0"/>
                <a:cs typeface="Arial" charset="0"/>
              </a:rPr>
              <a:t>sof_minsk</a:t>
            </a:r>
            <a:endParaRPr lang="en-US" sz="1800" b="1" dirty="0">
              <a:latin typeface="Arial" charset="0"/>
              <a:cs typeface="Arial" charset="0"/>
            </a:endParaRPr>
          </a:p>
          <a:p>
            <a:endParaRPr lang="en-US" sz="1800" b="1" dirty="0" smtClean="0">
              <a:latin typeface="Arial" charset="0"/>
              <a:cs typeface="Arial" charset="0"/>
            </a:endParaRPr>
          </a:p>
          <a:p>
            <a:r>
              <a:rPr lang="en-US" b="1" dirty="0" smtClean="0">
                <a:latin typeface="Arial" charset="0"/>
                <a:cs typeface="Arial" charset="0"/>
              </a:rPr>
              <a:t>Blog:</a:t>
            </a:r>
            <a:endParaRPr lang="en-US" sz="1800" b="1" dirty="0">
              <a:latin typeface="Arial" charset="0"/>
              <a:cs typeface="Arial" charset="0"/>
            </a:endParaRPr>
          </a:p>
          <a:p>
            <a:r>
              <a:rPr lang="en-US" b="1" u="sng" dirty="0" smtClean="0">
                <a:solidFill>
                  <a:srgbClr val="0070C0"/>
                </a:solidFill>
                <a:latin typeface="Arial" charset="0"/>
                <a:cs typeface="Arial" charset="0"/>
              </a:rPr>
              <a:t>http://</a:t>
            </a:r>
            <a:r>
              <a:rPr lang="en-US" sz="1800" b="1" u="sng" dirty="0" smtClean="0">
                <a:solidFill>
                  <a:srgbClr val="0070C0"/>
                </a:solidFill>
                <a:latin typeface="Arial" charset="0"/>
                <a:cs typeface="Arial" charset="0"/>
              </a:rPr>
              <a:t>qastugama.blogspot.com</a:t>
            </a:r>
            <a:endParaRPr lang="ru-RU" sz="1800" b="1" u="sng" dirty="0">
              <a:solidFill>
                <a:srgbClr val="0070C0"/>
              </a:solidFill>
              <a:latin typeface="Arial" charset="0"/>
              <a:cs typeface="Arial" charset="0"/>
            </a:endParaRPr>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4191000"/>
            <a:ext cx="3429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2961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Хронометраж, как делаем</a:t>
            </a:r>
            <a:endParaRPr lang="ru-RU" dirty="0"/>
          </a:p>
        </p:txBody>
      </p:sp>
      <p:sp>
        <p:nvSpPr>
          <p:cNvPr id="3" name="Объект 2"/>
          <p:cNvSpPr>
            <a:spLocks noGrp="1"/>
          </p:cNvSpPr>
          <p:nvPr>
            <p:ph idx="1"/>
          </p:nvPr>
        </p:nvSpPr>
        <p:spPr/>
        <p:txBody>
          <a:bodyPr/>
          <a:lstStyle/>
          <a:p>
            <a:pPr>
              <a:buNone/>
            </a:pPr>
            <a:r>
              <a:rPr lang="ru-RU" dirty="0" smtClean="0"/>
              <a:t>1. листочек </a:t>
            </a:r>
            <a:r>
              <a:rPr lang="ru-RU" dirty="0"/>
              <a:t>бумаги в </a:t>
            </a:r>
            <a:r>
              <a:rPr lang="ru-RU" dirty="0" smtClean="0"/>
              <a:t>клетку + ручка</a:t>
            </a:r>
            <a:endParaRPr lang="ru-RU" dirty="0"/>
          </a:p>
          <a:p>
            <a:pPr>
              <a:buNone/>
            </a:pPr>
            <a:endParaRPr lang="en-US" dirty="0"/>
          </a:p>
        </p:txBody>
      </p:sp>
      <p:pic>
        <p:nvPicPr>
          <p:cNvPr id="5" name="Picture 2" descr="Космос, Космический хаос,"/>
          <p:cNvPicPr>
            <a:picLocks noChangeAspect="1" noChangeArrowheads="1"/>
          </p:cNvPicPr>
          <p:nvPr/>
        </p:nvPicPr>
        <p:blipFill>
          <a:blip r:embed="rId2" cstate="print"/>
          <a:stretch>
            <a:fillRect/>
          </a:stretch>
        </p:blipFill>
        <p:spPr bwMode="auto">
          <a:xfrm>
            <a:off x="2682489" y="2631885"/>
            <a:ext cx="4053340" cy="3042028"/>
          </a:xfrm>
          <a:prstGeom prst="rect">
            <a:avLst/>
          </a:prstGeom>
          <a:noFill/>
        </p:spPr>
      </p:pic>
    </p:spTree>
    <p:extLst>
      <p:ext uri="{BB962C8B-B14F-4D97-AF65-F5344CB8AC3E}">
        <p14:creationId xmlns:p14="http://schemas.microsoft.com/office/powerpoint/2010/main" val="2522298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Хронометраж, как делаем</a:t>
            </a:r>
            <a:endParaRPr lang="ru-RU" dirty="0"/>
          </a:p>
        </p:txBody>
      </p:sp>
      <p:sp>
        <p:nvSpPr>
          <p:cNvPr id="3" name="Объект 2"/>
          <p:cNvSpPr>
            <a:spLocks noGrp="1"/>
          </p:cNvSpPr>
          <p:nvPr>
            <p:ph idx="1"/>
          </p:nvPr>
        </p:nvSpPr>
        <p:spPr/>
        <p:txBody>
          <a:bodyPr/>
          <a:lstStyle/>
          <a:p>
            <a:pPr>
              <a:buNone/>
            </a:pPr>
            <a:r>
              <a:rPr lang="ru-RU" dirty="0" smtClean="0"/>
              <a:t>2. </a:t>
            </a:r>
            <a:r>
              <a:rPr lang="ru-RU" dirty="0" err="1" smtClean="0"/>
              <a:t>онлайн-сервисы</a:t>
            </a:r>
            <a:r>
              <a:rPr lang="ru-RU" dirty="0" smtClean="0"/>
              <a:t>, примеры:</a:t>
            </a:r>
            <a:r>
              <a:rPr lang="en-US" dirty="0" smtClean="0"/>
              <a:t> </a:t>
            </a:r>
            <a:r>
              <a:rPr lang="en-US" dirty="0" err="1"/>
              <a:t>lazycure</a:t>
            </a:r>
            <a:r>
              <a:rPr lang="en-US" dirty="0"/>
              <a:t> </a:t>
            </a:r>
            <a:r>
              <a:rPr lang="ru-RU" dirty="0" smtClean="0"/>
              <a:t>, </a:t>
            </a:r>
            <a:r>
              <a:rPr lang="en-US" dirty="0" err="1" smtClean="0"/>
              <a:t>lazymeter</a:t>
            </a:r>
            <a:r>
              <a:rPr lang="ru-RU" dirty="0" smtClean="0"/>
              <a:t>, </a:t>
            </a:r>
            <a:r>
              <a:rPr lang="en-US" dirty="0" smtClean="0"/>
              <a:t>yaware.com.ua</a:t>
            </a:r>
            <a:endParaRPr lang="en-US" dirty="0"/>
          </a:p>
          <a:p>
            <a:endParaRPr lang="en-US" dirty="0"/>
          </a:p>
        </p:txBody>
      </p:sp>
      <p:pic>
        <p:nvPicPr>
          <p:cNvPr id="65538" name="Picture 2" descr="http://lifeidea.org/images/mikhail_subach.jpg"/>
          <p:cNvPicPr>
            <a:picLocks noChangeAspect="1" noChangeArrowheads="1"/>
          </p:cNvPicPr>
          <p:nvPr/>
        </p:nvPicPr>
        <p:blipFill>
          <a:blip r:embed="rId2" cstate="print"/>
          <a:srcRect/>
          <a:stretch>
            <a:fillRect/>
          </a:stretch>
        </p:blipFill>
        <p:spPr bwMode="auto">
          <a:xfrm>
            <a:off x="0" y="3124200"/>
            <a:ext cx="2362199" cy="2362200"/>
          </a:xfrm>
          <a:prstGeom prst="rect">
            <a:avLst/>
          </a:prstGeom>
          <a:noFill/>
        </p:spPr>
      </p:pic>
      <p:pic>
        <p:nvPicPr>
          <p:cNvPr id="65540" name="Picture 4" descr="http://cloud.addictivetips.com/wp-content/uploads/2011/08/LazyMeter.jpg"/>
          <p:cNvPicPr>
            <a:picLocks noChangeAspect="1" noChangeArrowheads="1"/>
          </p:cNvPicPr>
          <p:nvPr/>
        </p:nvPicPr>
        <p:blipFill>
          <a:blip r:embed="rId3" cstate="print"/>
          <a:srcRect/>
          <a:stretch>
            <a:fillRect/>
          </a:stretch>
        </p:blipFill>
        <p:spPr bwMode="auto">
          <a:xfrm>
            <a:off x="2438400" y="3048000"/>
            <a:ext cx="3848100" cy="2495435"/>
          </a:xfrm>
          <a:prstGeom prst="rect">
            <a:avLst/>
          </a:prstGeom>
          <a:noFill/>
        </p:spPr>
      </p:pic>
      <p:pic>
        <p:nvPicPr>
          <p:cNvPr id="65542" name="Picture 6" descr="http://ain.ua/wp-content/uploads/2012/08/%D0%98%D0%BA%D0%BE%D0%BD%D0%BA%D0%B0-Yaware.png"/>
          <p:cNvPicPr>
            <a:picLocks noChangeAspect="1" noChangeArrowheads="1"/>
          </p:cNvPicPr>
          <p:nvPr/>
        </p:nvPicPr>
        <p:blipFill>
          <a:blip r:embed="rId4" cstate="print"/>
          <a:srcRect/>
          <a:stretch>
            <a:fillRect/>
          </a:stretch>
        </p:blipFill>
        <p:spPr bwMode="auto">
          <a:xfrm>
            <a:off x="6400800" y="3124200"/>
            <a:ext cx="3448050" cy="2295526"/>
          </a:xfrm>
          <a:prstGeom prst="rect">
            <a:avLst/>
          </a:prstGeom>
          <a:noFill/>
        </p:spPr>
      </p:pic>
    </p:spTree>
    <p:extLst>
      <p:ext uri="{BB962C8B-B14F-4D97-AF65-F5344CB8AC3E}">
        <p14:creationId xmlns:p14="http://schemas.microsoft.com/office/powerpoint/2010/main" val="25222980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Хронометраж, как делаем</a:t>
            </a:r>
            <a:endParaRPr lang="ru-RU" dirty="0"/>
          </a:p>
        </p:txBody>
      </p:sp>
      <p:sp>
        <p:nvSpPr>
          <p:cNvPr id="3" name="Объект 2"/>
          <p:cNvSpPr>
            <a:spLocks noGrp="1"/>
          </p:cNvSpPr>
          <p:nvPr>
            <p:ph idx="1"/>
          </p:nvPr>
        </p:nvSpPr>
        <p:spPr/>
        <p:txBody>
          <a:bodyPr/>
          <a:lstStyle/>
          <a:p>
            <a:pPr>
              <a:buNone/>
            </a:pPr>
            <a:r>
              <a:rPr lang="ru-RU" dirty="0" smtClean="0"/>
              <a:t>3. </a:t>
            </a:r>
            <a:r>
              <a:rPr lang="ru-RU" dirty="0" err="1" smtClean="0"/>
              <a:t>календарик-пинарик</a:t>
            </a:r>
            <a:r>
              <a:rPr lang="ru-RU" dirty="0" smtClean="0"/>
              <a:t> </a:t>
            </a:r>
            <a:r>
              <a:rPr lang="ru-RU" dirty="0"/>
              <a:t>по </a:t>
            </a:r>
            <a:r>
              <a:rPr lang="ru-RU" dirty="0" smtClean="0"/>
              <a:t>Литваку</a:t>
            </a:r>
          </a:p>
        </p:txBody>
      </p:sp>
      <p:pic>
        <p:nvPicPr>
          <p:cNvPr id="63490" name="Picture 2" descr="http://stat8.blog.ru/lr/0931f08828aa571bf8e38b8b8973e6b4"/>
          <p:cNvPicPr>
            <a:picLocks noChangeAspect="1" noChangeArrowheads="1"/>
          </p:cNvPicPr>
          <p:nvPr/>
        </p:nvPicPr>
        <p:blipFill>
          <a:blip r:embed="rId2" cstate="print"/>
          <a:srcRect/>
          <a:stretch>
            <a:fillRect/>
          </a:stretch>
        </p:blipFill>
        <p:spPr bwMode="auto">
          <a:xfrm>
            <a:off x="91848" y="2590800"/>
            <a:ext cx="9051808" cy="3124200"/>
          </a:xfrm>
          <a:prstGeom prst="rect">
            <a:avLst/>
          </a:prstGeom>
          <a:noFill/>
        </p:spPr>
      </p:pic>
    </p:spTree>
    <p:extLst>
      <p:ext uri="{BB962C8B-B14F-4D97-AF65-F5344CB8AC3E}">
        <p14:creationId xmlns:p14="http://schemas.microsoft.com/office/powerpoint/2010/main" val="25222980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Хронометраж, примеры</a:t>
            </a:r>
            <a:endParaRPr lang="ru-RU" dirty="0"/>
          </a:p>
        </p:txBody>
      </p:sp>
      <p:pic>
        <p:nvPicPr>
          <p:cNvPr id="64523" name="Picture 11"/>
          <p:cNvPicPr>
            <a:picLocks noChangeAspect="1" noChangeArrowheads="1"/>
          </p:cNvPicPr>
          <p:nvPr/>
        </p:nvPicPr>
        <p:blipFill>
          <a:blip r:embed="rId3" cstate="print"/>
          <a:srcRect/>
          <a:stretch>
            <a:fillRect/>
          </a:stretch>
        </p:blipFill>
        <p:spPr bwMode="auto">
          <a:xfrm>
            <a:off x="304801" y="1447800"/>
            <a:ext cx="3352800" cy="2337171"/>
          </a:xfrm>
          <a:prstGeom prst="rect">
            <a:avLst/>
          </a:prstGeom>
          <a:noFill/>
          <a:ln w="9525">
            <a:noFill/>
            <a:miter lim="800000"/>
            <a:headEnd/>
            <a:tailEnd/>
          </a:ln>
        </p:spPr>
      </p:pic>
      <p:pic>
        <p:nvPicPr>
          <p:cNvPr id="64527" name="Picture 15" descr="http://img2.labirint.ru/books/254854/scrn_big_1.jpg"/>
          <p:cNvPicPr>
            <a:picLocks noChangeAspect="1" noChangeArrowheads="1"/>
          </p:cNvPicPr>
          <p:nvPr/>
        </p:nvPicPr>
        <p:blipFill>
          <a:blip r:embed="rId4" cstate="print"/>
          <a:srcRect/>
          <a:stretch>
            <a:fillRect/>
          </a:stretch>
        </p:blipFill>
        <p:spPr bwMode="auto">
          <a:xfrm>
            <a:off x="5257800" y="1447800"/>
            <a:ext cx="3071771" cy="2276950"/>
          </a:xfrm>
          <a:prstGeom prst="rect">
            <a:avLst/>
          </a:prstGeom>
          <a:noFill/>
        </p:spPr>
      </p:pic>
      <p:pic>
        <p:nvPicPr>
          <p:cNvPr id="64529" name="Picture 17"/>
          <p:cNvPicPr>
            <a:picLocks noChangeAspect="1" noChangeArrowheads="1"/>
          </p:cNvPicPr>
          <p:nvPr/>
        </p:nvPicPr>
        <p:blipFill>
          <a:blip r:embed="rId5" cstate="print"/>
          <a:srcRect/>
          <a:stretch>
            <a:fillRect/>
          </a:stretch>
        </p:blipFill>
        <p:spPr bwMode="auto">
          <a:xfrm>
            <a:off x="5383294" y="4276725"/>
            <a:ext cx="2946277" cy="2057400"/>
          </a:xfrm>
          <a:prstGeom prst="rect">
            <a:avLst/>
          </a:prstGeom>
          <a:noFill/>
          <a:ln w="9525">
            <a:noFill/>
            <a:miter lim="800000"/>
            <a:headEnd/>
            <a:tailEnd/>
          </a:ln>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1" y="3962400"/>
            <a:ext cx="4829175"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22980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Хронометраж, виды</a:t>
            </a:r>
            <a:endParaRPr lang="ru-RU" dirty="0"/>
          </a:p>
        </p:txBody>
      </p:sp>
      <p:sp>
        <p:nvSpPr>
          <p:cNvPr id="3" name="Объект 2"/>
          <p:cNvSpPr>
            <a:spLocks noGrp="1"/>
          </p:cNvSpPr>
          <p:nvPr>
            <p:ph idx="1"/>
          </p:nvPr>
        </p:nvSpPr>
        <p:spPr/>
        <p:txBody>
          <a:bodyPr>
            <a:normAutofit/>
          </a:bodyPr>
          <a:lstStyle/>
          <a:p>
            <a:pPr>
              <a:buNone/>
            </a:pPr>
            <a:r>
              <a:rPr lang="ru-RU" dirty="0" smtClean="0"/>
              <a:t>	  Футбольный 		Хоккейный</a:t>
            </a:r>
            <a:endParaRPr lang="ru-RU" dirty="0"/>
          </a:p>
        </p:txBody>
      </p:sp>
      <p:pic>
        <p:nvPicPr>
          <p:cNvPr id="28674" name="Picture 2" descr="http://freesmi.by/wp-content/uploads/2013/01/futbol.jpeg"/>
          <p:cNvPicPr>
            <a:picLocks noChangeAspect="1" noChangeArrowheads="1"/>
          </p:cNvPicPr>
          <p:nvPr/>
        </p:nvPicPr>
        <p:blipFill>
          <a:blip r:embed="rId3" cstate="print"/>
          <a:srcRect/>
          <a:stretch>
            <a:fillRect/>
          </a:stretch>
        </p:blipFill>
        <p:spPr bwMode="auto">
          <a:xfrm>
            <a:off x="228600" y="2514600"/>
            <a:ext cx="3967798" cy="2971800"/>
          </a:xfrm>
          <a:prstGeom prst="rect">
            <a:avLst/>
          </a:prstGeom>
          <a:noFill/>
        </p:spPr>
      </p:pic>
      <p:pic>
        <p:nvPicPr>
          <p:cNvPr id="28676" name="Picture 4" descr="http://champ.by/wp-content/uploads/2013/03/DSC_4398.jpg"/>
          <p:cNvPicPr>
            <a:picLocks noChangeAspect="1" noChangeArrowheads="1"/>
          </p:cNvPicPr>
          <p:nvPr/>
        </p:nvPicPr>
        <p:blipFill>
          <a:blip r:embed="rId4" cstate="print"/>
          <a:srcRect/>
          <a:stretch>
            <a:fillRect/>
          </a:stretch>
        </p:blipFill>
        <p:spPr bwMode="auto">
          <a:xfrm>
            <a:off x="4380641" y="2514600"/>
            <a:ext cx="4468871" cy="2971800"/>
          </a:xfrm>
          <a:prstGeom prst="rect">
            <a:avLst/>
          </a:prstGeom>
          <a:noFill/>
        </p:spPr>
      </p:pic>
    </p:spTree>
    <p:extLst>
      <p:ext uri="{BB962C8B-B14F-4D97-AF65-F5344CB8AC3E}">
        <p14:creationId xmlns:p14="http://schemas.microsoft.com/office/powerpoint/2010/main" val="37160813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Хронометраж, для чего делаем</a:t>
            </a:r>
            <a:endParaRPr lang="ru-RU" dirty="0"/>
          </a:p>
        </p:txBody>
      </p:sp>
      <p:sp>
        <p:nvSpPr>
          <p:cNvPr id="3" name="Объект 2"/>
          <p:cNvSpPr>
            <a:spLocks noGrp="1"/>
          </p:cNvSpPr>
          <p:nvPr>
            <p:ph idx="1"/>
          </p:nvPr>
        </p:nvSpPr>
        <p:spPr/>
        <p:txBody>
          <a:bodyPr>
            <a:normAutofit fontScale="92500"/>
          </a:bodyPr>
          <a:lstStyle/>
          <a:p>
            <a:r>
              <a:rPr lang="ru-RU" dirty="0" smtClean="0"/>
              <a:t>насколько </a:t>
            </a:r>
            <a:r>
              <a:rPr lang="ru-RU" dirty="0"/>
              <a:t>мы владеем информацией о расходах времени</a:t>
            </a:r>
          </a:p>
          <a:p>
            <a:r>
              <a:rPr lang="ru-RU" dirty="0" smtClean="0"/>
              <a:t>Приоритеты</a:t>
            </a:r>
            <a:endParaRPr lang="ru-RU" dirty="0"/>
          </a:p>
          <a:p>
            <a:r>
              <a:rPr lang="ru-RU" dirty="0" smtClean="0"/>
              <a:t>Оценка </a:t>
            </a:r>
            <a:r>
              <a:rPr lang="ru-RU" dirty="0"/>
              <a:t>управляемости ситуации (обделенные – поглотители)</a:t>
            </a:r>
          </a:p>
          <a:p>
            <a:r>
              <a:rPr lang="ru-RU" dirty="0" smtClean="0"/>
              <a:t>Количество </a:t>
            </a:r>
            <a:r>
              <a:rPr lang="ru-RU" dirty="0"/>
              <a:t>помех</a:t>
            </a:r>
          </a:p>
          <a:p>
            <a:r>
              <a:rPr lang="ru-RU" dirty="0" smtClean="0"/>
              <a:t>Качество </a:t>
            </a:r>
            <a:r>
              <a:rPr lang="ru-RU" dirty="0"/>
              <a:t>привязки дел ко времени</a:t>
            </a:r>
          </a:p>
          <a:p>
            <a:r>
              <a:rPr lang="ru-RU" dirty="0" smtClean="0"/>
              <a:t>Соотношение </a:t>
            </a:r>
            <a:r>
              <a:rPr lang="ru-RU" dirty="0"/>
              <a:t>функционирования и развития</a:t>
            </a:r>
          </a:p>
        </p:txBody>
      </p:sp>
    </p:spTree>
    <p:extLst>
      <p:ext uri="{BB962C8B-B14F-4D97-AF65-F5344CB8AC3E}">
        <p14:creationId xmlns:p14="http://schemas.microsoft.com/office/powerpoint/2010/main" val="37160813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Хронометраж в тестировании</a:t>
            </a:r>
            <a:endParaRPr lang="ru-RU" dirty="0"/>
          </a:p>
        </p:txBody>
      </p:sp>
      <p:sp>
        <p:nvSpPr>
          <p:cNvPr id="3" name="Объект 2"/>
          <p:cNvSpPr>
            <a:spLocks noGrp="1"/>
          </p:cNvSpPr>
          <p:nvPr>
            <p:ph idx="1"/>
          </p:nvPr>
        </p:nvSpPr>
        <p:spPr/>
        <p:txBody>
          <a:bodyPr/>
          <a:lstStyle/>
          <a:p>
            <a:r>
              <a:rPr lang="ru-RU" dirty="0" smtClean="0"/>
              <a:t>Майкл </a:t>
            </a:r>
            <a:r>
              <a:rPr lang="ru-RU" dirty="0" err="1" smtClean="0"/>
              <a:t>Болтон</a:t>
            </a:r>
            <a:r>
              <a:rPr lang="ru-RU" dirty="0" smtClean="0"/>
              <a:t> «Куда уходит время»</a:t>
            </a:r>
          </a:p>
          <a:p>
            <a:endParaRPr lang="en-US" dirty="0"/>
          </a:p>
        </p:txBody>
      </p:sp>
      <p:pic>
        <p:nvPicPr>
          <p:cNvPr id="25602" name="Picture 2" descr="Empty Week"/>
          <p:cNvPicPr>
            <a:picLocks noChangeAspect="1" noChangeArrowheads="1"/>
          </p:cNvPicPr>
          <p:nvPr/>
        </p:nvPicPr>
        <p:blipFill>
          <a:blip r:embed="rId3" cstate="print"/>
          <a:srcRect/>
          <a:stretch>
            <a:fillRect/>
          </a:stretch>
        </p:blipFill>
        <p:spPr bwMode="auto">
          <a:xfrm>
            <a:off x="2011680" y="2590800"/>
            <a:ext cx="5120640" cy="3200400"/>
          </a:xfrm>
          <a:prstGeom prst="rect">
            <a:avLst/>
          </a:prstGeom>
          <a:noFill/>
        </p:spPr>
      </p:pic>
    </p:spTree>
    <p:extLst>
      <p:ext uri="{BB962C8B-B14F-4D97-AF65-F5344CB8AC3E}">
        <p14:creationId xmlns:p14="http://schemas.microsoft.com/office/powerpoint/2010/main" val="5540942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Хронометраж в тестировании</a:t>
            </a:r>
            <a:endParaRPr lang="ru-RU" dirty="0"/>
          </a:p>
        </p:txBody>
      </p:sp>
      <p:sp>
        <p:nvSpPr>
          <p:cNvPr id="3" name="Объект 2"/>
          <p:cNvSpPr>
            <a:spLocks noGrp="1"/>
          </p:cNvSpPr>
          <p:nvPr>
            <p:ph idx="1"/>
          </p:nvPr>
        </p:nvSpPr>
        <p:spPr/>
        <p:txBody>
          <a:bodyPr/>
          <a:lstStyle/>
          <a:p>
            <a:r>
              <a:rPr lang="ru-RU" dirty="0" smtClean="0"/>
              <a:t>Майкл </a:t>
            </a:r>
            <a:r>
              <a:rPr lang="ru-RU" dirty="0" err="1" smtClean="0"/>
              <a:t>Болтон</a:t>
            </a:r>
            <a:r>
              <a:rPr lang="ru-RU" dirty="0" smtClean="0"/>
              <a:t> «Куда уходит время»</a:t>
            </a:r>
          </a:p>
          <a:p>
            <a:endParaRPr lang="en-US" dirty="0"/>
          </a:p>
        </p:txBody>
      </p:sp>
      <p:pic>
        <p:nvPicPr>
          <p:cNvPr id="25602" name="Picture 2" descr="Empty Week"/>
          <p:cNvPicPr>
            <a:picLocks noChangeAspect="1" noChangeArrowheads="1"/>
          </p:cNvPicPr>
          <p:nvPr/>
        </p:nvPicPr>
        <p:blipFill>
          <a:blip r:embed="rId3" cstate="print"/>
          <a:stretch>
            <a:fillRect/>
          </a:stretch>
        </p:blipFill>
        <p:spPr bwMode="auto">
          <a:xfrm>
            <a:off x="2011681" y="2590800"/>
            <a:ext cx="5120638" cy="3200400"/>
          </a:xfrm>
          <a:prstGeom prst="rect">
            <a:avLst/>
          </a:prstGeom>
          <a:noFill/>
        </p:spPr>
      </p:pic>
    </p:spTree>
    <p:extLst>
      <p:ext uri="{BB962C8B-B14F-4D97-AF65-F5344CB8AC3E}">
        <p14:creationId xmlns:p14="http://schemas.microsoft.com/office/powerpoint/2010/main" val="554094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Хронометраж в тестировании</a:t>
            </a:r>
            <a:endParaRPr lang="ru-RU" dirty="0"/>
          </a:p>
        </p:txBody>
      </p:sp>
      <p:sp>
        <p:nvSpPr>
          <p:cNvPr id="3" name="Объект 2"/>
          <p:cNvSpPr>
            <a:spLocks noGrp="1"/>
          </p:cNvSpPr>
          <p:nvPr>
            <p:ph idx="1"/>
          </p:nvPr>
        </p:nvSpPr>
        <p:spPr/>
        <p:txBody>
          <a:bodyPr/>
          <a:lstStyle/>
          <a:p>
            <a:r>
              <a:rPr lang="ru-RU" dirty="0" smtClean="0"/>
              <a:t>Майкл </a:t>
            </a:r>
            <a:r>
              <a:rPr lang="ru-RU" dirty="0" err="1" smtClean="0"/>
              <a:t>Болтон</a:t>
            </a:r>
            <a:r>
              <a:rPr lang="ru-RU" dirty="0" smtClean="0"/>
              <a:t> «Куда уходит время»</a:t>
            </a:r>
          </a:p>
          <a:p>
            <a:endParaRPr lang="en-US" dirty="0"/>
          </a:p>
        </p:txBody>
      </p:sp>
      <p:pic>
        <p:nvPicPr>
          <p:cNvPr id="25602" name="Picture 2" descr="Empty Week"/>
          <p:cNvPicPr>
            <a:picLocks noChangeAspect="1" noChangeArrowheads="1"/>
          </p:cNvPicPr>
          <p:nvPr/>
        </p:nvPicPr>
        <p:blipFill>
          <a:blip r:embed="rId3" cstate="print"/>
          <a:stretch>
            <a:fillRect/>
          </a:stretch>
        </p:blipFill>
        <p:spPr bwMode="auto">
          <a:xfrm>
            <a:off x="2011681" y="2590800"/>
            <a:ext cx="5120638" cy="3200400"/>
          </a:xfrm>
          <a:prstGeom prst="rect">
            <a:avLst/>
          </a:prstGeom>
          <a:noFill/>
        </p:spPr>
      </p:pic>
    </p:spTree>
    <p:extLst>
      <p:ext uri="{BB962C8B-B14F-4D97-AF65-F5344CB8AC3E}">
        <p14:creationId xmlns:p14="http://schemas.microsoft.com/office/powerpoint/2010/main" val="5540942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Хронометраж в тестировании</a:t>
            </a:r>
            <a:endParaRPr lang="ru-RU" dirty="0"/>
          </a:p>
        </p:txBody>
      </p:sp>
      <p:sp>
        <p:nvSpPr>
          <p:cNvPr id="3" name="Объект 2"/>
          <p:cNvSpPr>
            <a:spLocks noGrp="1"/>
          </p:cNvSpPr>
          <p:nvPr>
            <p:ph idx="1"/>
          </p:nvPr>
        </p:nvSpPr>
        <p:spPr/>
        <p:txBody>
          <a:bodyPr/>
          <a:lstStyle/>
          <a:p>
            <a:r>
              <a:rPr lang="ru-RU" dirty="0" smtClean="0"/>
              <a:t>Майкл </a:t>
            </a:r>
            <a:r>
              <a:rPr lang="ru-RU" dirty="0" err="1" smtClean="0"/>
              <a:t>Болтон</a:t>
            </a:r>
            <a:r>
              <a:rPr lang="ru-RU" dirty="0" smtClean="0"/>
              <a:t> «Куда уходит время»</a:t>
            </a:r>
          </a:p>
          <a:p>
            <a:endParaRPr lang="en-US" dirty="0"/>
          </a:p>
        </p:txBody>
      </p:sp>
      <p:pic>
        <p:nvPicPr>
          <p:cNvPr id="25602" name="Picture 2" descr="Empty Week"/>
          <p:cNvPicPr>
            <a:picLocks noChangeAspect="1" noChangeArrowheads="1"/>
          </p:cNvPicPr>
          <p:nvPr/>
        </p:nvPicPr>
        <p:blipFill>
          <a:blip r:embed="rId3" cstate="print"/>
          <a:stretch>
            <a:fillRect/>
          </a:stretch>
        </p:blipFill>
        <p:spPr bwMode="auto">
          <a:xfrm>
            <a:off x="2011681" y="2590800"/>
            <a:ext cx="5120638" cy="3200400"/>
          </a:xfrm>
          <a:prstGeom prst="rect">
            <a:avLst/>
          </a:prstGeom>
          <a:noFill/>
        </p:spPr>
      </p:pic>
    </p:spTree>
    <p:extLst>
      <p:ext uri="{BB962C8B-B14F-4D97-AF65-F5344CB8AC3E}">
        <p14:creationId xmlns:p14="http://schemas.microsoft.com/office/powerpoint/2010/main" val="554094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Thanks to:</a:t>
            </a:r>
            <a:endParaRPr lang="ru-RU" dirty="0"/>
          </a:p>
        </p:txBody>
      </p:sp>
      <p:pic>
        <p:nvPicPr>
          <p:cNvPr id="1028" name="Picture 4" descr="http://static1.ozone.ru/multimedia/books_covers/10001944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143000"/>
            <a:ext cx="2010229" cy="29248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2012.devgarage.ru/wp-content/uploads/2012/03/Dorofeev1.jpg"/>
          <p:cNvPicPr>
            <a:picLocks noChangeAspect="1" noChangeArrowheads="1"/>
          </p:cNvPicPr>
          <p:nvPr/>
        </p:nvPicPr>
        <p:blipFill>
          <a:blip r:embed="rId3" cstate="print"/>
          <a:srcRect/>
          <a:stretch>
            <a:fillRect/>
          </a:stretch>
        </p:blipFill>
        <p:spPr bwMode="auto">
          <a:xfrm>
            <a:off x="4419600" y="3200400"/>
            <a:ext cx="1524000" cy="1524000"/>
          </a:xfrm>
          <a:prstGeom prst="rect">
            <a:avLst/>
          </a:prstGeom>
          <a:noFill/>
        </p:spPr>
      </p:pic>
      <p:pic>
        <p:nvPicPr>
          <p:cNvPr id="8" name="Picture 4" descr="http://confetqa.ru/wp-content/uploads/2011/08/5.jpg"/>
          <p:cNvPicPr>
            <a:picLocks noChangeAspect="1" noChangeArrowheads="1"/>
          </p:cNvPicPr>
          <p:nvPr/>
        </p:nvPicPr>
        <p:blipFill>
          <a:blip r:embed="rId4" cstate="print"/>
          <a:srcRect/>
          <a:stretch>
            <a:fillRect/>
          </a:stretch>
        </p:blipFill>
        <p:spPr bwMode="auto">
          <a:xfrm>
            <a:off x="7543800" y="4695092"/>
            <a:ext cx="1314450" cy="1516673"/>
          </a:xfrm>
          <a:prstGeom prst="rect">
            <a:avLst/>
          </a:prstGeom>
          <a:noFill/>
        </p:spPr>
      </p:pic>
      <p:pic>
        <p:nvPicPr>
          <p:cNvPr id="11" name="Picture 2" descr="IgorLubin.jpg"/>
          <p:cNvPicPr>
            <a:picLocks noChangeAspect="1" noChangeArrowheads="1"/>
          </p:cNvPicPr>
          <p:nvPr/>
        </p:nvPicPr>
        <p:blipFill>
          <a:blip r:embed="rId5" cstate="print"/>
          <a:srcRect/>
          <a:stretch>
            <a:fillRect/>
          </a:stretch>
        </p:blipFill>
        <p:spPr bwMode="auto">
          <a:xfrm>
            <a:off x="4648200" y="4953000"/>
            <a:ext cx="1295400" cy="1295400"/>
          </a:xfrm>
          <a:prstGeom prst="rect">
            <a:avLst/>
          </a:prstGeom>
          <a:noFill/>
        </p:spPr>
      </p:pic>
      <p:pic>
        <p:nvPicPr>
          <p:cNvPr id="12" name="Picture 2" descr="http://confetqa.ru/wp-content/uploads/2013/04/salamakha.jpg"/>
          <p:cNvPicPr>
            <a:picLocks noChangeAspect="1" noChangeArrowheads="1"/>
          </p:cNvPicPr>
          <p:nvPr/>
        </p:nvPicPr>
        <p:blipFill>
          <a:blip r:embed="rId6" cstate="print"/>
          <a:srcRect/>
          <a:stretch>
            <a:fillRect/>
          </a:stretch>
        </p:blipFill>
        <p:spPr bwMode="auto">
          <a:xfrm>
            <a:off x="6172200" y="4953000"/>
            <a:ext cx="1096010" cy="1264627"/>
          </a:xfrm>
          <a:prstGeom prst="rect">
            <a:avLst/>
          </a:prstGeom>
          <a:noFill/>
        </p:spPr>
      </p:pic>
      <p:pic>
        <p:nvPicPr>
          <p:cNvPr id="13" name="Picture 2" descr="http://www.satisfice.com/images/jamesteaching.jpg"/>
          <p:cNvPicPr>
            <a:picLocks noChangeAspect="1" noChangeArrowheads="1"/>
          </p:cNvPicPr>
          <p:nvPr/>
        </p:nvPicPr>
        <p:blipFill>
          <a:blip r:embed="rId7" cstate="print"/>
          <a:srcRect/>
          <a:stretch>
            <a:fillRect/>
          </a:stretch>
        </p:blipFill>
        <p:spPr bwMode="auto">
          <a:xfrm>
            <a:off x="7239000" y="1066800"/>
            <a:ext cx="1641488" cy="1524000"/>
          </a:xfrm>
          <a:prstGeom prst="rect">
            <a:avLst/>
          </a:prstGeom>
          <a:noFill/>
        </p:spPr>
      </p:pic>
      <p:pic>
        <p:nvPicPr>
          <p:cNvPr id="81922" name="Picture 2" descr="http://www.codecentric.nl/files/2012/10/Michael_Bolton-300x292.jpg"/>
          <p:cNvPicPr>
            <a:picLocks noChangeAspect="1" noChangeArrowheads="1"/>
          </p:cNvPicPr>
          <p:nvPr/>
        </p:nvPicPr>
        <p:blipFill>
          <a:blip r:embed="rId8" cstate="print"/>
          <a:srcRect/>
          <a:stretch>
            <a:fillRect/>
          </a:stretch>
        </p:blipFill>
        <p:spPr bwMode="auto">
          <a:xfrm>
            <a:off x="533400" y="4419600"/>
            <a:ext cx="1828800" cy="1780032"/>
          </a:xfrm>
          <a:prstGeom prst="rect">
            <a:avLst/>
          </a:prstGeom>
          <a:noFill/>
        </p:spPr>
      </p:pic>
      <p:pic>
        <p:nvPicPr>
          <p:cNvPr id="14" name="Picture 2" descr="http://lifeidea.org/images/mikhail_subach.jpg"/>
          <p:cNvPicPr>
            <a:picLocks noChangeAspect="1" noChangeArrowheads="1"/>
          </p:cNvPicPr>
          <p:nvPr/>
        </p:nvPicPr>
        <p:blipFill>
          <a:blip r:embed="rId9" cstate="print"/>
          <a:srcRect/>
          <a:stretch>
            <a:fillRect/>
          </a:stretch>
        </p:blipFill>
        <p:spPr bwMode="auto">
          <a:xfrm>
            <a:off x="2743200" y="2743199"/>
            <a:ext cx="1676400" cy="1676401"/>
          </a:xfrm>
          <a:prstGeom prst="rect">
            <a:avLst/>
          </a:prstGeom>
          <a:noFill/>
        </p:spPr>
      </p:pic>
      <p:pic>
        <p:nvPicPr>
          <p:cNvPr id="15" name="Picture 2" descr="http://confetqa.ru/wp-content/uploads/2011/08/3.jpg"/>
          <p:cNvPicPr>
            <a:picLocks noChangeAspect="1" noChangeArrowheads="1"/>
          </p:cNvPicPr>
          <p:nvPr/>
        </p:nvPicPr>
        <p:blipFill>
          <a:blip r:embed="rId10" cstate="print"/>
          <a:srcRect/>
          <a:stretch>
            <a:fillRect/>
          </a:stretch>
        </p:blipFill>
        <p:spPr bwMode="auto">
          <a:xfrm>
            <a:off x="2667000" y="1143000"/>
            <a:ext cx="1371600" cy="1582615"/>
          </a:xfrm>
          <a:prstGeom prst="rect">
            <a:avLst/>
          </a:prstGeom>
          <a:noFill/>
        </p:spPr>
      </p:pic>
      <p:pic>
        <p:nvPicPr>
          <p:cNvPr id="16" name="Picture 2" descr="http://l-userpic.livejournal.com/90880298/17049717"/>
          <p:cNvPicPr>
            <a:picLocks noChangeAspect="1" noChangeArrowheads="1"/>
          </p:cNvPicPr>
          <p:nvPr/>
        </p:nvPicPr>
        <p:blipFill>
          <a:blip r:embed="rId11" cstate="print"/>
          <a:srcRect/>
          <a:stretch>
            <a:fillRect/>
          </a:stretch>
        </p:blipFill>
        <p:spPr bwMode="auto">
          <a:xfrm>
            <a:off x="2590800" y="4343400"/>
            <a:ext cx="1828800" cy="1828800"/>
          </a:xfrm>
          <a:prstGeom prst="rect">
            <a:avLst/>
          </a:prstGeom>
          <a:noFill/>
        </p:spPr>
      </p:pic>
      <p:pic>
        <p:nvPicPr>
          <p:cNvPr id="17" name="Picture 4" descr="http://confetqa.ru/wp-content/uploads/2012/03/petrov.jpg"/>
          <p:cNvPicPr>
            <a:picLocks noChangeAspect="1" noChangeArrowheads="1"/>
          </p:cNvPicPr>
          <p:nvPr/>
        </p:nvPicPr>
        <p:blipFill>
          <a:blip r:embed="rId12" cstate="print"/>
          <a:srcRect/>
          <a:stretch>
            <a:fillRect/>
          </a:stretch>
        </p:blipFill>
        <p:spPr bwMode="auto">
          <a:xfrm>
            <a:off x="5943600" y="2590800"/>
            <a:ext cx="1143000" cy="1318846"/>
          </a:xfrm>
          <a:prstGeom prst="rect">
            <a:avLst/>
          </a:prstGeom>
          <a:noFill/>
        </p:spPr>
      </p:pic>
      <p:pic>
        <p:nvPicPr>
          <p:cNvPr id="18" name="Picture 2" descr="http://confetqa.ru/wp-content/uploads/2012/01/atroshchenkov.jpg"/>
          <p:cNvPicPr>
            <a:picLocks noChangeAspect="1" noChangeArrowheads="1"/>
          </p:cNvPicPr>
          <p:nvPr/>
        </p:nvPicPr>
        <p:blipFill>
          <a:blip r:embed="rId13" cstate="print"/>
          <a:srcRect/>
          <a:stretch>
            <a:fillRect/>
          </a:stretch>
        </p:blipFill>
        <p:spPr bwMode="auto">
          <a:xfrm>
            <a:off x="5943600" y="1066800"/>
            <a:ext cx="1238250" cy="1428750"/>
          </a:xfrm>
          <a:prstGeom prst="rect">
            <a:avLst/>
          </a:prstGeom>
          <a:noFill/>
        </p:spPr>
      </p:pic>
      <p:pic>
        <p:nvPicPr>
          <p:cNvPr id="19" name="Picture 2" descr="http://nkozlov.ru/upload/images/0501/050131152303.jpg"/>
          <p:cNvPicPr>
            <a:picLocks noChangeAspect="1" noChangeArrowheads="1"/>
          </p:cNvPicPr>
          <p:nvPr/>
        </p:nvPicPr>
        <p:blipFill>
          <a:blip r:embed="rId14" cstate="print"/>
          <a:srcRect/>
          <a:stretch>
            <a:fillRect/>
          </a:stretch>
        </p:blipFill>
        <p:spPr bwMode="auto">
          <a:xfrm>
            <a:off x="4343400" y="1066800"/>
            <a:ext cx="1586508" cy="1905000"/>
          </a:xfrm>
          <a:prstGeom prst="rect">
            <a:avLst/>
          </a:prstGeom>
          <a:noFill/>
        </p:spPr>
      </p:pic>
      <p:pic>
        <p:nvPicPr>
          <p:cNvPr id="20" name="Picture 2" descr="http://confetqa.ru/wp-content/uploads/2013/04/salamakha.jpg"/>
          <p:cNvPicPr>
            <a:picLocks noChangeAspect="1" noChangeArrowheads="1"/>
          </p:cNvPicPr>
          <p:nvPr/>
        </p:nvPicPr>
        <p:blipFill>
          <a:blip r:embed="rId15" cstate="print"/>
          <a:stretch>
            <a:fillRect/>
          </a:stretch>
        </p:blipFill>
        <p:spPr bwMode="auto">
          <a:xfrm>
            <a:off x="6019800" y="4013200"/>
            <a:ext cx="1390650" cy="927100"/>
          </a:xfrm>
          <a:prstGeom prst="rect">
            <a:avLst/>
          </a:prstGeom>
          <a:noFill/>
        </p:spPr>
      </p:pic>
      <p:pic>
        <p:nvPicPr>
          <p:cNvPr id="22" name="Picture 2" descr="http://confetqa.ru/wp-content/uploads/2013/09/kryvenka1.png"/>
          <p:cNvPicPr>
            <a:picLocks noChangeAspect="1" noChangeArrowheads="1"/>
          </p:cNvPicPr>
          <p:nvPr/>
        </p:nvPicPr>
        <p:blipFill>
          <a:blip r:embed="rId16" cstate="print"/>
          <a:srcRect/>
          <a:stretch>
            <a:fillRect/>
          </a:stretch>
        </p:blipFill>
        <p:spPr bwMode="auto">
          <a:xfrm>
            <a:off x="7543800" y="3048000"/>
            <a:ext cx="1238250" cy="1428750"/>
          </a:xfrm>
          <a:prstGeom prst="rect">
            <a:avLst/>
          </a:prstGeom>
          <a:noFill/>
        </p:spPr>
      </p:pic>
    </p:spTree>
    <p:extLst>
      <p:ext uri="{BB962C8B-B14F-4D97-AF65-F5344CB8AC3E}">
        <p14:creationId xmlns:p14="http://schemas.microsoft.com/office/powerpoint/2010/main" val="25919698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Хронометраж в тестировании</a:t>
            </a:r>
            <a:endParaRPr lang="ru-RU" dirty="0"/>
          </a:p>
        </p:txBody>
      </p:sp>
      <p:sp>
        <p:nvSpPr>
          <p:cNvPr id="3" name="Объект 2"/>
          <p:cNvSpPr>
            <a:spLocks noGrp="1"/>
          </p:cNvSpPr>
          <p:nvPr>
            <p:ph idx="1"/>
          </p:nvPr>
        </p:nvSpPr>
        <p:spPr/>
        <p:txBody>
          <a:bodyPr/>
          <a:lstStyle/>
          <a:p>
            <a:r>
              <a:rPr lang="ru-RU" dirty="0" smtClean="0"/>
              <a:t>Майкл </a:t>
            </a:r>
            <a:r>
              <a:rPr lang="ru-RU" dirty="0" err="1" smtClean="0"/>
              <a:t>Болтон</a:t>
            </a:r>
            <a:r>
              <a:rPr lang="ru-RU" dirty="0" smtClean="0"/>
              <a:t> «Куда уходит время»</a:t>
            </a:r>
          </a:p>
          <a:p>
            <a:endParaRPr lang="en-US" dirty="0"/>
          </a:p>
        </p:txBody>
      </p:sp>
      <p:pic>
        <p:nvPicPr>
          <p:cNvPr id="25602" name="Picture 2" descr="Empty Week"/>
          <p:cNvPicPr>
            <a:picLocks noChangeAspect="1" noChangeArrowheads="1"/>
          </p:cNvPicPr>
          <p:nvPr/>
        </p:nvPicPr>
        <p:blipFill>
          <a:blip r:embed="rId3" cstate="print"/>
          <a:stretch>
            <a:fillRect/>
          </a:stretch>
        </p:blipFill>
        <p:spPr bwMode="auto">
          <a:xfrm>
            <a:off x="2011681" y="2590800"/>
            <a:ext cx="5120638" cy="3200400"/>
          </a:xfrm>
          <a:prstGeom prst="rect">
            <a:avLst/>
          </a:prstGeom>
          <a:noFill/>
        </p:spPr>
      </p:pic>
    </p:spTree>
    <p:extLst>
      <p:ext uri="{BB962C8B-B14F-4D97-AF65-F5344CB8AC3E}">
        <p14:creationId xmlns:p14="http://schemas.microsoft.com/office/powerpoint/2010/main" val="5540942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Хронометраж в тестировании</a:t>
            </a:r>
            <a:endParaRPr lang="ru-RU" dirty="0"/>
          </a:p>
        </p:txBody>
      </p:sp>
      <p:sp>
        <p:nvSpPr>
          <p:cNvPr id="3" name="Объект 2"/>
          <p:cNvSpPr>
            <a:spLocks noGrp="1"/>
          </p:cNvSpPr>
          <p:nvPr>
            <p:ph idx="1"/>
          </p:nvPr>
        </p:nvSpPr>
        <p:spPr/>
        <p:txBody>
          <a:bodyPr/>
          <a:lstStyle/>
          <a:p>
            <a:r>
              <a:rPr lang="ru-RU" dirty="0" smtClean="0"/>
              <a:t>Майкл </a:t>
            </a:r>
            <a:r>
              <a:rPr lang="ru-RU" dirty="0" err="1" smtClean="0"/>
              <a:t>Болтон</a:t>
            </a:r>
            <a:r>
              <a:rPr lang="ru-RU" dirty="0" smtClean="0"/>
              <a:t> «Куда уходит время»</a:t>
            </a:r>
          </a:p>
          <a:p>
            <a:endParaRPr lang="en-US" dirty="0"/>
          </a:p>
        </p:txBody>
      </p:sp>
      <p:pic>
        <p:nvPicPr>
          <p:cNvPr id="25602" name="Picture 2" descr="Empty Week"/>
          <p:cNvPicPr>
            <a:picLocks noChangeAspect="1" noChangeArrowheads="1"/>
          </p:cNvPicPr>
          <p:nvPr/>
        </p:nvPicPr>
        <p:blipFill>
          <a:blip r:embed="rId3" cstate="print"/>
          <a:stretch>
            <a:fillRect/>
          </a:stretch>
        </p:blipFill>
        <p:spPr bwMode="auto">
          <a:xfrm>
            <a:off x="2011681" y="2590800"/>
            <a:ext cx="5120638" cy="3200400"/>
          </a:xfrm>
          <a:prstGeom prst="rect">
            <a:avLst/>
          </a:prstGeom>
          <a:noFill/>
        </p:spPr>
      </p:pic>
    </p:spTree>
    <p:extLst>
      <p:ext uri="{BB962C8B-B14F-4D97-AF65-F5344CB8AC3E}">
        <p14:creationId xmlns:p14="http://schemas.microsoft.com/office/powerpoint/2010/main" val="5540942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Хронометраж в тестировании</a:t>
            </a:r>
            <a:endParaRPr lang="ru-RU" dirty="0"/>
          </a:p>
        </p:txBody>
      </p:sp>
      <p:sp>
        <p:nvSpPr>
          <p:cNvPr id="3" name="Объект 2"/>
          <p:cNvSpPr>
            <a:spLocks noGrp="1"/>
          </p:cNvSpPr>
          <p:nvPr>
            <p:ph idx="1"/>
          </p:nvPr>
        </p:nvSpPr>
        <p:spPr/>
        <p:txBody>
          <a:bodyPr/>
          <a:lstStyle/>
          <a:p>
            <a:r>
              <a:rPr lang="ru-RU" dirty="0" smtClean="0"/>
              <a:t>Майкл </a:t>
            </a:r>
            <a:r>
              <a:rPr lang="ru-RU" dirty="0" err="1" smtClean="0"/>
              <a:t>Болтон</a:t>
            </a:r>
            <a:r>
              <a:rPr lang="ru-RU" dirty="0" smtClean="0"/>
              <a:t> «Куда уходит время»</a:t>
            </a:r>
          </a:p>
          <a:p>
            <a:endParaRPr lang="en-US" dirty="0"/>
          </a:p>
        </p:txBody>
      </p:sp>
      <p:pic>
        <p:nvPicPr>
          <p:cNvPr id="25602" name="Picture 2" descr="Empty Week"/>
          <p:cNvPicPr>
            <a:picLocks noChangeAspect="1" noChangeArrowheads="1"/>
          </p:cNvPicPr>
          <p:nvPr/>
        </p:nvPicPr>
        <p:blipFill>
          <a:blip r:embed="rId3" cstate="print"/>
          <a:stretch>
            <a:fillRect/>
          </a:stretch>
        </p:blipFill>
        <p:spPr bwMode="auto">
          <a:xfrm>
            <a:off x="2011681" y="2590800"/>
            <a:ext cx="5120638" cy="3200400"/>
          </a:xfrm>
          <a:prstGeom prst="rect">
            <a:avLst/>
          </a:prstGeom>
          <a:noFill/>
        </p:spPr>
      </p:pic>
    </p:spTree>
    <p:extLst>
      <p:ext uri="{BB962C8B-B14F-4D97-AF65-F5344CB8AC3E}">
        <p14:creationId xmlns:p14="http://schemas.microsoft.com/office/powerpoint/2010/main" val="5540942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Хронометраж в тестировании</a:t>
            </a:r>
            <a:endParaRPr lang="ru-RU" dirty="0"/>
          </a:p>
        </p:txBody>
      </p:sp>
      <p:sp>
        <p:nvSpPr>
          <p:cNvPr id="3" name="Объект 2"/>
          <p:cNvSpPr>
            <a:spLocks noGrp="1"/>
          </p:cNvSpPr>
          <p:nvPr>
            <p:ph idx="1"/>
          </p:nvPr>
        </p:nvSpPr>
        <p:spPr/>
        <p:txBody>
          <a:bodyPr/>
          <a:lstStyle/>
          <a:p>
            <a:r>
              <a:rPr lang="ru-RU" dirty="0" smtClean="0"/>
              <a:t>Майкл </a:t>
            </a:r>
            <a:r>
              <a:rPr lang="ru-RU" dirty="0" err="1" smtClean="0"/>
              <a:t>Болтон</a:t>
            </a:r>
            <a:r>
              <a:rPr lang="ru-RU" dirty="0" smtClean="0"/>
              <a:t> «Куда уходит время»</a:t>
            </a:r>
          </a:p>
          <a:p>
            <a:endParaRPr lang="en-US" dirty="0"/>
          </a:p>
        </p:txBody>
      </p:sp>
      <p:pic>
        <p:nvPicPr>
          <p:cNvPr id="25602" name="Picture 2" descr="Empty Week"/>
          <p:cNvPicPr>
            <a:picLocks noChangeAspect="1" noChangeArrowheads="1"/>
          </p:cNvPicPr>
          <p:nvPr/>
        </p:nvPicPr>
        <p:blipFill>
          <a:blip r:embed="rId3" cstate="print"/>
          <a:stretch>
            <a:fillRect/>
          </a:stretch>
        </p:blipFill>
        <p:spPr bwMode="auto">
          <a:xfrm>
            <a:off x="2011681" y="2590800"/>
            <a:ext cx="5120638" cy="3200400"/>
          </a:xfrm>
          <a:prstGeom prst="rect">
            <a:avLst/>
          </a:prstGeom>
          <a:noFill/>
        </p:spPr>
      </p:pic>
      <p:pic>
        <p:nvPicPr>
          <p:cNvPr id="77826" name="Picture 2" descr="http://www.satisfice.com/images/jamesteaching.jpg"/>
          <p:cNvPicPr>
            <a:picLocks noChangeAspect="1" noChangeArrowheads="1"/>
          </p:cNvPicPr>
          <p:nvPr/>
        </p:nvPicPr>
        <p:blipFill>
          <a:blip r:embed="rId4" cstate="print"/>
          <a:srcRect/>
          <a:stretch>
            <a:fillRect/>
          </a:stretch>
        </p:blipFill>
        <p:spPr bwMode="auto">
          <a:xfrm>
            <a:off x="6553200" y="4495800"/>
            <a:ext cx="2298084" cy="2133600"/>
          </a:xfrm>
          <a:prstGeom prst="rect">
            <a:avLst/>
          </a:prstGeom>
          <a:noFill/>
        </p:spPr>
      </p:pic>
    </p:spTree>
    <p:extLst>
      <p:ext uri="{BB962C8B-B14F-4D97-AF65-F5344CB8AC3E}">
        <p14:creationId xmlns:p14="http://schemas.microsoft.com/office/powerpoint/2010/main" val="5540942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Упражнение 2.</a:t>
            </a:r>
            <a:endParaRPr lang="ru-RU" dirty="0"/>
          </a:p>
        </p:txBody>
      </p:sp>
      <p:sp>
        <p:nvSpPr>
          <p:cNvPr id="3" name="Объект 2"/>
          <p:cNvSpPr>
            <a:spLocks noGrp="1"/>
          </p:cNvSpPr>
          <p:nvPr>
            <p:ph idx="1"/>
          </p:nvPr>
        </p:nvSpPr>
        <p:spPr/>
        <p:txBody>
          <a:bodyPr>
            <a:normAutofit/>
          </a:bodyPr>
          <a:lstStyle/>
          <a:p>
            <a:r>
              <a:rPr lang="ru-RU" dirty="0" smtClean="0"/>
              <a:t>Подсчитайте чистую доходность вашего рабочего часа. Поделите ежемесячный доход на количество ваших реальных рабочих часов в месяце.</a:t>
            </a:r>
          </a:p>
          <a:p>
            <a:r>
              <a:rPr lang="ru-RU" dirty="0" smtClean="0"/>
              <a:t>Эта цифра очень здорово вправляет мозг и заставляет на многие процессы посмотреть по-другому.</a:t>
            </a:r>
          </a:p>
          <a:p>
            <a:endParaRPr lang="en-US" dirty="0"/>
          </a:p>
        </p:txBody>
      </p:sp>
      <p:pic>
        <p:nvPicPr>
          <p:cNvPr id="75778" name="Picture 2" descr="http://l-userpic.livejournal.com/90880298/17049717"/>
          <p:cNvPicPr>
            <a:picLocks noChangeAspect="1" noChangeArrowheads="1"/>
          </p:cNvPicPr>
          <p:nvPr/>
        </p:nvPicPr>
        <p:blipFill>
          <a:blip r:embed="rId3" cstate="print"/>
          <a:srcRect/>
          <a:stretch>
            <a:fillRect/>
          </a:stretch>
        </p:blipFill>
        <p:spPr bwMode="auto">
          <a:xfrm>
            <a:off x="6934200" y="4953000"/>
            <a:ext cx="1485900" cy="1485900"/>
          </a:xfrm>
          <a:prstGeom prst="rect">
            <a:avLst/>
          </a:prstGeom>
          <a:noFill/>
        </p:spPr>
      </p:pic>
    </p:spTree>
    <p:extLst>
      <p:ext uri="{BB962C8B-B14F-4D97-AF65-F5344CB8AC3E}">
        <p14:creationId xmlns:p14="http://schemas.microsoft.com/office/powerpoint/2010/main" val="5540942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Выводы из упражнения 2.</a:t>
            </a:r>
            <a:endParaRPr lang="ru-RU" dirty="0"/>
          </a:p>
        </p:txBody>
      </p:sp>
      <p:sp>
        <p:nvSpPr>
          <p:cNvPr id="3" name="Объект 2"/>
          <p:cNvSpPr>
            <a:spLocks noGrp="1"/>
          </p:cNvSpPr>
          <p:nvPr>
            <p:ph idx="1"/>
          </p:nvPr>
        </p:nvSpPr>
        <p:spPr/>
        <p:txBody>
          <a:bodyPr/>
          <a:lstStyle/>
          <a:p>
            <a:endParaRPr lang="en-US" dirty="0"/>
          </a:p>
        </p:txBody>
      </p:sp>
    </p:spTree>
    <p:extLst>
      <p:ext uri="{BB962C8B-B14F-4D97-AF65-F5344CB8AC3E}">
        <p14:creationId xmlns:p14="http://schemas.microsoft.com/office/powerpoint/2010/main" val="5540942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Упражнение 3.</a:t>
            </a:r>
            <a:endParaRPr lang="ru-RU" dirty="0"/>
          </a:p>
        </p:txBody>
      </p:sp>
      <p:sp>
        <p:nvSpPr>
          <p:cNvPr id="3" name="Объект 2"/>
          <p:cNvSpPr>
            <a:spLocks noGrp="1"/>
          </p:cNvSpPr>
          <p:nvPr>
            <p:ph idx="1"/>
          </p:nvPr>
        </p:nvSpPr>
        <p:spPr/>
        <p:txBody>
          <a:bodyPr/>
          <a:lstStyle/>
          <a:p>
            <a:r>
              <a:rPr lang="ru-RU" dirty="0" smtClean="0"/>
              <a:t>Раз в квартал или раз в месяц устройте себе «дисциплинарную неделю», с полным хронометражем. В остальное время – минимум ограничений и небольшое количество нагрузок для поддержания тонуса.</a:t>
            </a:r>
            <a:endParaRPr lang="en-US" dirty="0"/>
          </a:p>
        </p:txBody>
      </p:sp>
      <p:pic>
        <p:nvPicPr>
          <p:cNvPr id="4" name="Picture 2" descr="http://l-userpic.livejournal.com/90880298/17049717"/>
          <p:cNvPicPr>
            <a:picLocks noChangeAspect="1" noChangeArrowheads="1"/>
          </p:cNvPicPr>
          <p:nvPr/>
        </p:nvPicPr>
        <p:blipFill>
          <a:blip r:embed="rId3" cstate="print"/>
          <a:srcRect/>
          <a:stretch>
            <a:fillRect/>
          </a:stretch>
        </p:blipFill>
        <p:spPr bwMode="auto">
          <a:xfrm>
            <a:off x="6934200" y="4953000"/>
            <a:ext cx="1485900" cy="1485900"/>
          </a:xfrm>
          <a:prstGeom prst="rect">
            <a:avLst/>
          </a:prstGeom>
          <a:noFill/>
        </p:spPr>
      </p:pic>
    </p:spTree>
    <p:extLst>
      <p:ext uri="{BB962C8B-B14F-4D97-AF65-F5344CB8AC3E}">
        <p14:creationId xmlns:p14="http://schemas.microsoft.com/office/powerpoint/2010/main" val="21316067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Упражнение 3. Вариант 2.</a:t>
            </a:r>
            <a:endParaRPr lang="ru-RU" dirty="0"/>
          </a:p>
        </p:txBody>
      </p:sp>
      <p:sp>
        <p:nvSpPr>
          <p:cNvPr id="3" name="Объект 2"/>
          <p:cNvSpPr>
            <a:spLocks noGrp="1"/>
          </p:cNvSpPr>
          <p:nvPr>
            <p:ph idx="1"/>
          </p:nvPr>
        </p:nvSpPr>
        <p:spPr/>
        <p:txBody>
          <a:bodyPr/>
          <a:lstStyle/>
          <a:p>
            <a:pPr>
              <a:buNone/>
            </a:pPr>
            <a:r>
              <a:rPr lang="ru-RU" dirty="0" smtClean="0"/>
              <a:t>Инструмент, измеряющий личные достижения за месяц</a:t>
            </a:r>
          </a:p>
          <a:p>
            <a:pPr>
              <a:buFontTx/>
              <a:buChar char="-"/>
            </a:pPr>
            <a:r>
              <a:rPr lang="ru-RU" dirty="0" smtClean="0"/>
              <a:t>сертификации, например </a:t>
            </a:r>
            <a:r>
              <a:rPr lang="en-US" dirty="0" err="1" smtClean="0"/>
              <a:t>Brainbench</a:t>
            </a:r>
            <a:r>
              <a:rPr lang="en-US" dirty="0" smtClean="0"/>
              <a:t>, ISTQB</a:t>
            </a:r>
          </a:p>
          <a:p>
            <a:pPr>
              <a:buFontTx/>
              <a:buChar char="-"/>
            </a:pPr>
            <a:r>
              <a:rPr lang="en-US" dirty="0" smtClean="0"/>
              <a:t>Testing </a:t>
            </a:r>
            <a:r>
              <a:rPr lang="en-US" dirty="0" err="1" smtClean="0"/>
              <a:t>DoJo</a:t>
            </a:r>
            <a:r>
              <a:rPr lang="be-BY" dirty="0" smtClean="0"/>
              <a:t>, в</a:t>
            </a:r>
            <a:r>
              <a:rPr lang="ru-RU" dirty="0" err="1" smtClean="0"/>
              <a:t>икторины</a:t>
            </a:r>
            <a:r>
              <a:rPr lang="ru-RU" dirty="0" smtClean="0"/>
              <a:t> (В. Кривенко)</a:t>
            </a:r>
            <a:endParaRPr lang="en-US" dirty="0"/>
          </a:p>
        </p:txBody>
      </p:sp>
      <p:pic>
        <p:nvPicPr>
          <p:cNvPr id="4" name="Picture 2" descr="http://l-userpic.livejournal.com/90880298/17049717"/>
          <p:cNvPicPr>
            <a:picLocks noChangeAspect="1" noChangeArrowheads="1"/>
          </p:cNvPicPr>
          <p:nvPr/>
        </p:nvPicPr>
        <p:blipFill>
          <a:blip r:embed="rId3" cstate="print"/>
          <a:stretch>
            <a:fillRect/>
          </a:stretch>
        </p:blipFill>
        <p:spPr bwMode="auto">
          <a:xfrm>
            <a:off x="7315200" y="4953000"/>
            <a:ext cx="1485900" cy="1485900"/>
          </a:xfrm>
          <a:prstGeom prst="rect">
            <a:avLst/>
          </a:prstGeom>
          <a:noFill/>
        </p:spPr>
      </p:pic>
      <p:pic>
        <p:nvPicPr>
          <p:cNvPr id="93186" name="Picture 2" descr="http://lifeidea.org/images/personal-standards-example.png"/>
          <p:cNvPicPr>
            <a:picLocks noChangeAspect="1" noChangeArrowheads="1"/>
          </p:cNvPicPr>
          <p:nvPr/>
        </p:nvPicPr>
        <p:blipFill>
          <a:blip r:embed="rId4" cstate="print"/>
          <a:srcRect/>
          <a:stretch>
            <a:fillRect/>
          </a:stretch>
        </p:blipFill>
        <p:spPr bwMode="auto">
          <a:xfrm>
            <a:off x="0" y="3836624"/>
            <a:ext cx="5867400" cy="2297477"/>
          </a:xfrm>
          <a:prstGeom prst="rect">
            <a:avLst/>
          </a:prstGeom>
          <a:noFill/>
        </p:spPr>
      </p:pic>
      <p:pic>
        <p:nvPicPr>
          <p:cNvPr id="22530" name="Picture 2" descr="http://confetqa.ru/wp-content/uploads/2013/09/kryvenka1.png"/>
          <p:cNvPicPr>
            <a:picLocks noChangeAspect="1" noChangeArrowheads="1"/>
          </p:cNvPicPr>
          <p:nvPr/>
        </p:nvPicPr>
        <p:blipFill>
          <a:blip r:embed="rId5" cstate="print"/>
          <a:srcRect/>
          <a:stretch>
            <a:fillRect/>
          </a:stretch>
        </p:blipFill>
        <p:spPr bwMode="auto">
          <a:xfrm>
            <a:off x="7467600" y="3276600"/>
            <a:ext cx="1238250" cy="1428750"/>
          </a:xfrm>
          <a:prstGeom prst="rect">
            <a:avLst/>
          </a:prstGeom>
          <a:noFill/>
        </p:spPr>
      </p:pic>
    </p:spTree>
    <p:extLst>
      <p:ext uri="{BB962C8B-B14F-4D97-AF65-F5344CB8AC3E}">
        <p14:creationId xmlns:p14="http://schemas.microsoft.com/office/powerpoint/2010/main" val="21316067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Хронометраж. Главное правило.</a:t>
            </a:r>
            <a:endParaRPr lang="ru-RU" dirty="0"/>
          </a:p>
        </p:txBody>
      </p:sp>
      <p:sp>
        <p:nvSpPr>
          <p:cNvPr id="3" name="Объект 2"/>
          <p:cNvSpPr>
            <a:spLocks noGrp="1"/>
          </p:cNvSpPr>
          <p:nvPr>
            <p:ph idx="1"/>
          </p:nvPr>
        </p:nvSpPr>
        <p:spPr/>
        <p:txBody>
          <a:bodyPr/>
          <a:lstStyle/>
          <a:p>
            <a:r>
              <a:rPr lang="ru-RU" dirty="0"/>
              <a:t>Главное – начинаем с листочка. Потом начинаем использовать инструменты.</a:t>
            </a:r>
            <a:endParaRPr lang="en-US" dirty="0"/>
          </a:p>
        </p:txBody>
      </p:sp>
      <p:pic>
        <p:nvPicPr>
          <p:cNvPr id="4" name="Picture 2" descr="Empty Week"/>
          <p:cNvPicPr>
            <a:picLocks noChangeAspect="1" noChangeArrowheads="1"/>
          </p:cNvPicPr>
          <p:nvPr/>
        </p:nvPicPr>
        <p:blipFill>
          <a:blip r:embed="rId2" cstate="print"/>
          <a:stretch>
            <a:fillRect/>
          </a:stretch>
        </p:blipFill>
        <p:spPr bwMode="auto">
          <a:xfrm>
            <a:off x="2295993" y="2590800"/>
            <a:ext cx="4552014" cy="3200400"/>
          </a:xfrm>
          <a:prstGeom prst="rect">
            <a:avLst/>
          </a:prstGeom>
          <a:noFill/>
        </p:spPr>
      </p:pic>
    </p:spTree>
    <p:extLst>
      <p:ext uri="{BB962C8B-B14F-4D97-AF65-F5344CB8AC3E}">
        <p14:creationId xmlns:p14="http://schemas.microsoft.com/office/powerpoint/2010/main" val="5540942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Хронометраж, дополнительно</a:t>
            </a:r>
            <a:endParaRPr lang="ru-RU" dirty="0"/>
          </a:p>
        </p:txBody>
      </p:sp>
      <p:sp>
        <p:nvSpPr>
          <p:cNvPr id="3" name="Объект 2"/>
          <p:cNvSpPr>
            <a:spLocks noGrp="1"/>
          </p:cNvSpPr>
          <p:nvPr>
            <p:ph idx="1"/>
          </p:nvPr>
        </p:nvSpPr>
        <p:spPr/>
        <p:txBody>
          <a:bodyPr/>
          <a:lstStyle/>
          <a:p>
            <a:r>
              <a:rPr lang="ru-RU" dirty="0" smtClean="0"/>
              <a:t>Нужна </a:t>
            </a:r>
            <a:r>
              <a:rPr lang="ru-RU" dirty="0"/>
              <a:t>ли игровая форма? Только если есть «заставляющие обязательства» </a:t>
            </a:r>
            <a:r>
              <a:rPr lang="ru-RU" dirty="0" smtClean="0"/>
              <a:t>-</a:t>
            </a:r>
          </a:p>
          <a:p>
            <a:endParaRPr lang="ru-RU" dirty="0" smtClean="0"/>
          </a:p>
          <a:p>
            <a:endParaRPr lang="ru-RU" dirty="0"/>
          </a:p>
          <a:p>
            <a:endParaRPr lang="en-US" dirty="0"/>
          </a:p>
        </p:txBody>
      </p:sp>
      <p:pic>
        <p:nvPicPr>
          <p:cNvPr id="4" name="Picture 2" descr="http://l-userpic.livejournal.com/90880298/17049717"/>
          <p:cNvPicPr>
            <a:picLocks noChangeAspect="1" noChangeArrowheads="1"/>
          </p:cNvPicPr>
          <p:nvPr/>
        </p:nvPicPr>
        <p:blipFill>
          <a:blip r:embed="rId3" cstate="print"/>
          <a:srcRect/>
          <a:stretch>
            <a:fillRect/>
          </a:stretch>
        </p:blipFill>
        <p:spPr bwMode="auto">
          <a:xfrm>
            <a:off x="6934200" y="4953000"/>
            <a:ext cx="1485900" cy="1485900"/>
          </a:xfrm>
          <a:prstGeom prst="rect">
            <a:avLst/>
          </a:prstGeom>
          <a:noFill/>
        </p:spPr>
      </p:pic>
      <p:pic>
        <p:nvPicPr>
          <p:cNvPr id="5" name="Picture 1"/>
          <p:cNvPicPr>
            <a:picLocks noChangeAspect="1" noChangeArrowheads="1"/>
          </p:cNvPicPr>
          <p:nvPr/>
        </p:nvPicPr>
        <p:blipFill>
          <a:blip r:embed="rId4" cstate="print"/>
          <a:srcRect/>
          <a:stretch>
            <a:fillRect/>
          </a:stretch>
        </p:blipFill>
        <p:spPr bwMode="auto">
          <a:xfrm>
            <a:off x="533400" y="2895600"/>
            <a:ext cx="6172200" cy="3113787"/>
          </a:xfrm>
          <a:prstGeom prst="rect">
            <a:avLst/>
          </a:prstGeom>
          <a:noFill/>
          <a:ln w="9525">
            <a:noFill/>
            <a:miter lim="800000"/>
            <a:headEnd/>
            <a:tailEnd/>
          </a:ln>
        </p:spPr>
      </p:pic>
    </p:spTree>
    <p:extLst>
      <p:ext uri="{BB962C8B-B14F-4D97-AF65-F5344CB8AC3E}">
        <p14:creationId xmlns:p14="http://schemas.microsoft.com/office/powerpoint/2010/main" val="554094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Содержание</a:t>
            </a:r>
            <a:endParaRPr lang="ru-RU" b="1" dirty="0"/>
          </a:p>
        </p:txBody>
      </p:sp>
      <p:sp>
        <p:nvSpPr>
          <p:cNvPr id="3" name="Объект 2"/>
          <p:cNvSpPr>
            <a:spLocks noGrp="1"/>
          </p:cNvSpPr>
          <p:nvPr>
            <p:ph idx="1"/>
          </p:nvPr>
        </p:nvSpPr>
        <p:spPr/>
        <p:txBody>
          <a:bodyPr/>
          <a:lstStyle/>
          <a:p>
            <a:r>
              <a:rPr lang="ru-RU" dirty="0" smtClean="0"/>
              <a:t>Ключевые идеи ТМ</a:t>
            </a:r>
          </a:p>
          <a:p>
            <a:r>
              <a:rPr lang="ru-RU" dirty="0" smtClean="0"/>
              <a:t>Принципы ТМ</a:t>
            </a:r>
          </a:p>
          <a:p>
            <a:r>
              <a:rPr lang="ru-RU" dirty="0" smtClean="0"/>
              <a:t>Диагностика и хронометраж, инструменты</a:t>
            </a:r>
          </a:p>
          <a:p>
            <a:r>
              <a:rPr lang="ru-RU" dirty="0" smtClean="0"/>
              <a:t>Скорая ТМ-</a:t>
            </a:r>
            <a:r>
              <a:rPr lang="en-US" dirty="0" smtClean="0"/>
              <a:t>QA-</a:t>
            </a:r>
            <a:r>
              <a:rPr lang="ru-RU" dirty="0" smtClean="0"/>
              <a:t>помощь, советы</a:t>
            </a:r>
          </a:p>
          <a:p>
            <a:endParaRPr lang="en-US" dirty="0"/>
          </a:p>
        </p:txBody>
      </p:sp>
    </p:spTree>
    <p:extLst>
      <p:ext uri="{BB962C8B-B14F-4D97-AF65-F5344CB8AC3E}">
        <p14:creationId xmlns:p14="http://schemas.microsoft.com/office/powerpoint/2010/main" val="5762920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Хронометраж, дополнительно</a:t>
            </a:r>
            <a:endParaRPr lang="ru-RU" dirty="0"/>
          </a:p>
        </p:txBody>
      </p:sp>
      <p:sp>
        <p:nvSpPr>
          <p:cNvPr id="3" name="Объект 2"/>
          <p:cNvSpPr>
            <a:spLocks noGrp="1"/>
          </p:cNvSpPr>
          <p:nvPr>
            <p:ph idx="1"/>
          </p:nvPr>
        </p:nvSpPr>
        <p:spPr/>
        <p:txBody>
          <a:bodyPr/>
          <a:lstStyle/>
          <a:p>
            <a:r>
              <a:rPr lang="ru-RU" dirty="0" smtClean="0"/>
              <a:t>Возможный </a:t>
            </a:r>
            <a:r>
              <a:rPr lang="ru-RU" dirty="0" err="1"/>
              <a:t>мотиватор</a:t>
            </a:r>
            <a:r>
              <a:rPr lang="ru-RU" dirty="0"/>
              <a:t> - Мег </a:t>
            </a:r>
            <a:r>
              <a:rPr lang="ru-RU" dirty="0" err="1"/>
              <a:t>Джей</a:t>
            </a:r>
            <a:r>
              <a:rPr lang="ru-RU" dirty="0"/>
              <a:t>: Почему 30 — это не новые 20 </a:t>
            </a:r>
            <a:r>
              <a:rPr lang="ru-RU" dirty="0">
                <a:hlinkClick r:id="rId2"/>
              </a:rPr>
              <a:t>http://</a:t>
            </a:r>
            <a:r>
              <a:rPr lang="ru-RU" dirty="0" smtClean="0">
                <a:hlinkClick r:id="rId2"/>
              </a:rPr>
              <a:t>on.ted.com/himq</a:t>
            </a:r>
            <a:r>
              <a:rPr lang="ru-RU" dirty="0" smtClean="0"/>
              <a:t>  </a:t>
            </a:r>
            <a:endParaRPr lang="ru-RU" dirty="0"/>
          </a:p>
          <a:p>
            <a:endParaRPr lang="en-US" dirty="0"/>
          </a:p>
        </p:txBody>
      </p:sp>
      <p:pic>
        <p:nvPicPr>
          <p:cNvPr id="97282" name="Picture 2" descr="http://images.ted.com/assets/quotes/MegJay_quote_2170.jpg"/>
          <p:cNvPicPr>
            <a:picLocks noChangeAspect="1" noChangeArrowheads="1"/>
          </p:cNvPicPr>
          <p:nvPr/>
        </p:nvPicPr>
        <p:blipFill>
          <a:blip r:embed="rId3" cstate="print"/>
          <a:srcRect/>
          <a:stretch>
            <a:fillRect/>
          </a:stretch>
        </p:blipFill>
        <p:spPr bwMode="auto">
          <a:xfrm>
            <a:off x="2514600" y="3276600"/>
            <a:ext cx="4705350" cy="2857500"/>
          </a:xfrm>
          <a:prstGeom prst="rect">
            <a:avLst/>
          </a:prstGeom>
          <a:noFill/>
        </p:spPr>
      </p:pic>
    </p:spTree>
    <p:extLst>
      <p:ext uri="{BB962C8B-B14F-4D97-AF65-F5344CB8AC3E}">
        <p14:creationId xmlns:p14="http://schemas.microsoft.com/office/powerpoint/2010/main" val="5540942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Скорая </a:t>
            </a:r>
            <a:r>
              <a:rPr lang="en-US" dirty="0" smtClean="0"/>
              <a:t>QA-</a:t>
            </a:r>
            <a:r>
              <a:rPr lang="ru-RU" dirty="0" err="1" smtClean="0"/>
              <a:t>ТМ-помощь</a:t>
            </a:r>
            <a:r>
              <a:rPr lang="ru-RU" dirty="0" smtClean="0"/>
              <a:t>.</a:t>
            </a:r>
            <a:endParaRPr lang="ru-RU" dirty="0"/>
          </a:p>
        </p:txBody>
      </p:sp>
      <p:sp>
        <p:nvSpPr>
          <p:cNvPr id="3" name="Объект 2"/>
          <p:cNvSpPr>
            <a:spLocks noGrp="1"/>
          </p:cNvSpPr>
          <p:nvPr>
            <p:ph idx="1"/>
          </p:nvPr>
        </p:nvSpPr>
        <p:spPr>
          <a:xfrm>
            <a:off x="228600" y="1447800"/>
            <a:ext cx="8458200" cy="4678363"/>
          </a:xfrm>
        </p:spPr>
        <p:txBody>
          <a:bodyPr>
            <a:normAutofit/>
          </a:bodyPr>
          <a:lstStyle/>
          <a:p>
            <a:pPr>
              <a:buNone/>
            </a:pPr>
            <a:r>
              <a:rPr lang="ru-RU" b="1" dirty="0" smtClean="0"/>
              <a:t>1. </a:t>
            </a:r>
            <a:r>
              <a:rPr lang="ru-RU" b="1" dirty="0"/>
              <a:t>П</a:t>
            </a:r>
            <a:r>
              <a:rPr lang="ru-RU" b="1" dirty="0" smtClean="0"/>
              <a:t>ланирование </a:t>
            </a:r>
            <a:r>
              <a:rPr lang="ru-RU" b="1" dirty="0"/>
              <a:t>на год, на неделю, на день. </a:t>
            </a:r>
            <a:endParaRPr lang="ru-RU" b="1" dirty="0" smtClean="0"/>
          </a:p>
          <a:p>
            <a:endParaRPr lang="ru-RU" dirty="0" smtClean="0"/>
          </a:p>
          <a:p>
            <a:r>
              <a:rPr lang="ru-RU" dirty="0" smtClean="0"/>
              <a:t>Алексей </a:t>
            </a:r>
            <a:r>
              <a:rPr lang="ru-RU" dirty="0"/>
              <a:t>Петров «Квартальные цели</a:t>
            </a:r>
            <a:r>
              <a:rPr lang="ru-RU" dirty="0" smtClean="0"/>
              <a:t>»</a:t>
            </a:r>
          </a:p>
          <a:p>
            <a:endParaRPr lang="ru-RU" dirty="0" smtClean="0"/>
          </a:p>
          <a:p>
            <a:r>
              <a:rPr lang="ru-RU" dirty="0" smtClean="0"/>
              <a:t>Наталья </a:t>
            </a:r>
            <a:r>
              <a:rPr lang="ru-RU" dirty="0" err="1"/>
              <a:t>Руколь</a:t>
            </a:r>
            <a:r>
              <a:rPr lang="ru-RU" dirty="0"/>
              <a:t> «Планирование </a:t>
            </a:r>
            <a:endParaRPr lang="ru-RU" dirty="0" smtClean="0"/>
          </a:p>
          <a:p>
            <a:r>
              <a:rPr lang="ru-RU" dirty="0" smtClean="0"/>
              <a:t>1-го </a:t>
            </a:r>
            <a:r>
              <a:rPr lang="ru-RU" dirty="0"/>
              <a:t>уровня» </a:t>
            </a:r>
            <a:endParaRPr lang="ru-RU" dirty="0" smtClean="0"/>
          </a:p>
          <a:p>
            <a:endParaRPr lang="ru-RU" dirty="0" smtClean="0"/>
          </a:p>
          <a:p>
            <a:r>
              <a:rPr lang="ru-RU" dirty="0" smtClean="0"/>
              <a:t>«День-Неделя</a:t>
            </a:r>
            <a:r>
              <a:rPr lang="ru-RU" dirty="0"/>
              <a:t>» Г. </a:t>
            </a:r>
            <a:r>
              <a:rPr lang="ru-RU" dirty="0" smtClean="0"/>
              <a:t>Архангельский</a:t>
            </a:r>
            <a:endParaRPr lang="ru-RU" dirty="0"/>
          </a:p>
        </p:txBody>
      </p:sp>
      <p:pic>
        <p:nvPicPr>
          <p:cNvPr id="16386" name="Picture 2" descr="http://confetqa.ru/wp-content/uploads/2011/08/3.jpg"/>
          <p:cNvPicPr>
            <a:picLocks noChangeAspect="1" noChangeArrowheads="1"/>
          </p:cNvPicPr>
          <p:nvPr/>
        </p:nvPicPr>
        <p:blipFill>
          <a:blip r:embed="rId3" cstate="print"/>
          <a:srcRect/>
          <a:stretch>
            <a:fillRect/>
          </a:stretch>
        </p:blipFill>
        <p:spPr bwMode="auto">
          <a:xfrm>
            <a:off x="7162800" y="3452446"/>
            <a:ext cx="1371600" cy="1582615"/>
          </a:xfrm>
          <a:prstGeom prst="rect">
            <a:avLst/>
          </a:prstGeom>
          <a:noFill/>
        </p:spPr>
      </p:pic>
      <p:pic>
        <p:nvPicPr>
          <p:cNvPr id="5" name="Picture 2" descr="http://l-userpic.livejournal.com/90880298/17049717"/>
          <p:cNvPicPr>
            <a:picLocks noChangeAspect="1" noChangeArrowheads="1"/>
          </p:cNvPicPr>
          <p:nvPr/>
        </p:nvPicPr>
        <p:blipFill>
          <a:blip r:embed="rId4" cstate="print"/>
          <a:srcRect/>
          <a:stretch>
            <a:fillRect/>
          </a:stretch>
        </p:blipFill>
        <p:spPr bwMode="auto">
          <a:xfrm>
            <a:off x="7162800" y="5105400"/>
            <a:ext cx="1409700" cy="1409700"/>
          </a:xfrm>
          <a:prstGeom prst="rect">
            <a:avLst/>
          </a:prstGeom>
          <a:noFill/>
        </p:spPr>
      </p:pic>
      <p:pic>
        <p:nvPicPr>
          <p:cNvPr id="16388" name="Picture 4" descr="http://confetqa.ru/wp-content/uploads/2012/03/petrov.jpg"/>
          <p:cNvPicPr>
            <a:picLocks noChangeAspect="1" noChangeArrowheads="1"/>
          </p:cNvPicPr>
          <p:nvPr/>
        </p:nvPicPr>
        <p:blipFill>
          <a:blip r:embed="rId5" cstate="print"/>
          <a:srcRect/>
          <a:stretch>
            <a:fillRect/>
          </a:stretch>
        </p:blipFill>
        <p:spPr bwMode="auto">
          <a:xfrm>
            <a:off x="7219950" y="1905000"/>
            <a:ext cx="1238250" cy="1428750"/>
          </a:xfrm>
          <a:prstGeom prst="rect">
            <a:avLst/>
          </a:prstGeom>
          <a:noFill/>
        </p:spPr>
      </p:pic>
    </p:spTree>
    <p:extLst>
      <p:ext uri="{BB962C8B-B14F-4D97-AF65-F5344CB8AC3E}">
        <p14:creationId xmlns:p14="http://schemas.microsoft.com/office/powerpoint/2010/main" val="15885348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Скорая </a:t>
            </a:r>
            <a:r>
              <a:rPr lang="en-US" dirty="0" smtClean="0"/>
              <a:t>QA-</a:t>
            </a:r>
            <a:r>
              <a:rPr lang="ru-RU" dirty="0" smtClean="0"/>
              <a:t>ТМ-помощь. Планирование</a:t>
            </a:r>
            <a:endParaRPr lang="ru-RU" dirty="0"/>
          </a:p>
        </p:txBody>
      </p:sp>
      <p:sp>
        <p:nvSpPr>
          <p:cNvPr id="3" name="Объект 2"/>
          <p:cNvSpPr>
            <a:spLocks noGrp="1"/>
          </p:cNvSpPr>
          <p:nvPr>
            <p:ph idx="1"/>
          </p:nvPr>
        </p:nvSpPr>
        <p:spPr>
          <a:xfrm>
            <a:off x="457200" y="1600201"/>
            <a:ext cx="7772400" cy="2971800"/>
          </a:xfrm>
        </p:spPr>
        <p:txBody>
          <a:bodyPr>
            <a:normAutofit/>
          </a:bodyPr>
          <a:lstStyle/>
          <a:p>
            <a:pPr>
              <a:buNone/>
            </a:pPr>
            <a:r>
              <a:rPr lang="ru-RU" b="1" dirty="0" smtClean="0"/>
              <a:t>2. </a:t>
            </a:r>
            <a:r>
              <a:rPr lang="ru-RU" b="1" dirty="0"/>
              <a:t>Таблица каждодневных </a:t>
            </a:r>
            <a:r>
              <a:rPr lang="ru-RU" b="1" dirty="0" smtClean="0"/>
              <a:t>дел</a:t>
            </a:r>
          </a:p>
          <a:p>
            <a:r>
              <a:rPr lang="ru-RU" dirty="0" smtClean="0"/>
              <a:t>Как </a:t>
            </a:r>
            <a:r>
              <a:rPr lang="ru-RU" dirty="0"/>
              <a:t>работаем с каждодневными целями. Зачем нужно – «оперативные» задачи выталкивают стратегические</a:t>
            </a:r>
            <a:r>
              <a:rPr lang="ru-RU" dirty="0" smtClean="0"/>
              <a:t>.</a:t>
            </a:r>
          </a:p>
          <a:p>
            <a:r>
              <a:rPr lang="ru-RU" dirty="0" smtClean="0"/>
              <a:t>Тула - </a:t>
            </a:r>
            <a:r>
              <a:rPr lang="en-US" dirty="0">
                <a:hlinkClick r:id="rId2"/>
              </a:rPr>
              <a:t>http://dontbreakthechain.com/</a:t>
            </a:r>
            <a:endParaRPr lang="ru-RU" dirty="0"/>
          </a:p>
        </p:txBody>
      </p:sp>
      <p:pic>
        <p:nvPicPr>
          <p:cNvPr id="15361" name="Picture 1"/>
          <p:cNvPicPr>
            <a:picLocks noChangeAspect="1" noChangeArrowheads="1"/>
          </p:cNvPicPr>
          <p:nvPr/>
        </p:nvPicPr>
        <p:blipFill>
          <a:blip r:embed="rId3" cstate="print"/>
          <a:srcRect/>
          <a:stretch>
            <a:fillRect/>
          </a:stretch>
        </p:blipFill>
        <p:spPr bwMode="auto">
          <a:xfrm>
            <a:off x="4419600" y="4267200"/>
            <a:ext cx="4389438" cy="2298909"/>
          </a:xfrm>
          <a:prstGeom prst="rect">
            <a:avLst/>
          </a:prstGeom>
          <a:noFill/>
          <a:ln w="9525">
            <a:noFill/>
            <a:miter lim="800000"/>
            <a:headEnd/>
            <a:tailEnd/>
          </a:ln>
        </p:spPr>
      </p:pic>
    </p:spTree>
    <p:extLst>
      <p:ext uri="{BB962C8B-B14F-4D97-AF65-F5344CB8AC3E}">
        <p14:creationId xmlns:p14="http://schemas.microsoft.com/office/powerpoint/2010/main" val="12881966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Скорая </a:t>
            </a:r>
            <a:r>
              <a:rPr lang="en-US" dirty="0" smtClean="0"/>
              <a:t>QA-</a:t>
            </a:r>
            <a:r>
              <a:rPr lang="ru-RU" dirty="0" smtClean="0"/>
              <a:t>ТМ-помощь. Планирование</a:t>
            </a:r>
            <a:endParaRPr lang="ru-RU" dirty="0"/>
          </a:p>
        </p:txBody>
      </p:sp>
      <p:sp>
        <p:nvSpPr>
          <p:cNvPr id="3" name="Объект 2"/>
          <p:cNvSpPr>
            <a:spLocks noGrp="1"/>
          </p:cNvSpPr>
          <p:nvPr>
            <p:ph idx="1"/>
          </p:nvPr>
        </p:nvSpPr>
        <p:spPr/>
        <p:txBody>
          <a:bodyPr/>
          <a:lstStyle/>
          <a:p>
            <a:pPr>
              <a:buNone/>
            </a:pPr>
            <a:r>
              <a:rPr lang="ru-RU" b="1" dirty="0" smtClean="0"/>
              <a:t>3. </a:t>
            </a:r>
            <a:r>
              <a:rPr lang="ru-RU" b="1" dirty="0"/>
              <a:t>переключение внимания: крупные (дробим) и мелкие (объединяем) дела. </a:t>
            </a:r>
            <a:endParaRPr lang="ru-RU" b="1" dirty="0" smtClean="0"/>
          </a:p>
          <a:p>
            <a:pPr>
              <a:buNone/>
            </a:pPr>
            <a:endParaRPr lang="ru-RU" b="1" dirty="0" smtClean="0"/>
          </a:p>
          <a:p>
            <a:pPr>
              <a:buNone/>
            </a:pPr>
            <a:r>
              <a:rPr lang="ru-RU" dirty="0" smtClean="0"/>
              <a:t>Сергей </a:t>
            </a:r>
            <a:r>
              <a:rPr lang="ru-RU" dirty="0" err="1" smtClean="0"/>
              <a:t>Атрощенков</a:t>
            </a:r>
            <a:r>
              <a:rPr lang="ru-RU" dirty="0" smtClean="0"/>
              <a:t> «Парный тайм-менеджмент»</a:t>
            </a:r>
            <a:endParaRPr lang="ru-RU" dirty="0"/>
          </a:p>
        </p:txBody>
      </p:sp>
      <p:pic>
        <p:nvPicPr>
          <p:cNvPr id="14338" name="Picture 2" descr="http://confetqa.ru/wp-content/uploads/2012/01/atroshchenkov.jpg"/>
          <p:cNvPicPr>
            <a:picLocks noChangeAspect="1" noChangeArrowheads="1"/>
          </p:cNvPicPr>
          <p:nvPr/>
        </p:nvPicPr>
        <p:blipFill>
          <a:blip r:embed="rId3" cstate="print"/>
          <a:srcRect/>
          <a:stretch>
            <a:fillRect/>
          </a:stretch>
        </p:blipFill>
        <p:spPr bwMode="auto">
          <a:xfrm>
            <a:off x="7162800" y="4876800"/>
            <a:ext cx="1238250" cy="1428750"/>
          </a:xfrm>
          <a:prstGeom prst="rect">
            <a:avLst/>
          </a:prstGeom>
          <a:noFill/>
        </p:spPr>
      </p:pic>
    </p:spTree>
    <p:extLst>
      <p:ext uri="{BB962C8B-B14F-4D97-AF65-F5344CB8AC3E}">
        <p14:creationId xmlns:p14="http://schemas.microsoft.com/office/powerpoint/2010/main" val="37569149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Скорая </a:t>
            </a:r>
            <a:r>
              <a:rPr lang="en-US" dirty="0" smtClean="0"/>
              <a:t>QA-</a:t>
            </a:r>
            <a:r>
              <a:rPr lang="ru-RU" dirty="0" smtClean="0"/>
              <a:t>ТМ-помощь. Планирование</a:t>
            </a:r>
            <a:endParaRPr lang="ru-RU" dirty="0"/>
          </a:p>
        </p:txBody>
      </p:sp>
      <p:sp>
        <p:nvSpPr>
          <p:cNvPr id="3" name="Объект 2"/>
          <p:cNvSpPr>
            <a:spLocks noGrp="1"/>
          </p:cNvSpPr>
          <p:nvPr>
            <p:ph idx="1"/>
          </p:nvPr>
        </p:nvSpPr>
        <p:spPr/>
        <p:txBody>
          <a:bodyPr/>
          <a:lstStyle/>
          <a:p>
            <a:pPr>
              <a:buNone/>
            </a:pPr>
            <a:r>
              <a:rPr lang="ru-RU" b="1" dirty="0" smtClean="0"/>
              <a:t>4. </a:t>
            </a:r>
            <a:r>
              <a:rPr lang="ru-RU" b="1" dirty="0"/>
              <a:t>Заведи QA-дневник </a:t>
            </a:r>
            <a:endParaRPr lang="ru-RU" b="1" dirty="0" smtClean="0"/>
          </a:p>
          <a:p>
            <a:r>
              <a:rPr lang="ru-RU" dirty="0" smtClean="0"/>
              <a:t>Можно </a:t>
            </a:r>
            <a:r>
              <a:rPr lang="ru-RU" dirty="0"/>
              <a:t>личный, не обязательно </a:t>
            </a:r>
            <a:r>
              <a:rPr lang="ru-RU" dirty="0" smtClean="0"/>
              <a:t>выкладывать </a:t>
            </a:r>
            <a:r>
              <a:rPr lang="ru-RU" dirty="0"/>
              <a:t>в </a:t>
            </a:r>
            <a:r>
              <a:rPr lang="ru-RU" dirty="0" smtClean="0"/>
              <a:t>паблик</a:t>
            </a:r>
            <a:endParaRPr lang="ru-RU" dirty="0"/>
          </a:p>
        </p:txBody>
      </p:sp>
      <p:pic>
        <p:nvPicPr>
          <p:cNvPr id="13313" name="Picture 1"/>
          <p:cNvPicPr>
            <a:picLocks noChangeAspect="1" noChangeArrowheads="1"/>
          </p:cNvPicPr>
          <p:nvPr/>
        </p:nvPicPr>
        <p:blipFill>
          <a:blip r:embed="rId2" cstate="print"/>
          <a:srcRect/>
          <a:stretch>
            <a:fillRect/>
          </a:stretch>
        </p:blipFill>
        <p:spPr bwMode="auto">
          <a:xfrm>
            <a:off x="2577306" y="3200400"/>
            <a:ext cx="3989388" cy="2807011"/>
          </a:xfrm>
          <a:prstGeom prst="rect">
            <a:avLst/>
          </a:prstGeom>
          <a:noFill/>
          <a:ln w="9525">
            <a:noFill/>
            <a:miter lim="800000"/>
            <a:headEnd/>
            <a:tailEnd/>
          </a:ln>
        </p:spPr>
      </p:pic>
    </p:spTree>
    <p:extLst>
      <p:ext uri="{BB962C8B-B14F-4D97-AF65-F5344CB8AC3E}">
        <p14:creationId xmlns:p14="http://schemas.microsoft.com/office/powerpoint/2010/main" val="39411477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Скорая </a:t>
            </a:r>
            <a:r>
              <a:rPr lang="en-US" dirty="0" smtClean="0"/>
              <a:t>QA-</a:t>
            </a:r>
            <a:r>
              <a:rPr lang="ru-RU" dirty="0" smtClean="0"/>
              <a:t>ТМ-помощью</a:t>
            </a:r>
            <a:br>
              <a:rPr lang="ru-RU" dirty="0" smtClean="0"/>
            </a:br>
            <a:r>
              <a:rPr lang="ru-RU" dirty="0" smtClean="0"/>
              <a:t>Ценности и цели</a:t>
            </a:r>
            <a:endParaRPr lang="ru-RU" dirty="0"/>
          </a:p>
        </p:txBody>
      </p:sp>
      <p:sp>
        <p:nvSpPr>
          <p:cNvPr id="3" name="Объект 2"/>
          <p:cNvSpPr>
            <a:spLocks noGrp="1"/>
          </p:cNvSpPr>
          <p:nvPr>
            <p:ph idx="1"/>
          </p:nvPr>
        </p:nvSpPr>
        <p:spPr/>
        <p:txBody>
          <a:bodyPr/>
          <a:lstStyle/>
          <a:p>
            <a:pPr>
              <a:buNone/>
            </a:pPr>
            <a:r>
              <a:rPr lang="ru-RU" b="1" dirty="0" smtClean="0"/>
              <a:t>5. Попробуй SMART. </a:t>
            </a:r>
          </a:p>
          <a:p>
            <a:endParaRPr lang="ru-RU" dirty="0" smtClean="0"/>
          </a:p>
          <a:p>
            <a:pPr>
              <a:buNone/>
            </a:pPr>
            <a:r>
              <a:rPr lang="ru-RU" dirty="0" smtClean="0"/>
              <a:t>Книга – Стивен </a:t>
            </a:r>
            <a:r>
              <a:rPr lang="ru-RU" dirty="0" err="1" smtClean="0"/>
              <a:t>Кови</a:t>
            </a:r>
            <a:r>
              <a:rPr lang="ru-RU" dirty="0" smtClean="0"/>
              <a:t> «7 навыков высокоэффективных людей»</a:t>
            </a:r>
          </a:p>
          <a:p>
            <a:pPr>
              <a:buNone/>
            </a:pPr>
            <a:r>
              <a:rPr lang="ru-RU" dirty="0" smtClean="0"/>
              <a:t>Ссылки: </a:t>
            </a:r>
          </a:p>
          <a:p>
            <a:r>
              <a:rPr lang="ru-RU" dirty="0" smtClean="0"/>
              <a:t>Анна </a:t>
            </a:r>
            <a:r>
              <a:rPr lang="ru-RU" dirty="0" err="1" smtClean="0"/>
              <a:t>Скумина</a:t>
            </a:r>
            <a:r>
              <a:rPr lang="en-US" dirty="0" smtClean="0"/>
              <a:t>, </a:t>
            </a:r>
            <a:r>
              <a:rPr lang="en-US" dirty="0" err="1" smtClean="0"/>
              <a:t>Confet&amp;QA</a:t>
            </a:r>
            <a:endParaRPr lang="ru-RU" dirty="0" smtClean="0"/>
          </a:p>
          <a:p>
            <a:r>
              <a:rPr lang="ru-RU" dirty="0" smtClean="0"/>
              <a:t> </a:t>
            </a:r>
            <a:r>
              <a:rPr lang="ru-RU" dirty="0"/>
              <a:t>Сергей </a:t>
            </a:r>
            <a:r>
              <a:rPr lang="ru-RU" dirty="0" err="1" smtClean="0"/>
              <a:t>Атрощенков</a:t>
            </a:r>
            <a:r>
              <a:rPr lang="en-US" dirty="0" smtClean="0"/>
              <a:t> </a:t>
            </a:r>
            <a:r>
              <a:rPr lang="be-BY" dirty="0" smtClean="0"/>
              <a:t>“Гендерные аспекты постановк</a:t>
            </a:r>
            <a:r>
              <a:rPr lang="ru-RU" dirty="0" smtClean="0"/>
              <a:t>и задач»</a:t>
            </a:r>
            <a:endParaRPr lang="ru-RU" dirty="0"/>
          </a:p>
        </p:txBody>
      </p:sp>
      <p:pic>
        <p:nvPicPr>
          <p:cNvPr id="11266" name="Picture 2" descr="http://nkozlov.ru/upload/images/0501/050131152303.jpg"/>
          <p:cNvPicPr>
            <a:picLocks noChangeAspect="1" noChangeArrowheads="1"/>
          </p:cNvPicPr>
          <p:nvPr/>
        </p:nvPicPr>
        <p:blipFill>
          <a:blip r:embed="rId2" cstate="print"/>
          <a:srcRect/>
          <a:stretch>
            <a:fillRect/>
          </a:stretch>
        </p:blipFill>
        <p:spPr bwMode="auto">
          <a:xfrm>
            <a:off x="6629400" y="1219200"/>
            <a:ext cx="2105856" cy="2528608"/>
          </a:xfrm>
          <a:prstGeom prst="rect">
            <a:avLst/>
          </a:prstGeom>
          <a:noFill/>
        </p:spPr>
      </p:pic>
    </p:spTree>
    <p:extLst>
      <p:ext uri="{BB962C8B-B14F-4D97-AF65-F5344CB8AC3E}">
        <p14:creationId xmlns:p14="http://schemas.microsoft.com/office/powerpoint/2010/main" val="14255136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Скорая </a:t>
            </a:r>
            <a:r>
              <a:rPr lang="en-US" dirty="0" smtClean="0"/>
              <a:t>QA-</a:t>
            </a:r>
            <a:r>
              <a:rPr lang="ru-RU" dirty="0" smtClean="0"/>
              <a:t>ТМ-помощь. Планирование</a:t>
            </a:r>
            <a:endParaRPr lang="ru-RU" dirty="0"/>
          </a:p>
        </p:txBody>
      </p:sp>
      <p:sp>
        <p:nvSpPr>
          <p:cNvPr id="3" name="Объект 2"/>
          <p:cNvSpPr>
            <a:spLocks noGrp="1"/>
          </p:cNvSpPr>
          <p:nvPr>
            <p:ph idx="1"/>
          </p:nvPr>
        </p:nvSpPr>
        <p:spPr/>
        <p:txBody>
          <a:bodyPr/>
          <a:lstStyle/>
          <a:p>
            <a:pPr>
              <a:buNone/>
            </a:pPr>
            <a:r>
              <a:rPr lang="ru-RU" b="1" dirty="0" smtClean="0"/>
              <a:t>6. Попробуй </a:t>
            </a:r>
            <a:r>
              <a:rPr lang="en-US" b="1" dirty="0" smtClean="0"/>
              <a:t>Impact Mapping</a:t>
            </a:r>
            <a:r>
              <a:rPr lang="ru-RU" b="1" dirty="0" smtClean="0"/>
              <a:t> </a:t>
            </a:r>
          </a:p>
          <a:p>
            <a:endParaRPr lang="en-US" dirty="0" smtClean="0"/>
          </a:p>
          <a:p>
            <a:r>
              <a:rPr lang="be-BY" dirty="0" smtClean="0"/>
              <a:t>Елена Саламаха, доклад на </a:t>
            </a:r>
            <a:r>
              <a:rPr lang="en-US" dirty="0" err="1" smtClean="0"/>
              <a:t>Confet&amp;QA</a:t>
            </a:r>
            <a:endParaRPr lang="ru-RU" dirty="0"/>
          </a:p>
        </p:txBody>
      </p:sp>
      <p:pic>
        <p:nvPicPr>
          <p:cNvPr id="98306" name="Picture 2" descr="http://confetqa.ru/wp-content/uploads/2013/04/salamakha.jpg"/>
          <p:cNvPicPr>
            <a:picLocks noChangeAspect="1" noChangeArrowheads="1"/>
          </p:cNvPicPr>
          <p:nvPr/>
        </p:nvPicPr>
        <p:blipFill>
          <a:blip r:embed="rId2" cstate="print"/>
          <a:srcRect/>
          <a:stretch>
            <a:fillRect/>
          </a:stretch>
        </p:blipFill>
        <p:spPr bwMode="auto">
          <a:xfrm>
            <a:off x="7315200" y="4876800"/>
            <a:ext cx="1238250" cy="1428750"/>
          </a:xfrm>
          <a:prstGeom prst="rect">
            <a:avLst/>
          </a:prstGeom>
          <a:noFill/>
        </p:spPr>
      </p:pic>
    </p:spTree>
    <p:extLst>
      <p:ext uri="{BB962C8B-B14F-4D97-AF65-F5344CB8AC3E}">
        <p14:creationId xmlns:p14="http://schemas.microsoft.com/office/powerpoint/2010/main" val="39411477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Скорая </a:t>
            </a:r>
            <a:r>
              <a:rPr lang="en-US" dirty="0" smtClean="0"/>
              <a:t>QA-</a:t>
            </a:r>
            <a:r>
              <a:rPr lang="ru-RU" dirty="0" smtClean="0"/>
              <a:t>ТМ-помощь. Пишем</a:t>
            </a:r>
            <a:endParaRPr lang="ru-RU" dirty="0"/>
          </a:p>
        </p:txBody>
      </p:sp>
      <p:sp>
        <p:nvSpPr>
          <p:cNvPr id="3" name="Объект 2"/>
          <p:cNvSpPr>
            <a:spLocks noGrp="1"/>
          </p:cNvSpPr>
          <p:nvPr>
            <p:ph idx="1"/>
          </p:nvPr>
        </p:nvSpPr>
        <p:spPr/>
        <p:txBody>
          <a:bodyPr/>
          <a:lstStyle/>
          <a:p>
            <a:pPr>
              <a:buNone/>
            </a:pPr>
            <a:r>
              <a:rPr lang="en-US" b="1" dirty="0" smtClean="0"/>
              <a:t>7</a:t>
            </a:r>
            <a:r>
              <a:rPr lang="ru-RU" b="1" dirty="0" smtClean="0"/>
              <a:t>. Карты памяти</a:t>
            </a:r>
            <a:r>
              <a:rPr lang="en-US" b="1" dirty="0" smtClean="0"/>
              <a:t>.</a:t>
            </a:r>
          </a:p>
          <a:p>
            <a:pPr>
              <a:buNone/>
            </a:pPr>
            <a:endParaRPr lang="en-US" dirty="0" smtClean="0"/>
          </a:p>
          <a:p>
            <a:pPr>
              <a:buNone/>
            </a:pPr>
            <a:r>
              <a:rPr lang="be-BY" dirty="0" smtClean="0"/>
              <a:t>Татьяна З</a:t>
            </a:r>
            <a:r>
              <a:rPr lang="ru-RU" dirty="0" err="1" smtClean="0"/>
              <a:t>инченко</a:t>
            </a:r>
            <a:r>
              <a:rPr lang="ru-RU" dirty="0" smtClean="0"/>
              <a:t>, доклад на </a:t>
            </a:r>
            <a:r>
              <a:rPr lang="en-US" dirty="0" err="1" smtClean="0"/>
              <a:t>Confet&amp;QA</a:t>
            </a:r>
            <a:endParaRPr lang="ru-RU" dirty="0"/>
          </a:p>
        </p:txBody>
      </p:sp>
      <p:pic>
        <p:nvPicPr>
          <p:cNvPr id="9218" name="Picture 2" descr="http://www.mind-mapping.co.uk/_images/_Images/ADVICE-AND-INFORMATION/How-to-MindMap-imindmap.jpg"/>
          <p:cNvPicPr>
            <a:picLocks noChangeAspect="1" noChangeArrowheads="1"/>
          </p:cNvPicPr>
          <p:nvPr/>
        </p:nvPicPr>
        <p:blipFill>
          <a:blip r:embed="rId2" cstate="print"/>
          <a:srcRect/>
          <a:stretch>
            <a:fillRect/>
          </a:stretch>
        </p:blipFill>
        <p:spPr bwMode="auto">
          <a:xfrm>
            <a:off x="762000" y="3429000"/>
            <a:ext cx="4223755" cy="2669413"/>
          </a:xfrm>
          <a:prstGeom prst="rect">
            <a:avLst/>
          </a:prstGeom>
          <a:noFill/>
        </p:spPr>
      </p:pic>
      <p:pic>
        <p:nvPicPr>
          <p:cNvPr id="5" name="Picture 2" descr="http://confetqa.ru/wp-content/uploads/2013/04/salamakha.jpg"/>
          <p:cNvPicPr>
            <a:picLocks noChangeAspect="1" noChangeArrowheads="1"/>
          </p:cNvPicPr>
          <p:nvPr/>
        </p:nvPicPr>
        <p:blipFill>
          <a:blip r:embed="rId3" cstate="print"/>
          <a:stretch>
            <a:fillRect/>
          </a:stretch>
        </p:blipFill>
        <p:spPr bwMode="auto">
          <a:xfrm>
            <a:off x="7315200" y="5178425"/>
            <a:ext cx="1238250" cy="825500"/>
          </a:xfrm>
          <a:prstGeom prst="rect">
            <a:avLst/>
          </a:prstGeom>
          <a:noFill/>
        </p:spPr>
      </p:pic>
    </p:spTree>
    <p:extLst>
      <p:ext uri="{BB962C8B-B14F-4D97-AF65-F5344CB8AC3E}">
        <p14:creationId xmlns:p14="http://schemas.microsoft.com/office/powerpoint/2010/main" val="5540942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Скорая </a:t>
            </a:r>
            <a:r>
              <a:rPr lang="en-US" dirty="0" smtClean="0"/>
              <a:t>QA-</a:t>
            </a:r>
            <a:r>
              <a:rPr lang="ru-RU" dirty="0" smtClean="0"/>
              <a:t>ТМ-помощь. Улучшаем рабочий процесс</a:t>
            </a:r>
            <a:endParaRPr lang="ru-RU" dirty="0"/>
          </a:p>
        </p:txBody>
      </p:sp>
      <p:sp>
        <p:nvSpPr>
          <p:cNvPr id="3" name="Объект 2"/>
          <p:cNvSpPr>
            <a:spLocks noGrp="1"/>
          </p:cNvSpPr>
          <p:nvPr>
            <p:ph idx="1"/>
          </p:nvPr>
        </p:nvSpPr>
        <p:spPr/>
        <p:txBody>
          <a:bodyPr/>
          <a:lstStyle/>
          <a:p>
            <a:pPr>
              <a:buNone/>
            </a:pPr>
            <a:r>
              <a:rPr lang="en-US" b="1" dirty="0" smtClean="0"/>
              <a:t>8</a:t>
            </a:r>
            <a:r>
              <a:rPr lang="ru-RU" b="1" dirty="0" smtClean="0"/>
              <a:t>. </a:t>
            </a:r>
            <a:r>
              <a:rPr lang="ru-RU" b="1" dirty="0"/>
              <a:t>Первый час – самый важный. </a:t>
            </a:r>
            <a:endParaRPr lang="en-US" b="1" dirty="0" smtClean="0"/>
          </a:p>
          <a:p>
            <a:pPr>
              <a:buNone/>
            </a:pPr>
            <a:endParaRPr lang="en-US" dirty="0" smtClean="0"/>
          </a:p>
          <a:p>
            <a:r>
              <a:rPr lang="ru-RU" dirty="0" smtClean="0"/>
              <a:t>«</a:t>
            </a:r>
            <a:r>
              <a:rPr lang="ru-RU" dirty="0"/>
              <a:t>Стань мастером первого </a:t>
            </a:r>
            <a:r>
              <a:rPr lang="ru-RU" dirty="0" smtClean="0"/>
              <a:t>часа»</a:t>
            </a:r>
            <a:endParaRPr lang="en-US" dirty="0" smtClean="0"/>
          </a:p>
          <a:p>
            <a:r>
              <a:rPr lang="ru-RU" dirty="0" smtClean="0"/>
              <a:t>Техника </a:t>
            </a:r>
            <a:r>
              <a:rPr lang="ru-RU" dirty="0"/>
              <a:t>«Съешь лягушку».</a:t>
            </a:r>
          </a:p>
        </p:txBody>
      </p:sp>
      <p:pic>
        <p:nvPicPr>
          <p:cNvPr id="4" name="Picture 2" descr="http://l-userpic.livejournal.com/90880298/17049717"/>
          <p:cNvPicPr>
            <a:picLocks noChangeAspect="1" noChangeArrowheads="1"/>
          </p:cNvPicPr>
          <p:nvPr/>
        </p:nvPicPr>
        <p:blipFill>
          <a:blip r:embed="rId3" cstate="print"/>
          <a:stretch>
            <a:fillRect/>
          </a:stretch>
        </p:blipFill>
        <p:spPr bwMode="auto">
          <a:xfrm>
            <a:off x="6934200" y="4953000"/>
            <a:ext cx="1485900" cy="1485900"/>
          </a:xfrm>
          <a:prstGeom prst="rect">
            <a:avLst/>
          </a:prstGeom>
          <a:noFill/>
        </p:spPr>
      </p:pic>
    </p:spTree>
    <p:extLst>
      <p:ext uri="{BB962C8B-B14F-4D97-AF65-F5344CB8AC3E}">
        <p14:creationId xmlns:p14="http://schemas.microsoft.com/office/powerpoint/2010/main" val="15399642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Скорая </a:t>
            </a:r>
            <a:r>
              <a:rPr lang="en-US" dirty="0" smtClean="0"/>
              <a:t>QA-</a:t>
            </a:r>
            <a:r>
              <a:rPr lang="ru-RU" dirty="0" smtClean="0"/>
              <a:t>ТМ-помощь. </a:t>
            </a:r>
            <a:r>
              <a:rPr lang="ru-RU" dirty="0"/>
              <a:t>Улучшаем рабочий процесс</a:t>
            </a:r>
          </a:p>
        </p:txBody>
      </p:sp>
      <p:sp>
        <p:nvSpPr>
          <p:cNvPr id="3" name="Объект 2"/>
          <p:cNvSpPr>
            <a:spLocks noGrp="1"/>
          </p:cNvSpPr>
          <p:nvPr>
            <p:ph idx="1"/>
          </p:nvPr>
        </p:nvSpPr>
        <p:spPr/>
        <p:txBody>
          <a:bodyPr/>
          <a:lstStyle/>
          <a:p>
            <a:pPr>
              <a:buNone/>
            </a:pPr>
            <a:r>
              <a:rPr lang="ru-RU" b="1" dirty="0" smtClean="0"/>
              <a:t>9. Попробуй программу </a:t>
            </a:r>
            <a:r>
              <a:rPr lang="ru-RU" b="1" dirty="0"/>
              <a:t>«30 дней до успеха</a:t>
            </a:r>
            <a:r>
              <a:rPr lang="ru-RU" b="1" dirty="0" smtClean="0"/>
              <a:t>» </a:t>
            </a:r>
          </a:p>
          <a:p>
            <a:r>
              <a:rPr lang="ru-RU" dirty="0" smtClean="0"/>
              <a:t>(</a:t>
            </a:r>
            <a:r>
              <a:rPr lang="ru-RU" dirty="0"/>
              <a:t>Оригинал </a:t>
            </a:r>
            <a:r>
              <a:rPr lang="ru-RU" dirty="0" smtClean="0"/>
              <a:t>– Стив Павлина </a:t>
            </a:r>
            <a:r>
              <a:rPr lang="ru-RU" dirty="0" smtClean="0">
                <a:hlinkClick r:id="rId2"/>
              </a:rPr>
              <a:t>http</a:t>
            </a:r>
            <a:r>
              <a:rPr lang="ru-RU" dirty="0">
                <a:hlinkClick r:id="rId2"/>
              </a:rPr>
              <a:t>://www.lief.ru/blog/2006/03/30-dney-do-uspeha</a:t>
            </a:r>
            <a:r>
              <a:rPr lang="ru-RU" dirty="0" smtClean="0">
                <a:hlinkClick r:id="rId2"/>
              </a:rPr>
              <a:t>/</a:t>
            </a:r>
            <a:endParaRPr lang="ru-RU" dirty="0" smtClean="0"/>
          </a:p>
          <a:p>
            <a:r>
              <a:rPr lang="ru-RU" dirty="0" smtClean="0"/>
              <a:t>Пример: выделяй на </a:t>
            </a:r>
            <a:r>
              <a:rPr lang="ru-RU" dirty="0"/>
              <a:t>автоматизацию по полчаса в </a:t>
            </a:r>
            <a:r>
              <a:rPr lang="ru-RU" dirty="0" smtClean="0"/>
              <a:t>день</a:t>
            </a:r>
            <a:endParaRPr lang="ru-RU" dirty="0"/>
          </a:p>
        </p:txBody>
      </p:sp>
      <p:pic>
        <p:nvPicPr>
          <p:cNvPr id="6146" name="Picture 2" descr="IgorLubin.jpg"/>
          <p:cNvPicPr>
            <a:picLocks noChangeAspect="1" noChangeArrowheads="1"/>
          </p:cNvPicPr>
          <p:nvPr/>
        </p:nvPicPr>
        <p:blipFill>
          <a:blip r:embed="rId3" cstate="print"/>
          <a:srcRect/>
          <a:stretch>
            <a:fillRect/>
          </a:stretch>
        </p:blipFill>
        <p:spPr bwMode="auto">
          <a:xfrm>
            <a:off x="7086600" y="4495800"/>
            <a:ext cx="1600200" cy="1600200"/>
          </a:xfrm>
          <a:prstGeom prst="rect">
            <a:avLst/>
          </a:prstGeom>
          <a:noFill/>
        </p:spPr>
      </p:pic>
    </p:spTree>
    <p:extLst>
      <p:ext uri="{BB962C8B-B14F-4D97-AF65-F5344CB8AC3E}">
        <p14:creationId xmlns:p14="http://schemas.microsoft.com/office/powerpoint/2010/main" val="1599587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Ключевые идеи ТМ</a:t>
            </a:r>
            <a:endParaRPr lang="ru-RU" dirty="0"/>
          </a:p>
        </p:txBody>
      </p:sp>
      <p:sp>
        <p:nvSpPr>
          <p:cNvPr id="3" name="Объект 2"/>
          <p:cNvSpPr>
            <a:spLocks noGrp="1"/>
          </p:cNvSpPr>
          <p:nvPr>
            <p:ph idx="1"/>
          </p:nvPr>
        </p:nvSpPr>
        <p:spPr/>
        <p:txBody>
          <a:bodyPr/>
          <a:lstStyle/>
          <a:p>
            <a:pPr>
              <a:buNone/>
            </a:pPr>
            <a:r>
              <a:rPr lang="ru-RU" dirty="0" smtClean="0"/>
              <a:t>1. Управление хаосом</a:t>
            </a:r>
          </a:p>
        </p:txBody>
      </p:sp>
      <p:pic>
        <p:nvPicPr>
          <p:cNvPr id="32770" name="Picture 2" descr="Космос, Космический хаос,"/>
          <p:cNvPicPr>
            <a:picLocks noChangeAspect="1" noChangeArrowheads="1"/>
          </p:cNvPicPr>
          <p:nvPr/>
        </p:nvPicPr>
        <p:blipFill>
          <a:blip r:embed="rId3" cstate="print"/>
          <a:srcRect/>
          <a:stretch>
            <a:fillRect/>
          </a:stretch>
        </p:blipFill>
        <p:spPr bwMode="auto">
          <a:xfrm>
            <a:off x="1600200" y="2209800"/>
            <a:ext cx="6217920" cy="3886200"/>
          </a:xfrm>
          <a:prstGeom prst="rect">
            <a:avLst/>
          </a:prstGeom>
          <a:noFill/>
        </p:spPr>
      </p:pic>
    </p:spTree>
    <p:extLst>
      <p:ext uri="{BB962C8B-B14F-4D97-AF65-F5344CB8AC3E}">
        <p14:creationId xmlns:p14="http://schemas.microsoft.com/office/powerpoint/2010/main" val="25222980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Скорая </a:t>
            </a:r>
            <a:r>
              <a:rPr lang="en-US" dirty="0" smtClean="0"/>
              <a:t>QA-</a:t>
            </a:r>
            <a:r>
              <a:rPr lang="ru-RU" dirty="0" smtClean="0"/>
              <a:t>ТМ-помощь. </a:t>
            </a:r>
            <a:r>
              <a:rPr lang="ru-RU" dirty="0"/>
              <a:t>Улучшаем рабочий процесс</a:t>
            </a:r>
          </a:p>
        </p:txBody>
      </p:sp>
      <p:sp>
        <p:nvSpPr>
          <p:cNvPr id="3" name="Объект 2"/>
          <p:cNvSpPr>
            <a:spLocks noGrp="1"/>
          </p:cNvSpPr>
          <p:nvPr>
            <p:ph idx="1"/>
          </p:nvPr>
        </p:nvSpPr>
        <p:spPr/>
        <p:txBody>
          <a:bodyPr/>
          <a:lstStyle/>
          <a:p>
            <a:r>
              <a:rPr lang="ru-RU" b="1" dirty="0" smtClean="0"/>
              <a:t>10. </a:t>
            </a:r>
            <a:r>
              <a:rPr lang="ru-RU" b="1" dirty="0"/>
              <a:t>Прокачиваем </a:t>
            </a:r>
            <a:r>
              <a:rPr lang="ru-RU" b="1" dirty="0" err="1"/>
              <a:t>скиллы</a:t>
            </a:r>
            <a:r>
              <a:rPr lang="ru-RU" b="1" dirty="0"/>
              <a:t>: слепой десятипальцевый метод печати, </a:t>
            </a:r>
            <a:r>
              <a:rPr lang="ru-RU" b="1" dirty="0" err="1" smtClean="0"/>
              <a:t>скорочтение</a:t>
            </a:r>
            <a:r>
              <a:rPr lang="ru-RU" b="1" dirty="0" smtClean="0"/>
              <a:t>, игры на поиск предметов тренируют внимание к деталям  </a:t>
            </a:r>
            <a:r>
              <a:rPr lang="ru-RU" b="1" dirty="0"/>
              <a:t>…</a:t>
            </a:r>
          </a:p>
        </p:txBody>
      </p:sp>
    </p:spTree>
    <p:extLst>
      <p:ext uri="{BB962C8B-B14F-4D97-AF65-F5344CB8AC3E}">
        <p14:creationId xmlns:p14="http://schemas.microsoft.com/office/powerpoint/2010/main" val="11503757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Скорая </a:t>
            </a:r>
            <a:r>
              <a:rPr lang="en-US" dirty="0" smtClean="0"/>
              <a:t>QA-</a:t>
            </a:r>
            <a:r>
              <a:rPr lang="ru-RU" dirty="0" smtClean="0"/>
              <a:t>ТМ-помощь. </a:t>
            </a:r>
            <a:r>
              <a:rPr lang="ru-RU" dirty="0"/>
              <a:t>Улучшаем рабочий процесс</a:t>
            </a:r>
          </a:p>
        </p:txBody>
      </p:sp>
      <p:sp>
        <p:nvSpPr>
          <p:cNvPr id="3" name="Объект 2"/>
          <p:cNvSpPr>
            <a:spLocks noGrp="1"/>
          </p:cNvSpPr>
          <p:nvPr>
            <p:ph idx="1"/>
          </p:nvPr>
        </p:nvSpPr>
        <p:spPr/>
        <p:txBody>
          <a:bodyPr/>
          <a:lstStyle/>
          <a:p>
            <a:pPr>
              <a:buNone/>
            </a:pPr>
            <a:r>
              <a:rPr lang="ru-RU" b="1" dirty="0" smtClean="0"/>
              <a:t>11. «Мастер пустого </a:t>
            </a:r>
            <a:r>
              <a:rPr lang="ru-RU" b="1" dirty="0" err="1" smtClean="0"/>
              <a:t>инбокса</a:t>
            </a:r>
            <a:r>
              <a:rPr lang="ru-RU" b="1" dirty="0" smtClean="0"/>
              <a:t>»</a:t>
            </a:r>
            <a:r>
              <a:rPr lang="ru-RU" dirty="0" smtClean="0"/>
              <a:t> </a:t>
            </a:r>
          </a:p>
          <a:p>
            <a:endParaRPr lang="ru-RU" dirty="0" smtClean="0">
              <a:hlinkClick r:id="rId2"/>
            </a:endParaRPr>
          </a:p>
          <a:p>
            <a:r>
              <a:rPr lang="ru-RU" dirty="0" smtClean="0"/>
              <a:t>Максим Дорофеев – </a:t>
            </a:r>
            <a:r>
              <a:rPr lang="en-US" dirty="0" smtClean="0">
                <a:hlinkClick r:id="rId2"/>
              </a:rPr>
              <a:t>http://multiskill.ru/empty-inbox/</a:t>
            </a:r>
            <a:endParaRPr lang="ru-RU" dirty="0" smtClean="0"/>
          </a:p>
          <a:p>
            <a:r>
              <a:rPr lang="ru-RU" dirty="0" smtClean="0"/>
              <a:t>Андрей </a:t>
            </a:r>
            <a:r>
              <a:rPr lang="ru-RU" dirty="0" err="1" smtClean="0"/>
              <a:t>Дзыня</a:t>
            </a:r>
            <a:endParaRPr lang="ru-RU" dirty="0"/>
          </a:p>
        </p:txBody>
      </p:sp>
      <p:pic>
        <p:nvPicPr>
          <p:cNvPr id="4098" name="Picture 2" descr="http://2012.devgarage.ru/wp-content/uploads/2012/03/Dorofeev1.jpg"/>
          <p:cNvPicPr>
            <a:picLocks noChangeAspect="1" noChangeArrowheads="1"/>
          </p:cNvPicPr>
          <p:nvPr/>
        </p:nvPicPr>
        <p:blipFill>
          <a:blip r:embed="rId3" cstate="print"/>
          <a:srcRect/>
          <a:stretch>
            <a:fillRect/>
          </a:stretch>
        </p:blipFill>
        <p:spPr bwMode="auto">
          <a:xfrm>
            <a:off x="6705600" y="1828800"/>
            <a:ext cx="1981200" cy="1981200"/>
          </a:xfrm>
          <a:prstGeom prst="rect">
            <a:avLst/>
          </a:prstGeom>
          <a:noFill/>
        </p:spPr>
      </p:pic>
      <p:pic>
        <p:nvPicPr>
          <p:cNvPr id="4100" name="Picture 4" descr="http://confetqa.ru/wp-content/uploads/2011/08/5.jpg"/>
          <p:cNvPicPr>
            <a:picLocks noChangeAspect="1" noChangeArrowheads="1"/>
          </p:cNvPicPr>
          <p:nvPr/>
        </p:nvPicPr>
        <p:blipFill>
          <a:blip r:embed="rId4" cstate="print"/>
          <a:srcRect/>
          <a:stretch>
            <a:fillRect/>
          </a:stretch>
        </p:blipFill>
        <p:spPr bwMode="auto">
          <a:xfrm>
            <a:off x="7010400" y="4360985"/>
            <a:ext cx="1619250" cy="1868365"/>
          </a:xfrm>
          <a:prstGeom prst="rect">
            <a:avLst/>
          </a:prstGeom>
          <a:noFill/>
        </p:spPr>
      </p:pic>
    </p:spTree>
    <p:extLst>
      <p:ext uri="{BB962C8B-B14F-4D97-AF65-F5344CB8AC3E}">
        <p14:creationId xmlns:p14="http://schemas.microsoft.com/office/powerpoint/2010/main" val="14664064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Мы разобрали</a:t>
            </a:r>
            <a:endParaRPr lang="ru-RU" b="1" dirty="0"/>
          </a:p>
        </p:txBody>
      </p:sp>
      <p:sp>
        <p:nvSpPr>
          <p:cNvPr id="3" name="Объект 2"/>
          <p:cNvSpPr>
            <a:spLocks noGrp="1"/>
          </p:cNvSpPr>
          <p:nvPr>
            <p:ph idx="1"/>
          </p:nvPr>
        </p:nvSpPr>
        <p:spPr/>
        <p:txBody>
          <a:bodyPr/>
          <a:lstStyle/>
          <a:p>
            <a:r>
              <a:rPr lang="ru-RU" dirty="0" smtClean="0"/>
              <a:t>Ключевые идеи ТМ</a:t>
            </a:r>
          </a:p>
          <a:p>
            <a:r>
              <a:rPr lang="ru-RU" dirty="0" smtClean="0"/>
              <a:t>Принципы ТМ</a:t>
            </a:r>
          </a:p>
          <a:p>
            <a:r>
              <a:rPr lang="ru-RU" dirty="0" smtClean="0"/>
              <a:t>Диагностика и хронометраж, инструменты</a:t>
            </a:r>
          </a:p>
          <a:p>
            <a:r>
              <a:rPr lang="ru-RU" dirty="0" smtClean="0"/>
              <a:t>Скорая ТМ-</a:t>
            </a:r>
            <a:r>
              <a:rPr lang="en-US" dirty="0" smtClean="0"/>
              <a:t>QA-</a:t>
            </a:r>
            <a:r>
              <a:rPr lang="ru-RU" dirty="0" smtClean="0"/>
              <a:t>помощь, советы</a:t>
            </a:r>
          </a:p>
          <a:p>
            <a:endParaRPr lang="en-US" dirty="0"/>
          </a:p>
        </p:txBody>
      </p:sp>
    </p:spTree>
    <p:extLst>
      <p:ext uri="{BB962C8B-B14F-4D97-AF65-F5344CB8AC3E}">
        <p14:creationId xmlns:p14="http://schemas.microsoft.com/office/powerpoint/2010/main" val="5762920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Вопросы?</a:t>
            </a:r>
            <a:endParaRPr lang="ru-RU" b="1" dirty="0"/>
          </a:p>
        </p:txBody>
      </p:sp>
      <p:pic>
        <p:nvPicPr>
          <p:cNvPr id="4" name="Picture 4" descr="G:\Gamification - Pics\21 - questions.jpg"/>
          <p:cNvPicPr>
            <a:picLocks noChangeAspect="1" noChangeArrowheads="1"/>
          </p:cNvPicPr>
          <p:nvPr/>
        </p:nvPicPr>
        <p:blipFill>
          <a:blip r:embed="rId2" cstate="print">
            <a:extLst/>
          </a:blip>
          <a:srcRect/>
          <a:stretch>
            <a:fillRect/>
          </a:stretch>
        </p:blipFill>
        <p:spPr bwMode="auto">
          <a:xfrm>
            <a:off x="2057400" y="2895600"/>
            <a:ext cx="5310188" cy="3225168"/>
          </a:xfrm>
          <a:prstGeom prst="rect">
            <a:avLst/>
          </a:prstGeom>
          <a:ln>
            <a:noFill/>
          </a:ln>
          <a:effectLst>
            <a:softEdge rad="112500"/>
          </a:effectLst>
          <a:extLst/>
        </p:spPr>
      </p:pic>
      <p:sp>
        <p:nvSpPr>
          <p:cNvPr id="5" name="Прямоугольник 3"/>
          <p:cNvSpPr>
            <a:spLocks noChangeArrowheads="1"/>
          </p:cNvSpPr>
          <p:nvPr/>
        </p:nvSpPr>
        <p:spPr bwMode="auto">
          <a:xfrm>
            <a:off x="914400" y="1219200"/>
            <a:ext cx="5678487"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b="1" dirty="0">
                <a:latin typeface="Arial" charset="0"/>
                <a:cs typeface="Arial" charset="0"/>
              </a:rPr>
              <a:t>ladutko_andrey@tut.by</a:t>
            </a:r>
          </a:p>
          <a:p>
            <a:r>
              <a:rPr lang="en-US" sz="2800" b="1" dirty="0" err="1">
                <a:latin typeface="Arial" charset="0"/>
                <a:cs typeface="Arial" charset="0"/>
              </a:rPr>
              <a:t>ladutko_andrey</a:t>
            </a:r>
            <a:endParaRPr lang="en-US" sz="2800" b="1" dirty="0">
              <a:latin typeface="Arial" charset="0"/>
              <a:cs typeface="Arial" charset="0"/>
            </a:endParaRPr>
          </a:p>
          <a:p>
            <a:r>
              <a:rPr lang="en-US" sz="2800" b="1" dirty="0" err="1">
                <a:latin typeface="Arial" charset="0"/>
                <a:cs typeface="Arial" charset="0"/>
              </a:rPr>
              <a:t>sof_minsk</a:t>
            </a:r>
            <a:endParaRPr lang="en-US" sz="2800" b="1" dirty="0">
              <a:latin typeface="Arial" charset="0"/>
              <a:cs typeface="Arial" charset="0"/>
            </a:endParaRPr>
          </a:p>
          <a:p>
            <a:r>
              <a:rPr lang="en-US" sz="2800" b="1" dirty="0" smtClean="0">
                <a:latin typeface="Arial" charset="0"/>
                <a:cs typeface="Arial" charset="0"/>
              </a:rPr>
              <a:t>http</a:t>
            </a:r>
            <a:r>
              <a:rPr lang="en-US" sz="2800" b="1" dirty="0">
                <a:latin typeface="Arial" charset="0"/>
                <a:cs typeface="Arial" charset="0"/>
              </a:rPr>
              <a:t>://</a:t>
            </a:r>
            <a:r>
              <a:rPr lang="en-US" sz="2800" b="1" dirty="0" smtClean="0">
                <a:latin typeface="Arial" charset="0"/>
                <a:cs typeface="Arial" charset="0"/>
              </a:rPr>
              <a:t>qastugama.blogspot.com</a:t>
            </a:r>
            <a:endParaRPr lang="en-US" sz="2800" b="1" dirty="0">
              <a:latin typeface="Arial" charset="0"/>
              <a:cs typeface="Arial" charset="0"/>
            </a:endParaRPr>
          </a:p>
          <a:p>
            <a:endParaRPr lang="en-US" sz="1800" b="1" dirty="0">
              <a:solidFill>
                <a:srgbClr val="3CC0F4"/>
              </a:solidFill>
              <a:latin typeface="Arial" charset="0"/>
              <a:cs typeface="Arial" charset="0"/>
            </a:endParaRPr>
          </a:p>
          <a:p>
            <a:endParaRPr lang="en-US" sz="1800" b="1" dirty="0">
              <a:solidFill>
                <a:srgbClr val="3CC0F4"/>
              </a:solidFill>
              <a:latin typeface="Arial" charset="0"/>
              <a:cs typeface="Arial" charset="0"/>
            </a:endParaRPr>
          </a:p>
          <a:p>
            <a:endParaRPr lang="ru-RU" sz="1800" b="1" dirty="0">
              <a:solidFill>
                <a:srgbClr val="3CC0F4"/>
              </a:solidFill>
              <a:latin typeface="Arial" charset="0"/>
              <a:cs typeface="Arial" charset="0"/>
            </a:endParaRP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219200"/>
            <a:ext cx="509588" cy="1370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4094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Ключевые идеи ТМ</a:t>
            </a:r>
            <a:endParaRPr lang="ru-RU" dirty="0"/>
          </a:p>
        </p:txBody>
      </p:sp>
      <p:sp>
        <p:nvSpPr>
          <p:cNvPr id="3" name="Объект 2"/>
          <p:cNvSpPr>
            <a:spLocks noGrp="1"/>
          </p:cNvSpPr>
          <p:nvPr>
            <p:ph idx="1"/>
          </p:nvPr>
        </p:nvSpPr>
        <p:spPr/>
        <p:txBody>
          <a:bodyPr/>
          <a:lstStyle/>
          <a:p>
            <a:pPr>
              <a:buNone/>
            </a:pPr>
            <a:r>
              <a:rPr lang="ru-RU" dirty="0" smtClean="0"/>
              <a:t>2. Нечеткая логика</a:t>
            </a:r>
          </a:p>
          <a:p>
            <a:pPr>
              <a:buNone/>
            </a:pPr>
            <a:endParaRPr lang="en-US" dirty="0"/>
          </a:p>
        </p:txBody>
      </p:sp>
      <p:pic>
        <p:nvPicPr>
          <p:cNvPr id="4" name="Picture 2" descr="Космос, Космический хаос,"/>
          <p:cNvPicPr>
            <a:picLocks noChangeAspect="1" noChangeArrowheads="1"/>
          </p:cNvPicPr>
          <p:nvPr/>
        </p:nvPicPr>
        <p:blipFill>
          <a:blip r:embed="rId3" cstate="print"/>
          <a:stretch>
            <a:fillRect/>
          </a:stretch>
        </p:blipFill>
        <p:spPr bwMode="auto">
          <a:xfrm>
            <a:off x="1603749" y="2209800"/>
            <a:ext cx="6210822" cy="3886200"/>
          </a:xfrm>
          <a:prstGeom prst="rect">
            <a:avLst/>
          </a:prstGeom>
          <a:noFill/>
        </p:spPr>
      </p:pic>
    </p:spTree>
    <p:extLst>
      <p:ext uri="{BB962C8B-B14F-4D97-AF65-F5344CB8AC3E}">
        <p14:creationId xmlns:p14="http://schemas.microsoft.com/office/powerpoint/2010/main" val="2522298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Ключевые идеи ТМ</a:t>
            </a:r>
            <a:endParaRPr lang="ru-RU" dirty="0"/>
          </a:p>
        </p:txBody>
      </p:sp>
      <p:sp>
        <p:nvSpPr>
          <p:cNvPr id="3" name="Объект 2"/>
          <p:cNvSpPr>
            <a:spLocks noGrp="1"/>
          </p:cNvSpPr>
          <p:nvPr>
            <p:ph idx="1"/>
          </p:nvPr>
        </p:nvSpPr>
        <p:spPr/>
        <p:txBody>
          <a:bodyPr/>
          <a:lstStyle/>
          <a:p>
            <a:pPr>
              <a:buNone/>
            </a:pPr>
            <a:r>
              <a:rPr lang="ru-RU" dirty="0" smtClean="0"/>
              <a:t>3. Абстракции</a:t>
            </a:r>
            <a:endParaRPr lang="en-US" dirty="0"/>
          </a:p>
        </p:txBody>
      </p:sp>
      <p:pic>
        <p:nvPicPr>
          <p:cNvPr id="4" name="Picture 2" descr="Космос, Космический хаос,"/>
          <p:cNvPicPr>
            <a:picLocks noChangeAspect="1" noChangeArrowheads="1"/>
          </p:cNvPicPr>
          <p:nvPr/>
        </p:nvPicPr>
        <p:blipFill>
          <a:blip r:embed="rId3" cstate="print"/>
          <a:stretch>
            <a:fillRect/>
          </a:stretch>
        </p:blipFill>
        <p:spPr bwMode="auto">
          <a:xfrm>
            <a:off x="1603749" y="2304296"/>
            <a:ext cx="6210822" cy="3697208"/>
          </a:xfrm>
          <a:prstGeom prst="rect">
            <a:avLst/>
          </a:prstGeom>
          <a:noFill/>
        </p:spPr>
      </p:pic>
    </p:spTree>
    <p:extLst>
      <p:ext uri="{BB962C8B-B14F-4D97-AF65-F5344CB8AC3E}">
        <p14:creationId xmlns:p14="http://schemas.microsoft.com/office/powerpoint/2010/main" val="2522298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Принципы.</a:t>
            </a:r>
            <a:endParaRPr lang="ru-RU" dirty="0"/>
          </a:p>
        </p:txBody>
      </p:sp>
      <p:sp>
        <p:nvSpPr>
          <p:cNvPr id="3" name="Объект 2"/>
          <p:cNvSpPr>
            <a:spLocks noGrp="1"/>
          </p:cNvSpPr>
          <p:nvPr>
            <p:ph idx="1"/>
          </p:nvPr>
        </p:nvSpPr>
        <p:spPr/>
        <p:txBody>
          <a:bodyPr/>
          <a:lstStyle/>
          <a:p>
            <a:pPr>
              <a:buNone/>
            </a:pPr>
            <a:r>
              <a:rPr lang="ru-RU" dirty="0" smtClean="0"/>
              <a:t>1. Индивидуальный пошив</a:t>
            </a:r>
            <a:endParaRPr lang="en-US" dirty="0"/>
          </a:p>
        </p:txBody>
      </p:sp>
      <p:pic>
        <p:nvPicPr>
          <p:cNvPr id="4" name="Picture 2" descr="Космос, Космический хаос,"/>
          <p:cNvPicPr>
            <a:picLocks noChangeAspect="1" noChangeArrowheads="1"/>
          </p:cNvPicPr>
          <p:nvPr/>
        </p:nvPicPr>
        <p:blipFill>
          <a:blip r:embed="rId3" cstate="print"/>
          <a:stretch>
            <a:fillRect/>
          </a:stretch>
        </p:blipFill>
        <p:spPr bwMode="auto">
          <a:xfrm>
            <a:off x="1931655" y="2304296"/>
            <a:ext cx="5555009" cy="3697208"/>
          </a:xfrm>
          <a:prstGeom prst="rect">
            <a:avLst/>
          </a:prstGeom>
          <a:noFill/>
        </p:spPr>
      </p:pic>
    </p:spTree>
    <p:extLst>
      <p:ext uri="{BB962C8B-B14F-4D97-AF65-F5344CB8AC3E}">
        <p14:creationId xmlns:p14="http://schemas.microsoft.com/office/powerpoint/2010/main" val="576292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Принципы.</a:t>
            </a:r>
            <a:endParaRPr lang="ru-RU" dirty="0"/>
          </a:p>
        </p:txBody>
      </p:sp>
      <p:sp>
        <p:nvSpPr>
          <p:cNvPr id="3" name="Объект 2"/>
          <p:cNvSpPr>
            <a:spLocks noGrp="1"/>
          </p:cNvSpPr>
          <p:nvPr>
            <p:ph idx="1"/>
          </p:nvPr>
        </p:nvSpPr>
        <p:spPr/>
        <p:txBody>
          <a:bodyPr/>
          <a:lstStyle/>
          <a:p>
            <a:pPr>
              <a:buNone/>
            </a:pPr>
            <a:r>
              <a:rPr lang="ru-RU" dirty="0" smtClean="0"/>
              <a:t>2. Не поддавайся стереотипу планирования</a:t>
            </a:r>
          </a:p>
        </p:txBody>
      </p:sp>
      <p:pic>
        <p:nvPicPr>
          <p:cNvPr id="4" name="Picture 2" descr="Космос, Космический хаос,"/>
          <p:cNvPicPr>
            <a:picLocks noChangeAspect="1" noChangeArrowheads="1"/>
          </p:cNvPicPr>
          <p:nvPr/>
        </p:nvPicPr>
        <p:blipFill>
          <a:blip r:embed="rId3" cstate="print"/>
          <a:stretch>
            <a:fillRect/>
          </a:stretch>
        </p:blipFill>
        <p:spPr bwMode="auto">
          <a:xfrm>
            <a:off x="2398405" y="2304296"/>
            <a:ext cx="4621509" cy="3697208"/>
          </a:xfrm>
          <a:prstGeom prst="rect">
            <a:avLst/>
          </a:prstGeom>
          <a:noFill/>
        </p:spPr>
      </p:pic>
    </p:spTree>
    <p:extLst>
      <p:ext uri="{BB962C8B-B14F-4D97-AF65-F5344CB8AC3E}">
        <p14:creationId xmlns:p14="http://schemas.microsoft.com/office/powerpoint/2010/main" val="576292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fetqa_ ladutko">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confetqa_ ladutko</Template>
  <TotalTime>708</TotalTime>
  <Words>2835</Words>
  <Application>Microsoft Office PowerPoint</Application>
  <PresentationFormat>Экран (4:3)</PresentationFormat>
  <Paragraphs>301</Paragraphs>
  <Slides>53</Slides>
  <Notes>28</Notes>
  <HiddenSlides>0</HiddenSlides>
  <MMClips>0</MMClips>
  <ScaleCrop>false</ScaleCrop>
  <HeadingPairs>
    <vt:vector size="4" baseType="variant">
      <vt:variant>
        <vt:lpstr>Тема</vt:lpstr>
      </vt:variant>
      <vt:variant>
        <vt:i4>1</vt:i4>
      </vt:variant>
      <vt:variant>
        <vt:lpstr>Заголовки слайдов</vt:lpstr>
      </vt:variant>
      <vt:variant>
        <vt:i4>53</vt:i4>
      </vt:variant>
    </vt:vector>
  </HeadingPairs>
  <TitlesOfParts>
    <vt:vector size="54" baseType="lpstr">
      <vt:lpstr>confetqa_ ladutko</vt:lpstr>
      <vt:lpstr>Организация времени в тестировании: от слов к делу</vt:lpstr>
      <vt:lpstr>Ладутько Андрей</vt:lpstr>
      <vt:lpstr>Thanks to:</vt:lpstr>
      <vt:lpstr>Содержание</vt:lpstr>
      <vt:lpstr>Ключевые идеи ТМ</vt:lpstr>
      <vt:lpstr>Ключевые идеи ТМ</vt:lpstr>
      <vt:lpstr>Ключевые идеи ТМ</vt:lpstr>
      <vt:lpstr>Принципы.</vt:lpstr>
      <vt:lpstr>Принципы.</vt:lpstr>
      <vt:lpstr>Принципы.</vt:lpstr>
      <vt:lpstr>Принципы.</vt:lpstr>
      <vt:lpstr>Хронометраж</vt:lpstr>
      <vt:lpstr>Задача 1.</vt:lpstr>
      <vt:lpstr>Задача 1.</vt:lpstr>
      <vt:lpstr>Задача 1.</vt:lpstr>
      <vt:lpstr>Задача 1.</vt:lpstr>
      <vt:lpstr>Задача 1.</vt:lpstr>
      <vt:lpstr>Хронометраж</vt:lpstr>
      <vt:lpstr>Хронометраж, как делаем</vt:lpstr>
      <vt:lpstr>Хронометраж, как делаем</vt:lpstr>
      <vt:lpstr>Хронометраж, как делаем</vt:lpstr>
      <vt:lpstr>Хронометраж, как делаем</vt:lpstr>
      <vt:lpstr>Хронометраж, примеры</vt:lpstr>
      <vt:lpstr>Хронометраж, виды</vt:lpstr>
      <vt:lpstr>Хронометраж, для чего делаем</vt:lpstr>
      <vt:lpstr>Хронометраж в тестировании</vt:lpstr>
      <vt:lpstr>Хронометраж в тестировании</vt:lpstr>
      <vt:lpstr>Хронометраж в тестировании</vt:lpstr>
      <vt:lpstr>Хронометраж в тестировании</vt:lpstr>
      <vt:lpstr>Хронометраж в тестировании</vt:lpstr>
      <vt:lpstr>Хронометраж в тестировании</vt:lpstr>
      <vt:lpstr>Хронометраж в тестировании</vt:lpstr>
      <vt:lpstr>Хронометраж в тестировании</vt:lpstr>
      <vt:lpstr>Упражнение 2.</vt:lpstr>
      <vt:lpstr>Выводы из упражнения 2.</vt:lpstr>
      <vt:lpstr>Упражнение 3.</vt:lpstr>
      <vt:lpstr>Упражнение 3. Вариант 2.</vt:lpstr>
      <vt:lpstr>Хронометраж. Главное правило.</vt:lpstr>
      <vt:lpstr>Хронометраж, дополнительно</vt:lpstr>
      <vt:lpstr>Хронометраж, дополнительно</vt:lpstr>
      <vt:lpstr>Скорая QA-ТМ-помощь.</vt:lpstr>
      <vt:lpstr>Скорая QA-ТМ-помощь. Планирование</vt:lpstr>
      <vt:lpstr>Скорая QA-ТМ-помощь. Планирование</vt:lpstr>
      <vt:lpstr>Скорая QA-ТМ-помощь. Планирование</vt:lpstr>
      <vt:lpstr>Скорая QA-ТМ-помощью Ценности и цели</vt:lpstr>
      <vt:lpstr>Скорая QA-ТМ-помощь. Планирование</vt:lpstr>
      <vt:lpstr>Скорая QA-ТМ-помощь. Пишем</vt:lpstr>
      <vt:lpstr>Скорая QA-ТМ-помощь. Улучшаем рабочий процесс</vt:lpstr>
      <vt:lpstr>Скорая QA-ТМ-помощь. Улучшаем рабочий процесс</vt:lpstr>
      <vt:lpstr>Скорая QA-ТМ-помощь. Улучшаем рабочий процесс</vt:lpstr>
      <vt:lpstr>Скорая QA-ТМ-помощь. Улучшаем рабочий процесс</vt:lpstr>
      <vt:lpstr>Мы разобрали</vt:lpstr>
      <vt:lpstr>Вопросы?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asl</dc:creator>
  <cp:lastModifiedBy>asl</cp:lastModifiedBy>
  <cp:revision>30</cp:revision>
  <dcterms:created xsi:type="dcterms:W3CDTF">2013-10-14T07:42:25Z</dcterms:created>
  <dcterms:modified xsi:type="dcterms:W3CDTF">2013-10-15T10:18:57Z</dcterms:modified>
</cp:coreProperties>
</file>