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92" r:id="rId7"/>
    <p:sldId id="293" r:id="rId8"/>
    <p:sldId id="294" r:id="rId9"/>
    <p:sldId id="296" r:id="rId10"/>
    <p:sldId id="295" r:id="rId11"/>
    <p:sldId id="303" r:id="rId12"/>
    <p:sldId id="309" r:id="rId13"/>
    <p:sldId id="262" r:id="rId14"/>
    <p:sldId id="263" r:id="rId15"/>
    <p:sldId id="264" r:id="rId16"/>
    <p:sldId id="265" r:id="rId17"/>
    <p:sldId id="298" r:id="rId18"/>
    <p:sldId id="312" r:id="rId19"/>
    <p:sldId id="266" r:id="rId20"/>
    <p:sldId id="267" r:id="rId21"/>
    <p:sldId id="268" r:id="rId22"/>
    <p:sldId id="301" r:id="rId23"/>
    <p:sldId id="269" r:id="rId24"/>
    <p:sldId id="270" r:id="rId25"/>
    <p:sldId id="302" r:id="rId26"/>
    <p:sldId id="271" r:id="rId27"/>
    <p:sldId id="272" r:id="rId28"/>
    <p:sldId id="305" r:id="rId29"/>
    <p:sldId id="273" r:id="rId30"/>
    <p:sldId id="274" r:id="rId31"/>
    <p:sldId id="275" r:id="rId32"/>
    <p:sldId id="276" r:id="rId33"/>
    <p:sldId id="306" r:id="rId34"/>
    <p:sldId id="277" r:id="rId35"/>
    <p:sldId id="278" r:id="rId36"/>
    <p:sldId id="307" r:id="rId37"/>
    <p:sldId id="280" r:id="rId38"/>
    <p:sldId id="308" r:id="rId39"/>
    <p:sldId id="282" r:id="rId40"/>
    <p:sldId id="283" r:id="rId41"/>
    <p:sldId id="310" r:id="rId42"/>
    <p:sldId id="285" r:id="rId43"/>
    <p:sldId id="286" r:id="rId44"/>
    <p:sldId id="287" r:id="rId45"/>
    <p:sldId id="311" r:id="rId46"/>
    <p:sldId id="288" r:id="rId47"/>
    <p:sldId id="289" r:id="rId48"/>
    <p:sldId id="290" r:id="rId49"/>
    <p:sldId id="299" r:id="rId50"/>
    <p:sldId id="291" r:id="rId51"/>
    <p:sldId id="297" r:id="rId5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1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3309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853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575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6339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926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169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082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269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92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535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40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7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111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478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614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364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252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327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670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128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565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823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60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783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742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711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758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658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2331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206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400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191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658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64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739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7521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0859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0598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4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712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76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2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67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3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hyperlink" Target="https://drive.google.com/file/d/1-a3tnCqtX-5prp6qztO85yQ953CgcIdF/view" TargetMode="External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hyperlink" Target="https://drive.google.com/file/d/12gzpTMwTtKeDtMKYwv2amcljQJEpRxNp/view" TargetMode="External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4.png"/><Relationship Id="rId5" Type="http://schemas.openxmlformats.org/officeDocument/2006/relationships/hyperlink" Target="https://drive.google.com/file/d/1lsHwAOISk9wd4B77tpxZBUTAQHTqe660/view" TargetMode="External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ithub.com/postmanlabs/newman" TargetMode="Externa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9.png"/><Relationship Id="rId5" Type="http://schemas.openxmlformats.org/officeDocument/2006/relationships/hyperlink" Target="https://drive.google.com/file/d/1fjOMLZQ9iC931N6DukY4gw6qmabLgZRB/view" TargetMode="External"/><Relationship Id="rId4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7.png"/><Relationship Id="rId5" Type="http://schemas.openxmlformats.org/officeDocument/2006/relationships/hyperlink" Target="https://drive.google.com/file/d/1WVNrOYAB3bt_aEV_npuXZ1wNM9GtvOZ0/view" TargetMode="External"/><Relationship Id="rId4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-3269"/>
            <a:ext cx="9143995" cy="515003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7" y="2261191"/>
            <a:ext cx="3252667" cy="1150056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uk-UA" sz="2200" b="1" dirty="0" err="1" smtClean="0">
                <a:solidFill>
                  <a:srgbClr val="660000"/>
                </a:solidFill>
              </a:rPr>
              <a:t>Чертовски</a:t>
            </a:r>
            <a:r>
              <a:rPr lang="uk-UA" sz="2200" b="1" dirty="0" smtClean="0">
                <a:solidFill>
                  <a:srgbClr val="660000"/>
                </a:solidFill>
              </a:rPr>
              <a:t> </a:t>
            </a:r>
            <a:r>
              <a:rPr lang="uk-UA" sz="2200" b="1" dirty="0" err="1">
                <a:solidFill>
                  <a:srgbClr val="660000"/>
                </a:solidFill>
              </a:rPr>
              <a:t>простое</a:t>
            </a:r>
            <a:r>
              <a:rPr lang="uk-UA" sz="2200" b="1" dirty="0">
                <a:solidFill>
                  <a:srgbClr val="660000"/>
                </a:solidFill>
              </a:rPr>
              <a:t> </a:t>
            </a:r>
            <a:r>
              <a:rPr lang="uk-UA" sz="2200" b="1" dirty="0" err="1">
                <a:solidFill>
                  <a:srgbClr val="660000"/>
                </a:solidFill>
              </a:rPr>
              <a:t>тестирование</a:t>
            </a:r>
            <a:r>
              <a:rPr lang="uk-UA" sz="2200" b="1" dirty="0">
                <a:solidFill>
                  <a:srgbClr val="660000"/>
                </a:solidFill>
              </a:rPr>
              <a:t> </a:t>
            </a:r>
            <a:r>
              <a:rPr lang="en-US" sz="2200" b="1" dirty="0" smtClean="0">
                <a:solidFill>
                  <a:srgbClr val="660000"/>
                </a:solidFill>
              </a:rPr>
              <a:t>API</a:t>
            </a:r>
            <a:r>
              <a:rPr lang="uk-UA" sz="2200" b="1" dirty="0" smtClean="0">
                <a:solidFill>
                  <a:srgbClr val="660000"/>
                </a:solidFill>
              </a:rPr>
              <a:t> с </a:t>
            </a:r>
            <a:r>
              <a:rPr lang="en-US" sz="2400" dirty="0"/>
              <a:t/>
            </a:r>
            <a:br>
              <a:rPr lang="en-US" sz="2400" dirty="0"/>
            </a:br>
            <a:endParaRPr sz="2400" b="1" dirty="0">
              <a:solidFill>
                <a:srgbClr val="660000"/>
              </a:solidFill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9326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1108400"/>
            <a:ext cx="229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Коллекции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" y="1152475"/>
            <a:ext cx="2240280" cy="3770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30780" y="1017725"/>
            <a:ext cx="6598920" cy="278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18597" y="1004794"/>
            <a:ext cx="170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Описание тестов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0780" y="1331855"/>
            <a:ext cx="6598920" cy="270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8598" y="1277072"/>
            <a:ext cx="170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Метод и адрес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19350" y="1900422"/>
            <a:ext cx="6598920" cy="12313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22407" y="2611284"/>
            <a:ext cx="170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Тесты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19350" y="3175895"/>
            <a:ext cx="6598920" cy="1691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18596" y="4280382"/>
            <a:ext cx="1968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Результаты тестов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9"/>
            <a:ext cx="9144000" cy="51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" y="0"/>
            <a:ext cx="9141528" cy="5143500"/>
          </a:xfrm>
          <a:prstGeom prst="rect">
            <a:avLst/>
          </a:prstGeom>
        </p:spPr>
      </p:pic>
      <p:pic>
        <p:nvPicPr>
          <p:cNvPr id="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4800"/>
            <a:ext cx="914400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1935126" y="183086"/>
            <a:ext cx="4906336" cy="55587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err="1">
                <a:solidFill>
                  <a:srgbClr val="F1C232"/>
                </a:solidFill>
              </a:rPr>
              <a:t>Синтаксис</a:t>
            </a:r>
            <a:r>
              <a:rPr lang="en-GB" sz="3200" b="1" dirty="0">
                <a:solidFill>
                  <a:srgbClr val="F1C232"/>
                </a:solidFill>
              </a:rPr>
              <a:t> </a:t>
            </a:r>
            <a:r>
              <a:rPr lang="en-GB" sz="3200" b="1" dirty="0" err="1">
                <a:solidFill>
                  <a:srgbClr val="F1C232"/>
                </a:solidFill>
              </a:rPr>
              <a:t>для</a:t>
            </a:r>
            <a:r>
              <a:rPr lang="en-GB" sz="3200" b="1" dirty="0">
                <a:solidFill>
                  <a:srgbClr val="F1C232"/>
                </a:solidFill>
              </a:rPr>
              <a:t> </a:t>
            </a:r>
            <a:r>
              <a:rPr lang="en-GB" sz="3200" b="1" dirty="0" err="1">
                <a:solidFill>
                  <a:srgbClr val="F1C232"/>
                </a:solidFill>
              </a:rPr>
              <a:t>тестов</a:t>
            </a:r>
            <a:endParaRPr sz="3200" b="1" dirty="0">
              <a:solidFill>
                <a:srgbClr val="F1C232"/>
              </a:solidFill>
            </a:endParaRPr>
          </a:p>
        </p:txBody>
      </p:sp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1483275" y="118100"/>
            <a:ext cx="45933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4C1130"/>
                </a:solidFill>
              </a:rPr>
              <a:t>Синтаксис для тестов</a:t>
            </a:r>
            <a:endParaRPr sz="2800" b="1">
              <a:solidFill>
                <a:srgbClr val="4C1130"/>
              </a:solidFill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74100" y="1044925"/>
            <a:ext cx="6825900" cy="3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4C1130"/>
                </a:solidFill>
              </a:rPr>
              <a:t>Старый</a:t>
            </a:r>
            <a:r>
              <a:rPr lang="en-GB" sz="2000" b="1" dirty="0">
                <a:solidFill>
                  <a:srgbClr val="4C1130"/>
                </a:solidFill>
              </a:rPr>
              <a:t> </a:t>
            </a:r>
            <a:r>
              <a:rPr lang="en-GB" sz="2000" b="1" dirty="0" err="1">
                <a:solidFill>
                  <a:srgbClr val="4C1130"/>
                </a:solidFill>
              </a:rPr>
              <a:t>стиль</a:t>
            </a:r>
            <a:r>
              <a:rPr lang="en-GB" sz="2000" b="1" dirty="0">
                <a:solidFill>
                  <a:srgbClr val="4C1130"/>
                </a:solidFill>
              </a:rPr>
              <a:t>:</a:t>
            </a:r>
            <a:r>
              <a:rPr lang="en-GB" sz="2000" dirty="0">
                <a:solidFill>
                  <a:srgbClr val="4C1130"/>
                </a:solidFill>
              </a:rPr>
              <a:t/>
            </a:r>
            <a:br>
              <a:rPr lang="en-GB" sz="2000" dirty="0">
                <a:solidFill>
                  <a:srgbClr val="4C1130"/>
                </a:solidFill>
              </a:rPr>
            </a:br>
            <a:r>
              <a:rPr lang="en-GB" sz="2000" dirty="0">
                <a:solidFill>
                  <a:srgbClr val="4C1130"/>
                </a:solidFill>
              </a:rPr>
              <a:t/>
            </a:r>
            <a:br>
              <a:rPr lang="en-GB" sz="2000" dirty="0">
                <a:solidFill>
                  <a:srgbClr val="4C1130"/>
                </a:solidFill>
              </a:rPr>
            </a:br>
            <a:r>
              <a:rPr lang="en-GB" sz="2000" dirty="0">
                <a:solidFill>
                  <a:srgbClr val="4C1130"/>
                </a:solidFill>
              </a:rPr>
              <a:t>tests["Status code is 200"] = </a:t>
            </a:r>
            <a:r>
              <a:rPr lang="en-GB" sz="2000" dirty="0" err="1">
                <a:solidFill>
                  <a:srgbClr val="4C1130"/>
                </a:solidFill>
              </a:rPr>
              <a:t>responseCode.code</a:t>
            </a:r>
            <a:r>
              <a:rPr lang="en-GB" sz="2000" dirty="0">
                <a:solidFill>
                  <a:srgbClr val="4C1130"/>
                </a:solidFill>
              </a:rPr>
              <a:t> === 200;</a:t>
            </a:r>
            <a:br>
              <a:rPr lang="en-GB" sz="2000" dirty="0">
                <a:solidFill>
                  <a:srgbClr val="4C1130"/>
                </a:solidFill>
              </a:rPr>
            </a:br>
            <a:endParaRPr sz="2000" dirty="0">
              <a:solidFill>
                <a:srgbClr val="4C113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4C1130"/>
                </a:solidFill>
              </a:rPr>
              <a:t>Новый</a:t>
            </a:r>
            <a:r>
              <a:rPr lang="en-GB" sz="2000" b="1" dirty="0">
                <a:solidFill>
                  <a:srgbClr val="4C1130"/>
                </a:solidFill>
              </a:rPr>
              <a:t> </a:t>
            </a:r>
            <a:r>
              <a:rPr lang="en-GB" sz="2000" b="1" dirty="0" err="1">
                <a:solidFill>
                  <a:srgbClr val="4C1130"/>
                </a:solidFill>
              </a:rPr>
              <a:t>Стиль</a:t>
            </a:r>
            <a:r>
              <a:rPr lang="en-GB" sz="2000" b="1" dirty="0">
                <a:solidFill>
                  <a:srgbClr val="4C1130"/>
                </a:solidFill>
              </a:rPr>
              <a:t> </a:t>
            </a:r>
            <a:br>
              <a:rPr lang="en-GB" sz="2000" b="1" dirty="0">
                <a:solidFill>
                  <a:srgbClr val="4C1130"/>
                </a:solidFill>
              </a:rPr>
            </a:br>
            <a:r>
              <a:rPr lang="en-GB" sz="2000" dirty="0">
                <a:solidFill>
                  <a:srgbClr val="4C1130"/>
                </a:solidFill>
              </a:rPr>
              <a:t/>
            </a:r>
            <a:br>
              <a:rPr lang="en-GB" sz="2000" dirty="0">
                <a:solidFill>
                  <a:srgbClr val="4C1130"/>
                </a:solidFill>
              </a:rPr>
            </a:br>
            <a:r>
              <a:rPr lang="en-GB" sz="2000" dirty="0" err="1">
                <a:solidFill>
                  <a:srgbClr val="4C1130"/>
                </a:solidFill>
              </a:rPr>
              <a:t>pm.test</a:t>
            </a:r>
            <a:r>
              <a:rPr lang="en-GB" sz="2000" dirty="0">
                <a:solidFill>
                  <a:srgbClr val="4C1130"/>
                </a:solidFill>
              </a:rPr>
              <a:t>("Status code is 200", function () {</a:t>
            </a:r>
            <a:endParaRPr sz="2000" dirty="0">
              <a:solidFill>
                <a:srgbClr val="4C113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dirty="0">
                <a:solidFill>
                  <a:srgbClr val="4C1130"/>
                </a:solidFill>
              </a:rPr>
              <a:t>    </a:t>
            </a:r>
            <a:r>
              <a:rPr lang="en-GB" sz="2000" dirty="0" err="1">
                <a:solidFill>
                  <a:srgbClr val="4C1130"/>
                </a:solidFill>
              </a:rPr>
              <a:t>pm.response.to.have.status</a:t>
            </a:r>
            <a:r>
              <a:rPr lang="en-GB" sz="2000" dirty="0">
                <a:solidFill>
                  <a:srgbClr val="4C1130"/>
                </a:solidFill>
              </a:rPr>
              <a:t>(200);</a:t>
            </a:r>
            <a:endParaRPr sz="2000" dirty="0">
              <a:solidFill>
                <a:srgbClr val="4C113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dirty="0">
                <a:solidFill>
                  <a:srgbClr val="4C1130"/>
                </a:solidFill>
              </a:rPr>
              <a:t>});</a:t>
            </a:r>
            <a:endParaRPr sz="2000" dirty="0">
              <a:solidFill>
                <a:srgbClr val="4C113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 title="001 old-new syntax.mp4">
            <a:hlinkClick r:id="rId5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001 old-new synta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rgbClr val="4C1130"/>
                </a:solidFill>
              </a:rPr>
              <a:t>Использование</a:t>
            </a:r>
            <a:r>
              <a:rPr lang="en-GB" sz="2800" b="1" dirty="0">
                <a:solidFill>
                  <a:srgbClr val="4C1130"/>
                </a:solidFill>
              </a:rPr>
              <a:t> Chai BDD: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274225" y="1119125"/>
            <a:ext cx="6870300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4C1130"/>
                </a:solidFill>
              </a:rPr>
              <a:t>Chai</a:t>
            </a:r>
            <a:r>
              <a:rPr lang="en-GB" sz="2000" dirty="0">
                <a:solidFill>
                  <a:srgbClr val="4C1130"/>
                </a:solidFill>
              </a:rPr>
              <a:t> – </a:t>
            </a:r>
            <a:r>
              <a:rPr lang="en-GB" sz="2000" dirty="0" err="1">
                <a:solidFill>
                  <a:srgbClr val="4C1130"/>
                </a:solidFill>
              </a:rPr>
              <a:t>библиотека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поддерживает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разнообразные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функции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для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проверок</a:t>
            </a:r>
            <a:r>
              <a:rPr lang="en-GB" sz="2000" dirty="0">
                <a:solidFill>
                  <a:srgbClr val="4C1130"/>
                </a:solidFill>
              </a:rPr>
              <a:t>. </a:t>
            </a:r>
            <a:endParaRPr lang="en-GB" sz="2000" dirty="0" smtClean="0">
              <a:solidFill>
                <a:srgbClr val="4C1130"/>
              </a:solidFill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rgbClr val="4C1130"/>
              </a:solidFill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 smtClean="0">
                <a:solidFill>
                  <a:srgbClr val="4C1130"/>
                </a:solidFill>
              </a:rPr>
              <a:t>Преимущества</a:t>
            </a:r>
            <a:r>
              <a:rPr lang="en-GB" sz="2000" b="1" dirty="0" smtClean="0">
                <a:solidFill>
                  <a:srgbClr val="4C1130"/>
                </a:solidFill>
              </a:rPr>
              <a:t>:</a:t>
            </a: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4C1130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2000" dirty="0" err="1">
                <a:solidFill>
                  <a:srgbClr val="4C1130"/>
                </a:solidFill>
              </a:rPr>
              <a:t>Простота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создания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тестов</a:t>
            </a:r>
            <a:r>
              <a:rPr lang="en-GB" sz="2000" dirty="0">
                <a:solidFill>
                  <a:srgbClr val="4C1130"/>
                </a:solidFill>
              </a:rPr>
              <a:t> и </a:t>
            </a:r>
            <a:r>
              <a:rPr lang="en-GB" sz="2000" dirty="0" err="1">
                <a:solidFill>
                  <a:srgbClr val="4C1130"/>
                </a:solidFill>
              </a:rPr>
              <a:t>читаемый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синтаксис</a:t>
            </a:r>
            <a:r>
              <a:rPr lang="en-GB" sz="2000" dirty="0">
                <a:solidFill>
                  <a:srgbClr val="4C1130"/>
                </a:solidFill>
              </a:rPr>
              <a:t>;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2000" dirty="0" err="1">
                <a:solidFill>
                  <a:srgbClr val="4C1130"/>
                </a:solidFill>
              </a:rPr>
              <a:t>Поддержка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чейнов</a:t>
            </a:r>
            <a:r>
              <a:rPr lang="en-GB" sz="2000" dirty="0">
                <a:solidFill>
                  <a:srgbClr val="4C1130"/>
                </a:solidFill>
              </a:rPr>
              <a:t>:  to, be, been, is, that, which, and, has, have, with, at, of, same, but, does; и </a:t>
            </a:r>
            <a:r>
              <a:rPr lang="en-GB" sz="2000" dirty="0" err="1">
                <a:solidFill>
                  <a:srgbClr val="4C1130"/>
                </a:solidFill>
              </a:rPr>
              <a:t>уточнений</a:t>
            </a:r>
            <a:r>
              <a:rPr lang="en-GB" sz="2000" dirty="0">
                <a:solidFill>
                  <a:srgbClr val="4C1130"/>
                </a:solidFill>
              </a:rPr>
              <a:t>: not, any, </a:t>
            </a:r>
            <a:r>
              <a:rPr lang="en-GB" sz="2000" dirty="0" err="1">
                <a:solidFill>
                  <a:srgbClr val="4C1130"/>
                </a:solidFill>
              </a:rPr>
              <a:t>NaN</a:t>
            </a:r>
            <a:r>
              <a:rPr lang="en-GB" sz="2000" dirty="0">
                <a:solidFill>
                  <a:srgbClr val="4C1130"/>
                </a:solidFill>
              </a:rPr>
              <a:t>, empty, above, below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/>
              <a:t/>
            </a:r>
            <a:br>
              <a:rPr lang="en-GB" sz="1800" dirty="0"/>
            </a:b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4C1130"/>
                </a:solidFill>
              </a:rPr>
              <a:t>Использование Chai BDD:</a:t>
            </a:r>
            <a:endParaRPr sz="2800" b="1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0" y="1119125"/>
            <a:ext cx="7506586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 smtClean="0">
                <a:solidFill>
                  <a:srgbClr val="4C1130"/>
                </a:solidFill>
              </a:rPr>
              <a:t>Примеры</a:t>
            </a:r>
            <a:r>
              <a:rPr lang="en-GB" sz="2000" b="1" dirty="0">
                <a:solidFill>
                  <a:srgbClr val="4C1130"/>
                </a:solidFill>
              </a:rPr>
              <a:t>: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endParaRPr lang="en-GB" sz="2000" dirty="0" smtClean="0">
              <a:solidFill>
                <a:srgbClr val="4C1130"/>
              </a:solidFill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C113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dirty="0" err="1">
                <a:solidFill>
                  <a:srgbClr val="4C1130"/>
                </a:solidFill>
              </a:rPr>
              <a:t>pm.expect</a:t>
            </a:r>
            <a:r>
              <a:rPr lang="en-GB" sz="2000" dirty="0">
                <a:solidFill>
                  <a:srgbClr val="4C1130"/>
                </a:solidFill>
              </a:rPr>
              <a:t>(</a:t>
            </a:r>
            <a:r>
              <a:rPr lang="en-GB" sz="2000" dirty="0" err="1">
                <a:solidFill>
                  <a:srgbClr val="4C1130"/>
                </a:solidFill>
              </a:rPr>
              <a:t>json.results</a:t>
            </a:r>
            <a:r>
              <a:rPr lang="en-GB" sz="2000" dirty="0">
                <a:solidFill>
                  <a:srgbClr val="4C1130"/>
                </a:solidFill>
              </a:rPr>
              <a:t>).</a:t>
            </a:r>
            <a:r>
              <a:rPr lang="en-GB" sz="2000" dirty="0" err="1">
                <a:solidFill>
                  <a:srgbClr val="4C1130"/>
                </a:solidFill>
              </a:rPr>
              <a:t>to.have.lengthOf</a:t>
            </a:r>
            <a:r>
              <a:rPr lang="en-GB" sz="2000" dirty="0">
                <a:solidFill>
                  <a:srgbClr val="4C1130"/>
                </a:solidFill>
              </a:rPr>
              <a:t>(1</a:t>
            </a:r>
            <a:r>
              <a:rPr lang="en-GB" sz="2000" dirty="0" smtClean="0">
                <a:solidFill>
                  <a:srgbClr val="4C1130"/>
                </a:solidFill>
              </a:rPr>
              <a:t>);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dirty="0">
              <a:solidFill>
                <a:srgbClr val="4C113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dirty="0" err="1">
                <a:solidFill>
                  <a:srgbClr val="4C1130"/>
                </a:solidFill>
              </a:rPr>
              <a:t>pm.expect</a:t>
            </a:r>
            <a:r>
              <a:rPr lang="en-GB" sz="2000" dirty="0">
                <a:solidFill>
                  <a:srgbClr val="4C1130"/>
                </a:solidFill>
              </a:rPr>
              <a:t>(</a:t>
            </a:r>
            <a:r>
              <a:rPr lang="en-GB" sz="2000" dirty="0" err="1">
                <a:solidFill>
                  <a:srgbClr val="4C1130"/>
                </a:solidFill>
              </a:rPr>
              <a:t>json.results</a:t>
            </a:r>
            <a:r>
              <a:rPr lang="en-GB" sz="2000" dirty="0">
                <a:solidFill>
                  <a:srgbClr val="4C1130"/>
                </a:solidFill>
              </a:rPr>
              <a:t>[0].name).</a:t>
            </a:r>
            <a:r>
              <a:rPr lang="en-GB" sz="2000" dirty="0" err="1">
                <a:solidFill>
                  <a:srgbClr val="4C1130"/>
                </a:solidFill>
              </a:rPr>
              <a:t>to.equal</a:t>
            </a:r>
            <a:r>
              <a:rPr lang="en-GB" sz="2000" dirty="0">
                <a:solidFill>
                  <a:srgbClr val="4C1130"/>
                </a:solidFill>
              </a:rPr>
              <a:t>("</a:t>
            </a:r>
            <a:r>
              <a:rPr lang="en-GB" sz="2000" dirty="0" err="1">
                <a:solidFill>
                  <a:srgbClr val="4C1130"/>
                </a:solidFill>
              </a:rPr>
              <a:t>viktor</a:t>
            </a:r>
            <a:r>
              <a:rPr lang="en-GB" sz="2000" dirty="0" smtClean="0">
                <a:solidFill>
                  <a:srgbClr val="4C1130"/>
                </a:solidFill>
              </a:rPr>
              <a:t>");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dirty="0">
              <a:solidFill>
                <a:srgbClr val="4C113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dirty="0" err="1">
                <a:solidFill>
                  <a:srgbClr val="4C1130"/>
                </a:solidFill>
              </a:rPr>
              <a:t>pm.expect</a:t>
            </a:r>
            <a:r>
              <a:rPr lang="en-GB" sz="2000" dirty="0">
                <a:solidFill>
                  <a:srgbClr val="4C1130"/>
                </a:solidFill>
              </a:rPr>
              <a:t>(</a:t>
            </a:r>
            <a:r>
              <a:rPr lang="en-GB" sz="2000" dirty="0" err="1">
                <a:solidFill>
                  <a:srgbClr val="4C1130"/>
                </a:solidFill>
              </a:rPr>
              <a:t>pm.response.responseTime</a:t>
            </a:r>
            <a:r>
              <a:rPr lang="en-GB" sz="2000" dirty="0">
                <a:solidFill>
                  <a:srgbClr val="4C1130"/>
                </a:solidFill>
              </a:rPr>
              <a:t>).</a:t>
            </a:r>
            <a:r>
              <a:rPr lang="en-GB" sz="2000" dirty="0" err="1">
                <a:solidFill>
                  <a:srgbClr val="4C1130"/>
                </a:solidFill>
              </a:rPr>
              <a:t>to.be.below</a:t>
            </a:r>
            <a:r>
              <a:rPr lang="en-GB" sz="2000" dirty="0">
                <a:solidFill>
                  <a:srgbClr val="4C1130"/>
                </a:solidFill>
              </a:rPr>
              <a:t>(100</a:t>
            </a:r>
            <a:r>
              <a:rPr lang="en-GB" sz="2000" dirty="0" smtClean="0">
                <a:solidFill>
                  <a:srgbClr val="4C1130"/>
                </a:solidFill>
              </a:rPr>
              <a:t>);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dirty="0">
              <a:solidFill>
                <a:srgbClr val="4C113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dirty="0" err="1">
                <a:solidFill>
                  <a:srgbClr val="4C1130"/>
                </a:solidFill>
              </a:rPr>
              <a:t>pm.expect</a:t>
            </a:r>
            <a:r>
              <a:rPr lang="en-GB" sz="2000" dirty="0">
                <a:solidFill>
                  <a:srgbClr val="4C1130"/>
                </a:solidFill>
              </a:rPr>
              <a:t>(</a:t>
            </a:r>
            <a:r>
              <a:rPr lang="en-GB" sz="2000" dirty="0" err="1">
                <a:solidFill>
                  <a:srgbClr val="4C1130"/>
                </a:solidFill>
              </a:rPr>
              <a:t>pm.response.code</a:t>
            </a:r>
            <a:r>
              <a:rPr lang="en-GB" sz="2000" dirty="0">
                <a:solidFill>
                  <a:srgbClr val="4C1130"/>
                </a:solidFill>
              </a:rPr>
              <a:t>).</a:t>
            </a:r>
            <a:r>
              <a:rPr lang="en-GB" sz="2000" dirty="0" err="1">
                <a:solidFill>
                  <a:srgbClr val="4C1130"/>
                </a:solidFill>
              </a:rPr>
              <a:t>to.be.oneOf</a:t>
            </a:r>
            <a:r>
              <a:rPr lang="en-GB" sz="2000" dirty="0">
                <a:solidFill>
                  <a:srgbClr val="4C1130"/>
                </a:solidFill>
              </a:rPr>
              <a:t>([201,202]);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0" y="772001"/>
            <a:ext cx="6464596" cy="3483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>
                <a:solidFill>
                  <a:srgbClr val="4C1130"/>
                </a:solidFill>
              </a:rPr>
              <a:t> </a:t>
            </a:r>
            <a:r>
              <a:rPr lang="ru-RU" sz="2000" b="1" dirty="0" smtClean="0">
                <a:solidFill>
                  <a:srgbClr val="4C1130"/>
                </a:solidFill>
              </a:rPr>
              <a:t>Плюсы: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Поддержка 2х синтаксисов;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Возможность простого добавления нескольких проверок в </a:t>
            </a:r>
            <a:r>
              <a:rPr lang="en-GB" sz="2000" dirty="0" err="1">
                <a:solidFill>
                  <a:srgbClr val="4C1130"/>
                </a:solidFill>
              </a:rPr>
              <a:t>pm.test</a:t>
            </a:r>
            <a:r>
              <a:rPr lang="ru-RU" sz="2000" dirty="0" smtClean="0">
                <a:solidFill>
                  <a:srgbClr val="4C1130"/>
                </a:solidFill>
              </a:rPr>
              <a:t>;</a:t>
            </a:r>
          </a:p>
          <a:p>
            <a:pPr lvl="1"/>
            <a:endParaRPr lang="ru-RU" sz="2000" b="1" dirty="0" smtClean="0">
              <a:solidFill>
                <a:srgbClr val="4C1130"/>
              </a:solidFill>
            </a:endParaRPr>
          </a:p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Минус:</a:t>
            </a:r>
            <a:br>
              <a:rPr lang="ru-RU" sz="2000" b="1" dirty="0" smtClean="0">
                <a:solidFill>
                  <a:srgbClr val="4C1130"/>
                </a:solidFill>
              </a:rPr>
            </a:br>
            <a:r>
              <a:rPr lang="ru-RU" sz="2000" dirty="0">
                <a:solidFill>
                  <a:srgbClr val="4C1130"/>
                </a:solidFill>
              </a:rPr>
              <a:t>- </a:t>
            </a:r>
            <a:r>
              <a:rPr lang="uk-UA" sz="2000" dirty="0" err="1" smtClean="0">
                <a:solidFill>
                  <a:srgbClr val="4C1130"/>
                </a:solidFill>
              </a:rPr>
              <a:t>Знания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en-GB" sz="2000" b="1" dirty="0" smtClean="0">
                <a:solidFill>
                  <a:srgbClr val="4C1130"/>
                </a:solidFill>
              </a:rPr>
              <a:t>Chai</a:t>
            </a:r>
            <a:r>
              <a:rPr lang="uk-UA" sz="2000" b="1" dirty="0" smtClean="0">
                <a:solidFill>
                  <a:srgbClr val="4C1130"/>
                </a:solidFill>
              </a:rPr>
              <a:t> </a:t>
            </a:r>
            <a:r>
              <a:rPr lang="ru-RU" sz="2000" dirty="0" smtClean="0">
                <a:solidFill>
                  <a:srgbClr val="4C1130"/>
                </a:solidFill>
              </a:rPr>
              <a:t>– не так страшно, как </a:t>
            </a:r>
            <a:r>
              <a:rPr lang="ru-RU" sz="2000" dirty="0" err="1" smtClean="0">
                <a:solidFill>
                  <a:srgbClr val="4C1130"/>
                </a:solidFill>
              </a:rPr>
              <a:t>кажеться</a:t>
            </a:r>
            <a:r>
              <a:rPr lang="ru-RU" sz="2000" dirty="0" smtClean="0">
                <a:solidFill>
                  <a:srgbClr val="4C1130"/>
                </a:solidFill>
              </a:rPr>
              <a:t>;</a:t>
            </a:r>
            <a:br>
              <a:rPr lang="ru-RU" sz="2000" dirty="0" smtClean="0">
                <a:solidFill>
                  <a:srgbClr val="4C1130"/>
                </a:solidFill>
              </a:rPr>
            </a:br>
            <a:r>
              <a:rPr lang="ru-RU" sz="2000" dirty="0" smtClean="0">
                <a:solidFill>
                  <a:srgbClr val="4C1130"/>
                </a:solidFill>
              </a:rPr>
              <a:t/>
            </a:r>
            <a:br>
              <a:rPr lang="ru-RU" sz="2000" dirty="0" smtClean="0">
                <a:solidFill>
                  <a:srgbClr val="4C1130"/>
                </a:solidFill>
              </a:rPr>
            </a:b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5122" name="Picture 2" descr="ÐÐ°ÑÑÐ¸Ð½ÐºÐ¸ Ð¿Ð¾ Ð·Ð°Ð¿ÑÐ¾ÑÑ star wars chibi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93" y="2721401"/>
            <a:ext cx="4803752" cy="22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3" y="409564"/>
            <a:ext cx="9110174" cy="4560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1172772" y="197856"/>
            <a:ext cx="7419853" cy="602243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 dirty="0" err="1">
                <a:solidFill>
                  <a:srgbClr val="F1C232"/>
                </a:solidFill>
              </a:rPr>
              <a:t>Это</a:t>
            </a:r>
            <a:r>
              <a:rPr lang="en-GB" sz="3400" b="1" dirty="0">
                <a:solidFill>
                  <a:srgbClr val="F1C232"/>
                </a:solidFill>
              </a:rPr>
              <a:t> </a:t>
            </a:r>
            <a:r>
              <a:rPr lang="en-GB" sz="3400" b="1" dirty="0" err="1">
                <a:solidFill>
                  <a:srgbClr val="F1C232"/>
                </a:solidFill>
              </a:rPr>
              <a:t>не</a:t>
            </a:r>
            <a:r>
              <a:rPr lang="en-GB" sz="3400" b="1" dirty="0">
                <a:solidFill>
                  <a:srgbClr val="F1C232"/>
                </a:solidFill>
              </a:rPr>
              <a:t> </a:t>
            </a:r>
            <a:r>
              <a:rPr lang="en-GB" sz="3400" b="1" dirty="0" err="1">
                <a:solidFill>
                  <a:srgbClr val="F1C232"/>
                </a:solidFill>
              </a:rPr>
              <a:t>тот</a:t>
            </a:r>
            <a:r>
              <a:rPr lang="en-GB" sz="3400" b="1" dirty="0">
                <a:solidFill>
                  <a:srgbClr val="F1C232"/>
                </a:solidFill>
              </a:rPr>
              <a:t> </a:t>
            </a:r>
            <a:r>
              <a:rPr lang="en-GB" sz="3400" b="1" dirty="0" err="1">
                <a:solidFill>
                  <a:srgbClr val="F1C232"/>
                </a:solidFill>
              </a:rPr>
              <a:t>функционал</a:t>
            </a:r>
            <a:r>
              <a:rPr lang="en-GB" sz="3400" b="1" dirty="0">
                <a:solidFill>
                  <a:srgbClr val="F1C232"/>
                </a:solidFill>
              </a:rPr>
              <a:t> </a:t>
            </a:r>
            <a:r>
              <a:rPr lang="en-GB" sz="3400" b="1" dirty="0" err="1">
                <a:solidFill>
                  <a:srgbClr val="F1C232"/>
                </a:solidFill>
              </a:rPr>
              <a:t>Постмена</a:t>
            </a:r>
            <a:r>
              <a:rPr lang="en-GB" sz="3400" b="1" dirty="0">
                <a:solidFill>
                  <a:srgbClr val="F1C232"/>
                </a:solidFill>
              </a:rPr>
              <a:t> </a:t>
            </a:r>
            <a:endParaRPr sz="3400" b="1" dirty="0">
              <a:solidFill>
                <a:srgbClr val="F1C232"/>
              </a:solidFill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2261051" y="4366683"/>
            <a:ext cx="4621898" cy="603818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 dirty="0" err="1">
                <a:solidFill>
                  <a:srgbClr val="F1C232"/>
                </a:solidFill>
              </a:rPr>
              <a:t>который</a:t>
            </a:r>
            <a:r>
              <a:rPr lang="en-GB" sz="3400" b="1" dirty="0">
                <a:solidFill>
                  <a:srgbClr val="F1C232"/>
                </a:solidFill>
              </a:rPr>
              <a:t> </a:t>
            </a:r>
            <a:r>
              <a:rPr lang="en-GB" sz="3400" b="1" dirty="0" err="1">
                <a:solidFill>
                  <a:srgbClr val="F1C232"/>
                </a:solidFill>
              </a:rPr>
              <a:t>вы</a:t>
            </a:r>
            <a:r>
              <a:rPr lang="en-GB" sz="3400" b="1" dirty="0">
                <a:solidFill>
                  <a:srgbClr val="F1C232"/>
                </a:solidFill>
              </a:rPr>
              <a:t> </a:t>
            </a:r>
            <a:r>
              <a:rPr lang="en-GB" sz="3400" b="1" dirty="0" err="1">
                <a:solidFill>
                  <a:srgbClr val="F1C232"/>
                </a:solidFill>
              </a:rPr>
              <a:t>ищите</a:t>
            </a:r>
            <a:r>
              <a:rPr lang="en-GB" sz="3400" b="1" dirty="0">
                <a:solidFill>
                  <a:srgbClr val="F1C232"/>
                </a:solidFill>
              </a:rPr>
              <a:t>...</a:t>
            </a:r>
            <a:endParaRPr sz="3400" b="1" dirty="0">
              <a:solidFill>
                <a:srgbClr val="F1C232"/>
              </a:solidFill>
            </a:endParaRPr>
          </a:p>
        </p:txBody>
      </p:sp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3" y="0"/>
            <a:ext cx="914399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9325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2432100" y="386000"/>
            <a:ext cx="19059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err="1">
                <a:solidFill>
                  <a:srgbClr val="F1C232"/>
                </a:solidFill>
              </a:rPr>
              <a:t>Лопато</a:t>
            </a:r>
            <a:r>
              <a:rPr lang="en-GB" sz="3200" b="1" dirty="0">
                <a:solidFill>
                  <a:srgbClr val="F1C232"/>
                </a:solidFill>
              </a:rPr>
              <a:t> </a:t>
            </a:r>
            <a:br>
              <a:rPr lang="en-GB" sz="3200" b="1" dirty="0">
                <a:solidFill>
                  <a:srgbClr val="F1C232"/>
                </a:solidFill>
              </a:rPr>
            </a:br>
            <a:r>
              <a:rPr lang="en-GB" sz="3200" b="1" dirty="0" err="1">
                <a:solidFill>
                  <a:srgbClr val="F1C232"/>
                </a:solidFill>
              </a:rPr>
              <a:t>Алексей</a:t>
            </a:r>
            <a:endParaRPr sz="3200" b="1" dirty="0">
              <a:solidFill>
                <a:srgbClr val="F1C232"/>
              </a:solidFill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2647500" y="1390700"/>
            <a:ext cx="16905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1C232"/>
                </a:solidFill>
              </a:rPr>
              <a:t>QA, TL, Sith</a:t>
            </a:r>
            <a:endParaRPr sz="1800">
              <a:solidFill>
                <a:srgbClr val="F1C232"/>
              </a:solidFill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2379000" y="1776700"/>
            <a:ext cx="19590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solidFill>
                  <a:srgbClr val="F1C232"/>
                </a:solidFill>
              </a:rPr>
              <a:t>Верю</a:t>
            </a:r>
            <a:r>
              <a:rPr lang="en-GB" sz="1600" dirty="0">
                <a:solidFill>
                  <a:srgbClr val="F1C232"/>
                </a:solidFill>
              </a:rPr>
              <a:t> в </a:t>
            </a:r>
            <a:r>
              <a:rPr lang="en-GB" sz="1600" dirty="0" err="1">
                <a:solidFill>
                  <a:srgbClr val="F1C232"/>
                </a:solidFill>
              </a:rPr>
              <a:t>Темную</a:t>
            </a:r>
            <a:r>
              <a:rPr lang="en-GB" sz="1600" dirty="0">
                <a:solidFill>
                  <a:srgbClr val="F1C232"/>
                </a:solidFill>
              </a:rPr>
              <a:t> </a:t>
            </a:r>
            <a:r>
              <a:rPr lang="en-GB" sz="1600" dirty="0" err="1">
                <a:solidFill>
                  <a:srgbClr val="F1C232"/>
                </a:solidFill>
              </a:rPr>
              <a:t>Сторону</a:t>
            </a:r>
            <a:r>
              <a:rPr lang="en-GB" sz="1600" dirty="0">
                <a:solidFill>
                  <a:srgbClr val="F1C232"/>
                </a:solidFill>
              </a:rPr>
              <a:t> </a:t>
            </a:r>
            <a:r>
              <a:rPr lang="en-GB" sz="1600" dirty="0" err="1">
                <a:solidFill>
                  <a:srgbClr val="F1C232"/>
                </a:solidFill>
              </a:rPr>
              <a:t>Силы</a:t>
            </a:r>
            <a:r>
              <a:rPr lang="en-GB" sz="1600" dirty="0">
                <a:solidFill>
                  <a:srgbClr val="F1C232"/>
                </a:solidFill>
              </a:rPr>
              <a:t>, </a:t>
            </a:r>
            <a:br>
              <a:rPr lang="en-GB" sz="1600" dirty="0">
                <a:solidFill>
                  <a:srgbClr val="F1C232"/>
                </a:solidFill>
              </a:rPr>
            </a:br>
            <a:r>
              <a:rPr lang="en-GB" sz="1600" dirty="0" err="1">
                <a:solidFill>
                  <a:srgbClr val="F1C232"/>
                </a:solidFill>
              </a:rPr>
              <a:t>баги</a:t>
            </a:r>
            <a:r>
              <a:rPr lang="en-GB" sz="1600" dirty="0">
                <a:solidFill>
                  <a:srgbClr val="F1C232"/>
                </a:solidFill>
              </a:rPr>
              <a:t> </a:t>
            </a:r>
            <a:r>
              <a:rPr lang="en-GB" sz="1600" dirty="0" err="1">
                <a:solidFill>
                  <a:srgbClr val="F1C232"/>
                </a:solidFill>
              </a:rPr>
              <a:t>бек-енда</a:t>
            </a:r>
            <a:r>
              <a:rPr lang="en-GB" sz="1600" dirty="0">
                <a:solidFill>
                  <a:srgbClr val="F1C232"/>
                </a:solidFill>
              </a:rPr>
              <a:t>, </a:t>
            </a:r>
            <a:r>
              <a:rPr lang="en-GB" sz="1600" dirty="0" err="1">
                <a:solidFill>
                  <a:srgbClr val="F1C232"/>
                </a:solidFill>
              </a:rPr>
              <a:t>серверные</a:t>
            </a:r>
            <a:r>
              <a:rPr lang="en-GB" sz="1600" dirty="0">
                <a:solidFill>
                  <a:srgbClr val="F1C232"/>
                </a:solidFill>
              </a:rPr>
              <a:t> </a:t>
            </a:r>
            <a:r>
              <a:rPr lang="en-GB" sz="1600" dirty="0" err="1">
                <a:solidFill>
                  <a:srgbClr val="F1C232"/>
                </a:solidFill>
              </a:rPr>
              <a:t>уязвимости</a:t>
            </a:r>
            <a:r>
              <a:rPr lang="en-GB" sz="1600" dirty="0">
                <a:solidFill>
                  <a:srgbClr val="F1C232"/>
                </a:solidFill>
              </a:rPr>
              <a:t> </a:t>
            </a:r>
            <a:br>
              <a:rPr lang="en-GB" sz="1600" dirty="0">
                <a:solidFill>
                  <a:srgbClr val="F1C232"/>
                </a:solidFill>
              </a:rPr>
            </a:br>
            <a:r>
              <a:rPr lang="en-GB" sz="1600" dirty="0">
                <a:solidFill>
                  <a:srgbClr val="F1C232"/>
                </a:solidFill>
              </a:rPr>
              <a:t>и </a:t>
            </a:r>
            <a:r>
              <a:rPr lang="en-GB" sz="1600" dirty="0" err="1">
                <a:solidFill>
                  <a:srgbClr val="F1C232"/>
                </a:solidFill>
              </a:rPr>
              <a:t>другие</a:t>
            </a:r>
            <a:r>
              <a:rPr lang="en-GB" sz="1600" dirty="0">
                <a:solidFill>
                  <a:srgbClr val="F1C232"/>
                </a:solidFill>
              </a:rPr>
              <a:t> </a:t>
            </a:r>
            <a:r>
              <a:rPr lang="en-GB" sz="1600" dirty="0" err="1">
                <a:solidFill>
                  <a:srgbClr val="F1C232"/>
                </a:solidFill>
              </a:rPr>
              <a:t>плохие</a:t>
            </a:r>
            <a:r>
              <a:rPr lang="en-GB" sz="1600" dirty="0">
                <a:solidFill>
                  <a:srgbClr val="F1C232"/>
                </a:solidFill>
              </a:rPr>
              <a:t> </a:t>
            </a:r>
            <a:r>
              <a:rPr lang="en-GB" sz="1600" dirty="0" err="1">
                <a:solidFill>
                  <a:srgbClr val="F1C232"/>
                </a:solidFill>
              </a:rPr>
              <a:t>вещи</a:t>
            </a:r>
            <a:r>
              <a:rPr lang="en-GB" sz="1600" dirty="0">
                <a:solidFill>
                  <a:srgbClr val="F1C232"/>
                </a:solidFill>
              </a:rPr>
              <a:t>...</a:t>
            </a:r>
            <a:endParaRPr sz="1600" dirty="0">
              <a:solidFill>
                <a:srgbClr val="F1C232"/>
              </a:solidFill>
            </a:endParaRPr>
          </a:p>
        </p:txBody>
      </p:sp>
      <p:sp>
        <p:nvSpPr>
          <p:cNvPr id="66" name="Shape 66"/>
          <p:cNvSpPr txBox="1"/>
          <p:nvPr/>
        </p:nvSpPr>
        <p:spPr>
          <a:xfrm>
            <a:off x="4673000" y="2105250"/>
            <a:ext cx="45933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 dirty="0" err="1"/>
              <a:t>cфера</a:t>
            </a:r>
            <a:r>
              <a:rPr lang="en-GB" sz="1800" dirty="0"/>
              <a:t>:</a:t>
            </a:r>
            <a:br>
              <a:rPr lang="en-GB" sz="1800" dirty="0"/>
            </a:br>
            <a:r>
              <a:rPr lang="en-GB" sz="1800" b="1" dirty="0" err="1"/>
              <a:t>аутсорсинговая</a:t>
            </a:r>
            <a:r>
              <a:rPr lang="en-GB" sz="1800" b="1" dirty="0"/>
              <a:t> </a:t>
            </a:r>
            <a:r>
              <a:rPr lang="en-GB" sz="1800" b="1" dirty="0" err="1"/>
              <a:t>компания</a:t>
            </a:r>
            <a:endParaRPr sz="1800" b="1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 dirty="0" err="1"/>
              <a:t>проекты</a:t>
            </a:r>
            <a:r>
              <a:rPr lang="en-GB" sz="1800" dirty="0"/>
              <a:t>: </a:t>
            </a:r>
            <a:r>
              <a:rPr lang="en-GB" sz="1800" b="1" dirty="0"/>
              <a:t/>
            </a:r>
            <a:br>
              <a:rPr lang="en-GB" sz="1800" b="1" dirty="0"/>
            </a:br>
            <a:r>
              <a:rPr lang="en-GB" sz="1800" b="1" dirty="0"/>
              <a:t>mobile, web, </a:t>
            </a:r>
            <a:r>
              <a:rPr lang="en-GB" sz="1800" b="1" dirty="0" err="1"/>
              <a:t>IoT</a:t>
            </a:r>
            <a:r>
              <a:rPr lang="en-GB" sz="1800" b="1" dirty="0"/>
              <a:t>, AR/VR…</a:t>
            </a:r>
            <a:endParaRPr sz="1800" b="1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 dirty="0" err="1"/>
              <a:t>срок</a:t>
            </a:r>
            <a:r>
              <a:rPr lang="en-GB" sz="1800" dirty="0"/>
              <a:t> </a:t>
            </a:r>
            <a:r>
              <a:rPr lang="en-GB" sz="1800" dirty="0" err="1"/>
              <a:t>проектов</a:t>
            </a:r>
            <a:r>
              <a:rPr lang="en-GB" sz="1800" dirty="0"/>
              <a:t>: </a:t>
            </a:r>
            <a:r>
              <a:rPr lang="en-GB" sz="1800" b="1" dirty="0"/>
              <a:t/>
            </a:r>
            <a:br>
              <a:rPr lang="en-GB" sz="1800" b="1" dirty="0"/>
            </a:br>
            <a:r>
              <a:rPr lang="en-GB" sz="1800" b="1" dirty="0" err="1"/>
              <a:t>от</a:t>
            </a:r>
            <a:r>
              <a:rPr lang="en-GB" sz="1800" b="1" dirty="0"/>
              <a:t> 3 </a:t>
            </a:r>
            <a:r>
              <a:rPr lang="en-GB" sz="1800" b="1" dirty="0" err="1"/>
              <a:t>месяцев</a:t>
            </a:r>
            <a:r>
              <a:rPr lang="en-GB" sz="1800" b="1" dirty="0"/>
              <a:t> </a:t>
            </a:r>
            <a:r>
              <a:rPr lang="en-GB" sz="1800" b="1" dirty="0" err="1"/>
              <a:t>до</a:t>
            </a:r>
            <a:r>
              <a:rPr lang="en-GB" sz="1800" b="1" dirty="0"/>
              <a:t> 6 </a:t>
            </a:r>
            <a:r>
              <a:rPr lang="en-GB" sz="1800" b="1" dirty="0" err="1"/>
              <a:t>лет</a:t>
            </a:r>
            <a:endParaRPr sz="1800" b="1" dirty="0"/>
          </a:p>
        </p:txBody>
      </p:sp>
      <p:sp>
        <p:nvSpPr>
          <p:cNvPr id="8" name="Shape 65"/>
          <p:cNvSpPr txBox="1"/>
          <p:nvPr/>
        </p:nvSpPr>
        <p:spPr>
          <a:xfrm>
            <a:off x="108786" y="3491629"/>
            <a:ext cx="4089833" cy="7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1C232"/>
                </a:solidFill>
              </a:rPr>
              <a:t>email - a.lopato@mobidev.biz</a:t>
            </a:r>
            <a:br>
              <a:rPr lang="en-US" sz="1600" dirty="0" smtClean="0">
                <a:solidFill>
                  <a:srgbClr val="F1C232"/>
                </a:solidFill>
              </a:rPr>
            </a:br>
            <a:r>
              <a:rPr lang="en-US" sz="1600" dirty="0" err="1" smtClean="0">
                <a:solidFill>
                  <a:srgbClr val="F1C232"/>
                </a:solidFill>
              </a:rPr>
              <a:t>skype</a:t>
            </a:r>
            <a:r>
              <a:rPr lang="en-US" sz="1600" dirty="0" smtClean="0">
                <a:solidFill>
                  <a:srgbClr val="F1C232"/>
                </a:solidFill>
              </a:rPr>
              <a:t> - alexey.lopato.md</a:t>
            </a:r>
            <a:br>
              <a:rPr lang="en-US" sz="1600" dirty="0" smtClean="0">
                <a:solidFill>
                  <a:srgbClr val="F1C232"/>
                </a:solidFill>
              </a:rPr>
            </a:br>
            <a:endParaRPr sz="1600" dirty="0">
              <a:solidFill>
                <a:srgbClr val="F1C23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4224720"/>
            <a:ext cx="409860" cy="409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1" y="4224720"/>
            <a:ext cx="409860" cy="40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6111881" y="1205849"/>
            <a:ext cx="3032100" cy="72092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rgbClr val="F1C232"/>
                </a:solidFill>
              </a:rPr>
              <a:t>Мониторинг</a:t>
            </a:r>
            <a:endParaRPr sz="3600" b="1" dirty="0">
              <a:solidFill>
                <a:srgbClr val="F1C232"/>
              </a:solidFill>
            </a:endParaRPr>
          </a:p>
        </p:txBody>
      </p: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 monitor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0" y="772001"/>
            <a:ext cx="6464596" cy="3483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>
                <a:solidFill>
                  <a:srgbClr val="4C1130"/>
                </a:solidFill>
              </a:rPr>
              <a:t> </a:t>
            </a:r>
            <a:r>
              <a:rPr lang="ru-RU" sz="2000" b="1" dirty="0" smtClean="0">
                <a:solidFill>
                  <a:srgbClr val="4C1130"/>
                </a:solidFill>
              </a:rPr>
              <a:t>Плюсы: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Гибкая настройка из коробки (множество параметров);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Визуализация и детализация отчетов;</a:t>
            </a:r>
          </a:p>
          <a:p>
            <a:pPr lvl="1"/>
            <a:endParaRPr lang="ru-RU" sz="2000" b="1" dirty="0" smtClean="0">
              <a:solidFill>
                <a:srgbClr val="4C1130"/>
              </a:solidFill>
            </a:endParaRPr>
          </a:p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Минус:</a:t>
            </a:r>
            <a:br>
              <a:rPr lang="ru-RU" sz="2000" b="1" dirty="0" smtClean="0">
                <a:solidFill>
                  <a:srgbClr val="4C1130"/>
                </a:solidFill>
              </a:rPr>
            </a:br>
            <a:r>
              <a:rPr lang="ru-RU" sz="2000" dirty="0">
                <a:solidFill>
                  <a:srgbClr val="4C1130"/>
                </a:solidFill>
              </a:rPr>
              <a:t>- </a:t>
            </a:r>
            <a:r>
              <a:rPr lang="ru-RU" sz="2000" dirty="0" smtClean="0">
                <a:solidFill>
                  <a:srgbClr val="4C1130"/>
                </a:solidFill>
              </a:rPr>
              <a:t>Ограничения </a:t>
            </a:r>
            <a:r>
              <a:rPr lang="en-US" sz="2000" dirty="0">
                <a:solidFill>
                  <a:srgbClr val="4C1130"/>
                </a:solidFill>
              </a:rPr>
              <a:t>1,000</a:t>
            </a:r>
            <a:r>
              <a:rPr lang="ru-RU" sz="2000" dirty="0">
                <a:solidFill>
                  <a:srgbClr val="4C1130"/>
                </a:solidFill>
              </a:rPr>
              <a:t> запросов в месяц </a:t>
            </a:r>
            <a:r>
              <a:rPr lang="ru-RU" sz="2000" dirty="0" smtClean="0">
                <a:solidFill>
                  <a:srgbClr val="4C1130"/>
                </a:solidFill>
              </a:rPr>
              <a:t>– бесплатно;</a:t>
            </a:r>
            <a:br>
              <a:rPr lang="ru-RU" sz="2000" dirty="0" smtClean="0">
                <a:solidFill>
                  <a:srgbClr val="4C1130"/>
                </a:solidFill>
              </a:rPr>
            </a:br>
            <a:r>
              <a:rPr lang="ru-RU" sz="2000" dirty="0" smtClean="0">
                <a:solidFill>
                  <a:srgbClr val="4C1130"/>
                </a:solidFill>
              </a:rPr>
              <a:t/>
            </a:r>
            <a:br>
              <a:rPr lang="ru-RU" sz="2000" dirty="0" smtClean="0">
                <a:solidFill>
                  <a:srgbClr val="4C1130"/>
                </a:solidFill>
              </a:rPr>
            </a:b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6150" name="Picture 6" descr="ÐÐ°ÑÑÐ¸Ð½ÐºÐ¸ Ð¿Ð¾ Ð·Ð°Ð¿ÑÐ¾ÑÑ star wars chibi han solo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08" y="1919811"/>
            <a:ext cx="2185817" cy="322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1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625850" y="1056625"/>
            <a:ext cx="32511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 err="1" smtClean="0">
                <a:solidFill>
                  <a:srgbClr val="4C1130"/>
                </a:solidFill>
              </a:rPr>
              <a:t>Макетные</a:t>
            </a:r>
            <a:r>
              <a:rPr lang="en-GB" sz="4000" b="1" dirty="0" smtClean="0">
                <a:solidFill>
                  <a:srgbClr val="4C1130"/>
                </a:solidFill>
              </a:rPr>
              <a:t> (Mock) </a:t>
            </a:r>
            <a:br>
              <a:rPr lang="en-GB" sz="4000" b="1" dirty="0" smtClean="0">
                <a:solidFill>
                  <a:srgbClr val="4C1130"/>
                </a:solidFill>
              </a:rPr>
            </a:br>
            <a:r>
              <a:rPr lang="en-GB" sz="4000" b="1" dirty="0" err="1" smtClean="0">
                <a:solidFill>
                  <a:srgbClr val="4C1130"/>
                </a:solidFill>
              </a:rPr>
              <a:t>сервера</a:t>
            </a:r>
            <a:endParaRPr sz="4000" b="1" dirty="0"/>
          </a:p>
        </p:txBody>
      </p:sp>
      <p:pic>
        <p:nvPicPr>
          <p:cNvPr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3 mock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1" y="1090772"/>
            <a:ext cx="5684874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Плюс:</a:t>
            </a:r>
            <a:r>
              <a:rPr lang="en-US" sz="2000" b="1" dirty="0" smtClean="0">
                <a:solidFill>
                  <a:srgbClr val="4C1130"/>
                </a:solidFill>
              </a:rPr>
              <a:t/>
            </a:r>
            <a:br>
              <a:rPr lang="en-US" sz="2000" b="1" dirty="0" smtClean="0">
                <a:solidFill>
                  <a:srgbClr val="4C1130"/>
                </a:solidFill>
              </a:rPr>
            </a:br>
            <a:r>
              <a:rPr lang="en-US" sz="2000" dirty="0" smtClean="0">
                <a:solidFill>
                  <a:srgbClr val="4C1130"/>
                </a:solidFill>
              </a:rPr>
              <a:t>- </a:t>
            </a:r>
            <a:r>
              <a:rPr lang="uk-UA" sz="2000" dirty="0" err="1" smtClean="0">
                <a:solidFill>
                  <a:srgbClr val="4C1130"/>
                </a:solidFill>
              </a:rPr>
              <a:t>Имитация</a:t>
            </a:r>
            <a:r>
              <a:rPr lang="uk-UA" sz="2000" dirty="0" smtClean="0">
                <a:solidFill>
                  <a:srgbClr val="4C1130"/>
                </a:solidFill>
              </a:rPr>
              <a:t> 1го </a:t>
            </a:r>
            <a:r>
              <a:rPr lang="uk-UA" sz="2000" dirty="0" err="1" smtClean="0">
                <a:solidFill>
                  <a:srgbClr val="4C1130"/>
                </a:solidFill>
              </a:rPr>
              <a:t>или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uk-UA" sz="2000" dirty="0" err="1" smtClean="0">
                <a:solidFill>
                  <a:srgbClr val="4C1130"/>
                </a:solidFill>
              </a:rPr>
              <a:t>множества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ru-RU" sz="2000" dirty="0" err="1" smtClean="0">
                <a:solidFill>
                  <a:srgbClr val="4C1130"/>
                </a:solidFill>
              </a:rPr>
              <a:t>Эндпойтов</a:t>
            </a:r>
            <a:r>
              <a:rPr lang="ru-RU" sz="2000" dirty="0" smtClean="0">
                <a:solidFill>
                  <a:srgbClr val="4C1130"/>
                </a:solidFill>
              </a:rPr>
              <a:t>;</a:t>
            </a:r>
          </a:p>
          <a:p>
            <a:pPr lvl="1"/>
            <a:r>
              <a:rPr lang="ru-RU" sz="2000" dirty="0">
                <a:solidFill>
                  <a:srgbClr val="4C1130"/>
                </a:solidFill>
              </a:rPr>
              <a:t>- Возможность написания тестов для неготового </a:t>
            </a:r>
            <a:r>
              <a:rPr lang="ru-RU" sz="2000" dirty="0" smtClean="0">
                <a:solidFill>
                  <a:srgbClr val="4C1130"/>
                </a:solidFill>
              </a:rPr>
              <a:t>АПИ;</a:t>
            </a:r>
          </a:p>
          <a:p>
            <a:pPr lvl="1"/>
            <a:r>
              <a:rPr lang="ru-RU" sz="2000" b="1" dirty="0">
                <a:solidFill>
                  <a:srgbClr val="4C1130"/>
                </a:solidFill>
              </a:rPr>
              <a:t/>
            </a:r>
            <a:br>
              <a:rPr lang="ru-RU" sz="2000" b="1" dirty="0">
                <a:solidFill>
                  <a:srgbClr val="4C1130"/>
                </a:solidFill>
              </a:rPr>
            </a:br>
            <a:r>
              <a:rPr lang="ru-RU" sz="2000" b="1" dirty="0">
                <a:solidFill>
                  <a:srgbClr val="4C1130"/>
                </a:solidFill>
              </a:rPr>
              <a:t>Минус</a:t>
            </a:r>
            <a:r>
              <a:rPr lang="ru-RU" sz="2000" b="1" dirty="0" smtClean="0">
                <a:solidFill>
                  <a:srgbClr val="4C1130"/>
                </a:solidFill>
              </a:rPr>
              <a:t>: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Статические (</a:t>
            </a:r>
            <a:r>
              <a:rPr lang="ru-RU" sz="2000" dirty="0" err="1" smtClean="0">
                <a:solidFill>
                  <a:srgbClr val="4C1130"/>
                </a:solidFill>
              </a:rPr>
              <a:t>захаркодженные</a:t>
            </a:r>
            <a:r>
              <a:rPr lang="ru-RU" sz="2000" dirty="0" smtClean="0">
                <a:solidFill>
                  <a:srgbClr val="4C1130"/>
                </a:solidFill>
              </a:rPr>
              <a:t>) данные;</a:t>
            </a:r>
          </a:p>
          <a:p>
            <a:pPr marL="342900" lvl="1" indent="-342900" algn="just">
              <a:buFontTx/>
              <a:buChar char="-"/>
            </a:pP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8" name="Picture 4" descr="ÐÐ°ÑÑÐ¸Ð½ÐºÐ¸ Ð¿Ð¾ Ð·Ð°Ð¿ÑÐ¾ÑÑ star wars chibi death star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75" y="2024994"/>
            <a:ext cx="2368550" cy="238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17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3825" y="203200"/>
            <a:ext cx="543017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390150" y="1243575"/>
            <a:ext cx="3007500" cy="15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 err="1">
                <a:solidFill>
                  <a:srgbClr val="4C1130"/>
                </a:solidFill>
              </a:rPr>
              <a:t>Проверки</a:t>
            </a:r>
            <a:r>
              <a:rPr lang="en-GB" sz="4000" b="1" dirty="0">
                <a:solidFill>
                  <a:srgbClr val="4C1130"/>
                </a:solidFill>
              </a:rPr>
              <a:t> </a:t>
            </a:r>
            <a:r>
              <a:rPr lang="en-GB" sz="4000" b="1" dirty="0" err="1">
                <a:solidFill>
                  <a:srgbClr val="4C1130"/>
                </a:solidFill>
              </a:rPr>
              <a:t>на</a:t>
            </a:r>
            <a:r>
              <a:rPr lang="en-GB" sz="4000" b="1" dirty="0">
                <a:solidFill>
                  <a:srgbClr val="4C1130"/>
                </a:solidFill>
              </a:rPr>
              <a:t> </a:t>
            </a:r>
            <a:r>
              <a:rPr lang="en-GB" sz="4000" b="1" dirty="0" err="1">
                <a:solidFill>
                  <a:srgbClr val="4C1130"/>
                </a:solidFill>
              </a:rPr>
              <a:t>время</a:t>
            </a:r>
            <a:r>
              <a:rPr lang="en-GB" sz="4000" b="1" dirty="0">
                <a:solidFill>
                  <a:srgbClr val="4C1130"/>
                </a:solidFill>
              </a:rPr>
              <a:t> </a:t>
            </a:r>
            <a:r>
              <a:rPr lang="en-GB" sz="4000" b="1" dirty="0" err="1">
                <a:solidFill>
                  <a:srgbClr val="4C1130"/>
                </a:solidFill>
              </a:rPr>
              <a:t>отклика</a:t>
            </a:r>
            <a:endParaRPr sz="4000" b="1" dirty="0"/>
          </a:p>
        </p:txBody>
      </p:sp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 title="time.mp4">
            <a:hlinkClick r:id="rId5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004 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1" y="1090772"/>
            <a:ext cx="5684874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Плюс:</a:t>
            </a:r>
            <a:r>
              <a:rPr lang="en-US" sz="2000" b="1" dirty="0" smtClean="0">
                <a:solidFill>
                  <a:srgbClr val="4C1130"/>
                </a:solidFill>
              </a:rPr>
              <a:t/>
            </a:r>
            <a:br>
              <a:rPr lang="en-US" sz="2000" b="1" dirty="0" smtClean="0">
                <a:solidFill>
                  <a:srgbClr val="4C1130"/>
                </a:solidFill>
              </a:rPr>
            </a:br>
            <a:r>
              <a:rPr lang="en-US" sz="2000" dirty="0" smtClean="0">
                <a:solidFill>
                  <a:srgbClr val="4C1130"/>
                </a:solidFill>
              </a:rPr>
              <a:t>- </a:t>
            </a:r>
            <a:r>
              <a:rPr lang="uk-UA" sz="2000" dirty="0" smtClean="0">
                <a:solidFill>
                  <a:srgbClr val="4C1130"/>
                </a:solidFill>
              </a:rPr>
              <a:t>Один тест, с </a:t>
            </a:r>
            <a:r>
              <a:rPr lang="uk-UA" sz="2000" dirty="0" err="1" smtClean="0">
                <a:solidFill>
                  <a:srgbClr val="4C1130"/>
                </a:solidFill>
              </a:rPr>
              <a:t>возможностью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uk-UA" sz="2000" dirty="0" err="1" smtClean="0">
                <a:solidFill>
                  <a:srgbClr val="4C1130"/>
                </a:solidFill>
              </a:rPr>
              <a:t>добавления</a:t>
            </a:r>
            <a:r>
              <a:rPr lang="uk-UA" sz="2000" dirty="0" smtClean="0">
                <a:solidFill>
                  <a:srgbClr val="4C1130"/>
                </a:solidFill>
              </a:rPr>
              <a:t> в </a:t>
            </a:r>
            <a:r>
              <a:rPr lang="uk-UA" sz="2000" dirty="0" err="1" smtClean="0">
                <a:solidFill>
                  <a:srgbClr val="4C1130"/>
                </a:solidFill>
              </a:rPr>
              <a:t>кажд</a:t>
            </a:r>
            <a:r>
              <a:rPr lang="ru-RU" sz="2000" dirty="0" err="1" smtClean="0">
                <a:solidFill>
                  <a:srgbClr val="4C1130"/>
                </a:solidFill>
              </a:rPr>
              <a:t>ый</a:t>
            </a:r>
            <a:r>
              <a:rPr lang="ru-RU" sz="2000" dirty="0" smtClean="0">
                <a:solidFill>
                  <a:srgbClr val="4C1130"/>
                </a:solidFill>
              </a:rPr>
              <a:t> запрос;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Указание точного времени или диапазона;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Идентификация </a:t>
            </a:r>
            <a:r>
              <a:rPr lang="ru-RU" sz="2000" dirty="0">
                <a:solidFill>
                  <a:srgbClr val="4C1130"/>
                </a:solidFill>
              </a:rPr>
              <a:t>проблемных мест;</a:t>
            </a:r>
          </a:p>
          <a:p>
            <a:pPr lvl="1"/>
            <a:r>
              <a:rPr lang="ru-RU" sz="2000" b="1" dirty="0">
                <a:solidFill>
                  <a:srgbClr val="4C1130"/>
                </a:solidFill>
              </a:rPr>
              <a:t/>
            </a:r>
            <a:br>
              <a:rPr lang="ru-RU" sz="2000" b="1" dirty="0">
                <a:solidFill>
                  <a:srgbClr val="4C1130"/>
                </a:solidFill>
              </a:rPr>
            </a:br>
            <a:r>
              <a:rPr lang="ru-RU" sz="2000" b="1" dirty="0">
                <a:solidFill>
                  <a:srgbClr val="4C1130"/>
                </a:solidFill>
              </a:rPr>
              <a:t>Минус</a:t>
            </a:r>
            <a:r>
              <a:rPr lang="ru-RU" sz="2000" b="1" dirty="0" smtClean="0">
                <a:solidFill>
                  <a:srgbClr val="4C1130"/>
                </a:solidFill>
              </a:rPr>
              <a:t>: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</a:t>
            </a:r>
            <a:r>
              <a:rPr lang="en-US" sz="2000" dirty="0" smtClean="0">
                <a:solidFill>
                  <a:srgbClr val="4C1130"/>
                </a:solidFill>
              </a:rPr>
              <a:t>Postman </a:t>
            </a:r>
            <a:r>
              <a:rPr lang="uk-UA" sz="2000" dirty="0" smtClean="0">
                <a:solidFill>
                  <a:srgbClr val="4C1130"/>
                </a:solidFill>
              </a:rPr>
              <a:t>не </a:t>
            </a:r>
            <a:r>
              <a:rPr lang="uk-UA" sz="2000" dirty="0" err="1" smtClean="0">
                <a:solidFill>
                  <a:srgbClr val="4C1130"/>
                </a:solidFill>
              </a:rPr>
              <a:t>предназначен</a:t>
            </a:r>
            <a:r>
              <a:rPr lang="uk-UA" sz="2000" dirty="0" smtClean="0">
                <a:solidFill>
                  <a:srgbClr val="4C1130"/>
                </a:solidFill>
              </a:rPr>
              <a:t> для </a:t>
            </a:r>
            <a:r>
              <a:rPr lang="uk-UA" sz="2000" dirty="0" err="1" smtClean="0">
                <a:solidFill>
                  <a:srgbClr val="4C1130"/>
                </a:solidFill>
              </a:rPr>
              <a:t>нагрузочного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uk-UA" sz="2000" dirty="0" err="1" smtClean="0">
                <a:solidFill>
                  <a:srgbClr val="4C1130"/>
                </a:solidFill>
              </a:rPr>
              <a:t>тестирования</a:t>
            </a:r>
            <a:r>
              <a:rPr lang="uk-UA" sz="2000" dirty="0" smtClean="0">
                <a:solidFill>
                  <a:srgbClr val="4C1130"/>
                </a:solidFill>
              </a:rPr>
              <a:t>;</a:t>
            </a:r>
            <a:endParaRPr lang="ru-RU" sz="2000" dirty="0" smtClean="0">
              <a:solidFill>
                <a:srgbClr val="4C1130"/>
              </a:solidFill>
            </a:endParaRPr>
          </a:p>
          <a:p>
            <a:pPr marL="342900" lvl="1" indent="-342900" algn="just">
              <a:buFontTx/>
              <a:buChar char="-"/>
            </a:pP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9220" name="Picture 4" descr="ÐÐ°ÑÑÐ¸Ð½ÐºÐ¸ Ð¿Ð¾ Ð·Ð°Ð¿ÑÐ¾ÑÑ star wars clock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91" y="2673122"/>
            <a:ext cx="1787525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6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073" y="0"/>
            <a:ext cx="53063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2636713" y="176350"/>
            <a:ext cx="3365100" cy="151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4C1130"/>
                </a:solidFill>
              </a:rPr>
              <a:t>Построение потоков</a:t>
            </a:r>
            <a:endParaRPr sz="3600" b="1">
              <a:solidFill>
                <a:srgbClr val="F1C232"/>
              </a:solidFill>
            </a:endParaRPr>
          </a:p>
        </p:txBody>
      </p:sp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1548975" y="340925"/>
            <a:ext cx="42690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C1130"/>
                </a:solidFill>
              </a:rPr>
              <a:t>План на сегодня</a:t>
            </a:r>
            <a:endParaRPr sz="3000" b="1">
              <a:solidFill>
                <a:srgbClr val="4C1130"/>
              </a:solidFill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415025" y="1000525"/>
            <a:ext cx="6380100" cy="3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За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что</a:t>
            </a:r>
            <a:r>
              <a:rPr lang="en-GB" sz="2000" dirty="0">
                <a:solidFill>
                  <a:srgbClr val="4C1130"/>
                </a:solidFill>
              </a:rPr>
              <a:t> я </a:t>
            </a:r>
            <a:r>
              <a:rPr lang="en-GB" sz="2000" dirty="0" err="1">
                <a:solidFill>
                  <a:srgbClr val="4C1130"/>
                </a:solidFill>
              </a:rPr>
              <a:t>люблю</a:t>
            </a:r>
            <a:r>
              <a:rPr lang="en-GB" sz="2000" dirty="0">
                <a:solidFill>
                  <a:srgbClr val="4C1130"/>
                </a:solidFill>
              </a:rPr>
              <a:t> Postman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Синтаксис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Мониторинг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Макетные</a:t>
            </a:r>
            <a:r>
              <a:rPr lang="ru-RU" sz="2000" dirty="0">
                <a:solidFill>
                  <a:srgbClr val="4C1130"/>
                </a:solidFill>
              </a:rPr>
              <a:t> (</a:t>
            </a:r>
            <a:r>
              <a:rPr lang="en-US" sz="2000" dirty="0">
                <a:solidFill>
                  <a:srgbClr val="4C1130"/>
                </a:solidFill>
              </a:rPr>
              <a:t>Mock</a:t>
            </a:r>
            <a:r>
              <a:rPr lang="ru-RU" sz="2000" dirty="0">
                <a:solidFill>
                  <a:srgbClr val="4C1130"/>
                </a:solidFill>
              </a:rPr>
              <a:t>)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сервера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Проверки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на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время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отклика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Построение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потоков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Использование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встроенных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библиотек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Очистка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переменных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Использование</a:t>
            </a:r>
            <a:r>
              <a:rPr lang="en-GB" sz="2000" dirty="0">
                <a:solidFill>
                  <a:srgbClr val="4C1130"/>
                </a:solidFill>
              </a:rPr>
              <a:t> Newman </a:t>
            </a:r>
            <a:r>
              <a:rPr lang="en-GB" sz="2000" b="1" dirty="0">
                <a:solidFill>
                  <a:srgbClr val="4C1130"/>
                </a:solidFill>
              </a:rPr>
              <a:t>и </a:t>
            </a:r>
            <a:r>
              <a:rPr lang="en-GB" sz="2000" b="1" dirty="0" err="1">
                <a:solidFill>
                  <a:srgbClr val="4C1130"/>
                </a:solidFill>
              </a:rPr>
              <a:t>многое</a:t>
            </a:r>
            <a:r>
              <a:rPr lang="en-GB" sz="2000" b="1" dirty="0">
                <a:solidFill>
                  <a:srgbClr val="4C1130"/>
                </a:solidFill>
              </a:rPr>
              <a:t> </a:t>
            </a:r>
            <a:r>
              <a:rPr lang="en-GB" sz="2000" b="1" dirty="0" err="1">
                <a:solidFill>
                  <a:srgbClr val="4C1130"/>
                </a:solidFill>
              </a:rPr>
              <a:t>другое</a:t>
            </a:r>
            <a:endParaRPr sz="2000" b="1" dirty="0">
              <a:solidFill>
                <a:srgbClr val="4C1130"/>
              </a:solidFill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b="1" dirty="0" err="1">
                <a:solidFill>
                  <a:srgbClr val="4C1130"/>
                </a:solidFill>
              </a:rPr>
              <a:t>Пойти</a:t>
            </a:r>
            <a:r>
              <a:rPr lang="en-GB" sz="2000" b="1" dirty="0">
                <a:solidFill>
                  <a:srgbClr val="4C1130"/>
                </a:solidFill>
              </a:rPr>
              <a:t> </a:t>
            </a:r>
            <a:r>
              <a:rPr lang="en-GB" sz="2000" b="1" dirty="0" err="1">
                <a:solidFill>
                  <a:srgbClr val="4C1130"/>
                </a:solidFill>
              </a:rPr>
              <a:t>на</a:t>
            </a:r>
            <a:r>
              <a:rPr lang="en-GB" sz="2000" b="1" dirty="0">
                <a:solidFill>
                  <a:srgbClr val="4C1130"/>
                </a:solidFill>
              </a:rPr>
              <a:t> </a:t>
            </a:r>
            <a:r>
              <a:rPr lang="en-GB" sz="2000" b="1" dirty="0" err="1">
                <a:solidFill>
                  <a:srgbClr val="4C1130"/>
                </a:solidFill>
              </a:rPr>
              <a:t>вечеринку</a:t>
            </a:r>
            <a:r>
              <a:rPr lang="en-GB" sz="2000" b="1" dirty="0">
                <a:solidFill>
                  <a:srgbClr val="4C1130"/>
                </a:solidFill>
              </a:rPr>
              <a:t>, </a:t>
            </a:r>
            <a:r>
              <a:rPr lang="en-GB" sz="2000" b="1" dirty="0" err="1">
                <a:solidFill>
                  <a:srgbClr val="4C1130"/>
                </a:solidFill>
              </a:rPr>
              <a:t>после</a:t>
            </a:r>
            <a:r>
              <a:rPr lang="en-GB" sz="2000" b="1" dirty="0">
                <a:solidFill>
                  <a:srgbClr val="4C1130"/>
                </a:solidFill>
              </a:rPr>
              <a:t> </a:t>
            </a:r>
            <a:r>
              <a:rPr lang="en-GB" sz="2000" b="1" dirty="0" err="1">
                <a:solidFill>
                  <a:srgbClr val="4C1130"/>
                </a:solidFill>
              </a:rPr>
              <a:t>этого</a:t>
            </a:r>
            <a:r>
              <a:rPr lang="en-GB" sz="2000" b="1" dirty="0">
                <a:solidFill>
                  <a:srgbClr val="4C1130"/>
                </a:solidFill>
              </a:rPr>
              <a:t> </a:t>
            </a:r>
            <a:r>
              <a:rPr lang="en-GB" sz="2000" b="1" dirty="0" err="1">
                <a:solidFill>
                  <a:srgbClr val="4C1130"/>
                </a:solidFill>
              </a:rPr>
              <a:t>доклада</a:t>
            </a:r>
            <a:r>
              <a:rPr lang="en-GB" sz="2000" b="1" dirty="0">
                <a:solidFill>
                  <a:srgbClr val="4C1130"/>
                </a:solidFill>
              </a:rPr>
              <a:t>...</a:t>
            </a:r>
            <a:endParaRPr sz="2000" b="1" dirty="0">
              <a:solidFill>
                <a:srgbClr val="4C113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190050" y="1543525"/>
            <a:ext cx="69798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 err="1">
                <a:solidFill>
                  <a:srgbClr val="4C1130"/>
                </a:solidFill>
              </a:rPr>
              <a:t>Синтаксис</a:t>
            </a:r>
            <a:r>
              <a:rPr lang="en-GB" sz="2600" b="1" dirty="0">
                <a:solidFill>
                  <a:srgbClr val="4C1130"/>
                </a:solidFill>
              </a:rPr>
              <a:t>:</a:t>
            </a:r>
            <a:br>
              <a:rPr lang="en-GB" sz="2600" b="1" dirty="0">
                <a:solidFill>
                  <a:srgbClr val="4C1130"/>
                </a:solidFill>
              </a:rPr>
            </a:br>
            <a:r>
              <a:rPr lang="en-GB" sz="2600" b="1" dirty="0" err="1">
                <a:solidFill>
                  <a:srgbClr val="4C1130"/>
                </a:solidFill>
              </a:rPr>
              <a:t>postman.setNextRequest</a:t>
            </a:r>
            <a:r>
              <a:rPr lang="en-GB" sz="2600" b="1" dirty="0">
                <a:solidFill>
                  <a:srgbClr val="4C1130"/>
                </a:solidFill>
              </a:rPr>
              <a:t>(</a:t>
            </a:r>
            <a:r>
              <a:rPr lang="en-GB" sz="2600" b="1" dirty="0" err="1">
                <a:solidFill>
                  <a:srgbClr val="4C1130"/>
                </a:solidFill>
              </a:rPr>
              <a:t>Имя</a:t>
            </a:r>
            <a:r>
              <a:rPr lang="en-GB" sz="2600" b="1" dirty="0">
                <a:solidFill>
                  <a:srgbClr val="4C1130"/>
                </a:solidFill>
              </a:rPr>
              <a:t> </a:t>
            </a:r>
            <a:r>
              <a:rPr lang="en-GB" sz="2600" b="1" dirty="0" err="1">
                <a:solidFill>
                  <a:srgbClr val="4C1130"/>
                </a:solidFill>
              </a:rPr>
              <a:t>Запроса</a:t>
            </a:r>
            <a:r>
              <a:rPr lang="en-GB" sz="2600" b="1" dirty="0">
                <a:solidFill>
                  <a:srgbClr val="4C1130"/>
                </a:solidFill>
              </a:rPr>
              <a:t>);</a:t>
            </a:r>
            <a:endParaRPr sz="2600" b="1" dirty="0">
              <a:solidFill>
                <a:srgbClr val="4C1130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b="1" dirty="0" err="1">
                <a:solidFill>
                  <a:srgbClr val="4C1130"/>
                </a:solidFill>
              </a:rPr>
              <a:t>postman.setNextRequest</a:t>
            </a:r>
            <a:r>
              <a:rPr lang="en-GB" sz="2600" b="1" dirty="0">
                <a:solidFill>
                  <a:srgbClr val="4C1130"/>
                </a:solidFill>
              </a:rPr>
              <a:t>(null);</a:t>
            </a:r>
            <a:endParaRPr sz="2600" b="1" dirty="0">
              <a:solidFill>
                <a:srgbClr val="4C113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5 workf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1" y="1090772"/>
            <a:ext cx="5684874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Плюсы:</a:t>
            </a:r>
            <a:r>
              <a:rPr lang="en-US" sz="2000" b="1" dirty="0" smtClean="0">
                <a:solidFill>
                  <a:srgbClr val="4C1130"/>
                </a:solidFill>
              </a:rPr>
              <a:t/>
            </a:r>
            <a:br>
              <a:rPr lang="en-US" sz="2000" b="1" dirty="0" smtClean="0">
                <a:solidFill>
                  <a:srgbClr val="4C1130"/>
                </a:solidFill>
              </a:rPr>
            </a:br>
            <a:r>
              <a:rPr lang="en-US" sz="2000" dirty="0" smtClean="0">
                <a:solidFill>
                  <a:srgbClr val="4C1130"/>
                </a:solidFill>
              </a:rPr>
              <a:t>- </a:t>
            </a:r>
            <a:r>
              <a:rPr lang="uk-UA" sz="2000" dirty="0" smtClean="0">
                <a:solidFill>
                  <a:srgbClr val="4C1130"/>
                </a:solidFill>
              </a:rPr>
              <a:t>Один набор </a:t>
            </a:r>
            <a:r>
              <a:rPr lang="uk-UA" sz="2000" dirty="0" err="1" smtClean="0">
                <a:solidFill>
                  <a:srgbClr val="4C1130"/>
                </a:solidFill>
              </a:rPr>
              <a:t>тестов</a:t>
            </a:r>
            <a:r>
              <a:rPr lang="uk-UA" sz="2000" dirty="0" smtClean="0">
                <a:solidFill>
                  <a:srgbClr val="4C1130"/>
                </a:solidFill>
              </a:rPr>
              <a:t> для </a:t>
            </a:r>
            <a:r>
              <a:rPr lang="uk-UA" sz="2000" dirty="0" err="1" smtClean="0">
                <a:solidFill>
                  <a:srgbClr val="4C1130"/>
                </a:solidFill>
              </a:rPr>
              <a:t>разнообразн</a:t>
            </a:r>
            <a:r>
              <a:rPr lang="ru-RU" sz="2000" dirty="0" err="1" smtClean="0">
                <a:solidFill>
                  <a:srgbClr val="4C1130"/>
                </a:solidFill>
              </a:rPr>
              <a:t>ых</a:t>
            </a:r>
            <a:r>
              <a:rPr lang="ru-RU" sz="2000" dirty="0" smtClean="0">
                <a:solidFill>
                  <a:srgbClr val="4C1130"/>
                </a:solidFill>
              </a:rPr>
              <a:t> кейсов; 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Возможность остановить коллекцию при определенных условиях;</a:t>
            </a:r>
            <a:endParaRPr lang="ru-RU" sz="2000" dirty="0">
              <a:solidFill>
                <a:srgbClr val="4C1130"/>
              </a:solidFill>
            </a:endParaRPr>
          </a:p>
          <a:p>
            <a:pPr lvl="1"/>
            <a:r>
              <a:rPr lang="ru-RU" sz="2000" b="1" dirty="0">
                <a:solidFill>
                  <a:srgbClr val="4C1130"/>
                </a:solidFill>
              </a:rPr>
              <a:t/>
            </a:r>
            <a:br>
              <a:rPr lang="ru-RU" sz="2000" b="1" dirty="0">
                <a:solidFill>
                  <a:srgbClr val="4C1130"/>
                </a:solidFill>
              </a:rPr>
            </a:b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7178" name="Picture 10" descr="ÐÐ°ÑÑÐ¸Ð½ÐºÐ¸ Ð¿Ð¾ Ð·Ð°Ð¿ÑÐ¾ÑÑ star wars chibi chewbacca death star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1998713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1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1218857" y="3581862"/>
            <a:ext cx="6706286" cy="127432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rgbClr val="F1C232"/>
                </a:solidFill>
              </a:rPr>
              <a:t>Использование</a:t>
            </a:r>
            <a:r>
              <a:rPr lang="en-GB" sz="3600" b="1" dirty="0">
                <a:solidFill>
                  <a:srgbClr val="F1C232"/>
                </a:solidFill>
              </a:rPr>
              <a:t> </a:t>
            </a:r>
            <a:r>
              <a:rPr lang="en-GB" sz="3600" b="1" dirty="0" err="1">
                <a:solidFill>
                  <a:srgbClr val="F1C232"/>
                </a:solidFill>
              </a:rPr>
              <a:t>встроенных</a:t>
            </a:r>
            <a:r>
              <a:rPr lang="en-GB" sz="3600" b="1" dirty="0">
                <a:solidFill>
                  <a:srgbClr val="F1C232"/>
                </a:solidFill>
              </a:rPr>
              <a:t> </a:t>
            </a:r>
            <a:r>
              <a:rPr lang="en-GB" sz="3600" b="1" dirty="0" err="1">
                <a:solidFill>
                  <a:srgbClr val="F1C232"/>
                </a:solidFill>
              </a:rPr>
              <a:t>библиотек</a:t>
            </a:r>
            <a:endParaRPr sz="3600" b="1" dirty="0">
              <a:solidFill>
                <a:srgbClr val="F1C232"/>
              </a:solidFill>
            </a:endParaRPr>
          </a:p>
        </p:txBody>
      </p:sp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1" y="1090772"/>
            <a:ext cx="6372446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Плюс:</a:t>
            </a:r>
            <a:r>
              <a:rPr lang="en-US" sz="2000" b="1" dirty="0" smtClean="0">
                <a:solidFill>
                  <a:srgbClr val="4C1130"/>
                </a:solidFill>
              </a:rPr>
              <a:t/>
            </a:r>
            <a:br>
              <a:rPr lang="en-US" sz="2000" b="1" dirty="0" smtClean="0">
                <a:solidFill>
                  <a:srgbClr val="4C1130"/>
                </a:solidFill>
              </a:rPr>
            </a:br>
            <a:r>
              <a:rPr lang="en-US" sz="2000" dirty="0" smtClean="0">
                <a:solidFill>
                  <a:srgbClr val="4C1130"/>
                </a:solidFill>
              </a:rPr>
              <a:t>- </a:t>
            </a:r>
            <a:r>
              <a:rPr lang="ru-RU" sz="2000" dirty="0" smtClean="0">
                <a:solidFill>
                  <a:srgbClr val="4C1130"/>
                </a:solidFill>
              </a:rPr>
              <a:t>Возможности </a:t>
            </a:r>
            <a:r>
              <a:rPr lang="ru-RU" sz="2000" dirty="0" err="1" smtClean="0">
                <a:solidFill>
                  <a:srgbClr val="4C1130"/>
                </a:solidFill>
              </a:rPr>
              <a:t>парсинга</a:t>
            </a:r>
            <a:r>
              <a:rPr lang="en-US" sz="2000" dirty="0" smtClean="0">
                <a:solidFill>
                  <a:srgbClr val="4C1130"/>
                </a:solidFill>
              </a:rPr>
              <a:t> HTML</a:t>
            </a:r>
            <a:r>
              <a:rPr lang="ru-RU" sz="2000" dirty="0" smtClean="0">
                <a:solidFill>
                  <a:srgbClr val="4C1130"/>
                </a:solidFill>
              </a:rPr>
              <a:t>;</a:t>
            </a:r>
          </a:p>
          <a:p>
            <a:pPr lvl="1"/>
            <a:r>
              <a:rPr lang="ru-RU" sz="2000" b="1" dirty="0">
                <a:solidFill>
                  <a:srgbClr val="4C1130"/>
                </a:solidFill>
              </a:rPr>
              <a:t/>
            </a:r>
            <a:br>
              <a:rPr lang="ru-RU" sz="2000" b="1" dirty="0">
                <a:solidFill>
                  <a:srgbClr val="4C1130"/>
                </a:solidFill>
              </a:rPr>
            </a:br>
            <a:r>
              <a:rPr lang="ru-RU" sz="2000" b="1" dirty="0">
                <a:solidFill>
                  <a:srgbClr val="4C1130"/>
                </a:solidFill>
              </a:rPr>
              <a:t>Минус</a:t>
            </a:r>
            <a:r>
              <a:rPr lang="ru-RU" sz="2000" b="1" dirty="0" smtClean="0">
                <a:solidFill>
                  <a:srgbClr val="4C1130"/>
                </a:solidFill>
              </a:rPr>
              <a:t>: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</a:t>
            </a:r>
            <a:r>
              <a:rPr lang="uk-UA" sz="2000" dirty="0" err="1" smtClean="0">
                <a:solidFill>
                  <a:srgbClr val="4C1130"/>
                </a:solidFill>
              </a:rPr>
              <a:t>Сложнее</a:t>
            </a:r>
            <a:r>
              <a:rPr lang="uk-UA" sz="2000" dirty="0" smtClean="0">
                <a:solidFill>
                  <a:srgbClr val="4C1130"/>
                </a:solidFill>
              </a:rPr>
              <a:t> в </a:t>
            </a:r>
            <a:r>
              <a:rPr lang="uk-UA" sz="2000" dirty="0" err="1" smtClean="0">
                <a:solidFill>
                  <a:srgbClr val="4C1130"/>
                </a:solidFill>
              </a:rPr>
              <a:t>использовании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uk-UA" sz="2000" dirty="0" err="1" smtClean="0">
                <a:solidFill>
                  <a:srgbClr val="4C1130"/>
                </a:solidFill>
              </a:rPr>
              <a:t>чем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uk-UA" sz="2000" dirty="0" err="1" smtClean="0">
                <a:solidFill>
                  <a:srgbClr val="4C1130"/>
                </a:solidFill>
              </a:rPr>
              <a:t>специализованые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uk-UA" sz="2000" dirty="0" err="1" smtClean="0">
                <a:solidFill>
                  <a:srgbClr val="4C1130"/>
                </a:solidFill>
              </a:rPr>
              <a:t>инструменты</a:t>
            </a:r>
            <a:r>
              <a:rPr lang="uk-UA" sz="2000" dirty="0">
                <a:solidFill>
                  <a:srgbClr val="4C1130"/>
                </a:solidFill>
              </a:rPr>
              <a:t>;</a:t>
            </a:r>
            <a:endParaRPr lang="ru-RU" sz="2000" dirty="0" smtClean="0">
              <a:solidFill>
                <a:srgbClr val="4C1130"/>
              </a:solidFill>
            </a:endParaRPr>
          </a:p>
          <a:p>
            <a:pPr marL="342900" lvl="1" indent="-342900" algn="just">
              <a:buFontTx/>
              <a:buChar char="-"/>
            </a:pP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10242" name="Picture 2" descr="ÐÐ°ÑÑÐ¸Ð½ÐºÐ¸ Ð¿Ð¾ Ð·Ð°Ð¿ÑÐ¾ÑÑ star wars boba fett chi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94" y="1247724"/>
            <a:ext cx="2641927" cy="369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8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1" y="1090772"/>
            <a:ext cx="6372446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Плюс:</a:t>
            </a:r>
            <a:r>
              <a:rPr lang="en-US" sz="2000" b="1" dirty="0" smtClean="0">
                <a:solidFill>
                  <a:srgbClr val="4C1130"/>
                </a:solidFill>
              </a:rPr>
              <a:t/>
            </a:r>
            <a:br>
              <a:rPr lang="en-US" sz="2000" b="1" dirty="0" smtClean="0">
                <a:solidFill>
                  <a:srgbClr val="4C1130"/>
                </a:solidFill>
              </a:rPr>
            </a:br>
            <a:r>
              <a:rPr lang="en-US" sz="2000" dirty="0" smtClean="0">
                <a:solidFill>
                  <a:srgbClr val="4C1130"/>
                </a:solidFill>
              </a:rPr>
              <a:t>- </a:t>
            </a:r>
            <a:r>
              <a:rPr lang="ru-RU" sz="2000" dirty="0" smtClean="0">
                <a:solidFill>
                  <a:srgbClr val="4C1130"/>
                </a:solidFill>
              </a:rPr>
              <a:t>Быстрота написания 1 теста для всей схемы;</a:t>
            </a:r>
          </a:p>
          <a:p>
            <a:pPr lvl="1"/>
            <a:r>
              <a:rPr lang="ru-RU" sz="2000" b="1" dirty="0">
                <a:solidFill>
                  <a:srgbClr val="4C1130"/>
                </a:solidFill>
              </a:rPr>
              <a:t/>
            </a:r>
            <a:br>
              <a:rPr lang="ru-RU" sz="2000" b="1" dirty="0">
                <a:solidFill>
                  <a:srgbClr val="4C1130"/>
                </a:solidFill>
              </a:rPr>
            </a:br>
            <a:r>
              <a:rPr lang="ru-RU" sz="2000" b="1" dirty="0" smtClean="0">
                <a:solidFill>
                  <a:srgbClr val="4C1130"/>
                </a:solidFill>
              </a:rPr>
              <a:t>Минусы:</a:t>
            </a: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Множество </a:t>
            </a:r>
            <a:r>
              <a:rPr lang="ru-RU" sz="2000" dirty="0" err="1" smtClean="0">
                <a:solidFill>
                  <a:srgbClr val="4C1130"/>
                </a:solidFill>
              </a:rPr>
              <a:t>доп</a:t>
            </a:r>
            <a:r>
              <a:rPr lang="uk-UA" sz="2000" dirty="0" err="1" smtClean="0">
                <a:solidFill>
                  <a:srgbClr val="4C1130"/>
                </a:solidFill>
              </a:rPr>
              <a:t>олнительн</a:t>
            </a:r>
            <a:r>
              <a:rPr lang="ru-RU" sz="2000" dirty="0" err="1" smtClean="0">
                <a:solidFill>
                  <a:srgbClr val="4C1130"/>
                </a:solidFill>
              </a:rPr>
              <a:t>ых</a:t>
            </a:r>
            <a:r>
              <a:rPr lang="ru-RU" sz="2000" dirty="0" smtClean="0">
                <a:solidFill>
                  <a:srgbClr val="4C1130"/>
                </a:solidFill>
              </a:rPr>
              <a:t> настроек для </a:t>
            </a:r>
            <a:r>
              <a:rPr lang="en-US" sz="2000" dirty="0" smtClean="0">
                <a:solidFill>
                  <a:srgbClr val="4C1130"/>
                </a:solidFill>
              </a:rPr>
              <a:t>JSON</a:t>
            </a:r>
            <a:r>
              <a:rPr lang="ru-RU" sz="2000" dirty="0" smtClean="0">
                <a:solidFill>
                  <a:srgbClr val="4C1130"/>
                </a:solidFill>
              </a:rPr>
              <a:t>схемы</a:t>
            </a:r>
            <a:r>
              <a:rPr lang="en-US" sz="2000" dirty="0" smtClean="0">
                <a:solidFill>
                  <a:srgbClr val="4C1130"/>
                </a:solidFill>
              </a:rPr>
              <a:t>;</a:t>
            </a:r>
            <a:endParaRPr lang="ru-RU" sz="2000" dirty="0" smtClean="0">
              <a:solidFill>
                <a:srgbClr val="4C1130"/>
              </a:solidFill>
            </a:endParaRP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</a:t>
            </a:r>
            <a:r>
              <a:rPr lang="uk-UA" sz="2000" dirty="0" err="1" smtClean="0">
                <a:solidFill>
                  <a:srgbClr val="4C1130"/>
                </a:solidFill>
              </a:rPr>
              <a:t>Сложн</a:t>
            </a:r>
            <a:r>
              <a:rPr lang="ru-RU" sz="2000" dirty="0" err="1" smtClean="0">
                <a:solidFill>
                  <a:srgbClr val="4C1130"/>
                </a:solidFill>
              </a:rPr>
              <a:t>ый</a:t>
            </a:r>
            <a:r>
              <a:rPr lang="ru-RU" sz="2000" dirty="0" smtClean="0">
                <a:solidFill>
                  <a:srgbClr val="4C1130"/>
                </a:solidFill>
              </a:rPr>
              <a:t> </a:t>
            </a:r>
            <a:r>
              <a:rPr lang="ru-RU" sz="2000" dirty="0" err="1" smtClean="0">
                <a:solidFill>
                  <a:srgbClr val="4C1130"/>
                </a:solidFill>
              </a:rPr>
              <a:t>дебаг</a:t>
            </a:r>
            <a:r>
              <a:rPr lang="ru-RU" sz="2000" dirty="0">
                <a:solidFill>
                  <a:srgbClr val="4C1130"/>
                </a:solidFill>
              </a:rPr>
              <a:t> </a:t>
            </a:r>
            <a:r>
              <a:rPr lang="ru-RU" sz="2000" dirty="0" err="1" smtClean="0">
                <a:solidFill>
                  <a:srgbClr val="4C1130"/>
                </a:solidFill>
              </a:rPr>
              <a:t>непройденных</a:t>
            </a:r>
            <a:r>
              <a:rPr lang="ru-RU" sz="2000" dirty="0" smtClean="0">
                <a:solidFill>
                  <a:srgbClr val="4C1130"/>
                </a:solidFill>
              </a:rPr>
              <a:t> тестов на основе невнятных логов</a:t>
            </a:r>
            <a:r>
              <a:rPr lang="uk-UA" sz="2000" dirty="0" smtClean="0">
                <a:solidFill>
                  <a:srgbClr val="4C1130"/>
                </a:solidFill>
              </a:rPr>
              <a:t>;</a:t>
            </a:r>
            <a:endParaRPr lang="ru-RU" sz="2000" dirty="0" smtClean="0">
              <a:solidFill>
                <a:srgbClr val="4C1130"/>
              </a:solidFill>
            </a:endParaRPr>
          </a:p>
          <a:p>
            <a:pPr marL="342900" lvl="1" indent="-342900" algn="just">
              <a:buFontTx/>
              <a:buChar char="-"/>
            </a:pP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2056" name="Picture 8" descr="ÐÐ°ÑÑÐ¸Ð½ÐºÐ¸ Ð¿Ð¾ Ð·Ð°Ð¿ÑÐ¾ÑÑ star wars K2S0 robot chi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40" y="452461"/>
            <a:ext cx="1439394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92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3540632" y="731375"/>
            <a:ext cx="5603368" cy="130293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rgbClr val="F1C232"/>
                </a:solidFill>
              </a:rPr>
              <a:t>Очистка</a:t>
            </a:r>
            <a:r>
              <a:rPr lang="en-GB" sz="3600" b="1" dirty="0">
                <a:solidFill>
                  <a:srgbClr val="F1C232"/>
                </a:solidFill>
              </a:rPr>
              <a:t> </a:t>
            </a:r>
            <a:r>
              <a:rPr lang="en-GB" sz="3600" b="1" dirty="0" err="1" smtClean="0">
                <a:solidFill>
                  <a:srgbClr val="F1C232"/>
                </a:solidFill>
              </a:rPr>
              <a:t>переменных</a:t>
            </a:r>
            <a:endParaRPr sz="3600" b="1" dirty="0">
              <a:solidFill>
                <a:srgbClr val="F1C232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rgbClr val="F1C232"/>
                </a:solidFill>
              </a:rPr>
              <a:t>pm.environment.unset</a:t>
            </a:r>
            <a:r>
              <a:rPr lang="en-GB" sz="3600" b="1" dirty="0">
                <a:solidFill>
                  <a:srgbClr val="F1C232"/>
                </a:solidFill>
              </a:rPr>
              <a:t>();</a:t>
            </a:r>
            <a:endParaRPr sz="3600" b="1" dirty="0">
              <a:solidFill>
                <a:srgbClr val="F1C232"/>
              </a:solidFill>
            </a:endParaRPr>
          </a:p>
        </p:txBody>
      </p:sp>
      <p:pic>
        <p:nvPicPr>
          <p:cNvPr id="257" name="Shape 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2636778" y="199400"/>
            <a:ext cx="3870442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rgbClr val="4C1130"/>
                </a:solidFill>
              </a:rPr>
              <a:t>Кто</a:t>
            </a:r>
            <a:r>
              <a:rPr lang="en-GB" sz="2800" b="1" dirty="0">
                <a:solidFill>
                  <a:srgbClr val="4C1130"/>
                </a:solidFill>
              </a:rPr>
              <a:t> </a:t>
            </a:r>
            <a:r>
              <a:rPr lang="en-GB" sz="2800" b="1" dirty="0" err="1">
                <a:solidFill>
                  <a:srgbClr val="4C1130"/>
                </a:solidFill>
              </a:rPr>
              <a:t>такой</a:t>
            </a:r>
            <a:r>
              <a:rPr lang="en-GB" sz="2800" b="1" dirty="0">
                <a:solidFill>
                  <a:srgbClr val="4C1130"/>
                </a:solidFill>
              </a:rPr>
              <a:t> Postman?</a:t>
            </a:r>
            <a:endParaRPr sz="2800" dirty="0">
              <a:solidFill>
                <a:srgbClr val="4C1130"/>
              </a:solidFill>
            </a:endParaRPr>
          </a:p>
        </p:txBody>
      </p:sp>
      <p:pic>
        <p:nvPicPr>
          <p:cNvPr id="86" name="Shape 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350" y="1095150"/>
            <a:ext cx="2781300" cy="28575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 title="9.mp4">
            <a:hlinkClick r:id="rId5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0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1" y="1090772"/>
            <a:ext cx="6372446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Плюс:</a:t>
            </a:r>
            <a:r>
              <a:rPr lang="en-US" sz="2000" b="1" dirty="0" smtClean="0">
                <a:solidFill>
                  <a:srgbClr val="4C1130"/>
                </a:solidFill>
              </a:rPr>
              <a:t/>
            </a:r>
            <a:br>
              <a:rPr lang="en-US" sz="2000" b="1" dirty="0" smtClean="0">
                <a:solidFill>
                  <a:srgbClr val="4C1130"/>
                </a:solidFill>
              </a:rPr>
            </a:br>
            <a:r>
              <a:rPr lang="en-US" sz="2000" dirty="0" smtClean="0">
                <a:solidFill>
                  <a:srgbClr val="4C1130"/>
                </a:solidFill>
              </a:rPr>
              <a:t>- </a:t>
            </a:r>
            <a:r>
              <a:rPr lang="ru-RU" sz="2000" dirty="0" smtClean="0">
                <a:solidFill>
                  <a:srgbClr val="4C1130"/>
                </a:solidFill>
              </a:rPr>
              <a:t>Очистка данных полученных из предыдущих прогонов; </a:t>
            </a:r>
            <a:endParaRPr lang="en-US" sz="2000" dirty="0" smtClean="0">
              <a:solidFill>
                <a:srgbClr val="4C1130"/>
              </a:solidFill>
            </a:endParaRPr>
          </a:p>
          <a:p>
            <a:pPr lvl="1"/>
            <a:endParaRPr lang="en-US" sz="2000" dirty="0" smtClean="0">
              <a:solidFill>
                <a:srgbClr val="4C1130"/>
              </a:solidFill>
            </a:endParaRPr>
          </a:p>
          <a:p>
            <a:pPr lvl="1"/>
            <a:r>
              <a:rPr lang="uk-UA" sz="2000" b="1" dirty="0" err="1" smtClean="0">
                <a:solidFill>
                  <a:srgbClr val="4C1130"/>
                </a:solidFill>
              </a:rPr>
              <a:t>Рекомендация</a:t>
            </a:r>
            <a:r>
              <a:rPr lang="uk-UA" sz="2000" b="1" dirty="0" smtClean="0">
                <a:solidFill>
                  <a:srgbClr val="4C1130"/>
                </a:solidFill>
              </a:rPr>
              <a:t>: </a:t>
            </a:r>
          </a:p>
          <a:p>
            <a:pPr lvl="1"/>
            <a:r>
              <a:rPr lang="uk-UA" sz="2000" dirty="0" smtClean="0">
                <a:solidFill>
                  <a:srgbClr val="4C1130"/>
                </a:solidFill>
              </a:rPr>
              <a:t>- </a:t>
            </a:r>
            <a:r>
              <a:rPr lang="uk-UA" sz="2000" dirty="0" err="1" smtClean="0">
                <a:solidFill>
                  <a:srgbClr val="4C1130"/>
                </a:solidFill>
              </a:rPr>
              <a:t>Размещение</a:t>
            </a:r>
            <a:r>
              <a:rPr lang="uk-UA" sz="2000" dirty="0" smtClean="0">
                <a:solidFill>
                  <a:srgbClr val="4C1130"/>
                </a:solidFill>
              </a:rPr>
              <a:t> в </a:t>
            </a:r>
            <a:r>
              <a:rPr lang="uk-UA" sz="2000" dirty="0" err="1" smtClean="0">
                <a:solidFill>
                  <a:srgbClr val="4C1130"/>
                </a:solidFill>
              </a:rPr>
              <a:t>начале</a:t>
            </a:r>
            <a:r>
              <a:rPr lang="uk-UA" sz="2000" dirty="0" smtClean="0">
                <a:solidFill>
                  <a:srgbClr val="4C1130"/>
                </a:solidFill>
              </a:rPr>
              <a:t> ваших </a:t>
            </a:r>
            <a:r>
              <a:rPr lang="uk-UA" sz="2000" dirty="0" err="1" smtClean="0">
                <a:solidFill>
                  <a:srgbClr val="4C1130"/>
                </a:solidFill>
              </a:rPr>
              <a:t>тестов</a:t>
            </a:r>
            <a:r>
              <a:rPr lang="uk-UA" sz="2000" dirty="0" smtClean="0">
                <a:solidFill>
                  <a:srgbClr val="4C1130"/>
                </a:solidFill>
              </a:rPr>
              <a:t>;</a:t>
            </a:r>
            <a:endParaRPr lang="ru-RU" sz="2000" dirty="0" smtClean="0">
              <a:solidFill>
                <a:srgbClr val="4C1130"/>
              </a:solidFill>
            </a:endParaRPr>
          </a:p>
          <a:p>
            <a:pPr lvl="1"/>
            <a:endParaRPr lang="ru-RU" sz="2000" dirty="0" smtClean="0">
              <a:solidFill>
                <a:srgbClr val="4C1130"/>
              </a:solidFill>
            </a:endParaRPr>
          </a:p>
          <a:p>
            <a:pPr lvl="1"/>
            <a:r>
              <a:rPr lang="ru-RU" sz="2000" b="1" dirty="0">
                <a:solidFill>
                  <a:srgbClr val="4C1130"/>
                </a:solidFill>
              </a:rPr>
              <a:t/>
            </a:r>
            <a:br>
              <a:rPr lang="ru-RU" sz="2000" b="1" dirty="0">
                <a:solidFill>
                  <a:srgbClr val="4C1130"/>
                </a:solidFill>
              </a:rPr>
            </a:br>
            <a:endParaRPr sz="2000" dirty="0" smtClean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3078" name="Picture 6" descr="ÐÐ°ÑÑÐ¸Ð½ÐºÐ¸ Ð¿Ð¾ Ð·Ð°Ð¿ÑÐ¾ÑÑ star wars stormtrooper chibi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54" y="1862599"/>
            <a:ext cx="2841026" cy="284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3998" cy="45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46"/>
            <a:ext cx="9144001" cy="513760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5262100" y="102175"/>
            <a:ext cx="3690900" cy="151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1C232"/>
                </a:solidFill>
              </a:rPr>
              <a:t>Newman и </a:t>
            </a:r>
            <a:r>
              <a:rPr lang="en-GB" sz="3600" b="1" dirty="0" err="1">
                <a:solidFill>
                  <a:srgbClr val="F1C232"/>
                </a:solidFill>
              </a:rPr>
              <a:t>автоматизация</a:t>
            </a:r>
            <a:endParaRPr sz="3600" b="1" dirty="0">
              <a:solidFill>
                <a:srgbClr val="F1C232"/>
              </a:solidFill>
            </a:endParaRPr>
          </a:p>
        </p:txBody>
      </p:sp>
      <p:pic>
        <p:nvPicPr>
          <p:cNvPr id="276" name="Shape 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7475" y="1281625"/>
            <a:ext cx="985525" cy="870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2175700" y="73925"/>
            <a:ext cx="40647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4C1130"/>
                </a:solidFill>
              </a:rPr>
              <a:t>Использование:</a:t>
            </a:r>
            <a:endParaRPr>
              <a:solidFill>
                <a:srgbClr val="4C1130"/>
              </a:solidFill>
            </a:endParaRPr>
          </a:p>
        </p:txBody>
      </p:sp>
      <p:pic>
        <p:nvPicPr>
          <p:cNvPr id="286" name="Shape 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251975" y="933825"/>
            <a:ext cx="7515300" cy="3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dirty="0" err="1">
                <a:solidFill>
                  <a:srgbClr val="4C1130"/>
                </a:solidFill>
              </a:rPr>
              <a:t>npm</a:t>
            </a:r>
            <a:r>
              <a:rPr lang="en-GB" sz="2200" dirty="0">
                <a:solidFill>
                  <a:srgbClr val="4C1130"/>
                </a:solidFill>
              </a:rPr>
              <a:t> install -g </a:t>
            </a:r>
            <a:r>
              <a:rPr lang="en-GB" sz="2200" dirty="0" err="1">
                <a:solidFill>
                  <a:srgbClr val="4C1130"/>
                </a:solidFill>
              </a:rPr>
              <a:t>newman</a:t>
            </a:r>
            <a:endParaRPr sz="2200" dirty="0">
              <a:solidFill>
                <a:srgbClr val="4C1130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dirty="0" err="1">
                <a:solidFill>
                  <a:srgbClr val="4C1130"/>
                </a:solidFill>
              </a:rPr>
              <a:t>newman</a:t>
            </a:r>
            <a:r>
              <a:rPr lang="en-GB" sz="2200" dirty="0">
                <a:solidFill>
                  <a:srgbClr val="4C1130"/>
                </a:solidFill>
              </a:rPr>
              <a:t> run </a:t>
            </a:r>
            <a:r>
              <a:rPr lang="en-GB" sz="2200" dirty="0" err="1">
                <a:solidFill>
                  <a:srgbClr val="4C1130"/>
                </a:solidFill>
              </a:rPr>
              <a:t>mycollection.json</a:t>
            </a:r>
            <a:endParaRPr sz="2200" dirty="0">
              <a:solidFill>
                <a:srgbClr val="4C1130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dirty="0" err="1">
                <a:solidFill>
                  <a:srgbClr val="4C1130"/>
                </a:solidFill>
              </a:rPr>
              <a:t>newman</a:t>
            </a:r>
            <a:r>
              <a:rPr lang="en-GB" sz="2200" dirty="0">
                <a:solidFill>
                  <a:srgbClr val="4C1130"/>
                </a:solidFill>
              </a:rPr>
              <a:t> run </a:t>
            </a:r>
            <a:r>
              <a:rPr lang="en-GB" sz="2200" dirty="0" err="1">
                <a:solidFill>
                  <a:srgbClr val="4C1130"/>
                </a:solidFill>
              </a:rPr>
              <a:t>mycollection.json</a:t>
            </a:r>
            <a:r>
              <a:rPr lang="en-GB" sz="2200" dirty="0">
                <a:solidFill>
                  <a:srgbClr val="4C1130"/>
                </a:solidFill>
              </a:rPr>
              <a:t> -n 3</a:t>
            </a:r>
            <a:endParaRPr sz="2200" dirty="0">
              <a:solidFill>
                <a:srgbClr val="4C1130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dirty="0" err="1">
                <a:solidFill>
                  <a:srgbClr val="4C1130"/>
                </a:solidFill>
              </a:rPr>
              <a:t>newman</a:t>
            </a:r>
            <a:r>
              <a:rPr lang="en-GB" sz="2200" dirty="0">
                <a:solidFill>
                  <a:srgbClr val="4C1130"/>
                </a:solidFill>
              </a:rPr>
              <a:t> run </a:t>
            </a:r>
            <a:r>
              <a:rPr lang="en-GB" sz="2200" dirty="0" err="1">
                <a:solidFill>
                  <a:srgbClr val="4C1130"/>
                </a:solidFill>
              </a:rPr>
              <a:t>mycollection.json</a:t>
            </a:r>
            <a:r>
              <a:rPr lang="en-GB" sz="2200" dirty="0">
                <a:solidFill>
                  <a:srgbClr val="4C1130"/>
                </a:solidFill>
              </a:rPr>
              <a:t> -n 3 </a:t>
            </a:r>
            <a:br>
              <a:rPr lang="en-GB" sz="2200" dirty="0">
                <a:solidFill>
                  <a:srgbClr val="4C1130"/>
                </a:solidFill>
              </a:rPr>
            </a:br>
            <a:r>
              <a:rPr lang="en-GB" sz="2200" dirty="0">
                <a:solidFill>
                  <a:srgbClr val="4C1130"/>
                </a:solidFill>
              </a:rPr>
              <a:t>-e </a:t>
            </a:r>
            <a:r>
              <a:rPr lang="en-GB" sz="2200" dirty="0" err="1">
                <a:solidFill>
                  <a:srgbClr val="4C1130"/>
                </a:solidFill>
              </a:rPr>
              <a:t>dev_environment.json</a:t>
            </a:r>
            <a:r>
              <a:rPr lang="en-GB" sz="2200" dirty="0">
                <a:solidFill>
                  <a:srgbClr val="4C1130"/>
                </a:solidFill>
              </a:rPr>
              <a:t> -g </a:t>
            </a:r>
            <a:r>
              <a:rPr lang="en-GB" sz="2200" dirty="0" err="1">
                <a:solidFill>
                  <a:srgbClr val="4C1130"/>
                </a:solidFill>
              </a:rPr>
              <a:t>dev_globals.json</a:t>
            </a:r>
            <a:r>
              <a:rPr lang="en-GB" sz="2200" dirty="0">
                <a:solidFill>
                  <a:srgbClr val="4C1130"/>
                </a:solidFill>
              </a:rPr>
              <a:t> -d data.csv</a:t>
            </a:r>
            <a:endParaRPr sz="2200" dirty="0">
              <a:solidFill>
                <a:srgbClr val="4C1130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u="sng" dirty="0">
                <a:solidFill>
                  <a:schemeClr val="accent5"/>
                </a:solidFill>
                <a:hlinkClick r:id="rId5"/>
              </a:rPr>
              <a:t>https://github.com/postmanlabs/newman</a:t>
            </a:r>
            <a:r>
              <a:rPr lang="en-GB" sz="2200" dirty="0">
                <a:solidFill>
                  <a:schemeClr val="dk1"/>
                </a:solidFill>
              </a:rPr>
              <a:t> </a:t>
            </a:r>
            <a:endParaRPr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 title="newmancsv.mp4">
            <a:hlinkClick r:id="rId5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009 newm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129575" y="118100"/>
            <a:ext cx="49470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4C1130"/>
                </a:solidFill>
              </a:rPr>
              <a:t>Итог</a:t>
            </a:r>
            <a:endParaRPr sz="2800" b="1" dirty="0">
              <a:solidFill>
                <a:srgbClr val="4C1130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74921" y="1090772"/>
            <a:ext cx="6372446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ru-RU" sz="2000" b="1" dirty="0" smtClean="0">
                <a:solidFill>
                  <a:srgbClr val="4C1130"/>
                </a:solidFill>
              </a:rPr>
              <a:t>Плюс:</a:t>
            </a:r>
            <a:r>
              <a:rPr lang="en-US" sz="2000" b="1" dirty="0" smtClean="0">
                <a:solidFill>
                  <a:srgbClr val="4C1130"/>
                </a:solidFill>
              </a:rPr>
              <a:t/>
            </a:r>
            <a:br>
              <a:rPr lang="en-US" sz="2000" b="1" dirty="0" smtClean="0">
                <a:solidFill>
                  <a:srgbClr val="4C1130"/>
                </a:solidFill>
              </a:rPr>
            </a:br>
            <a:r>
              <a:rPr lang="en-US" sz="2000" dirty="0" smtClean="0">
                <a:solidFill>
                  <a:srgbClr val="4C1130"/>
                </a:solidFill>
              </a:rPr>
              <a:t>- </a:t>
            </a:r>
            <a:r>
              <a:rPr lang="ru-RU" sz="2000" dirty="0">
                <a:solidFill>
                  <a:srgbClr val="4C1130"/>
                </a:solidFill>
              </a:rPr>
              <a:t>Использования без нагрузки графического интерфейса </a:t>
            </a:r>
            <a:r>
              <a:rPr lang="uk-UA" sz="2000" dirty="0" err="1">
                <a:solidFill>
                  <a:srgbClr val="4C1130"/>
                </a:solidFill>
              </a:rPr>
              <a:t>из</a:t>
            </a:r>
            <a:r>
              <a:rPr lang="uk-UA" sz="2000" dirty="0">
                <a:solidFill>
                  <a:srgbClr val="4C1130"/>
                </a:solidFill>
              </a:rPr>
              <a:t> </a:t>
            </a:r>
            <a:r>
              <a:rPr lang="uk-UA" sz="2000" dirty="0" err="1">
                <a:solidFill>
                  <a:srgbClr val="4C1130"/>
                </a:solidFill>
              </a:rPr>
              <a:t>командной</a:t>
            </a:r>
            <a:r>
              <a:rPr lang="uk-UA" sz="2000" dirty="0">
                <a:solidFill>
                  <a:srgbClr val="4C1130"/>
                </a:solidFill>
              </a:rPr>
              <a:t> строки</a:t>
            </a:r>
            <a:r>
              <a:rPr lang="ru-RU" sz="2000" dirty="0">
                <a:solidFill>
                  <a:srgbClr val="4C1130"/>
                </a:solidFill>
              </a:rPr>
              <a:t>;</a:t>
            </a:r>
          </a:p>
          <a:p>
            <a:pPr lvl="1"/>
            <a:r>
              <a:rPr lang="ru-RU" sz="2000" dirty="0">
                <a:solidFill>
                  <a:srgbClr val="4C1130"/>
                </a:solidFill>
              </a:rPr>
              <a:t>- </a:t>
            </a:r>
            <a:r>
              <a:rPr lang="uk-UA" sz="2000" dirty="0" err="1">
                <a:solidFill>
                  <a:srgbClr val="4C1130"/>
                </a:solidFill>
              </a:rPr>
              <a:t>Предоставляет</a:t>
            </a:r>
            <a:r>
              <a:rPr lang="uk-UA" sz="2000" dirty="0">
                <a:solidFill>
                  <a:srgbClr val="4C1130"/>
                </a:solidFill>
              </a:rPr>
              <a:t> </a:t>
            </a:r>
            <a:r>
              <a:rPr lang="uk-UA" sz="2000" dirty="0" err="1">
                <a:solidFill>
                  <a:srgbClr val="4C1130"/>
                </a:solidFill>
              </a:rPr>
              <a:t>возможности</a:t>
            </a:r>
            <a:r>
              <a:rPr lang="uk-UA" sz="2000" dirty="0">
                <a:solidFill>
                  <a:srgbClr val="4C1130"/>
                </a:solidFill>
              </a:rPr>
              <a:t> </a:t>
            </a:r>
            <a:r>
              <a:rPr lang="uk-UA" sz="2000" dirty="0" err="1">
                <a:solidFill>
                  <a:srgbClr val="4C1130"/>
                </a:solidFill>
              </a:rPr>
              <a:t>непрерывной</a:t>
            </a:r>
            <a:r>
              <a:rPr lang="uk-UA" sz="2000" dirty="0">
                <a:solidFill>
                  <a:srgbClr val="4C1130"/>
                </a:solidFill>
              </a:rPr>
              <a:t> </a:t>
            </a:r>
            <a:r>
              <a:rPr lang="uk-UA" sz="2000" dirty="0" err="1">
                <a:solidFill>
                  <a:srgbClr val="4C1130"/>
                </a:solidFill>
              </a:rPr>
              <a:t>интеграции</a:t>
            </a:r>
            <a:r>
              <a:rPr lang="uk-UA" sz="2000" dirty="0">
                <a:solidFill>
                  <a:srgbClr val="4C1130"/>
                </a:solidFill>
              </a:rPr>
              <a:t> - </a:t>
            </a:r>
            <a:r>
              <a:rPr lang="en-US" sz="2000" dirty="0">
                <a:solidFill>
                  <a:srgbClr val="4C1130"/>
                </a:solidFill>
              </a:rPr>
              <a:t>CI;</a:t>
            </a:r>
            <a:endParaRPr lang="ru-RU" sz="2000" dirty="0">
              <a:solidFill>
                <a:srgbClr val="4C1130"/>
              </a:solidFill>
            </a:endParaRPr>
          </a:p>
          <a:p>
            <a:pPr lvl="1"/>
            <a:r>
              <a:rPr lang="ru-RU" sz="2000" dirty="0" smtClean="0">
                <a:solidFill>
                  <a:srgbClr val="4C1130"/>
                </a:solidFill>
              </a:rPr>
              <a:t>- </a:t>
            </a:r>
            <a:r>
              <a:rPr lang="en-US" sz="2000" dirty="0" smtClean="0">
                <a:solidFill>
                  <a:srgbClr val="4C1130"/>
                </a:solidFill>
              </a:rPr>
              <a:t>Data </a:t>
            </a:r>
            <a:r>
              <a:rPr lang="en-US" sz="2000" dirty="0">
                <a:solidFill>
                  <a:srgbClr val="4C1130"/>
                </a:solidFill>
              </a:rPr>
              <a:t>Driven Testing c </a:t>
            </a:r>
            <a:r>
              <a:rPr lang="uk-UA" sz="2000" dirty="0" err="1">
                <a:solidFill>
                  <a:srgbClr val="4C1130"/>
                </a:solidFill>
              </a:rPr>
              <a:t>данн</a:t>
            </a:r>
            <a:r>
              <a:rPr lang="ru-RU" sz="2000" dirty="0" err="1">
                <a:solidFill>
                  <a:srgbClr val="4C1130"/>
                </a:solidFill>
              </a:rPr>
              <a:t>ыми</a:t>
            </a:r>
            <a:r>
              <a:rPr lang="ru-RU" sz="2000" dirty="0">
                <a:solidFill>
                  <a:srgbClr val="4C1130"/>
                </a:solidFill>
              </a:rPr>
              <a:t> из </a:t>
            </a:r>
            <a:r>
              <a:rPr lang="en-US" sz="2000" dirty="0">
                <a:solidFill>
                  <a:srgbClr val="4C1130"/>
                </a:solidFill>
              </a:rPr>
              <a:t>CSV </a:t>
            </a:r>
            <a:r>
              <a:rPr lang="ru-RU" sz="2000" dirty="0">
                <a:solidFill>
                  <a:srgbClr val="4C1130"/>
                </a:solidFill>
              </a:rPr>
              <a:t>файла;</a:t>
            </a:r>
          </a:p>
          <a:p>
            <a:pPr lvl="1"/>
            <a:r>
              <a:rPr lang="ru-RU" sz="2000" dirty="0">
                <a:solidFill>
                  <a:srgbClr val="4C1130"/>
                </a:solidFill>
              </a:rPr>
              <a:t>- Поддержка репортеров (</a:t>
            </a:r>
            <a:r>
              <a:rPr lang="en-US" sz="2000" dirty="0" err="1">
                <a:solidFill>
                  <a:srgbClr val="4C1130"/>
                </a:solidFill>
              </a:rPr>
              <a:t>html,cli,json,junit</a:t>
            </a:r>
            <a:r>
              <a:rPr lang="ru-RU" sz="2000" dirty="0">
                <a:solidFill>
                  <a:srgbClr val="4C1130"/>
                </a:solidFill>
              </a:rPr>
              <a:t>);</a:t>
            </a:r>
            <a:r>
              <a:rPr lang="ru-RU" sz="2000" b="1" dirty="0">
                <a:solidFill>
                  <a:srgbClr val="4C1130"/>
                </a:solidFill>
              </a:rPr>
              <a:t/>
            </a:r>
            <a:br>
              <a:rPr lang="ru-RU" sz="2000" b="1" dirty="0">
                <a:solidFill>
                  <a:srgbClr val="4C1130"/>
                </a:solidFill>
              </a:rPr>
            </a:br>
            <a:endParaRPr sz="2000" dirty="0">
              <a:solidFill>
                <a:srgbClr val="4C113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C1130"/>
              </a:solidFill>
            </a:endParaRPr>
          </a:p>
        </p:txBody>
      </p:sp>
      <p:pic>
        <p:nvPicPr>
          <p:cNvPr id="1038" name="Picture 14" descr="ÐÐ°ÑÑÐ¸Ð½ÐºÐ¸ Ð¿Ð¾ Ð·Ð°Ð¿ÑÐ¾ÑÑ star wars bb8 chibi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63" y="2117565"/>
            <a:ext cx="1585370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7300"/>
            <a:ext cx="91440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875" y="132950"/>
            <a:ext cx="985524" cy="98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300" y="138625"/>
            <a:ext cx="985525" cy="87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0250" y="100102"/>
            <a:ext cx="761738" cy="105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8938" y="132956"/>
            <a:ext cx="985525" cy="9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35237" y="-76200"/>
            <a:ext cx="1364425" cy="136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4234150" y="248800"/>
            <a:ext cx="4572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1C232"/>
                </a:solidFill>
              </a:rPr>
              <a:t>+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3231763" y="248800"/>
            <a:ext cx="4572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1C232"/>
                </a:solidFill>
              </a:rPr>
              <a:t>+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1990825" y="248800"/>
            <a:ext cx="4572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1C232"/>
                </a:solidFill>
              </a:rPr>
              <a:t>+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5519175" y="269713"/>
            <a:ext cx="4572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1C232"/>
                </a:solidFill>
              </a:rPr>
              <a:t>+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7095125" y="269713"/>
            <a:ext cx="4572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1C232"/>
                </a:solidFill>
              </a:rPr>
              <a:t>=</a:t>
            </a:r>
            <a:endParaRPr sz="3600">
              <a:solidFill>
                <a:srgbClr val="F1C232"/>
              </a:solidFill>
            </a:endParaRPr>
          </a:p>
        </p:txBody>
      </p:sp>
      <p:pic>
        <p:nvPicPr>
          <p:cNvPr id="309" name="Shape 3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52324" y="22323"/>
            <a:ext cx="985525" cy="120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 title="magic.mp4">
            <a:hlinkClick r:id="rId5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" name="010 jenkins mag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3725709" y="196932"/>
            <a:ext cx="144128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rgbClr val="4C1130"/>
                </a:solidFill>
              </a:rPr>
              <a:t>Итог</a:t>
            </a:r>
            <a:r>
              <a:rPr lang="en-GB" sz="3600" b="1" dirty="0">
                <a:solidFill>
                  <a:srgbClr val="4C1130"/>
                </a:solidFill>
              </a:rPr>
              <a:t>:</a:t>
            </a:r>
            <a:endParaRPr sz="3600" b="1" dirty="0">
              <a:solidFill>
                <a:srgbClr val="4C113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1948250" y="1152475"/>
            <a:ext cx="4996200" cy="27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600"/>
              <a:buChar char="-"/>
            </a:pPr>
            <a:r>
              <a:rPr lang="en-GB" sz="2600" dirty="0" err="1">
                <a:solidFill>
                  <a:srgbClr val="4C1130"/>
                </a:solidFill>
              </a:rPr>
              <a:t>Просто</a:t>
            </a:r>
            <a:r>
              <a:rPr lang="en-GB" sz="2600" dirty="0">
                <a:solidFill>
                  <a:srgbClr val="4C1130"/>
                </a:solidFill>
              </a:rPr>
              <a:t>; </a:t>
            </a:r>
            <a:endParaRPr sz="2600" dirty="0">
              <a:solidFill>
                <a:srgbClr val="4C1130"/>
              </a:solidFill>
            </a:endParaRPr>
          </a:p>
          <a:p>
            <a:pPr marL="457200" lvl="0" indent="-39370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600"/>
              <a:buChar char="-"/>
            </a:pPr>
            <a:r>
              <a:rPr lang="en-GB" sz="2600" dirty="0" err="1">
                <a:solidFill>
                  <a:srgbClr val="4C1130"/>
                </a:solidFill>
              </a:rPr>
              <a:t>Быстро</a:t>
            </a:r>
            <a:r>
              <a:rPr lang="en-GB" sz="2600" dirty="0">
                <a:solidFill>
                  <a:srgbClr val="4C1130"/>
                </a:solidFill>
              </a:rPr>
              <a:t>;</a:t>
            </a:r>
            <a:endParaRPr sz="2600" dirty="0">
              <a:solidFill>
                <a:srgbClr val="4C1130"/>
              </a:solidFill>
            </a:endParaRPr>
          </a:p>
          <a:p>
            <a:pPr marL="457200" lvl="0" indent="-39370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600"/>
              <a:buChar char="-"/>
            </a:pPr>
            <a:r>
              <a:rPr lang="en-GB" sz="2600" b="1" dirty="0" err="1" smtClean="0">
                <a:solidFill>
                  <a:srgbClr val="4C1130"/>
                </a:solidFill>
              </a:rPr>
              <a:t>Автоматизация</a:t>
            </a:r>
            <a:r>
              <a:rPr lang="en-GB" sz="2600" b="1" dirty="0" smtClean="0">
                <a:solidFill>
                  <a:srgbClr val="4C1130"/>
                </a:solidFill>
              </a:rPr>
              <a:t> </a:t>
            </a:r>
            <a:r>
              <a:rPr lang="en-GB" sz="2600" b="1" dirty="0" err="1">
                <a:solidFill>
                  <a:srgbClr val="4C1130"/>
                </a:solidFill>
              </a:rPr>
              <a:t>от</a:t>
            </a:r>
            <a:r>
              <a:rPr lang="en-GB" sz="2600" b="1" dirty="0">
                <a:solidFill>
                  <a:srgbClr val="4C1130"/>
                </a:solidFill>
              </a:rPr>
              <a:t> </a:t>
            </a:r>
            <a:r>
              <a:rPr lang="en-GB" sz="2600" b="1" dirty="0" err="1">
                <a:solidFill>
                  <a:srgbClr val="4C1130"/>
                </a:solidFill>
              </a:rPr>
              <a:t>Темной</a:t>
            </a:r>
            <a:r>
              <a:rPr lang="en-GB" sz="2600" b="1" dirty="0">
                <a:solidFill>
                  <a:srgbClr val="4C1130"/>
                </a:solidFill>
              </a:rPr>
              <a:t> </a:t>
            </a:r>
            <a:r>
              <a:rPr lang="en-GB" sz="2600" b="1" dirty="0" err="1">
                <a:solidFill>
                  <a:srgbClr val="4C1130"/>
                </a:solidFill>
              </a:rPr>
              <a:t>Стороны</a:t>
            </a:r>
            <a:r>
              <a:rPr lang="en-GB" sz="2600" b="1" dirty="0">
                <a:solidFill>
                  <a:srgbClr val="4C1130"/>
                </a:solidFill>
              </a:rPr>
              <a:t> :)</a:t>
            </a:r>
            <a:endParaRPr sz="2600" b="1" dirty="0">
              <a:solidFill>
                <a:srgbClr val="4C1130"/>
              </a:solidFill>
            </a:endParaRPr>
          </a:p>
        </p:txBody>
      </p:sp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65849"/>
            <a:ext cx="2178950" cy="321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8" cy="51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3426056" y="326950"/>
            <a:ext cx="229188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4C1130"/>
                </a:solidFill>
              </a:rPr>
              <a:t>Postman</a:t>
            </a:r>
            <a:r>
              <a:rPr lang="ru-RU" sz="3600" b="1" dirty="0" smtClean="0">
                <a:solidFill>
                  <a:srgbClr val="4C1130"/>
                </a:solidFill>
              </a:rPr>
              <a:t>:</a:t>
            </a:r>
            <a:endParaRPr sz="3600" b="1" dirty="0">
              <a:solidFill>
                <a:srgbClr val="4C113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290623" y="1152475"/>
            <a:ext cx="7116726" cy="27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600"/>
              <a:buChar char="-"/>
            </a:pPr>
            <a:r>
              <a:rPr lang="uk-UA" sz="2600" dirty="0" err="1" smtClean="0">
                <a:solidFill>
                  <a:srgbClr val="4C1130"/>
                </a:solidFill>
              </a:rPr>
              <a:t>Лёгок</a:t>
            </a:r>
            <a:r>
              <a:rPr lang="uk-UA" sz="2600" dirty="0" smtClean="0">
                <a:solidFill>
                  <a:srgbClr val="4C1130"/>
                </a:solidFill>
              </a:rPr>
              <a:t> в </a:t>
            </a:r>
            <a:r>
              <a:rPr lang="uk-UA" sz="2600" dirty="0" err="1" smtClean="0">
                <a:solidFill>
                  <a:srgbClr val="4C1130"/>
                </a:solidFill>
              </a:rPr>
              <a:t>освоении</a:t>
            </a:r>
            <a:r>
              <a:rPr lang="uk-UA" sz="2600" dirty="0">
                <a:solidFill>
                  <a:srgbClr val="4C1130"/>
                </a:solidFill>
              </a:rPr>
              <a:t> </a:t>
            </a:r>
            <a:r>
              <a:rPr lang="uk-UA" sz="2600" dirty="0" smtClean="0">
                <a:solidFill>
                  <a:srgbClr val="4C1130"/>
                </a:solidFill>
              </a:rPr>
              <a:t>и </a:t>
            </a:r>
            <a:r>
              <a:rPr lang="uk-UA" sz="2600" dirty="0" err="1" smtClean="0">
                <a:solidFill>
                  <a:srgbClr val="4C1130"/>
                </a:solidFill>
              </a:rPr>
              <a:t>использовании</a:t>
            </a:r>
            <a:r>
              <a:rPr lang="en-US" sz="2600" dirty="0" smtClean="0">
                <a:solidFill>
                  <a:srgbClr val="4C1130"/>
                </a:solidFill>
              </a:rPr>
              <a:t>;</a:t>
            </a:r>
          </a:p>
          <a:p>
            <a:pPr marL="457200" lvl="0" indent="-39370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600"/>
              <a:buChar char="-"/>
            </a:pPr>
            <a:r>
              <a:rPr lang="uk-UA" sz="2600" dirty="0" smtClean="0">
                <a:solidFill>
                  <a:srgbClr val="4C1130"/>
                </a:solidFill>
              </a:rPr>
              <a:t>Не </a:t>
            </a:r>
            <a:r>
              <a:rPr lang="uk-UA" sz="2600" dirty="0" err="1" smtClean="0">
                <a:solidFill>
                  <a:srgbClr val="4C1130"/>
                </a:solidFill>
              </a:rPr>
              <a:t>идеальный</a:t>
            </a:r>
            <a:r>
              <a:rPr lang="uk-UA" sz="2600" dirty="0" smtClean="0">
                <a:solidFill>
                  <a:srgbClr val="4C1130"/>
                </a:solidFill>
              </a:rPr>
              <a:t>, но </a:t>
            </a:r>
            <a:r>
              <a:rPr lang="uk-UA" sz="2600" dirty="0" err="1" smtClean="0">
                <a:solidFill>
                  <a:srgbClr val="4C1130"/>
                </a:solidFill>
              </a:rPr>
              <a:t>универсальн</a:t>
            </a:r>
            <a:r>
              <a:rPr lang="ru-RU" sz="2600" dirty="0" err="1" smtClean="0">
                <a:solidFill>
                  <a:srgbClr val="4C1130"/>
                </a:solidFill>
              </a:rPr>
              <a:t>ый</a:t>
            </a:r>
            <a:r>
              <a:rPr lang="ru-RU" sz="2600" dirty="0" smtClean="0">
                <a:solidFill>
                  <a:srgbClr val="4C1130"/>
                </a:solidFill>
              </a:rPr>
              <a:t> инструмент с широкими возможностями;</a:t>
            </a:r>
            <a:endParaRPr lang="uk-UA" sz="2600" dirty="0" smtClean="0">
              <a:solidFill>
                <a:srgbClr val="4C1130"/>
              </a:solidFill>
            </a:endParaRPr>
          </a:p>
          <a:p>
            <a:pPr lvl="0" indent="-393700">
              <a:buClr>
                <a:srgbClr val="4C1130"/>
              </a:buClr>
              <a:buSzPts val="2600"/>
              <a:buChar char="-"/>
            </a:pPr>
            <a:r>
              <a:rPr lang="ru-RU" sz="2600" dirty="0" smtClean="0">
                <a:solidFill>
                  <a:srgbClr val="4C1130"/>
                </a:solidFill>
              </a:rPr>
              <a:t>Ручное, полу-автоматическое и автоматическое тестирование;</a:t>
            </a:r>
            <a:endParaRPr lang="en-US" sz="2600" dirty="0">
              <a:solidFill>
                <a:srgbClr val="4C1130"/>
              </a:solidFill>
            </a:endParaRPr>
          </a:p>
        </p:txBody>
      </p:sp>
      <p:pic>
        <p:nvPicPr>
          <p:cNvPr id="323" name="Shape 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ÐÐ°ÑÑÐ¸Ð½ÐºÐ¸ Ð¿Ð¾ Ð·Ð°Ð¿ÑÐ¾ÑÑ star wars chibi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16" y="2221962"/>
            <a:ext cx="2651108" cy="26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1323750" y="239225"/>
            <a:ext cx="50637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4C1130"/>
                </a:solidFill>
              </a:rPr>
              <a:t>За что я люблю Postman: </a:t>
            </a:r>
            <a:endParaRPr sz="2800" b="1">
              <a:solidFill>
                <a:srgbClr val="4C1130"/>
              </a:solidFill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326950" y="1188200"/>
            <a:ext cx="6004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простой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интерфейс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пре-запросные</a:t>
            </a:r>
            <a:r>
              <a:rPr lang="en-GB" sz="2000" dirty="0">
                <a:solidFill>
                  <a:srgbClr val="4C1130"/>
                </a:solidFill>
              </a:rPr>
              <a:t> и </a:t>
            </a:r>
            <a:r>
              <a:rPr lang="en-GB" sz="2000" dirty="0" err="1">
                <a:solidFill>
                  <a:srgbClr val="4C1130"/>
                </a:solidFill>
              </a:rPr>
              <a:t>тест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скрипты</a:t>
            </a:r>
            <a:r>
              <a:rPr lang="en-GB" sz="2000" dirty="0">
                <a:solidFill>
                  <a:srgbClr val="4C1130"/>
                </a:solidFill>
              </a:rPr>
              <a:t> с</a:t>
            </a:r>
            <a:endParaRPr sz="2000" dirty="0">
              <a:solidFill>
                <a:srgbClr val="4C1130"/>
              </a:solidFill>
            </a:endParaRPr>
          </a:p>
          <a:p>
            <a:pPr marL="0" lvl="0" indent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4C1130"/>
                </a:solidFill>
              </a:rPr>
              <a:t>использованием</a:t>
            </a:r>
            <a:r>
              <a:rPr lang="en-GB" sz="2000" dirty="0">
                <a:solidFill>
                  <a:srgbClr val="4C1130"/>
                </a:solidFill>
              </a:rPr>
              <a:t> JavaScript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множество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встроенных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возможностей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регулярные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фиксы</a:t>
            </a:r>
            <a:r>
              <a:rPr lang="en-GB" sz="2000" dirty="0">
                <a:solidFill>
                  <a:srgbClr val="4C1130"/>
                </a:solidFill>
              </a:rPr>
              <a:t> и </a:t>
            </a:r>
            <a:r>
              <a:rPr lang="en-GB" sz="2000" dirty="0" err="1">
                <a:solidFill>
                  <a:srgbClr val="4C1130"/>
                </a:solidFill>
              </a:rPr>
              <a:t>обновления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>
                <a:solidFill>
                  <a:srgbClr val="4C1130"/>
                </a:solidFill>
              </a:rPr>
              <a:t>светлая</a:t>
            </a:r>
            <a:r>
              <a:rPr lang="en-GB" sz="2000" dirty="0">
                <a:solidFill>
                  <a:srgbClr val="4C1130"/>
                </a:solidFill>
              </a:rPr>
              <a:t> и </a:t>
            </a:r>
            <a:r>
              <a:rPr lang="en-GB" sz="2000" b="1" dirty="0" err="1">
                <a:solidFill>
                  <a:srgbClr val="4C1130"/>
                </a:solidFill>
              </a:rPr>
              <a:t>темная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темы</a:t>
            </a:r>
            <a:r>
              <a:rPr lang="en-GB" sz="2000" dirty="0">
                <a:solidFill>
                  <a:srgbClr val="4C1130"/>
                </a:solidFill>
              </a:rPr>
              <a:t> </a:t>
            </a:r>
            <a:r>
              <a:rPr lang="en-GB" sz="2000" dirty="0" err="1">
                <a:solidFill>
                  <a:srgbClr val="4C1130"/>
                </a:solidFill>
              </a:rPr>
              <a:t>оформления</a:t>
            </a:r>
            <a:r>
              <a:rPr lang="en-GB" sz="2000" dirty="0">
                <a:solidFill>
                  <a:srgbClr val="4C1130"/>
                </a:solidFill>
              </a:rPr>
              <a:t>:)</a:t>
            </a:r>
            <a:endParaRPr sz="2000" dirty="0">
              <a:solidFill>
                <a:srgbClr val="4C1130"/>
              </a:solidFill>
            </a:endParaRP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2000"/>
              <a:buChar char="➔"/>
            </a:pPr>
            <a:r>
              <a:rPr lang="en-GB" sz="2000" dirty="0" err="1" smtClean="0">
                <a:solidFill>
                  <a:srgbClr val="4C1130"/>
                </a:solidFill>
              </a:rPr>
              <a:t>поддержка</a:t>
            </a:r>
            <a:r>
              <a:rPr lang="uk-UA" sz="2000" dirty="0" smtClean="0">
                <a:solidFill>
                  <a:srgbClr val="4C1130"/>
                </a:solidFill>
              </a:rPr>
              <a:t> </a:t>
            </a:r>
            <a:r>
              <a:rPr lang="en-US" sz="2000" dirty="0" smtClean="0">
                <a:solidFill>
                  <a:srgbClr val="4C1130"/>
                </a:solidFill>
              </a:rPr>
              <a:t>Windows, </a:t>
            </a:r>
            <a:r>
              <a:rPr lang="en-US" sz="2000" dirty="0" err="1" smtClean="0">
                <a:solidFill>
                  <a:srgbClr val="4C1130"/>
                </a:solidFill>
              </a:rPr>
              <a:t>MacOS</a:t>
            </a:r>
            <a:r>
              <a:rPr lang="en-US" sz="2000" dirty="0" smtClean="0">
                <a:solidFill>
                  <a:srgbClr val="4C1130"/>
                </a:solidFill>
              </a:rPr>
              <a:t>, Linux</a:t>
            </a:r>
            <a:endParaRPr sz="2000" dirty="0">
              <a:solidFill>
                <a:srgbClr val="4C113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0525" y="0"/>
            <a:ext cx="3862950" cy="511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75"/>
          <p:cNvSpPr txBox="1"/>
          <p:nvPr/>
        </p:nvSpPr>
        <p:spPr>
          <a:xfrm>
            <a:off x="5366875" y="4457550"/>
            <a:ext cx="3690900" cy="151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 smtClean="0">
                <a:solidFill>
                  <a:srgbClr val="F1C232"/>
                </a:solidFill>
              </a:rPr>
              <a:t>…и </a:t>
            </a:r>
            <a:r>
              <a:rPr lang="en-US" sz="3600" b="1" dirty="0" smtClean="0">
                <a:solidFill>
                  <a:srgbClr val="F1C232"/>
                </a:solidFill>
              </a:rPr>
              <a:t>Postman</a:t>
            </a:r>
            <a:endParaRPr sz="3600" b="1" dirty="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star wars imperial m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275"/>
          <p:cNvSpPr txBox="1"/>
          <p:nvPr/>
        </p:nvSpPr>
        <p:spPr>
          <a:xfrm>
            <a:off x="5233525" y="514200"/>
            <a:ext cx="3690900" cy="151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F1C232"/>
                </a:solidFill>
              </a:rPr>
              <a:t>Спасибо за внимание!</a:t>
            </a:r>
            <a:br>
              <a:rPr lang="ru-RU" sz="3600" b="1" dirty="0" smtClean="0">
                <a:solidFill>
                  <a:srgbClr val="F1C232"/>
                </a:solidFill>
              </a:rPr>
            </a:br>
            <a:r>
              <a:rPr lang="ru-RU" sz="3600" b="1" dirty="0" smtClean="0">
                <a:solidFill>
                  <a:srgbClr val="F1C232"/>
                </a:solidFill>
              </a:rPr>
              <a:t>Вопросы?</a:t>
            </a:r>
            <a:endParaRPr sz="3600" b="1" dirty="0">
              <a:solidFill>
                <a:srgbClr val="F1C232"/>
              </a:solidFill>
            </a:endParaRPr>
          </a:p>
        </p:txBody>
      </p:sp>
      <p:sp>
        <p:nvSpPr>
          <p:cNvPr id="10" name="Shape 63"/>
          <p:cNvSpPr txBox="1"/>
          <p:nvPr/>
        </p:nvSpPr>
        <p:spPr>
          <a:xfrm>
            <a:off x="262591" y="891090"/>
            <a:ext cx="2125475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err="1">
                <a:solidFill>
                  <a:srgbClr val="F1C232"/>
                </a:solidFill>
              </a:rPr>
              <a:t>Лопато</a:t>
            </a:r>
            <a:r>
              <a:rPr lang="en-GB" sz="3200" b="1" dirty="0">
                <a:solidFill>
                  <a:srgbClr val="F1C232"/>
                </a:solidFill>
              </a:rPr>
              <a:t> </a:t>
            </a:r>
            <a:br>
              <a:rPr lang="en-GB" sz="3200" b="1" dirty="0">
                <a:solidFill>
                  <a:srgbClr val="F1C232"/>
                </a:solidFill>
              </a:rPr>
            </a:br>
            <a:r>
              <a:rPr lang="en-GB" sz="3200" b="1" dirty="0" err="1">
                <a:solidFill>
                  <a:srgbClr val="F1C232"/>
                </a:solidFill>
              </a:rPr>
              <a:t>Алексей</a:t>
            </a:r>
            <a:endParaRPr sz="3200" b="1" dirty="0">
              <a:solidFill>
                <a:srgbClr val="F1C232"/>
              </a:solidFill>
            </a:endParaRPr>
          </a:p>
        </p:txBody>
      </p:sp>
      <p:sp>
        <p:nvSpPr>
          <p:cNvPr id="11" name="Shape 65"/>
          <p:cNvSpPr txBox="1"/>
          <p:nvPr/>
        </p:nvSpPr>
        <p:spPr>
          <a:xfrm>
            <a:off x="202472" y="1924515"/>
            <a:ext cx="4089833" cy="7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1C232"/>
                </a:solidFill>
              </a:rPr>
              <a:t>email a.lopato@mobidev.biz</a:t>
            </a:r>
            <a:br>
              <a:rPr lang="en-US" sz="1800" b="1" dirty="0" smtClean="0">
                <a:solidFill>
                  <a:srgbClr val="F1C232"/>
                </a:solidFill>
              </a:rPr>
            </a:br>
            <a:r>
              <a:rPr lang="en-US" sz="1800" b="1" dirty="0" err="1" smtClean="0">
                <a:solidFill>
                  <a:srgbClr val="F1C232"/>
                </a:solidFill>
              </a:rPr>
              <a:t>skype</a:t>
            </a:r>
            <a:r>
              <a:rPr lang="en-US" sz="1800" b="1" dirty="0" smtClean="0">
                <a:solidFill>
                  <a:srgbClr val="F1C232"/>
                </a:solidFill>
              </a:rPr>
              <a:t> alexey.lopato.md</a:t>
            </a:r>
            <a:br>
              <a:rPr lang="en-US" sz="1800" b="1" dirty="0" smtClean="0">
                <a:solidFill>
                  <a:srgbClr val="F1C232"/>
                </a:solidFill>
              </a:rPr>
            </a:br>
            <a:endParaRPr sz="1800" b="1" dirty="0">
              <a:solidFill>
                <a:srgbClr val="F1C23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5" y="2787650"/>
            <a:ext cx="409860" cy="4098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9" y="2787650"/>
            <a:ext cx="409860" cy="4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6764"/>
          </a:xfrm>
          <a:prstGeom prst="rect">
            <a:avLst/>
          </a:prstGeom>
        </p:spPr>
      </p:pic>
      <p:pic>
        <p:nvPicPr>
          <p:cNvPr id="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1108400"/>
            <a:ext cx="229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Коллекции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" y="1152475"/>
            <a:ext cx="2240280" cy="3770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6764"/>
          </a:xfrm>
          <a:prstGeom prst="rect">
            <a:avLst/>
          </a:prstGeom>
        </p:spPr>
      </p:pic>
      <p:pic>
        <p:nvPicPr>
          <p:cNvPr id="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1108400"/>
            <a:ext cx="229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Коллекции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" y="1152475"/>
            <a:ext cx="2240280" cy="3770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30780" y="1017725"/>
            <a:ext cx="6598920" cy="270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41190" y="988434"/>
            <a:ext cx="1609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Описание тестов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6764"/>
          </a:xfrm>
          <a:prstGeom prst="rect">
            <a:avLst/>
          </a:prstGeom>
        </p:spPr>
      </p:pic>
      <p:pic>
        <p:nvPicPr>
          <p:cNvPr id="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1108400"/>
            <a:ext cx="229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Коллекции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" y="1152475"/>
            <a:ext cx="2240280" cy="3770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30780" y="1017725"/>
            <a:ext cx="6598920" cy="278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26078" y="988434"/>
            <a:ext cx="170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Описание тестов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0780" y="1331855"/>
            <a:ext cx="6598920" cy="270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8598" y="1277072"/>
            <a:ext cx="170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Метод и адрес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6764"/>
          </a:xfrm>
          <a:prstGeom prst="rect">
            <a:avLst/>
          </a:prstGeom>
        </p:spPr>
      </p:pic>
      <p:pic>
        <p:nvPicPr>
          <p:cNvPr id="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54676" cy="6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1108400"/>
            <a:ext cx="229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Коллекции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" y="1152475"/>
            <a:ext cx="2240280" cy="3770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30780" y="1017725"/>
            <a:ext cx="6598920" cy="278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18597" y="1004794"/>
            <a:ext cx="170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Описание тестов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0780" y="1331855"/>
            <a:ext cx="6598920" cy="270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8598" y="1277072"/>
            <a:ext cx="170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Метод и адрес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19350" y="1900422"/>
            <a:ext cx="6598920" cy="12313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22407" y="2611284"/>
            <a:ext cx="170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Тесты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399</Words>
  <Application>Microsoft Office PowerPoint</Application>
  <PresentationFormat>Экран (16:9)</PresentationFormat>
  <Paragraphs>154</Paragraphs>
  <Slides>51</Slides>
  <Notes>43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Arial</vt:lpstr>
      <vt:lpstr>Simple Light</vt:lpstr>
      <vt:lpstr>Чертовски простое тестирование API с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Итог: </vt:lpstr>
      <vt:lpstr>Postman: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Ridiculously easy  API testing with</dc:title>
  <dc:creator>DARTH VADER</dc:creator>
  <cp:lastModifiedBy>Владислав Орликов</cp:lastModifiedBy>
  <cp:revision>41</cp:revision>
  <dcterms:modified xsi:type="dcterms:W3CDTF">2018-05-25T06:43:51Z</dcterms:modified>
</cp:coreProperties>
</file>