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81" r:id="rId9"/>
    <p:sldId id="262" r:id="rId10"/>
    <p:sldId id="275" r:id="rId11"/>
    <p:sldId id="263" r:id="rId12"/>
    <p:sldId id="277" r:id="rId13"/>
    <p:sldId id="264" r:id="rId14"/>
    <p:sldId id="278" r:id="rId15"/>
    <p:sldId id="265" r:id="rId16"/>
    <p:sldId id="266" r:id="rId17"/>
    <p:sldId id="267" r:id="rId18"/>
    <p:sldId id="268" r:id="rId19"/>
    <p:sldId id="269" r:id="rId20"/>
    <p:sldId id="279" r:id="rId21"/>
    <p:sldId id="270" r:id="rId22"/>
    <p:sldId id="271" r:id="rId23"/>
    <p:sldId id="272" r:id="rId24"/>
    <p:sldId id="273" r:id="rId25"/>
    <p:sldId id="274" r:id="rId26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28"/>
      <p:bold r:id="rId29"/>
      <p:italic r:id="rId30"/>
      <p:boldItalic r:id="rId31"/>
    </p:embeddedFont>
    <p:embeddedFont>
      <p:font typeface="PT Sans" panose="020B0604020202020204" charset="-52"/>
      <p:regular r:id="rId32"/>
      <p:bold r:id="rId33"/>
      <p:italic r:id="rId34"/>
      <p:boldItalic r:id="rId35"/>
    </p:embeddedFont>
    <p:embeddedFont>
      <p:font typeface="Trebuchet MS" panose="020B060302020202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na Uzhevko" initials="RU" lastIdx="1" clrIdx="0">
    <p:extLst>
      <p:ext uri="{19B8F6BF-5375-455C-9EA6-DF929625EA0E}">
        <p15:presenceInfo xmlns:p15="http://schemas.microsoft.com/office/powerpoint/2012/main" userId="S-1-5-21-2772791249-4056421456-3424103388-361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2946" autoAdjust="0"/>
  </p:normalViewPr>
  <p:slideViewPr>
    <p:cSldViewPr snapToGrid="0">
      <p:cViewPr varScale="1">
        <p:scale>
          <a:sx n="39" d="100"/>
          <a:sy n="39" d="100"/>
        </p:scale>
        <p:origin x="20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769890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1386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1100"/>
              </a:spcBef>
              <a:buNone/>
            </a:pPr>
            <a:r>
              <a:rPr lang="ru" sz="1100" dirty="0">
                <a:solidFill>
                  <a:srgbClr val="404040"/>
                </a:solidFill>
              </a:rPr>
              <a:t>Давайте посмотрим какие существуют правила начинающих лидеров?</a:t>
            </a:r>
            <a:br>
              <a:rPr lang="ru" sz="1100" dirty="0">
                <a:solidFill>
                  <a:srgbClr val="404040"/>
                </a:solidFill>
              </a:rPr>
            </a:br>
            <a:r>
              <a:rPr lang="ru" sz="1100" dirty="0">
                <a:solidFill>
                  <a:srgbClr val="404040"/>
                </a:solidFill>
              </a:rPr>
              <a:t>о, если загуглить данный вопрос - вы получите миллионы статей, и информации на эту тему. Читать можно вечно.   А потом тестировать приемы на коллегах - не рекомендую.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>
                <a:solidFill>
                  <a:srgbClr val="404040"/>
                </a:solidFill>
              </a:rPr>
              <a:t>Но что действительно важно?</a:t>
            </a:r>
            <a:br>
              <a:rPr lang="ru" sz="1100" dirty="0">
                <a:solidFill>
                  <a:srgbClr val="404040"/>
                </a:solidFill>
              </a:rPr>
            </a:br>
            <a:r>
              <a:rPr lang="ru" sz="1100" dirty="0">
                <a:solidFill>
                  <a:srgbClr val="404040"/>
                </a:solidFill>
              </a:rPr>
              <a:t>1. </a:t>
            </a:r>
            <a:r>
              <a:rPr lang="ru" sz="1100" b="1" dirty="0">
                <a:solidFill>
                  <a:srgbClr val="404040"/>
                </a:solidFill>
              </a:rPr>
              <a:t>Не умничайте.</a:t>
            </a:r>
            <a:r>
              <a:rPr lang="ru" sz="1100" dirty="0">
                <a:solidFill>
                  <a:srgbClr val="404040"/>
                </a:solidFill>
              </a:rPr>
              <a:t> Не показывайте, что вы все знаете. Доверьтесь знаниям и квалификации ваших специалистов, каждого в своей сфере. Помните, что ни один успешный руководитель не пытается показать, что он лучше разбирается в юриспруденции или бухгалтерии, чем штатный юрист и бухгалтер.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>
                <a:solidFill>
                  <a:srgbClr val="404040"/>
                </a:solidFill>
              </a:rPr>
              <a:t>2. </a:t>
            </a:r>
            <a:r>
              <a:rPr lang="ru" sz="1100" b="1" dirty="0">
                <a:solidFill>
                  <a:srgbClr val="404040"/>
                </a:solidFill>
              </a:rPr>
              <a:t>Будьте авторитетом</a:t>
            </a:r>
            <a:r>
              <a:rPr lang="ru" sz="1100" dirty="0">
                <a:solidFill>
                  <a:srgbClr val="404040"/>
                </a:solidFill>
              </a:rPr>
              <a:t>. Даже если вы стали с подчиненным друзьями, обязательно будьте лидером в таких отношениях. Как только вы уступите эту роль кому-либо и начнете искать его одобрения, то сразу же умрете для него как руководитель и авторитет.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>
                <a:solidFill>
                  <a:srgbClr val="404040"/>
                </a:solidFill>
              </a:rPr>
              <a:t>3. </a:t>
            </a:r>
            <a:r>
              <a:rPr lang="ru" sz="1100" b="1" dirty="0">
                <a:solidFill>
                  <a:srgbClr val="404040"/>
                </a:solidFill>
              </a:rPr>
              <a:t>Дайте право на ошибку.</a:t>
            </a:r>
            <a:r>
              <a:rPr lang="ru" sz="1100" dirty="0">
                <a:solidFill>
                  <a:srgbClr val="404040"/>
                </a:solidFill>
              </a:rPr>
              <a:t> Перестаньте контролировать каждый шаг сотрудников. Это очень сложно. Но только  это может приучить их к ответственности. Возможно, в некоторых случаях вы смогли бы сделать работу лучше, чем все ваши подчиненные. Но подумайте, нужны ли вам безынициативные сотрудники, которые не имеют своего мнения, не развиваются и не совершенствуют свои знания. Поэтому давайте им свободу. Пусть лучше набьют шишки, но сделают выводы. А вы терпите и не лезьте</a:t>
            </a:r>
            <a:r>
              <a:rPr lang="ru" sz="1100" dirty="0" smtClean="0">
                <a:solidFill>
                  <a:srgbClr val="404040"/>
                </a:solidFill>
              </a:rPr>
              <a:t>.</a:t>
            </a:r>
            <a:endParaRPr lang="ru" sz="1100" dirty="0">
              <a:solidFill>
                <a:srgbClr val="404040"/>
              </a:solidFill>
            </a:endParaRPr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1816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 smtClean="0">
                <a:solidFill>
                  <a:srgbClr val="404040"/>
                </a:solidFill>
              </a:rPr>
              <a:t>4</a:t>
            </a:r>
            <a:r>
              <a:rPr lang="ru" sz="1100" dirty="0">
                <a:solidFill>
                  <a:srgbClr val="404040"/>
                </a:solidFill>
              </a:rPr>
              <a:t>. </a:t>
            </a:r>
            <a:r>
              <a:rPr lang="ru" sz="1100" b="1" dirty="0">
                <a:solidFill>
                  <a:srgbClr val="404040"/>
                </a:solidFill>
              </a:rPr>
              <a:t>Будьте добрее</a:t>
            </a:r>
            <a:r>
              <a:rPr lang="ru" sz="1100" dirty="0">
                <a:solidFill>
                  <a:srgbClr val="404040"/>
                </a:solidFill>
              </a:rPr>
              <a:t>. Ваши подчиненные должны чувствовать заботу в каждом вашем слове или действии. Идеальная ситуация, когда сотрудники начинают воспринимать рабочий коллектив как вторую семью.</a:t>
            </a:r>
          </a:p>
          <a:p>
            <a:pPr lvl="0" rtl="0">
              <a:lnSpc>
                <a:spcPct val="115000"/>
              </a:lnSpc>
              <a:spcBef>
                <a:spcPts val="11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>
                <a:solidFill>
                  <a:srgbClr val="404040"/>
                </a:solidFill>
              </a:rPr>
              <a:t>5.К сотрудникам нужно быть внимательным.</a:t>
            </a:r>
            <a:br>
              <a:rPr lang="ru" sz="1100" dirty="0">
                <a:solidFill>
                  <a:srgbClr val="404040"/>
                </a:solidFill>
              </a:rPr>
            </a:br>
            <a:r>
              <a:rPr lang="ru" sz="1100" dirty="0">
                <a:solidFill>
                  <a:srgbClr val="404040"/>
                </a:solidFill>
              </a:rPr>
              <a:t>Сотрудников важно выслушать. Психологические типы сотрудников важно знать. Одного из них нельзя ни в коем случае игнорировать. Одного наоборот - лучше не трогать. Важность происходящего с вашими коллегами - очень велика. </a:t>
            </a:r>
            <a:br>
              <a:rPr lang="ru" sz="1100" dirty="0">
                <a:solidFill>
                  <a:srgbClr val="404040"/>
                </a:solidFill>
              </a:rPr>
            </a:br>
            <a:r>
              <a:rPr lang="ru" sz="1100" dirty="0">
                <a:solidFill>
                  <a:srgbClr val="404040"/>
                </a:solidFill>
              </a:rPr>
              <a:t>Принимайте участие в их жизни, но не решайте проблемы за них.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>
                <a:solidFill>
                  <a:srgbClr val="404040"/>
                </a:solidFill>
              </a:rPr>
              <a:t>Иными словами, главное для руководителя – умение определить место каждого подчинённого в системе трудового механизма. Кто-то будет наиболее полезен, как генератор идей, кто-то – как исполнитель рутинной работы, а кто-то – как вдохновитель, создающий в коллективе необходимую для продуктивной работы атмосферу. Об этом кстати неплохо рассказывал Макс Цепков в докладах о спиральной динамике.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100" dirty="0">
                <a:solidFill>
                  <a:srgbClr val="404040"/>
                </a:solidFill>
              </a:rPr>
              <a:t>В целом именно в этом и заключается психология управления коллективом. Такая задача не проста, но вполне разрешима, если подбирать людей не субъективно, с позиции «нравится – не нравится», а в соответствии с поставленной задачей. Сосуществование в организации людей различных, со всевозможными вкусами и привычками, – один из важнейших стимулов её развития. Единство противоположностей всегда подразумевает прогресс. Любой лидер должен быть психологом, любой босс должен быть безжалостным стратегом и эгоистом. Вот пожалуй истинное отличие босса от лидера. Отношения с другими людьми.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100" dirty="0">
                <a:solidFill>
                  <a:srgbClr val="404040"/>
                </a:solidFill>
              </a:rPr>
              <a:t>Признавать свои слабые стороны - еще один плюс как лидера. Нет в мире идеала. Вы такой же как ваши коллеги. Вы также ошибаетесь. Признавайте это. Не считайте это слабостью или ой что подумают коллеги.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dirty="0">
              <a:solidFill>
                <a:srgbClr val="40404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2572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>
                <a:solidFill>
                  <a:srgbClr val="404040"/>
                </a:solidFill>
              </a:rPr>
              <a:t>Никогда не тестируйте что-то на подчиненых как минимум не проведя анализа последствий.</a:t>
            </a:r>
            <a:br>
              <a:rPr lang="ru" sz="1100" dirty="0">
                <a:solidFill>
                  <a:srgbClr val="404040"/>
                </a:solidFill>
              </a:rPr>
            </a:br>
            <a:r>
              <a:rPr lang="ru" sz="1100" dirty="0">
                <a:solidFill>
                  <a:srgbClr val="404040"/>
                </a:solidFill>
              </a:rPr>
              <a:t>Не надо читать книги как стать супер лидером за 7 дней, или проходить курсы “стань менеджером за 18 часов” а потом прибегать в офис и внедрять все что в голове намешалось.  И после моего доклада за пол часа прибегать в офис и внедрять что-либо тоже ненадо.  Сначала спокойно оцените процент эффективности от того если это сработает. и идите по плохому плану - если это не сработает. Но в этом нужно держать баланс. Просто следовать “работает - не трогай” тоже нельзя. Надо пробовать новое, но с умом,а не после того как вами “поманипулировали”.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dirty="0">
              <a:solidFill>
                <a:srgbClr val="404040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>
                <a:solidFill>
                  <a:srgbClr val="404040"/>
                </a:solidFill>
              </a:rPr>
              <a:t>позиция я начальник ты дурак -надеюсь не требует аргументации. ) на своей шкуре многие испытали этот подход</a:t>
            </a:r>
            <a:r>
              <a:rPr lang="ru" sz="1100" dirty="0" smtClean="0">
                <a:solidFill>
                  <a:srgbClr val="404040"/>
                </a:solidFill>
              </a:rPr>
              <a:t>.</a:t>
            </a:r>
            <a:endParaRPr lang="ru" sz="1100" dirty="0">
              <a:solidFill>
                <a:srgbClr val="404040"/>
              </a:solidFill>
            </a:endParaRPr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7330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 smtClean="0">
                <a:solidFill>
                  <a:srgbClr val="404040"/>
                </a:solidFill>
              </a:rPr>
              <a:t>какому </a:t>
            </a:r>
            <a:r>
              <a:rPr lang="ru" sz="1100" dirty="0">
                <a:solidFill>
                  <a:srgbClr val="404040"/>
                </a:solidFill>
              </a:rPr>
              <a:t>бы психологическому типу вы не принадлежали, не ждите одобрения от своей команды. Если вы будете этого ждать - вы будете зависимы, и уязвимы. Команда это быстро поймет и будет использовать себе во благо. </a:t>
            </a:r>
            <a:br>
              <a:rPr lang="ru" sz="1100" dirty="0">
                <a:solidFill>
                  <a:srgbClr val="404040"/>
                </a:solidFill>
              </a:rPr>
            </a:br>
            <a:endParaRPr lang="ru" sz="1100" dirty="0">
              <a:solidFill>
                <a:srgbClr val="404040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100" dirty="0">
                <a:solidFill>
                  <a:srgbClr val="404040"/>
                </a:solidFill>
              </a:rPr>
              <a:t>Обьясняйте но не обьясняйтесь. Обьяснять какие-либо принятые меры, например , сокращенные сроки - нужно команде. Но обьясняться почему вы с ПМ решили принять именно это решение - не нужно.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100" dirty="0">
              <a:solidFill>
                <a:srgbClr val="404040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dirty="0">
              <a:solidFill>
                <a:srgbClr val="404040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4648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>
                <a:solidFill>
                  <a:srgbClr val="404040"/>
                </a:solidFill>
              </a:rPr>
              <a:t>Мотивация - как я уже говорила - идеальный пример мотивации шерлок холмс.</a:t>
            </a:r>
            <a:br>
              <a:rPr lang="ru" sz="1100">
                <a:solidFill>
                  <a:srgbClr val="404040"/>
                </a:solidFill>
              </a:rPr>
            </a:br>
            <a:r>
              <a:rPr lang="ru" sz="1100">
                <a:solidFill>
                  <a:srgbClr val="404040"/>
                </a:solidFill>
              </a:rPr>
              <a:t>На самом деле - человек находящийся на своем месте - не требует мотивации. Он сам себя мотивирует. А вот как сделать это место удобным - ваша задача.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5685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>
                <a:solidFill>
                  <a:srgbClr val="404040"/>
                </a:solidFill>
              </a:rPr>
              <a:t>Немного о кнутах и пряниках</a:t>
            </a:r>
            <a:br>
              <a:rPr lang="ru" sz="1100" dirty="0">
                <a:solidFill>
                  <a:srgbClr val="404040"/>
                </a:solidFill>
              </a:rPr>
            </a:br>
            <a:r>
              <a:rPr lang="ru" sz="1100" dirty="0">
                <a:solidFill>
                  <a:srgbClr val="404040"/>
                </a:solidFill>
              </a:rPr>
              <a:t/>
            </a:r>
            <a:br>
              <a:rPr lang="ru" sz="1100" dirty="0">
                <a:solidFill>
                  <a:srgbClr val="404040"/>
                </a:solidFill>
              </a:rPr>
            </a:br>
            <a:r>
              <a:rPr lang="ru" sz="1100" dirty="0">
                <a:solidFill>
                  <a:srgbClr val="404040"/>
                </a:solidFill>
              </a:rPr>
              <a:t>Тут сразу хочется сказать что лидеры тоже люди испытывающие эмоции и чувства.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>
                <a:solidFill>
                  <a:srgbClr val="404040"/>
                </a:solidFill>
              </a:rPr>
              <a:t>Не все мы можем их идеально контролировать. Но книга или  тренинги по психоэмоциональному интеллекту - вам в этом помогут. </a:t>
            </a:r>
            <a:br>
              <a:rPr lang="ru" sz="1100" dirty="0">
                <a:solidFill>
                  <a:srgbClr val="404040"/>
                </a:solidFill>
              </a:rPr>
            </a:br>
            <a:r>
              <a:rPr lang="ru" sz="1100" dirty="0">
                <a:solidFill>
                  <a:srgbClr val="404040"/>
                </a:solidFill>
              </a:rPr>
              <a:t>Что же касательно эмоций. Я достаточно эмоциональный человек. И иногда мне хочется взять кого-нибудь за шкирку и тыкая как котенка сказать - кто это сделал? а?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>
                <a:solidFill>
                  <a:srgbClr val="404040"/>
                </a:solidFill>
              </a:rPr>
              <a:t>Но естественно я так не поступаю.</a:t>
            </a:r>
            <a:br>
              <a:rPr lang="ru" sz="1100" dirty="0">
                <a:solidFill>
                  <a:srgbClr val="404040"/>
                </a:solidFill>
              </a:rPr>
            </a:br>
            <a:r>
              <a:rPr lang="ru" sz="1100" dirty="0">
                <a:solidFill>
                  <a:srgbClr val="404040"/>
                </a:solidFill>
              </a:rPr>
              <a:t>Есть пара правил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>
                <a:solidFill>
                  <a:srgbClr val="404040"/>
                </a:solidFill>
              </a:rPr>
              <a:t>ругать надо лично</a:t>
            </a:r>
            <a:br>
              <a:rPr lang="ru" sz="1100" dirty="0">
                <a:solidFill>
                  <a:srgbClr val="404040"/>
                </a:solidFill>
              </a:rPr>
            </a:br>
            <a:r>
              <a:rPr lang="ru" sz="1100" dirty="0">
                <a:solidFill>
                  <a:srgbClr val="404040"/>
                </a:solidFill>
              </a:rPr>
              <a:t>хвалить надо при всех.</a:t>
            </a:r>
            <a:br>
              <a:rPr lang="ru" sz="1100" dirty="0">
                <a:solidFill>
                  <a:srgbClr val="404040"/>
                </a:solidFill>
              </a:rPr>
            </a:br>
            <a:r>
              <a:rPr lang="ru" sz="1100" dirty="0">
                <a:solidFill>
                  <a:srgbClr val="404040"/>
                </a:solidFill>
              </a:rPr>
              <a:t>Но при этом есть важный нюанс - не создавайте себе любимчиков.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dirty="0">
              <a:solidFill>
                <a:srgbClr val="404040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>
                <a:solidFill>
                  <a:srgbClr val="404040"/>
                </a:solidFill>
              </a:rPr>
              <a:t>Избегайте разбора полетов, вызова на ковер - это малоэффективные методы. Ретроспективы - с разбором - почему произошло ( а не из-за кого) как испрвить и как сделать так -чтоб этого не произошло снова.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1122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8370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>
                <a:solidFill>
                  <a:srgbClr val="404040"/>
                </a:solidFill>
              </a:rPr>
              <a:t>Нужно помнить что 100% успеха = 20% профессионализма и 80 % коммуникации. </a:t>
            </a:r>
            <a:br>
              <a:rPr lang="ru" sz="1100" dirty="0">
                <a:solidFill>
                  <a:srgbClr val="404040"/>
                </a:solidFill>
              </a:rPr>
            </a:br>
            <a:r>
              <a:rPr lang="ru" sz="1100" dirty="0">
                <a:solidFill>
                  <a:srgbClr val="404040"/>
                </a:solidFill>
              </a:rPr>
              <a:t>Если вы были техническим специалистом и по каким-то причинам стали лидом - вам придется  полностью поменять фокусировку.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>
                <a:solidFill>
                  <a:srgbClr val="404040"/>
                </a:solidFill>
              </a:rPr>
              <a:t>Помните что в IT большая часть народа это социопаты и интроверты. </a:t>
            </a:r>
            <a:br>
              <a:rPr lang="ru" sz="1100" dirty="0">
                <a:solidFill>
                  <a:srgbClr val="404040"/>
                </a:solidFill>
              </a:rPr>
            </a:br>
            <a:r>
              <a:rPr lang="ru" sz="1100" dirty="0">
                <a:solidFill>
                  <a:srgbClr val="404040"/>
                </a:solidFill>
              </a:rPr>
              <a:t>И вам с ними жить 8 часов в сутки.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06863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>
                <a:solidFill>
                  <a:srgbClr val="FF0000"/>
                </a:solidFill>
              </a:rPr>
              <a:t>Конфликты.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>
                <a:solidFill>
                  <a:srgbClr val="FF0000"/>
                </a:solidFill>
              </a:rPr>
              <a:t>Один из неприятных и больных моментов в работе любого руководителя да и простого человека тоже. Исходя из того, что вы набираете разных людей в команду с разными скилами опытом и мнениями - конфликты в таком коллективе - будут. Нужно уметь различать здоровый спор двух или нескольких профессионалов с действительным конфликтом интересов.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 smtClean="0">
                <a:solidFill>
                  <a:srgbClr val="FF0000"/>
                </a:solidFill>
              </a:rPr>
              <a:t>А </a:t>
            </a:r>
            <a:r>
              <a:rPr lang="ru" sz="1100" dirty="0">
                <a:solidFill>
                  <a:srgbClr val="FF0000"/>
                </a:solidFill>
              </a:rPr>
              <a:t>так как доклад у нас подразумевает что вы выросли внутри своей команды - то третий пункт наверняка будет иметь место быть.</a:t>
            </a:r>
            <a:br>
              <a:rPr lang="ru" sz="1100" dirty="0">
                <a:solidFill>
                  <a:srgbClr val="FF0000"/>
                </a:solidFill>
              </a:rPr>
            </a:br>
            <a:r>
              <a:rPr lang="ru" sz="1100" dirty="0">
                <a:solidFill>
                  <a:srgbClr val="FF0000"/>
                </a:solidFill>
              </a:rPr>
              <a:t>Как с этим жить? В вашей команде наверняка найдется человек, который будет считать, что повысить должны были его. </a:t>
            </a:r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88909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 smtClean="0">
                <a:solidFill>
                  <a:srgbClr val="FF0000"/>
                </a:solidFill>
              </a:rPr>
              <a:t>В таком конфликте есть всегда только 2 пути. 1 принятие. 2 увольнение.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 smtClean="0">
                <a:solidFill>
                  <a:srgbClr val="FF0000"/>
                </a:solidFill>
              </a:rPr>
              <a:t>Причем не важно кого  из вас. Есть еще третий способ - уповать на время. Мол пройдет время поймет простит и прочее. Но если вы не готовы ждать и прочее. Я предлагаю  просто поговорить с этим человеком,  и провести честную матрицу сравнения скилов. ВОзможно предложить ему помощь в подтягивании того или иного скила. Вариантов развития множество. вы можете сделать его лидером команды. можете дать ему возможность провяить себя. можете наоборот давить авторитетом. можете использовать позицию я начальник и смирись. или занять позицию я ничего не знаю назначили меня - у них и спрашивай. ЧТо-то конечно весьма сомнительно как метод для руководителя, но -  это ваше личное дело. Вы не должны отчиваться об этом перед подчиненными.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 smtClean="0">
                <a:solidFill>
                  <a:srgbClr val="FF0000"/>
                </a:solidFill>
              </a:rPr>
              <a:t>Урегулирование споров/конфликтов это самый сложный и одновременно самый простой способ решения. В урегулировании может быть два пути - или авторитетная поддержка одной из сторон и точка, или поиск третьего, удовлетворящего все стороны конфликта. Это идеальный вариант. Важно понимать что в споре рождается истина. Найдите ее. вытащите, взростите и покажите. И тогда все будет хорошо.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 smtClean="0">
                <a:solidFill>
                  <a:srgbClr val="FF0000"/>
                </a:solidFill>
              </a:rPr>
              <a:t>Поменяйте свое отношение к  конфликтам - это не ужас, это не конец всему, это не блин сейчас поувольняю к чертовой матери, это кризис, за которым всегда идет рост. </a:t>
            </a:r>
            <a:endParaRPr lang="ru" sz="1100" dirty="0">
              <a:solidFill>
                <a:srgbClr val="FF0000"/>
              </a:solidFill>
            </a:endParaRPr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1754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>
                <a:solidFill>
                  <a:schemeClr val="dk1"/>
                </a:solidFill>
              </a:rPr>
              <a:t>Но прежде - познакомимся.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Меня зовут Рина. И  я  тест -менеджер.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Я не по наслышке знаю, как это расти  с джуниора до тест -менеджера и не только.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В тестировании я с 2008 года. На текущее время - вот столько всего успела. 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/>
            </a:r>
            <a:br>
              <a:rPr lang="ru" sz="1100" dirty="0">
                <a:solidFill>
                  <a:schemeClr val="dk1"/>
                </a:solidFill>
              </a:rPr>
            </a:br>
            <a:endParaRPr lang="ru" sz="1100" dirty="0">
              <a:solidFill>
                <a:schemeClr val="dk1"/>
              </a:solidFill>
            </a:endParaRPr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9370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>
                <a:solidFill>
                  <a:srgbClr val="404040"/>
                </a:solidFill>
              </a:rPr>
              <a:t>Прежде чем вы решите стать лидером - 10 раз подумайте. Помните, что за каждым решением следует последствия.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>
              <a:solidFill>
                <a:srgbClr val="404040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>
                <a:solidFill>
                  <a:srgbClr val="404040"/>
                </a:solidFill>
              </a:rPr>
              <a:t>Но если это ваше - вперед.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03030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>
                <a:solidFill>
                  <a:srgbClr val="404040"/>
                </a:solidFill>
              </a:rPr>
              <a:t>В целом именно во всем  этом и заключается роль лидера. Одной из важных часей  успешного руководителя является психология управления коллективом. Такая задача не проста, но вполне разрешима, если подбирать людей не субъективно, с позиции «нравится – не нравится», а в соответствии с поставленной задачей. Сосуществование в организации людей различных, со всевозможными вкусами и привычками, – один из важнейших стимулов её развития. Единство противоположностей всегда подразумевает прогресс. Любой лидер должен быть психологом, любой босс должен быть безжалостным стратегом и эгоистом. Вот пожалуй истинное отличие босса от лидера. Отношения с другими людьми.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dirty="0">
              <a:solidFill>
                <a:srgbClr val="404040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dirty="0">
              <a:solidFill>
                <a:srgbClr val="404040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>
                <a:solidFill>
                  <a:srgbClr val="404040"/>
                </a:solidFill>
              </a:rPr>
              <a:t>В виде вывода хочется использовать притчу.</a:t>
            </a:r>
            <a:br>
              <a:rPr lang="ru" sz="1100" dirty="0">
                <a:solidFill>
                  <a:srgbClr val="404040"/>
                </a:solidFill>
              </a:rPr>
            </a:br>
            <a:endParaRPr lang="ru" sz="1100" dirty="0">
              <a:solidFill>
                <a:srgbClr val="404040"/>
              </a:solidFill>
            </a:endParaRPr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60235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84480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72410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0550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>
                <a:solidFill>
                  <a:schemeClr val="dk1"/>
                </a:solidFill>
              </a:rPr>
              <a:t>Но давайте ближе к делу.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На данном слайде указаны кратко те моменты, которое хотелось бы сегодня оговорить.  По сути доклад состоит из двух частей. Первая - и основная - посвящена различиям между лидером и боссом и призвана дать вам ориентиры как в этом разобраться и нужно ли вам это. Вторая часть доклада - призвана помочь тем кто стал недавно на путь руководителя или планирует стать.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>
                <a:solidFill>
                  <a:schemeClr val="dk1"/>
                </a:solidFill>
              </a:rPr>
              <a:t>Успеем ли мы все это за время одного доклада - не знаю. На самом деле по каждому из пунктов можно делать доклады, но мы постараемся пробежать.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>
                <a:solidFill>
                  <a:schemeClr val="dk1"/>
                </a:solidFill>
              </a:rPr>
              <a:t>Чтобы  понимать, какой из частей доклада уделить больше времени - поднимите руки те, кому  больше интересна часть про лидера -бооса? а теперь те кому про неопытного лидера?  кто воздержался или заинтересова в обеих частях в равной степени</a:t>
            </a:r>
            <a:r>
              <a:rPr lang="ru" sz="1100" dirty="0" smtClean="0">
                <a:solidFill>
                  <a:schemeClr val="dk1"/>
                </a:solidFill>
              </a:rPr>
              <a:t>?</a:t>
            </a:r>
            <a:endParaRPr lang="ru" sz="1100" dirty="0">
              <a:solidFill>
                <a:schemeClr val="dk1"/>
              </a:solidFill>
            </a:endParaRPr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27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Все же помнят эту или аналогичные ей картинки?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Босс или лидер?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Босс всегда выглядит плохо на мемасиках.  Лидер всегда выглядит хорошо.  </a:t>
            </a:r>
            <a:br>
              <a:rPr lang="ru" sz="1100">
                <a:solidFill>
                  <a:schemeClr val="dk1"/>
                </a:solidFill>
              </a:rPr>
            </a:br>
            <a:r>
              <a:rPr lang="ru" sz="1100">
                <a:solidFill>
                  <a:schemeClr val="dk1"/>
                </a:solidFill>
              </a:rPr>
              <a:t>И большинство из руководителей всегда ответят что они безусловно лидер, а не босс.</a:t>
            </a:r>
            <a:br>
              <a:rPr lang="ru" sz="1100">
                <a:solidFill>
                  <a:schemeClr val="dk1"/>
                </a:solidFill>
              </a:rPr>
            </a:br>
            <a:r>
              <a:rPr lang="ru" sz="1100">
                <a:solidFill>
                  <a:schemeClr val="dk1"/>
                </a:solidFill>
              </a:rPr>
              <a:t>Каковы же различия между боссом и лидером?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Давайте посмотрим что нам говорят.</a:t>
            </a:r>
            <a:br>
              <a:rPr lang="ru" sz="1100">
                <a:solidFill>
                  <a:schemeClr val="dk1"/>
                </a:solidFill>
              </a:rPr>
            </a:br>
            <a:r>
              <a:rPr lang="ru" sz="1100">
                <a:solidFill>
                  <a:schemeClr val="dk1"/>
                </a:solidFill>
              </a:rPr>
              <a:t/>
            </a:r>
            <a:br>
              <a:rPr lang="ru" sz="1100">
                <a:solidFill>
                  <a:schemeClr val="dk1"/>
                </a:solidFill>
              </a:rPr>
            </a:br>
            <a:endParaRPr lang="ru" sz="1100">
              <a:solidFill>
                <a:schemeClr val="dk1"/>
              </a:solidFill>
            </a:endParaRPr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0802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>
                <a:solidFill>
                  <a:schemeClr val="dk1"/>
                </a:solidFill>
              </a:rPr>
              <a:t>естно - каждое высказывание может быть как правдивым так и ложным.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>
                <a:solidFill>
                  <a:schemeClr val="dk1"/>
                </a:solidFill>
              </a:rPr>
              <a:t>Ну например. Лидер полагается на добрую волю. Интересно, много ли добровольцев в команде лидера гребут самые нудные и сложные задачи сразу и добровольно?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>
                <a:solidFill>
                  <a:schemeClr val="dk1"/>
                </a:solidFill>
              </a:rPr>
              <a:t>Я честно говоря, не очень приветствуют вот такое “что такое хорошо и что такое плохо” 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1886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ru" sz="1100" dirty="0" smtClean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 smtClean="0">
                <a:solidFill>
                  <a:schemeClr val="dk1"/>
                </a:solidFill>
              </a:rPr>
              <a:t>Похоже </a:t>
            </a:r>
            <a:r>
              <a:rPr lang="ru" sz="1100" dirty="0">
                <a:solidFill>
                  <a:schemeClr val="dk1"/>
                </a:solidFill>
              </a:rPr>
              <a:t>на крайности или на сказку. Ни то ни другое не приближено к реалиями.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/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Но как бы то ни было, мы сегодня, разберем положительный подход. И будем стремиться быть идеальным и хорошим руководителем. Который в полнолуние становится боссом. :)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>
                <a:solidFill>
                  <a:schemeClr val="dk1"/>
                </a:solidFill>
              </a:rPr>
              <a:t>Бытует мнение что Лидер - это тот кто всеми управляет.</a:t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>на самом деле, нет.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 smtClean="0">
                <a:solidFill>
                  <a:schemeClr val="dk1"/>
                </a:solidFill>
              </a:rPr>
              <a:t>Кто-то </a:t>
            </a:r>
            <a:r>
              <a:rPr lang="ru" sz="1100" dirty="0">
                <a:solidFill>
                  <a:schemeClr val="dk1"/>
                </a:solidFill>
              </a:rPr>
              <a:t>смотрел сериал шерлок холмс? В целом любого шерлока. И все помнят бедолагу ватсона, которому приходится жить и мириться с ужасным эгоистом шерлоком? И мисс хатсон, да? поднимите руки кому жаль было этих героев? а кто считает Шерлока тираном и деспотом?  Эгоистом?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>
                <a:solidFill>
                  <a:schemeClr val="dk1"/>
                </a:solidFill>
              </a:rPr>
              <a:t>Так вот сейчас я скажу страшную вещь. не закидывайте меня тапками.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>
                <a:solidFill>
                  <a:schemeClr val="dk1"/>
                </a:solidFill>
              </a:rPr>
              <a:t>Заметили ли вы, что ватсон, делает это  все добровольно? он же может уйти в любой момент. В отличие отваших бедолаг тестировщиков, которых держат зарплаты -ипотеки/кредиты  и пр. у него таких “мотивашек” не было.  Ему самому было интересно. Ему это было нужно. Он самостоятельно шел за шерлоком. Он был замотивирован. Причем не шерлоком - а обстоятельствами. Поэтому как бы не жалели ватсона  - он был на своем месте и был счастлив. Причем шерлок в данном случае - далеко не босс. Он лидер. И он прекрасно занет методы манипуляции ватсоном и окружающими. Мисс Хатсон? - тудаже.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1192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>
                <a:solidFill>
                  <a:schemeClr val="dk1"/>
                </a:solidFill>
              </a:rPr>
              <a:t/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>
                <a:solidFill>
                  <a:schemeClr val="dk1"/>
                </a:solidFill>
              </a:rPr>
              <a:t/>
            </a:r>
            <a:br>
              <a:rPr lang="ru" sz="1100" dirty="0">
                <a:solidFill>
                  <a:schemeClr val="dk1"/>
                </a:solidFill>
              </a:rPr>
            </a:br>
            <a:r>
              <a:rPr lang="ru" sz="1100" dirty="0" smtClean="0">
                <a:solidFill>
                  <a:schemeClr val="dk1"/>
                </a:solidFill>
              </a:rPr>
              <a:t>Это </a:t>
            </a:r>
            <a:r>
              <a:rPr lang="ru" sz="1100" dirty="0">
                <a:solidFill>
                  <a:schemeClr val="dk1"/>
                </a:solidFill>
              </a:rPr>
              <a:t>один из самых ярких примеров правильной мотивации. Лидер с которым хочется делать одно дело, достигать успеха, с которым интересно и хочется находится в одной команде. Лидер - за которым хочется идти в любой проект каким бы адом последний не оказался.. </a:t>
            </a:r>
            <a:endParaRPr lang="ru" sz="1100" dirty="0" smtClean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 smtClean="0">
                <a:solidFill>
                  <a:schemeClr val="dk1"/>
                </a:solidFill>
              </a:rPr>
              <a:t>Лидер  это тот за кем добровольно идут.</a:t>
            </a:r>
            <a:r>
              <a:rPr lang="ru" sz="1100" dirty="0">
                <a:solidFill>
                  <a:schemeClr val="dk1"/>
                </a:solidFill>
              </a:rPr>
              <a:t/>
            </a:r>
            <a:br>
              <a:rPr lang="ru" sz="1100" dirty="0">
                <a:solidFill>
                  <a:schemeClr val="dk1"/>
                </a:solidFill>
              </a:rPr>
            </a:br>
            <a:endParaRPr lang="ru" sz="1100"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>
                <a:solidFill>
                  <a:schemeClr val="dk1"/>
                </a:solidFill>
              </a:rPr>
              <a:t>Сравнивать себя с Шерлоком - это будет ошибкой лидера.О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>
                <a:solidFill>
                  <a:schemeClr val="dk1"/>
                </a:solidFill>
              </a:rPr>
              <a:t>Поднимите руки кто сейчас сравнил и такой - ну блин куда мне до шерлока, я ж не такой крутой. И я не тони старк в конце концов.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>
                <a:solidFill>
                  <a:schemeClr val="dk1"/>
                </a:solidFill>
              </a:rPr>
              <a:t>И вот это - ваша первая ошибка. Лидер - не сравнивает себя с другим лидером.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>
                <a:solidFill>
                  <a:schemeClr val="dk1"/>
                </a:solidFill>
              </a:rPr>
              <a:t>Ну согласитесь, это странно выглядело бы.  Сидит такой  Железный человек и Шерлок. И сравнивают, кто же из них более крутой лидер. М? </a:t>
            </a:r>
            <a:endParaRPr lang="ru" sz="1100" dirty="0" smtClean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>
                <a:solidFill>
                  <a:schemeClr val="dk1"/>
                </a:solidFill>
              </a:rPr>
              <a:t>В конце доклада  будет несколько ссылок на правильные тесты которые смогут определить вас с психологической точки зрения - сможете ли вы, не те тесты которые вы в фейсбучике проходите, а нормальные тесты. Все что вам будет нужно - быть честным с самим собой.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>
                <a:solidFill>
                  <a:schemeClr val="dk1"/>
                </a:solidFill>
              </a:rPr>
              <a:t>Опытным руководителям  кстати тоже есть пара тестов, которые выявят их психотипы и слабые звенья.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dirty="0">
              <a:solidFill>
                <a:schemeClr val="dk1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>
                <a:solidFill>
                  <a:schemeClr val="dk1"/>
                </a:solidFill>
              </a:rPr>
              <a:t>Пока что давайте задумаются те, кто хочет стать лидером а может совсем недавно стал им.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3138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511" y="4343235"/>
            <a:ext cx="5486975" cy="4115143"/>
          </a:xfrm>
          <a:prstGeom prst="rect">
            <a:avLst/>
          </a:prstGeom>
          <a:noFill/>
          <a:ln>
            <a:noFill/>
          </a:ln>
        </p:spPr>
        <p:txBody>
          <a:bodyPr lIns="81350" tIns="81350" rIns="81350" bIns="81350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11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>
                <a:solidFill>
                  <a:srgbClr val="404040"/>
                </a:solidFill>
              </a:rPr>
              <a:t>Kогда ко мне  приходят тестировщики с опытом работы пару лет и говорят - я хочу быть лидером, я прям чусвтвую что я готов…. хочу там 3-5  людей чтобы ими руководить… </a:t>
            </a:r>
          </a:p>
          <a:p>
            <a:pPr lvl="0" rtl="0">
              <a:lnSpc>
                <a:spcPct val="115000"/>
              </a:lnSpc>
              <a:spcBef>
                <a:spcPts val="11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>
                <a:solidFill>
                  <a:srgbClr val="404040"/>
                </a:solidFill>
              </a:rPr>
              <a:t>Первая мысль что приходит мне в голову это о том что за убийство или нанесение тяжких телесных  дадут лет 5. )))</a:t>
            </a:r>
          </a:p>
          <a:p>
            <a:pPr lvl="0" rtl="0">
              <a:lnSpc>
                <a:spcPct val="115000"/>
              </a:lnSpc>
              <a:spcBef>
                <a:spcPts val="11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>
                <a:solidFill>
                  <a:srgbClr val="404040"/>
                </a:solidFill>
              </a:rPr>
              <a:t>Как  любитель геймдева, я решила сделать для таких ребят школу испытаний.Боссу внутри меня хотелось бы конечно чтоб это было как в сказке пойди туда не знаю куда принеси то не знаю что, ав конце я все равно голову отрублю. Но мы же не боссы, мы же лидеры. Поэтому я отправляю людей в свободное время играть в ММОРПГ. </a:t>
            </a:r>
          </a:p>
          <a:p>
            <a:pPr lvl="0" rtl="0">
              <a:lnSpc>
                <a:spcPct val="115000"/>
              </a:lnSpc>
              <a:spcBef>
                <a:spcPts val="11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>
                <a:solidFill>
                  <a:srgbClr val="404040"/>
                </a:solidFill>
              </a:rPr>
              <a:t>Зачем спросите вы?</a:t>
            </a:r>
          </a:p>
          <a:p>
            <a:pPr lvl="0" rtl="0">
              <a:lnSpc>
                <a:spcPct val="115000"/>
              </a:lnSpc>
              <a:spcBef>
                <a:spcPts val="11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>
                <a:solidFill>
                  <a:srgbClr val="404040"/>
                </a:solidFill>
              </a:rPr>
              <a:t>Да все просто.  Кто играл в ММО? кто в курсе кланов/гильдий/альянсов? </a:t>
            </a:r>
          </a:p>
          <a:p>
            <a:pPr lvl="0" rtl="0">
              <a:lnSpc>
                <a:spcPct val="115000"/>
              </a:lnSpc>
              <a:spcBef>
                <a:spcPts val="11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ru" sz="1100" dirty="0">
                <a:solidFill>
                  <a:srgbClr val="404040"/>
                </a:solidFill>
              </a:rPr>
              <a:t>Отлично. </a:t>
            </a:r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9675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614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172199" y="4629150"/>
            <a:ext cx="2514599" cy="273843"/>
          </a:xfrm>
          <a:prstGeom prst="rect">
            <a:avLst/>
          </a:prstGeom>
          <a:noFill/>
          <a:ln>
            <a:noFill/>
          </a:ln>
        </p:spPr>
        <p:txBody>
          <a:bodyPr lIns="62200" tIns="62200" rIns="62200" bIns="62200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508000" marR="0" lvl="1" indent="-2032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774700" marR="0" lvl="2" indent="-1524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092200" marR="0" lvl="3" indent="-1651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1397000" marR="0" lvl="4" indent="-1524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15494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18669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21717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24892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457199" y="4629150"/>
            <a:ext cx="3352800" cy="273843"/>
          </a:xfrm>
          <a:prstGeom prst="rect">
            <a:avLst/>
          </a:prstGeom>
          <a:noFill/>
          <a:ln>
            <a:noFill/>
          </a:ln>
        </p:spPr>
        <p:txBody>
          <a:bodyPr lIns="62200" tIns="62200" rIns="62200" bIns="62200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508000" marR="0" lvl="1" indent="-2032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774700" marR="0" lvl="2" indent="-1524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092200" marR="0" lvl="3" indent="-1651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1397000" marR="0" lvl="4" indent="-1524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15494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18669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21717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24892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3809999" y="4629150"/>
            <a:ext cx="1828800" cy="273843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" sz="1100" b="1" i="0" u="none" strike="noStrike" cap="none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ru" sz="1100" b="1" i="0" u="none" strike="noStrike" cap="none">
              <a:solidFill>
                <a:srgbClr val="7F7F7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793289" y="3279125"/>
            <a:ext cx="6512510" cy="857250"/>
          </a:xfrm>
          <a:prstGeom prst="rect">
            <a:avLst/>
          </a:prstGeom>
          <a:noFill/>
          <a:ln>
            <a:noFill/>
          </a:ln>
        </p:spPr>
        <p:txBody>
          <a:bodyPr lIns="62200" tIns="62200" rIns="62200" bIns="62200" anchor="t" anchorCtr="0"/>
          <a:lstStyle>
            <a:lvl1pPr marL="279400" marR="0" lvl="0" indent="50800" algn="r" rtl="0">
              <a:spcBef>
                <a:spcPts val="0"/>
              </a:spcBef>
              <a:buClr>
                <a:srgbClr val="C3260C"/>
              </a:buClr>
              <a:buSzPct val="126829"/>
              <a:buFont typeface="Georgia"/>
              <a:buChar char="*"/>
              <a:defRPr sz="41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1143000" y="548640"/>
            <a:ext cx="6400800" cy="2606039"/>
          </a:xfrm>
          <a:prstGeom prst="rect">
            <a:avLst/>
          </a:prstGeom>
          <a:noFill/>
          <a:ln>
            <a:noFill/>
          </a:ln>
        </p:spPr>
        <p:txBody>
          <a:bodyPr lIns="62200" tIns="62200" rIns="62200" bIns="62200" anchor="t" anchorCtr="0"/>
          <a:lstStyle>
            <a:lvl1pPr marL="203200" marR="0" lvl="0" indent="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95300" marR="0" lvl="1" indent="-2540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27777"/>
              <a:buFont typeface="Georgia"/>
              <a:buChar char="*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36600" marR="0" lvl="2" indent="-2540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ct val="13125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77900" marR="0" lvl="3" indent="-5080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ct val="135714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44600" marR="0" lvl="4" indent="-7620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SzPct val="133333"/>
              <a:buFont typeface="Georgia"/>
              <a:buChar char="*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85900" marR="0" lvl="5" indent="-6350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SzPct val="133333"/>
              <a:buFont typeface="Georgia"/>
              <a:buChar char="*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752600" marR="0" lvl="6" indent="-6350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SzPct val="133333"/>
              <a:buFont typeface="Georgia"/>
              <a:buChar char="*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044700" marR="0" lvl="7" indent="-6350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SzPct val="133333"/>
              <a:buFont typeface="Georgia"/>
              <a:buChar char="*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311400" marR="0" lvl="8" indent="-6350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SzPct val="133333"/>
              <a:buFont typeface="Georgia"/>
              <a:buChar char="*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2900189"/>
            <a:ext cx="9144000" cy="224331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0" y="0"/>
            <a:ext cx="9144000" cy="2900189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0" y="1200149"/>
            <a:ext cx="9144000" cy="3829049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subTitle" idx="1"/>
          </p:nvPr>
        </p:nvSpPr>
        <p:spPr>
          <a:xfrm>
            <a:off x="1473795" y="3789409"/>
            <a:ext cx="5637009" cy="661589"/>
          </a:xfrm>
          <a:prstGeom prst="rect">
            <a:avLst/>
          </a:prstGeom>
          <a:noFill/>
          <a:ln>
            <a:noFill/>
          </a:ln>
        </p:spPr>
        <p:txBody>
          <a:bodyPr lIns="62200" tIns="62200" rIns="62200" bIns="62200" anchor="t" anchorCtr="0"/>
          <a:lstStyle>
            <a:lvl1pPr marL="0" marR="0" lvl="0" indent="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06400" marR="0" lvl="1" indent="0" algn="ctr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12800" marR="0" lvl="2" indent="0" algn="ctr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19200" marR="0" lvl="3" indent="0" algn="ctr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638300" marR="0" lvl="4" indent="-12700" algn="ctr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044700" marR="0" lvl="5" indent="0" algn="ctr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451100" marR="0" lvl="6" indent="0" algn="ctr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857500" marR="0" lvl="7" indent="0" algn="ctr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263900" marR="0" lvl="8" indent="0" algn="ctr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6172199" y="4629150"/>
            <a:ext cx="2514599" cy="273843"/>
          </a:xfrm>
          <a:prstGeom prst="rect">
            <a:avLst/>
          </a:prstGeom>
          <a:noFill/>
          <a:ln>
            <a:noFill/>
          </a:ln>
        </p:spPr>
        <p:txBody>
          <a:bodyPr lIns="62200" tIns="62200" rIns="62200" bIns="62200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508000" marR="0" lvl="1" indent="-2032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774700" marR="0" lvl="2" indent="-1524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092200" marR="0" lvl="3" indent="-1651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1397000" marR="0" lvl="4" indent="-1524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15494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18669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21717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24892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457199" y="4629150"/>
            <a:ext cx="3352800" cy="273843"/>
          </a:xfrm>
          <a:prstGeom prst="rect">
            <a:avLst/>
          </a:prstGeom>
          <a:noFill/>
          <a:ln>
            <a:noFill/>
          </a:ln>
        </p:spPr>
        <p:txBody>
          <a:bodyPr lIns="62200" tIns="62200" rIns="62200" bIns="62200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508000" marR="0" lvl="1" indent="-2032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774700" marR="0" lvl="2" indent="-1524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092200" marR="0" lvl="3" indent="-1651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1397000" marR="0" lvl="4" indent="-1524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15494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18669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21717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24892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3809999" y="4629150"/>
            <a:ext cx="1828800" cy="273843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" sz="1100" b="1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ru" sz="1100" b="1">
              <a:solidFill>
                <a:srgbClr val="7F7F7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ctrTitle"/>
          </p:nvPr>
        </p:nvSpPr>
        <p:spPr>
          <a:xfrm>
            <a:off x="817581" y="2349217"/>
            <a:ext cx="7175351" cy="1344875"/>
          </a:xfrm>
          <a:prstGeom prst="rect">
            <a:avLst/>
          </a:prstGeom>
          <a:noFill/>
          <a:ln>
            <a:noFill/>
          </a:ln>
        </p:spPr>
        <p:txBody>
          <a:bodyPr lIns="62200" tIns="62200" rIns="62200" bIns="62200" anchor="t" anchorCtr="0"/>
          <a:lstStyle>
            <a:lvl1pPr marL="571500" marR="0" lvl="0" indent="-25400" algn="l" rtl="0">
              <a:spcBef>
                <a:spcPts val="0"/>
              </a:spcBef>
              <a:buClr>
                <a:srgbClr val="C3260C"/>
              </a:buClr>
              <a:buSzPct val="129166"/>
              <a:buFont typeface="Georgia"/>
              <a:buChar char="*"/>
              <a:defRPr sz="4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0" y="2900189"/>
            <a:ext cx="9144000" cy="224331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8" name="Shape 78"/>
          <p:cNvSpPr/>
          <p:nvPr/>
        </p:nvSpPr>
        <p:spPr>
          <a:xfrm>
            <a:off x="0" y="0"/>
            <a:ext cx="9144000" cy="2900189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9" name="Shape 7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0" name="Shape 80"/>
          <p:cNvSpPr/>
          <p:nvPr/>
        </p:nvSpPr>
        <p:spPr>
          <a:xfrm>
            <a:off x="0" y="1200149"/>
            <a:ext cx="9144000" cy="3829049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2033194" y="1629485"/>
            <a:ext cx="5966666" cy="1817509"/>
          </a:xfrm>
          <a:prstGeom prst="rect">
            <a:avLst/>
          </a:prstGeom>
          <a:noFill/>
          <a:ln>
            <a:noFill/>
          </a:ln>
        </p:spPr>
        <p:txBody>
          <a:bodyPr lIns="62200" tIns="62200" rIns="62200" bIns="62200" anchor="b" anchorCtr="0"/>
          <a:lstStyle>
            <a:lvl1pPr marL="279400" marR="0" lvl="0" indent="50800" algn="r" rtl="0">
              <a:spcBef>
                <a:spcPts val="0"/>
              </a:spcBef>
              <a:buClr>
                <a:srgbClr val="C3260C"/>
              </a:buClr>
              <a:buSzPct val="126829"/>
              <a:buFont typeface="Georgia"/>
              <a:buChar char="*"/>
              <a:defRPr sz="41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2022438" y="3455633"/>
            <a:ext cx="5970493" cy="626595"/>
          </a:xfrm>
          <a:prstGeom prst="rect">
            <a:avLst/>
          </a:prstGeom>
          <a:noFill/>
          <a:ln>
            <a:noFill/>
          </a:ln>
        </p:spPr>
        <p:txBody>
          <a:bodyPr lIns="62200" tIns="62200" rIns="62200" bIns="62200" anchor="t" anchorCtr="0"/>
          <a:lstStyle>
            <a:lvl1pPr marL="0" marR="0" lvl="0" indent="0" algn="r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06400" marR="0" lvl="1" indent="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12800" marR="0" lvl="2" indent="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19200" marR="0" lvl="3" indent="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638300" marR="0" lvl="4" indent="-1270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044700" marR="0" lvl="5" indent="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451100" marR="0" lvl="6" indent="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857500" marR="0" lvl="7" indent="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263900" marR="0" lvl="8" indent="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6172199" y="4629150"/>
            <a:ext cx="2514599" cy="273843"/>
          </a:xfrm>
          <a:prstGeom prst="rect">
            <a:avLst/>
          </a:prstGeom>
          <a:noFill/>
          <a:ln>
            <a:noFill/>
          </a:ln>
        </p:spPr>
        <p:txBody>
          <a:bodyPr lIns="62200" tIns="62200" rIns="62200" bIns="62200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508000" marR="0" lvl="1" indent="-2032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774700" marR="0" lvl="2" indent="-1524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092200" marR="0" lvl="3" indent="-1651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1397000" marR="0" lvl="4" indent="-1524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15494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18669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21717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24892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457199" y="4629150"/>
            <a:ext cx="3352800" cy="273843"/>
          </a:xfrm>
          <a:prstGeom prst="rect">
            <a:avLst/>
          </a:prstGeom>
          <a:noFill/>
          <a:ln>
            <a:noFill/>
          </a:ln>
        </p:spPr>
        <p:txBody>
          <a:bodyPr lIns="62200" tIns="62200" rIns="62200" bIns="62200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508000" marR="0" lvl="1" indent="-2032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774700" marR="0" lvl="2" indent="-1524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092200" marR="0" lvl="3" indent="-1651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1397000" marR="0" lvl="4" indent="-1524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15494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18669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21717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24892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3809999" y="4629150"/>
            <a:ext cx="1828800" cy="273843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" sz="1100" b="1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ru" sz="1100" b="1">
              <a:solidFill>
                <a:srgbClr val="7F7F7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6172199" y="4629150"/>
            <a:ext cx="2514599" cy="273843"/>
          </a:xfrm>
          <a:prstGeom prst="rect">
            <a:avLst/>
          </a:prstGeom>
          <a:noFill/>
          <a:ln>
            <a:noFill/>
          </a:ln>
        </p:spPr>
        <p:txBody>
          <a:bodyPr lIns="62200" tIns="62200" rIns="62200" bIns="62200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508000" marR="0" lvl="1" indent="-2032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774700" marR="0" lvl="2" indent="-1524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092200" marR="0" lvl="3" indent="-1651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1397000" marR="0" lvl="4" indent="-1524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15494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18669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21717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24892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457199" y="4629150"/>
            <a:ext cx="3352800" cy="273843"/>
          </a:xfrm>
          <a:prstGeom prst="rect">
            <a:avLst/>
          </a:prstGeom>
          <a:noFill/>
          <a:ln>
            <a:noFill/>
          </a:ln>
        </p:spPr>
        <p:txBody>
          <a:bodyPr lIns="62200" tIns="62200" rIns="62200" bIns="62200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508000" marR="0" lvl="1" indent="-2032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774700" marR="0" lvl="2" indent="-1524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092200" marR="0" lvl="3" indent="-1651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1397000" marR="0" lvl="4" indent="-1524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15494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18669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21717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24892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09999" y="4629150"/>
            <a:ext cx="1828800" cy="273843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" sz="1100" b="1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ru" sz="1100" b="1">
              <a:solidFill>
                <a:srgbClr val="7F7F7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793289" y="3279125"/>
            <a:ext cx="6512510" cy="857250"/>
          </a:xfrm>
          <a:prstGeom prst="rect">
            <a:avLst/>
          </a:prstGeom>
          <a:noFill/>
          <a:ln>
            <a:noFill/>
          </a:ln>
        </p:spPr>
        <p:txBody>
          <a:bodyPr lIns="62200" tIns="62200" rIns="62200" bIns="62200" anchor="t" anchorCtr="0"/>
          <a:lstStyle>
            <a:lvl1pPr marL="279400" marR="0" lvl="0" indent="50800" algn="r" rtl="0">
              <a:spcBef>
                <a:spcPts val="0"/>
              </a:spcBef>
              <a:buClr>
                <a:srgbClr val="C3260C"/>
              </a:buClr>
              <a:buSzPct val="126829"/>
              <a:buFont typeface="Georgia"/>
              <a:buChar char="*"/>
              <a:defRPr sz="41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1142998" y="548639"/>
            <a:ext cx="3346704" cy="2606039"/>
          </a:xfrm>
          <a:prstGeom prst="rect">
            <a:avLst/>
          </a:prstGeom>
          <a:noFill/>
          <a:ln>
            <a:noFill/>
          </a:ln>
        </p:spPr>
        <p:txBody>
          <a:bodyPr lIns="62200" tIns="62200" rIns="62200" bIns="62200" anchor="t" anchorCtr="0"/>
          <a:lstStyle>
            <a:lvl1pPr marL="203200" marR="0" lvl="0" indent="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95300" marR="0" lvl="1" indent="-2540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27777"/>
              <a:buFont typeface="Georgia"/>
              <a:buChar char="*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36600" marR="0" lvl="2" indent="-2540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ct val="13125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77900" marR="0" lvl="3" indent="-5080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ct val="135714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44600" marR="0" lvl="4" indent="-7620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SzPct val="133333"/>
              <a:buFont typeface="Georgia"/>
              <a:buChar char="*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85900" marR="0" lvl="5" indent="-6350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SzPct val="133333"/>
              <a:buFont typeface="Georgia"/>
              <a:buChar char="*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752600" marR="0" lvl="6" indent="-6350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SzPct val="133333"/>
              <a:buFont typeface="Georgia"/>
              <a:buChar char="*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044700" marR="0" lvl="7" indent="-6350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SzPct val="133333"/>
              <a:buFont typeface="Georgia"/>
              <a:buChar char="*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311400" marR="0" lvl="8" indent="-6350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SzPct val="133333"/>
              <a:buFont typeface="Georgia"/>
              <a:buChar char="*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4645152" y="548640"/>
            <a:ext cx="3346704" cy="2606039"/>
          </a:xfrm>
          <a:prstGeom prst="rect">
            <a:avLst/>
          </a:prstGeom>
          <a:noFill/>
          <a:ln>
            <a:noFill/>
          </a:ln>
        </p:spPr>
        <p:txBody>
          <a:bodyPr lIns="62200" tIns="62200" rIns="62200" bIns="62200" anchor="t" anchorCtr="0"/>
          <a:lstStyle>
            <a:lvl1pPr marL="203200" marR="0" lvl="0" indent="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95300" marR="0" lvl="1" indent="-2540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27777"/>
              <a:buFont typeface="Georgia"/>
              <a:buChar char="*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36600" marR="0" lvl="2" indent="-2540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ct val="13125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77900" marR="0" lvl="3" indent="-5080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ct val="135714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44600" marR="0" lvl="4" indent="-7620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SzPct val="133333"/>
              <a:buFont typeface="Georgia"/>
              <a:buChar char="*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85900" marR="0" lvl="5" indent="-6350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SzPct val="133333"/>
              <a:buFont typeface="Georgia"/>
              <a:buChar char="*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752600" marR="0" lvl="6" indent="-6350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SzPct val="133333"/>
              <a:buFont typeface="Georgia"/>
              <a:buChar char="*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044700" marR="0" lvl="7" indent="-6350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SzPct val="133333"/>
              <a:buFont typeface="Georgia"/>
              <a:buChar char="*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311400" marR="0" lvl="8" indent="-6350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SzPct val="133333"/>
              <a:buFont typeface="Georgia"/>
              <a:buChar char="*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1143000" y="548639"/>
            <a:ext cx="3346704" cy="479821"/>
          </a:xfrm>
          <a:prstGeom prst="rect">
            <a:avLst/>
          </a:prstGeom>
          <a:noFill/>
          <a:ln>
            <a:noFill/>
          </a:ln>
        </p:spPr>
        <p:txBody>
          <a:bodyPr lIns="62200" tIns="62200" rIns="62200" bIns="62200" anchor="b" anchorCtr="0"/>
          <a:lstStyle>
            <a:lvl1pPr marL="0" marR="0" lvl="0" indent="0" algn="ctr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21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06400" marR="0" lvl="1" indent="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12800" marR="0" lvl="2" indent="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19200" marR="0" lvl="3" indent="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4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638300" marR="0" lvl="4" indent="-1270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4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044700" marR="0" lvl="5" indent="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4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451100" marR="0" lvl="6" indent="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4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857500" marR="0" lvl="7" indent="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4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263900" marR="0" lvl="8" indent="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4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2"/>
          </p:nvPr>
        </p:nvSpPr>
        <p:spPr>
          <a:xfrm>
            <a:off x="1156446" y="1050245"/>
            <a:ext cx="3346704" cy="2057399"/>
          </a:xfrm>
          <a:prstGeom prst="rect">
            <a:avLst/>
          </a:prstGeom>
          <a:noFill/>
          <a:ln>
            <a:noFill/>
          </a:ln>
        </p:spPr>
        <p:txBody>
          <a:bodyPr lIns="62200" tIns="62200" rIns="62200" bIns="62200" anchor="t" anchorCtr="0"/>
          <a:lstStyle>
            <a:lvl1pPr marL="203200" marR="0" lvl="0" indent="-3810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ct val="13125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95300" marR="0" lvl="1" indent="-3810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ct val="13125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36600" marR="0" lvl="2" indent="-5080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ct val="135714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77900" marR="0" lvl="3" indent="-5080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ct val="135714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44600" marR="0" lvl="4" indent="-5080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ct val="135714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85900" marR="0" lvl="5" indent="-5080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ct val="135714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752600" marR="0" lvl="6" indent="-5080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ct val="135714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044700" marR="0" lvl="7" indent="-5080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ct val="135714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311400" marR="0" lvl="8" indent="-5080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ct val="135714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3"/>
          </p:nvPr>
        </p:nvSpPr>
        <p:spPr>
          <a:xfrm>
            <a:off x="4647301" y="548639"/>
            <a:ext cx="3346704" cy="479821"/>
          </a:xfrm>
          <a:prstGeom prst="rect">
            <a:avLst/>
          </a:prstGeom>
          <a:noFill/>
          <a:ln>
            <a:noFill/>
          </a:ln>
        </p:spPr>
        <p:txBody>
          <a:bodyPr lIns="62200" tIns="62200" rIns="62200" bIns="62200" anchor="b" anchorCtr="0"/>
          <a:lstStyle>
            <a:lvl1pPr marL="0" marR="0" lvl="0" indent="0" algn="ctr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21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06400" marR="0" lvl="1" indent="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12800" marR="0" lvl="2" indent="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19200" marR="0" lvl="3" indent="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4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638300" marR="0" lvl="4" indent="-1270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4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044700" marR="0" lvl="5" indent="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4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451100" marR="0" lvl="6" indent="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4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857500" marR="0" lvl="7" indent="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4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263900" marR="0" lvl="8" indent="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4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4"/>
          </p:nvPr>
        </p:nvSpPr>
        <p:spPr>
          <a:xfrm>
            <a:off x="4645024" y="1049274"/>
            <a:ext cx="3346704" cy="2057399"/>
          </a:xfrm>
          <a:prstGeom prst="rect">
            <a:avLst/>
          </a:prstGeom>
          <a:noFill/>
          <a:ln>
            <a:noFill/>
          </a:ln>
        </p:spPr>
        <p:txBody>
          <a:bodyPr lIns="62200" tIns="62200" rIns="62200" bIns="62200" anchor="t" anchorCtr="0"/>
          <a:lstStyle>
            <a:lvl1pPr marL="203200" marR="0" lvl="0" indent="-3810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ct val="13125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95300" marR="0" lvl="1" indent="-3810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ct val="13125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36600" marR="0" lvl="2" indent="-5080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ct val="135714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77900" marR="0" lvl="3" indent="-5080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ct val="135714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44600" marR="0" lvl="4" indent="-5080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ct val="135714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85900" marR="0" lvl="5" indent="-5080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ct val="135714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752600" marR="0" lvl="6" indent="-5080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ct val="135714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044700" marR="0" lvl="7" indent="-5080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ct val="135714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311400" marR="0" lvl="8" indent="-5080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ct val="135714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6172199" y="4629150"/>
            <a:ext cx="2514599" cy="273843"/>
          </a:xfrm>
          <a:prstGeom prst="rect">
            <a:avLst/>
          </a:prstGeom>
          <a:noFill/>
          <a:ln>
            <a:noFill/>
          </a:ln>
        </p:spPr>
        <p:txBody>
          <a:bodyPr lIns="62200" tIns="62200" rIns="62200" bIns="62200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508000" marR="0" lvl="1" indent="-2032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774700" marR="0" lvl="2" indent="-1524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092200" marR="0" lvl="3" indent="-1651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1397000" marR="0" lvl="4" indent="-1524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15494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18669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21717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24892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457199" y="4629150"/>
            <a:ext cx="3352800" cy="273843"/>
          </a:xfrm>
          <a:prstGeom prst="rect">
            <a:avLst/>
          </a:prstGeom>
          <a:noFill/>
          <a:ln>
            <a:noFill/>
          </a:ln>
        </p:spPr>
        <p:txBody>
          <a:bodyPr lIns="62200" tIns="62200" rIns="62200" bIns="62200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508000" marR="0" lvl="1" indent="-2032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774700" marR="0" lvl="2" indent="-1524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092200" marR="0" lvl="3" indent="-1651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1397000" marR="0" lvl="4" indent="-1524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15494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18669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21717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24892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3809999" y="4629150"/>
            <a:ext cx="1828800" cy="273843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" sz="1100" b="1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ru" sz="1100" b="1">
              <a:solidFill>
                <a:srgbClr val="7F7F7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1793289" y="3279125"/>
            <a:ext cx="6512510" cy="857250"/>
          </a:xfrm>
          <a:prstGeom prst="rect">
            <a:avLst/>
          </a:prstGeom>
          <a:noFill/>
          <a:ln>
            <a:noFill/>
          </a:ln>
        </p:spPr>
        <p:txBody>
          <a:bodyPr lIns="62200" tIns="62200" rIns="62200" bIns="62200" anchor="t" anchorCtr="0"/>
          <a:lstStyle>
            <a:lvl1pPr marL="279400" marR="0" lvl="0" indent="50800" algn="r" rtl="0">
              <a:spcBef>
                <a:spcPts val="0"/>
              </a:spcBef>
              <a:buClr>
                <a:srgbClr val="C3260C"/>
              </a:buClr>
              <a:buSzPct val="126829"/>
              <a:buFont typeface="Georgia"/>
              <a:buChar char="*"/>
              <a:defRPr sz="41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793289" y="3279125"/>
            <a:ext cx="6512510" cy="857250"/>
          </a:xfrm>
          <a:prstGeom prst="rect">
            <a:avLst/>
          </a:prstGeom>
          <a:noFill/>
          <a:ln>
            <a:noFill/>
          </a:ln>
        </p:spPr>
        <p:txBody>
          <a:bodyPr lIns="62200" tIns="62200" rIns="62200" bIns="62200" anchor="t" anchorCtr="0"/>
          <a:lstStyle>
            <a:lvl1pPr marL="279400" marR="0" lvl="0" indent="50800" algn="r" rtl="0">
              <a:spcBef>
                <a:spcPts val="0"/>
              </a:spcBef>
              <a:buClr>
                <a:srgbClr val="C3260C"/>
              </a:buClr>
              <a:buSzPct val="126829"/>
              <a:buFont typeface="Georgia"/>
              <a:buChar char="*"/>
              <a:defRPr sz="41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6172199" y="4629150"/>
            <a:ext cx="2514599" cy="273843"/>
          </a:xfrm>
          <a:prstGeom prst="rect">
            <a:avLst/>
          </a:prstGeom>
          <a:noFill/>
          <a:ln>
            <a:noFill/>
          </a:ln>
        </p:spPr>
        <p:txBody>
          <a:bodyPr lIns="62200" tIns="62200" rIns="62200" bIns="62200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508000" marR="0" lvl="1" indent="-2032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774700" marR="0" lvl="2" indent="-1524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092200" marR="0" lvl="3" indent="-1651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1397000" marR="0" lvl="4" indent="-1524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15494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18669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21717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24892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457199" y="4629150"/>
            <a:ext cx="3352800" cy="273843"/>
          </a:xfrm>
          <a:prstGeom prst="rect">
            <a:avLst/>
          </a:prstGeom>
          <a:noFill/>
          <a:ln>
            <a:noFill/>
          </a:ln>
        </p:spPr>
        <p:txBody>
          <a:bodyPr lIns="62200" tIns="62200" rIns="62200" bIns="62200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508000" marR="0" lvl="1" indent="-2032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774700" marR="0" lvl="2" indent="-1524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092200" marR="0" lvl="3" indent="-1651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1397000" marR="0" lvl="4" indent="-1524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15494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18669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21717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24892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3809999" y="4629150"/>
            <a:ext cx="1828800" cy="273843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" sz="1100" b="1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ru" sz="1100" b="1">
              <a:solidFill>
                <a:srgbClr val="7F7F7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6172199" y="4629150"/>
            <a:ext cx="2514599" cy="273843"/>
          </a:xfrm>
          <a:prstGeom prst="rect">
            <a:avLst/>
          </a:prstGeom>
          <a:noFill/>
          <a:ln>
            <a:noFill/>
          </a:ln>
        </p:spPr>
        <p:txBody>
          <a:bodyPr lIns="62200" tIns="62200" rIns="62200" bIns="62200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508000" marR="0" lvl="1" indent="-2032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774700" marR="0" lvl="2" indent="-1524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092200" marR="0" lvl="3" indent="-1651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1397000" marR="0" lvl="4" indent="-1524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15494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18669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21717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24892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457199" y="4629150"/>
            <a:ext cx="3352800" cy="273843"/>
          </a:xfrm>
          <a:prstGeom prst="rect">
            <a:avLst/>
          </a:prstGeom>
          <a:noFill/>
          <a:ln>
            <a:noFill/>
          </a:ln>
        </p:spPr>
        <p:txBody>
          <a:bodyPr lIns="62200" tIns="62200" rIns="62200" bIns="62200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508000" marR="0" lvl="1" indent="-2032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774700" marR="0" lvl="2" indent="-1524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092200" marR="0" lvl="3" indent="-1651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1397000" marR="0" lvl="4" indent="-1524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15494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18669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21717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24892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809999" y="4629150"/>
            <a:ext cx="1828800" cy="273843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" sz="1100" b="1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ru" sz="1100" b="1">
              <a:solidFill>
                <a:srgbClr val="7F7F7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839095" y="1657350"/>
            <a:ext cx="3636084" cy="943869"/>
          </a:xfrm>
          <a:prstGeom prst="rect">
            <a:avLst/>
          </a:prstGeom>
          <a:noFill/>
          <a:ln>
            <a:noFill/>
          </a:ln>
        </p:spPr>
        <p:txBody>
          <a:bodyPr lIns="62200" tIns="62200" rIns="62200" bIns="62200" anchor="b" anchorCtr="0"/>
          <a:lstStyle>
            <a:lvl1pPr marL="203200" marR="0" lvl="0" indent="0" algn="l" rtl="0">
              <a:spcBef>
                <a:spcPts val="0"/>
              </a:spcBef>
              <a:buClr>
                <a:srgbClr val="C3260C"/>
              </a:buClr>
              <a:buSzPct val="128000"/>
              <a:buFont typeface="Georgia"/>
              <a:buChar char="*"/>
              <a:defRPr sz="25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93515" y="548640"/>
            <a:ext cx="4017084" cy="3671047"/>
          </a:xfrm>
          <a:prstGeom prst="rect">
            <a:avLst/>
          </a:prstGeom>
          <a:noFill/>
          <a:ln>
            <a:noFill/>
          </a:ln>
        </p:spPr>
        <p:txBody>
          <a:bodyPr lIns="62200" tIns="62200" rIns="62200" bIns="62200" anchor="ctr" anchorCtr="0"/>
          <a:lstStyle>
            <a:lvl1pPr marL="203200" marR="0" lvl="0" indent="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95300" marR="0" lvl="1" indent="-2540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27777"/>
              <a:buFont typeface="Georgia"/>
              <a:buChar char="*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36600" marR="0" lvl="2" indent="-2540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ct val="13125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77900" marR="0" lvl="3" indent="-5080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ct val="135714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44600" marR="0" lvl="4" indent="-7620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SzPct val="133333"/>
              <a:buFont typeface="Georgia"/>
              <a:buChar char="*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85900" marR="0" lvl="5" indent="-1270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27777"/>
              <a:buFont typeface="Georgia"/>
              <a:buChar char="*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752600" marR="0" lvl="6" indent="-1270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27777"/>
              <a:buFont typeface="Georgia"/>
              <a:buChar char="*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044700" marR="0" lvl="7" indent="-2540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27777"/>
              <a:buFont typeface="Georgia"/>
              <a:buChar char="*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311400" marR="0" lvl="8" indent="-2540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27777"/>
              <a:buFont typeface="Georgia"/>
              <a:buChar char="*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1075765" y="2623351"/>
            <a:ext cx="3388659" cy="1604638"/>
          </a:xfrm>
          <a:prstGeom prst="rect">
            <a:avLst/>
          </a:prstGeom>
          <a:noFill/>
          <a:ln>
            <a:noFill/>
          </a:ln>
        </p:spPr>
        <p:txBody>
          <a:bodyPr lIns="62200" tIns="62200" rIns="62200" bIns="62200" anchor="t" anchorCtr="0"/>
          <a:lstStyle>
            <a:lvl1pPr marL="0" marR="0" lvl="0" indent="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06400" marR="0" lvl="1" indent="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12800" marR="0" lvl="2" indent="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19200" marR="0" lvl="3" indent="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638300" marR="0" lvl="4" indent="-1270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044700" marR="0" lvl="5" indent="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451100" marR="0" lvl="6" indent="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857500" marR="0" lvl="7" indent="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263900" marR="0" lvl="8" indent="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6172199" y="4629150"/>
            <a:ext cx="2514599" cy="273843"/>
          </a:xfrm>
          <a:prstGeom prst="rect">
            <a:avLst/>
          </a:prstGeom>
          <a:noFill/>
          <a:ln>
            <a:noFill/>
          </a:ln>
        </p:spPr>
        <p:txBody>
          <a:bodyPr lIns="62200" tIns="62200" rIns="62200" bIns="62200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508000" marR="0" lvl="1" indent="-2032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774700" marR="0" lvl="2" indent="-1524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092200" marR="0" lvl="3" indent="-1651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1397000" marR="0" lvl="4" indent="-1524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15494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18669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21717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24892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457199" y="4629150"/>
            <a:ext cx="3352800" cy="273843"/>
          </a:xfrm>
          <a:prstGeom prst="rect">
            <a:avLst/>
          </a:prstGeom>
          <a:noFill/>
          <a:ln>
            <a:noFill/>
          </a:ln>
        </p:spPr>
        <p:txBody>
          <a:bodyPr lIns="62200" tIns="62200" rIns="62200" bIns="62200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508000" marR="0" lvl="1" indent="-2032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774700" marR="0" lvl="2" indent="-1524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092200" marR="0" lvl="3" indent="-1651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1397000" marR="0" lvl="4" indent="-1524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15494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18669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21717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24892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09999" y="4629150"/>
            <a:ext cx="1828800" cy="273843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" sz="1100" b="1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ru" sz="1100" b="1">
              <a:solidFill>
                <a:srgbClr val="7F7F7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0" y="2900189"/>
            <a:ext cx="9144000" cy="224331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0" y="0"/>
            <a:ext cx="9144000" cy="2900189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0" y="1200149"/>
            <a:ext cx="9144000" cy="3829049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23" name="Shape 123"/>
          <p:cNvSpPr>
            <a:spLocks noGrp="1"/>
          </p:cNvSpPr>
          <p:nvPr>
            <p:ph type="pic" idx="2"/>
          </p:nvPr>
        </p:nvSpPr>
        <p:spPr>
          <a:xfrm>
            <a:off x="4475175" y="857250"/>
            <a:ext cx="4114800" cy="2345854"/>
          </a:xfrm>
          <a:prstGeom prst="roundRect">
            <a:avLst>
              <a:gd name="adj" fmla="val 4230"/>
            </a:avLst>
          </a:prstGeom>
          <a:solidFill>
            <a:srgbClr val="8BC9F7"/>
          </a:solidFill>
          <a:ln>
            <a:noFill/>
          </a:ln>
          <a:effectLst>
            <a:reflection stA="23000" endA="300" endPos="28000" sy="-100000" algn="bl" rotWithShape="0"/>
          </a:effectLst>
        </p:spPr>
        <p:txBody>
          <a:bodyPr lIns="62200" tIns="62200" rIns="62200" bIns="62200" anchor="t" anchorCtr="0"/>
          <a:lstStyle>
            <a:lvl1pPr marL="0" marR="0" lvl="0" indent="0" algn="ctr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55555"/>
              <a:buFont typeface="Georgia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06400" marR="0" lvl="1" indent="0" algn="l" rtl="0">
              <a:spcBef>
                <a:spcPts val="500"/>
              </a:spcBef>
              <a:spcAft>
                <a:spcPts val="300"/>
              </a:spcAft>
              <a:buClr>
                <a:srgbClr val="C3260C"/>
              </a:buClr>
              <a:buSzPct val="40000"/>
              <a:buFont typeface="Georgia"/>
              <a:buNone/>
              <a:defRPr sz="25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12800" marR="0" lvl="2" indent="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47619"/>
              <a:buFont typeface="Georgia"/>
              <a:buNone/>
              <a:defRPr sz="2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19200" marR="0" lvl="3" indent="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55555"/>
              <a:buFont typeface="Georgia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638300" marR="0" lvl="4" indent="-1270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55555"/>
              <a:buFont typeface="Georgia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044700" marR="0" lvl="5" indent="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55555"/>
              <a:buFont typeface="Georgia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451100" marR="0" lvl="6" indent="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55555"/>
              <a:buFont typeface="Georgia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857500" marR="0" lvl="7" indent="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55555"/>
              <a:buFont typeface="Georgia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263900" marR="0" lvl="8" indent="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55555"/>
              <a:buFont typeface="Georgia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877887" y="757864"/>
            <a:ext cx="3694113" cy="1622264"/>
          </a:xfrm>
          <a:prstGeom prst="rect">
            <a:avLst/>
          </a:prstGeom>
          <a:noFill/>
          <a:ln>
            <a:noFill/>
          </a:ln>
        </p:spPr>
        <p:txBody>
          <a:bodyPr lIns="62200" tIns="62200" rIns="62200" bIns="62200" anchor="b" anchorCtr="0"/>
          <a:lstStyle>
            <a:lvl1pPr marL="165100" marR="0" lvl="0" indent="-5080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ct val="135714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06400" marR="0" lvl="1" indent="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1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12800" marR="0" lvl="2" indent="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19200" marR="0" lvl="3" indent="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638300" marR="0" lvl="4" indent="-1270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044700" marR="0" lvl="5" indent="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451100" marR="0" lvl="6" indent="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857500" marR="0" lvl="7" indent="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263900" marR="0" lvl="8" indent="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6172199" y="4629150"/>
            <a:ext cx="2514599" cy="273843"/>
          </a:xfrm>
          <a:prstGeom prst="rect">
            <a:avLst/>
          </a:prstGeom>
          <a:noFill/>
          <a:ln>
            <a:noFill/>
          </a:ln>
        </p:spPr>
        <p:txBody>
          <a:bodyPr lIns="62200" tIns="62200" rIns="62200" bIns="62200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508000" marR="0" lvl="1" indent="-2032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774700" marR="0" lvl="2" indent="-1524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092200" marR="0" lvl="3" indent="-1651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1397000" marR="0" lvl="4" indent="-1524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15494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18669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21717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24892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457199" y="4629150"/>
            <a:ext cx="3352800" cy="273843"/>
          </a:xfrm>
          <a:prstGeom prst="rect">
            <a:avLst/>
          </a:prstGeom>
          <a:noFill/>
          <a:ln>
            <a:noFill/>
          </a:ln>
        </p:spPr>
        <p:txBody>
          <a:bodyPr lIns="62200" tIns="62200" rIns="62200" bIns="62200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508000" marR="0" lvl="1" indent="-2032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774700" marR="0" lvl="2" indent="-1524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092200" marR="0" lvl="3" indent="-1651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1397000" marR="0" lvl="4" indent="-1524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15494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18669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21717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24892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3809999" y="4629150"/>
            <a:ext cx="1828800" cy="273843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" sz="1100" b="1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ru" sz="1100" b="1">
              <a:solidFill>
                <a:srgbClr val="7F7F7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727267" y="3348315"/>
            <a:ext cx="6383537" cy="857250"/>
          </a:xfrm>
          <a:prstGeom prst="rect">
            <a:avLst/>
          </a:prstGeom>
          <a:noFill/>
          <a:ln>
            <a:noFill/>
          </a:ln>
        </p:spPr>
        <p:txBody>
          <a:bodyPr lIns="62200" tIns="62200" rIns="62200" bIns="62200" anchor="b" anchorCtr="0"/>
          <a:lstStyle>
            <a:lvl1pPr marL="279400" marR="0" lvl="0" indent="50800" algn="l" rtl="0">
              <a:spcBef>
                <a:spcPts val="0"/>
              </a:spcBef>
              <a:buClr>
                <a:srgbClr val="C3260C"/>
              </a:buClr>
              <a:buSzPct val="126829"/>
              <a:buFont typeface="Georgia"/>
              <a:buChar char="*"/>
              <a:defRPr sz="41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1793289" y="3279125"/>
            <a:ext cx="6512510" cy="857250"/>
          </a:xfrm>
          <a:prstGeom prst="rect">
            <a:avLst/>
          </a:prstGeom>
          <a:noFill/>
          <a:ln>
            <a:noFill/>
          </a:ln>
        </p:spPr>
        <p:txBody>
          <a:bodyPr lIns="62200" tIns="62200" rIns="62200" bIns="62200" anchor="t" anchorCtr="0"/>
          <a:lstStyle>
            <a:lvl1pPr marL="279400" marR="0" lvl="0" indent="50800" algn="r" rtl="0">
              <a:spcBef>
                <a:spcPts val="0"/>
              </a:spcBef>
              <a:buClr>
                <a:srgbClr val="C3260C"/>
              </a:buClr>
              <a:buSzPct val="126829"/>
              <a:buFont typeface="Georgia"/>
              <a:buChar char="*"/>
              <a:defRPr sz="41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 rot="5400000">
            <a:off x="3802380" y="-1348741"/>
            <a:ext cx="2606039" cy="6400800"/>
          </a:xfrm>
          <a:prstGeom prst="rect">
            <a:avLst/>
          </a:prstGeom>
          <a:noFill/>
          <a:ln>
            <a:noFill/>
          </a:ln>
        </p:spPr>
        <p:txBody>
          <a:bodyPr lIns="62200" tIns="62200" rIns="62200" bIns="62200" anchor="t" anchorCtr="0"/>
          <a:lstStyle>
            <a:lvl1pPr marL="203200" marR="0" lvl="0" indent="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95300" marR="0" lvl="1" indent="-2540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27777"/>
              <a:buFont typeface="Georgia"/>
              <a:buChar char="*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36600" marR="0" lvl="2" indent="-2540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ct val="13125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77900" marR="0" lvl="3" indent="-5080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ct val="135714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44600" marR="0" lvl="4" indent="-7620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SzPct val="133333"/>
              <a:buFont typeface="Georgia"/>
              <a:buChar char="*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85900" marR="0" lvl="5" indent="-6350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SzPct val="133333"/>
              <a:buFont typeface="Georgia"/>
              <a:buChar char="*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752600" marR="0" lvl="6" indent="-6350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SzPct val="133333"/>
              <a:buFont typeface="Georgia"/>
              <a:buChar char="*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044700" marR="0" lvl="7" indent="-6350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SzPct val="133333"/>
              <a:buFont typeface="Georgia"/>
              <a:buChar char="*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311400" marR="0" lvl="8" indent="-6350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SzPct val="133333"/>
              <a:buFont typeface="Georgia"/>
              <a:buChar char="*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6172199" y="4629150"/>
            <a:ext cx="2514599" cy="273843"/>
          </a:xfrm>
          <a:prstGeom prst="rect">
            <a:avLst/>
          </a:prstGeom>
          <a:noFill/>
          <a:ln>
            <a:noFill/>
          </a:ln>
        </p:spPr>
        <p:txBody>
          <a:bodyPr lIns="62200" tIns="62200" rIns="62200" bIns="62200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508000" marR="0" lvl="1" indent="-2032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774700" marR="0" lvl="2" indent="-1524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092200" marR="0" lvl="3" indent="-1651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1397000" marR="0" lvl="4" indent="-1524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15494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18669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21717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24892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457199" y="4629150"/>
            <a:ext cx="3352800" cy="273843"/>
          </a:xfrm>
          <a:prstGeom prst="rect">
            <a:avLst/>
          </a:prstGeom>
          <a:noFill/>
          <a:ln>
            <a:noFill/>
          </a:ln>
        </p:spPr>
        <p:txBody>
          <a:bodyPr lIns="62200" tIns="62200" rIns="62200" bIns="62200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508000" marR="0" lvl="1" indent="-2032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774700" marR="0" lvl="2" indent="-1524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092200" marR="0" lvl="3" indent="-1651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1397000" marR="0" lvl="4" indent="-1524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15494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18669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21717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24892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09999" y="4629150"/>
            <a:ext cx="1828800" cy="273843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" sz="1100" b="1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ru" sz="1100" b="1">
              <a:solidFill>
                <a:srgbClr val="7F7F7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 rot="5400000">
            <a:off x="218080" y="1218065"/>
            <a:ext cx="3928754" cy="2057399"/>
          </a:xfrm>
          <a:prstGeom prst="rect">
            <a:avLst/>
          </a:prstGeom>
          <a:noFill/>
          <a:ln>
            <a:noFill/>
          </a:ln>
        </p:spPr>
        <p:txBody>
          <a:bodyPr lIns="62200" tIns="62200" rIns="62200" bIns="62200" anchor="t" anchorCtr="0"/>
          <a:lstStyle>
            <a:lvl1pPr marL="279400" marR="0" lvl="0" indent="50800" algn="l" rtl="0">
              <a:spcBef>
                <a:spcPts val="0"/>
              </a:spcBef>
              <a:buClr>
                <a:srgbClr val="C3260C"/>
              </a:buClr>
              <a:buSzPct val="126829"/>
              <a:buFont typeface="Georgia"/>
              <a:buChar char="*"/>
              <a:defRPr sz="41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 rot="5400000">
            <a:off x="3903233" y="-30480"/>
            <a:ext cx="3671046" cy="4829287"/>
          </a:xfrm>
          <a:prstGeom prst="rect">
            <a:avLst/>
          </a:prstGeom>
          <a:noFill/>
          <a:ln>
            <a:noFill/>
          </a:ln>
        </p:spPr>
        <p:txBody>
          <a:bodyPr lIns="62200" tIns="62200" rIns="62200" bIns="62200" anchor="t" anchorCtr="0"/>
          <a:lstStyle>
            <a:lvl1pPr marL="203200" marR="0" lvl="0" indent="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95300" marR="0" lvl="1" indent="-2540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27777"/>
              <a:buFont typeface="Georgia"/>
              <a:buChar char="*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36600" marR="0" lvl="2" indent="-2540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ct val="13125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77900" marR="0" lvl="3" indent="-5080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ct val="135714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44600" marR="0" lvl="4" indent="-7620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SzPct val="133333"/>
              <a:buFont typeface="Georgia"/>
              <a:buChar char="*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85900" marR="0" lvl="5" indent="-6350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SzPct val="133333"/>
              <a:buFont typeface="Georgia"/>
              <a:buChar char="*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752600" marR="0" lvl="6" indent="-6350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SzPct val="133333"/>
              <a:buFont typeface="Georgia"/>
              <a:buChar char="*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044700" marR="0" lvl="7" indent="-6350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SzPct val="133333"/>
              <a:buFont typeface="Georgia"/>
              <a:buChar char="*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311400" marR="0" lvl="8" indent="-6350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SzPct val="133333"/>
              <a:buFont typeface="Georgia"/>
              <a:buChar char="*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dt" idx="10"/>
          </p:nvPr>
        </p:nvSpPr>
        <p:spPr>
          <a:xfrm>
            <a:off x="6172199" y="4629150"/>
            <a:ext cx="2514599" cy="273843"/>
          </a:xfrm>
          <a:prstGeom prst="rect">
            <a:avLst/>
          </a:prstGeom>
          <a:noFill/>
          <a:ln>
            <a:noFill/>
          </a:ln>
        </p:spPr>
        <p:txBody>
          <a:bodyPr lIns="62200" tIns="62200" rIns="62200" bIns="62200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508000" marR="0" lvl="1" indent="-2032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774700" marR="0" lvl="2" indent="-1524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092200" marR="0" lvl="3" indent="-1651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1397000" marR="0" lvl="4" indent="-1524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15494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18669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21717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24892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ftr" idx="11"/>
          </p:nvPr>
        </p:nvSpPr>
        <p:spPr>
          <a:xfrm>
            <a:off x="457199" y="4629150"/>
            <a:ext cx="3352800" cy="273843"/>
          </a:xfrm>
          <a:prstGeom prst="rect">
            <a:avLst/>
          </a:prstGeom>
          <a:noFill/>
          <a:ln>
            <a:noFill/>
          </a:ln>
        </p:spPr>
        <p:txBody>
          <a:bodyPr lIns="62200" tIns="62200" rIns="62200" bIns="62200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508000" marR="0" lvl="1" indent="-2032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774700" marR="0" lvl="2" indent="-1524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092200" marR="0" lvl="3" indent="-1651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1397000" marR="0" lvl="4" indent="-1524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15494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18669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21717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24892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3809999" y="4629150"/>
            <a:ext cx="1828800" cy="273843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" sz="1100" b="1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ru" sz="1100" b="1">
              <a:solidFill>
                <a:srgbClr val="7F7F7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</a:r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D4FE"/>
            </a:gs>
            <a:gs pos="60000">
              <a:srgbClr val="FFFFFF"/>
            </a:gs>
            <a:gs pos="100000">
              <a:srgbClr val="54BD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3829049"/>
            <a:ext cx="9144000" cy="131445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0" y="0"/>
            <a:ext cx="9144000" cy="3829049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0" y="2826227"/>
            <a:ext cx="9144000" cy="1714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0" y="1200149"/>
            <a:ext cx="9144000" cy="3829049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793289" y="3279125"/>
            <a:ext cx="6512510" cy="857250"/>
          </a:xfrm>
          <a:prstGeom prst="rect">
            <a:avLst/>
          </a:prstGeom>
          <a:noFill/>
          <a:ln>
            <a:noFill/>
          </a:ln>
        </p:spPr>
        <p:txBody>
          <a:bodyPr lIns="62200" tIns="62200" rIns="62200" bIns="62200" anchor="t" anchorCtr="0"/>
          <a:lstStyle>
            <a:lvl1pPr marL="279400" marR="0" lvl="0" indent="50800" algn="r" rtl="0">
              <a:spcBef>
                <a:spcPts val="0"/>
              </a:spcBef>
              <a:buClr>
                <a:srgbClr val="C3260C"/>
              </a:buClr>
              <a:buSzPct val="126829"/>
              <a:buFont typeface="Georgia"/>
              <a:buChar char="*"/>
              <a:defRPr sz="41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SzPct val="83333"/>
              <a:buNone/>
              <a:defRPr sz="12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SzPct val="83333"/>
              <a:buNone/>
              <a:defRPr sz="12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SzPct val="83333"/>
              <a:buNone/>
              <a:defRPr sz="12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SzPct val="83333"/>
              <a:buNone/>
              <a:defRPr sz="12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SzPct val="83333"/>
              <a:buNone/>
              <a:defRPr sz="12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SzPct val="83333"/>
              <a:buNone/>
              <a:defRPr sz="12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SzPct val="83333"/>
              <a:buNone/>
              <a:defRPr sz="12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SzPct val="83333"/>
              <a:buNone/>
              <a:defRPr sz="12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1143000" y="549194"/>
            <a:ext cx="6400800" cy="2606039"/>
          </a:xfrm>
          <a:prstGeom prst="rect">
            <a:avLst/>
          </a:prstGeom>
          <a:noFill/>
          <a:ln>
            <a:noFill/>
          </a:ln>
        </p:spPr>
        <p:txBody>
          <a:bodyPr lIns="62200" tIns="62200" rIns="62200" bIns="62200" anchor="t" anchorCtr="0"/>
          <a:lstStyle>
            <a:lvl1pPr marL="203200" marR="0" lvl="0" indent="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95300" marR="0" lvl="1" indent="-2540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27777"/>
              <a:buFont typeface="Georgia"/>
              <a:buChar char="*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36600" marR="0" lvl="2" indent="-2540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ct val="13125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977900" marR="0" lvl="3" indent="-50800" algn="l" rtl="0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ct val="135714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44600" marR="0" lvl="4" indent="-7620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SzPct val="133333"/>
              <a:buFont typeface="Georgia"/>
              <a:buChar char="*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485900" marR="0" lvl="5" indent="-6350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SzPct val="133333"/>
              <a:buFont typeface="Georgia"/>
              <a:buChar char="*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752600" marR="0" lvl="6" indent="-6350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SzPct val="133333"/>
              <a:buFont typeface="Georgia"/>
              <a:buChar char="*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044700" marR="0" lvl="7" indent="-6350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SzPct val="133333"/>
              <a:buFont typeface="Georgia"/>
              <a:buChar char="*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311400" marR="0" lvl="8" indent="-63500" algn="l" rtl="0"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SzPct val="133333"/>
              <a:buFont typeface="Georgia"/>
              <a:buChar char="*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172199" y="4629150"/>
            <a:ext cx="2514599" cy="273843"/>
          </a:xfrm>
          <a:prstGeom prst="rect">
            <a:avLst/>
          </a:prstGeom>
          <a:noFill/>
          <a:ln>
            <a:noFill/>
          </a:ln>
        </p:spPr>
        <p:txBody>
          <a:bodyPr lIns="62200" tIns="62200" rIns="62200" bIns="62200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ct val="100000"/>
              <a:buNone/>
              <a:defRPr sz="1000" b="1" i="0" u="none" strike="noStrike" cap="none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508000" marR="0" lvl="1" indent="-203200" algn="l" rtl="0">
              <a:spcBef>
                <a:spcPts val="0"/>
              </a:spcBef>
              <a:spcAft>
                <a:spcPts val="0"/>
              </a:spcAft>
              <a:buSzPct val="41666"/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774700" marR="0" lvl="2" indent="-152400" algn="l" rtl="0">
              <a:spcBef>
                <a:spcPts val="0"/>
              </a:spcBef>
              <a:spcAft>
                <a:spcPts val="0"/>
              </a:spcAft>
              <a:buSzPct val="41666"/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092200" marR="0" lvl="3" indent="-165100" algn="l" rtl="0">
              <a:spcBef>
                <a:spcPts val="0"/>
              </a:spcBef>
              <a:spcAft>
                <a:spcPts val="0"/>
              </a:spcAft>
              <a:buSzPct val="41666"/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1397000" marR="0" lvl="4" indent="-152400" algn="l" rtl="0">
              <a:spcBef>
                <a:spcPts val="0"/>
              </a:spcBef>
              <a:spcAft>
                <a:spcPts val="0"/>
              </a:spcAft>
              <a:buSzPct val="41666"/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1549400" marR="0" lvl="5" indent="0" algn="l" rtl="0">
              <a:spcBef>
                <a:spcPts val="0"/>
              </a:spcBef>
              <a:buSzPct val="41666"/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1866900" marR="0" lvl="6" indent="0" algn="l" rtl="0">
              <a:spcBef>
                <a:spcPts val="0"/>
              </a:spcBef>
              <a:buSzPct val="41666"/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2171700" marR="0" lvl="7" indent="0" algn="l" rtl="0">
              <a:spcBef>
                <a:spcPts val="0"/>
              </a:spcBef>
              <a:buSzPct val="41666"/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2489200" marR="0" lvl="8" indent="0" algn="l" rtl="0">
              <a:spcBef>
                <a:spcPts val="0"/>
              </a:spcBef>
              <a:buSzPct val="41666"/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57199" y="4629150"/>
            <a:ext cx="3352800" cy="273843"/>
          </a:xfrm>
          <a:prstGeom prst="rect">
            <a:avLst/>
          </a:prstGeom>
          <a:noFill/>
          <a:ln>
            <a:noFill/>
          </a:ln>
        </p:spPr>
        <p:txBody>
          <a:bodyPr lIns="62200" tIns="62200" rIns="62200" bIns="62200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  <a:defRPr sz="1000" b="1" i="0" u="none" strike="noStrike" cap="none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508000" marR="0" lvl="1" indent="-203200" algn="l" rtl="0">
              <a:spcBef>
                <a:spcPts val="0"/>
              </a:spcBef>
              <a:spcAft>
                <a:spcPts val="0"/>
              </a:spcAft>
              <a:buSzPct val="41666"/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774700" marR="0" lvl="2" indent="-152400" algn="l" rtl="0">
              <a:spcBef>
                <a:spcPts val="0"/>
              </a:spcBef>
              <a:spcAft>
                <a:spcPts val="0"/>
              </a:spcAft>
              <a:buSzPct val="41666"/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092200" marR="0" lvl="3" indent="-165100" algn="l" rtl="0">
              <a:spcBef>
                <a:spcPts val="0"/>
              </a:spcBef>
              <a:spcAft>
                <a:spcPts val="0"/>
              </a:spcAft>
              <a:buSzPct val="41666"/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1397000" marR="0" lvl="4" indent="-152400" algn="l" rtl="0">
              <a:spcBef>
                <a:spcPts val="0"/>
              </a:spcBef>
              <a:spcAft>
                <a:spcPts val="0"/>
              </a:spcAft>
              <a:buSzPct val="41666"/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1549400" marR="0" lvl="5" indent="0" algn="l" rtl="0">
              <a:spcBef>
                <a:spcPts val="0"/>
              </a:spcBef>
              <a:buSzPct val="41666"/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1866900" marR="0" lvl="6" indent="0" algn="l" rtl="0">
              <a:spcBef>
                <a:spcPts val="0"/>
              </a:spcBef>
              <a:buSzPct val="41666"/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2171700" marR="0" lvl="7" indent="0" algn="l" rtl="0">
              <a:spcBef>
                <a:spcPts val="0"/>
              </a:spcBef>
              <a:buSzPct val="41666"/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2489200" marR="0" lvl="8" indent="0" algn="l" rtl="0">
              <a:spcBef>
                <a:spcPts val="0"/>
              </a:spcBef>
              <a:buSzPct val="41666"/>
              <a:buNone/>
              <a:defRPr sz="2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3809999" y="4629150"/>
            <a:ext cx="1828800" cy="273843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" sz="1100" b="1" i="0" u="none" strike="noStrike" cap="none">
                <a:solidFill>
                  <a:srgbClr val="7F7F7F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lang="ru" sz="1100" b="1" i="0" u="none" strike="noStrike" cap="none">
              <a:solidFill>
                <a:srgbClr val="7F7F7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tests.kulichki.com/onepage/persona16.html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adizes.me/paei_test" TargetMode="External"/><Relationship Id="rId5" Type="http://schemas.openxmlformats.org/officeDocument/2006/relationships/hyperlink" Target="http://psycabi.net/testy/21-emotsionalnyj-intellekt-eq" TargetMode="External"/><Relationship Id="rId4" Type="http://schemas.openxmlformats.org/officeDocument/2006/relationships/hyperlink" Target="http://www.profirk.ru/education/courses/8/?COURSE_ID=8&amp;LESSON_ID=53&amp;LESSON_PATH=44.53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spisok-literaturi.ru/books/psihologiya-liderstva-uchebnik_29308375.html" TargetMode="External"/><Relationship Id="rId3" Type="http://schemas.openxmlformats.org/officeDocument/2006/relationships/hyperlink" Target="http://rinauzhevko.blogspot.ru/2015/07/sqa-days_25.html" TargetMode="External"/><Relationship Id="rId7" Type="http://schemas.openxmlformats.org/officeDocument/2006/relationships/hyperlink" Target="https://www.ozon.ru/context/detail/id/5519486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universalinternetlibrary.ru/book/6521/ogl.shtml" TargetMode="External"/><Relationship Id="rId5" Type="http://schemas.openxmlformats.org/officeDocument/2006/relationships/hyperlink" Target="http://www.koob.ru/ponomarenko/practical_character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://rinauzhevko.blogspot.ru/2015/08/sqa-days_10.html" TargetMode="External"/><Relationship Id="rId9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 l="25845" r="13483"/>
          <a:stretch/>
        </p:blipFill>
        <p:spPr>
          <a:xfrm>
            <a:off x="1055788" y="532103"/>
            <a:ext cx="3649800" cy="367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2169772" y="1287748"/>
            <a:ext cx="6918000" cy="1500000"/>
          </a:xfrm>
          <a:prstGeom prst="rect">
            <a:avLst/>
          </a:prstGeom>
          <a:noFill/>
          <a:ln>
            <a:noFill/>
          </a:ln>
        </p:spPr>
        <p:txBody>
          <a:bodyPr lIns="62200" tIns="31100" rIns="62200" bIns="31100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ru" sz="27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" sz="27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	</a:t>
            </a:r>
            <a:r>
              <a:rPr lang="ru" sz="2800" b="1" dirty="0" smtClean="0">
                <a:solidFill>
                  <a:schemeClr val="accent2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Лидер или босс?</a:t>
            </a:r>
            <a:r>
              <a:rPr lang="ru" sz="27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	</a:t>
            </a:r>
            <a:r>
              <a:rPr lang="ru" sz="27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Trebuchet MS"/>
                <a:cs typeface="Times New Roman" panose="02020603050405020304" pitchFamily="18" charset="0"/>
                <a:sym typeface="Trebuchet MS"/>
              </a:rPr>
              <a:t>				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6450013" y="3966325"/>
            <a:ext cx="2403229" cy="678667"/>
          </a:xfrm>
          <a:prstGeom prst="rect">
            <a:avLst/>
          </a:prstGeom>
          <a:noFill/>
          <a:ln>
            <a:noFill/>
          </a:ln>
        </p:spPr>
        <p:txBody>
          <a:bodyPr lIns="62200" tIns="31100" rIns="62200" bIns="31100" anchor="ctr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" sz="29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Рина Ужевко</a:t>
            </a:r>
          </a:p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" sz="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/>
            </a:r>
            <a:br>
              <a:rPr lang="ru" sz="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ru" sz="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/>
            </a:r>
            <a:br>
              <a:rPr lang="ru" sz="6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</a:br>
            <a:endParaRPr lang="ru" sz="600" b="0" i="0" u="none" strike="noStrike" cap="non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4">
            <a:alphaModFix/>
          </a:blip>
          <a:srcRect t="30137" b="28047"/>
          <a:stretch/>
        </p:blipFill>
        <p:spPr>
          <a:xfrm>
            <a:off x="7357014" y="4520149"/>
            <a:ext cx="1101185" cy="249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0717" y="4088754"/>
            <a:ext cx="1296102" cy="758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1127971" y="168399"/>
            <a:ext cx="7808918" cy="857250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ru" sz="37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Правила начинающих лидеров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1351637" y="1279813"/>
            <a:ext cx="4602887" cy="2833216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indent="-171450">
              <a:spcBef>
                <a:spcPts val="600"/>
              </a:spcBef>
              <a:spcAft>
                <a:spcPts val="0"/>
              </a:spcAft>
              <a:buSzPct val="131250"/>
            </a:pPr>
            <a:r>
              <a:rPr lang="ru" sz="1600" dirty="0" smtClean="0">
                <a:solidFill>
                  <a:schemeClr val="tx1"/>
                </a:solidFill>
              </a:rPr>
              <a:t> Не умничайте</a:t>
            </a:r>
          </a:p>
          <a:p>
            <a:pPr marL="317500" indent="-285750">
              <a:spcBef>
                <a:spcPts val="600"/>
              </a:spcBef>
              <a:spcAft>
                <a:spcPts val="0"/>
              </a:spcAft>
              <a:buSzPct val="131250"/>
              <a:buFontTx/>
              <a:buChar char="-"/>
            </a:pPr>
            <a:r>
              <a:rPr lang="ru" sz="1600" dirty="0" smtClean="0">
                <a:solidFill>
                  <a:schemeClr val="tx1"/>
                </a:solidFill>
              </a:rPr>
              <a:t>доверьтесь специалистам</a:t>
            </a:r>
          </a:p>
          <a:p>
            <a:pPr marL="203200" marR="0" lvl="0" indent="-171450" algn="l" rtl="0"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*"/>
            </a:pPr>
            <a:r>
              <a:rPr lang="ru" sz="16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 Будьте  авторитетом</a:t>
            </a:r>
          </a:p>
          <a:p>
            <a:pPr marL="31750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в</a:t>
            </a:r>
            <a:r>
              <a:rPr lang="ru" sz="1600" dirty="0" smtClean="0">
                <a:solidFill>
                  <a:schemeClr val="tx1"/>
                </a:solidFill>
              </a:rPr>
              <a:t>о всех областях</a:t>
            </a:r>
          </a:p>
          <a:p>
            <a:pPr marL="203200" marR="0" lvl="0" indent="-171450" algn="l" rtl="0"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*"/>
            </a:pPr>
            <a:r>
              <a:rPr lang="ru" sz="16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 Давать </a:t>
            </a:r>
            <a:r>
              <a:rPr lang="ru" sz="16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право на </a:t>
            </a:r>
            <a:r>
              <a:rPr lang="ru" sz="16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ошибку</a:t>
            </a:r>
          </a:p>
          <a:p>
            <a:pPr marL="31750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не контролируйте</a:t>
            </a:r>
          </a:p>
          <a:p>
            <a:pPr marL="31750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FontTx/>
              <a:buChar char="-"/>
            </a:pPr>
            <a:r>
              <a:rPr lang="ru-RU" sz="1600" dirty="0">
                <a:solidFill>
                  <a:schemeClr val="tx1"/>
                </a:solidFill>
              </a:rPr>
              <a:t>п</a:t>
            </a:r>
            <a:r>
              <a:rPr lang="ru-RU" sz="1600" dirty="0" smtClean="0">
                <a:solidFill>
                  <a:schemeClr val="tx1"/>
                </a:solidFill>
              </a:rPr>
              <a:t>одсказывайте</a:t>
            </a:r>
          </a:p>
          <a:p>
            <a:pPr marL="31750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терпение</a:t>
            </a:r>
          </a:p>
          <a:p>
            <a:pPr marL="317500" marR="0" lvl="0" indent="-285750" algn="l" rtl="0"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FontTx/>
              <a:buChar char="-"/>
            </a:pPr>
            <a:endParaRPr lang="ru" sz="1600" b="0" i="0" u="none" strike="noStrike" cap="none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ru-RU" sz="1600" b="0" i="0" u="none" strike="noStrike" cap="none" dirty="0" smtClean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" name="Shape 2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721" y="4215770"/>
            <a:ext cx="1296102" cy="758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27" y="2507589"/>
            <a:ext cx="4842280" cy="2466420"/>
          </a:xfrm>
          <a:prstGeom prst="rect">
            <a:avLst/>
          </a:prstGeom>
        </p:spPr>
      </p:pic>
      <p:pic>
        <p:nvPicPr>
          <p:cNvPr id="7" name="Shape 178"/>
          <p:cNvPicPr preferRelativeResize="0"/>
          <p:nvPr/>
        </p:nvPicPr>
        <p:blipFill rotWithShape="1">
          <a:blip r:embed="rId5">
            <a:alphaModFix/>
          </a:blip>
          <a:srcRect t="30137" b="28047"/>
          <a:stretch/>
        </p:blipFill>
        <p:spPr>
          <a:xfrm>
            <a:off x="7615632" y="4724323"/>
            <a:ext cx="1101185" cy="249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1127971" y="168399"/>
            <a:ext cx="7808918" cy="857250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ru" sz="37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Правила начинающих лидеров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3683871" y="1382554"/>
            <a:ext cx="4602887" cy="2833216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indent="-171450">
              <a:spcBef>
                <a:spcPts val="600"/>
              </a:spcBef>
              <a:spcAft>
                <a:spcPts val="0"/>
              </a:spcAft>
              <a:buSzPct val="131250"/>
            </a:pPr>
            <a:r>
              <a:rPr lang="ru" sz="16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 Будьте   добрее</a:t>
            </a:r>
          </a:p>
          <a:p>
            <a:pPr marL="31750">
              <a:spcBef>
                <a:spcPts val="600"/>
              </a:spcBef>
              <a:spcAft>
                <a:spcPts val="0"/>
              </a:spcAft>
              <a:buSzPct val="131250"/>
              <a:buNone/>
            </a:pPr>
            <a:r>
              <a:rPr lang="ru" sz="1600" dirty="0" smtClean="0">
                <a:solidFill>
                  <a:schemeClr val="tx1"/>
                </a:solidFill>
              </a:rPr>
              <a:t>-  </a:t>
            </a:r>
            <a:r>
              <a:rPr lang="ru-RU" sz="1600" dirty="0" smtClean="0">
                <a:solidFill>
                  <a:schemeClr val="tx1"/>
                </a:solidFill>
              </a:rPr>
              <a:t>забота во всем</a:t>
            </a:r>
            <a:endParaRPr lang="ru" sz="1600" b="0" i="0" u="none" strike="noStrike" cap="none" dirty="0" smtClean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71450">
              <a:spcBef>
                <a:spcPts val="600"/>
              </a:spcBef>
              <a:spcAft>
                <a:spcPts val="0"/>
              </a:spcAft>
              <a:buSzPct val="131250"/>
            </a:pPr>
            <a:r>
              <a:rPr lang="ru" sz="1600" dirty="0">
                <a:solidFill>
                  <a:schemeClr val="tx1"/>
                </a:solidFill>
              </a:rPr>
              <a:t> </a:t>
            </a:r>
            <a:r>
              <a:rPr lang="ru" sz="1600" dirty="0" smtClean="0">
                <a:solidFill>
                  <a:schemeClr val="tx1"/>
                </a:solidFill>
              </a:rPr>
              <a:t>Ваш профиль – люди</a:t>
            </a:r>
          </a:p>
          <a:p>
            <a:pPr marL="317500" indent="-285750">
              <a:spcBef>
                <a:spcPts val="600"/>
              </a:spcBef>
              <a:spcAft>
                <a:spcPts val="0"/>
              </a:spcAft>
              <a:buSzPct val="131250"/>
              <a:buFontTx/>
              <a:buChar char="-"/>
            </a:pPr>
            <a:r>
              <a:rPr lang="ru-RU" sz="1600" dirty="0">
                <a:solidFill>
                  <a:schemeClr val="tx1"/>
                </a:solidFill>
              </a:rPr>
              <a:t>б</a:t>
            </a:r>
            <a:r>
              <a:rPr lang="ru" sz="1600" dirty="0" smtClean="0">
                <a:solidFill>
                  <a:schemeClr val="tx1"/>
                </a:solidFill>
              </a:rPr>
              <a:t>удьте внимательны </a:t>
            </a:r>
          </a:p>
          <a:p>
            <a:pPr marL="317500" indent="-285750">
              <a:spcBef>
                <a:spcPts val="600"/>
              </a:spcBef>
              <a:spcAft>
                <a:spcPts val="0"/>
              </a:spcAft>
              <a:buSzPct val="131250"/>
              <a:buFontTx/>
              <a:buChar char="-"/>
            </a:pPr>
            <a:r>
              <a:rPr lang="ru-RU" sz="1600" dirty="0">
                <a:solidFill>
                  <a:schemeClr val="tx1"/>
                </a:solidFill>
              </a:rPr>
              <a:t>у</a:t>
            </a:r>
            <a:r>
              <a:rPr lang="ru" sz="1600" dirty="0" smtClean="0">
                <a:solidFill>
                  <a:schemeClr val="tx1"/>
                </a:solidFill>
              </a:rPr>
              <a:t>частие в их жизни</a:t>
            </a:r>
          </a:p>
          <a:p>
            <a:pPr marL="317500" indent="-285750">
              <a:spcBef>
                <a:spcPts val="600"/>
              </a:spcBef>
              <a:spcAft>
                <a:spcPts val="0"/>
              </a:spcAft>
              <a:buSzPct val="131250"/>
              <a:buFontTx/>
              <a:buChar char="-"/>
            </a:pPr>
            <a:r>
              <a:rPr lang="ru-RU" sz="1600" dirty="0">
                <a:solidFill>
                  <a:schemeClr val="tx1"/>
                </a:solidFill>
              </a:rPr>
              <a:t>о</a:t>
            </a:r>
            <a:r>
              <a:rPr lang="ru" sz="1600" dirty="0" smtClean="0">
                <a:solidFill>
                  <a:schemeClr val="tx1"/>
                </a:solidFill>
              </a:rPr>
              <a:t>пределите место каждого</a:t>
            </a:r>
          </a:p>
          <a:p>
            <a:pPr indent="-171450">
              <a:spcBef>
                <a:spcPts val="600"/>
              </a:spcBef>
              <a:spcAft>
                <a:spcPts val="0"/>
              </a:spcAft>
              <a:buSzPct val="131250"/>
            </a:pPr>
            <a:r>
              <a:rPr lang="ru" sz="16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" sz="16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Я знаю, что ничего не знаю (с) Сократ</a:t>
            </a:r>
          </a:p>
          <a:p>
            <a:pPr marL="317500" indent="-285750">
              <a:spcBef>
                <a:spcPts val="600"/>
              </a:spcBef>
              <a:spcAft>
                <a:spcPts val="0"/>
              </a:spcAft>
              <a:buSzPct val="131250"/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п</a:t>
            </a:r>
            <a:r>
              <a:rPr lang="ru" sz="1600" dirty="0" smtClean="0">
                <a:solidFill>
                  <a:schemeClr val="tx1"/>
                </a:solidFill>
              </a:rPr>
              <a:t>ризнавайте слабые стороны</a:t>
            </a:r>
          </a:p>
          <a:p>
            <a:pPr marL="31750">
              <a:spcBef>
                <a:spcPts val="600"/>
              </a:spcBef>
              <a:spcAft>
                <a:spcPts val="0"/>
              </a:spcAft>
              <a:buSzPct val="131250"/>
              <a:buNone/>
            </a:pPr>
            <a:endParaRPr lang="ru-RU" sz="1600" b="0" i="0" u="none" strike="noStrike" cap="none" dirty="0" smtClean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2308" y="4228300"/>
            <a:ext cx="1296102" cy="758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207" descr="http://dengivsetakipahnyt.com/wp-content/uploads/2012/06/%D0%9F%D1%80%D0%B0%D0%B2%D0%B8%D0%BB%D0%B0-%D0%B4%D0%BB%D1%8F-%D0%B1%D0%B8%D0%B7%D0%BD%D0%B5%D1%81%D0%BC%D0%B5%D0%BD%D0%BE%D0%B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404" y="1481678"/>
            <a:ext cx="3279138" cy="228768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  <a:effectLst>
            <a:outerShdw blurRad="54999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Shape 178"/>
          <p:cNvPicPr preferRelativeResize="0"/>
          <p:nvPr/>
        </p:nvPicPr>
        <p:blipFill rotWithShape="1">
          <a:blip r:embed="rId5">
            <a:alphaModFix/>
          </a:blip>
          <a:srcRect t="30137" b="28047"/>
          <a:stretch/>
        </p:blipFill>
        <p:spPr>
          <a:xfrm>
            <a:off x="172404" y="4736853"/>
            <a:ext cx="1101185" cy="2496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150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1412872" y="214144"/>
            <a:ext cx="6133564" cy="857250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ru" sz="37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Что </a:t>
            </a:r>
            <a:r>
              <a:rPr lang="ru" sz="3700" b="1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не</a:t>
            </a:r>
            <a:r>
              <a:rPr lang="ru" sz="37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делать?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1307681" y="1326322"/>
            <a:ext cx="6400800" cy="2606039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20320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*"/>
            </a:pPr>
            <a:r>
              <a:rPr lang="ru" sz="16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Не тестируйте изученное на </a:t>
            </a:r>
            <a:r>
              <a:rPr lang="ru" sz="16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подчинённых</a:t>
            </a:r>
          </a:p>
          <a:p>
            <a:pPr marL="31750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31250"/>
              <a:buFontTx/>
              <a:buChar char="-"/>
            </a:pPr>
            <a:r>
              <a:rPr lang="ru" sz="1600" dirty="0" smtClean="0">
                <a:solidFill>
                  <a:schemeClr val="tx1"/>
                </a:solidFill>
              </a:rPr>
              <a:t>не читайте книги « как стать лидером за 7 часов»</a:t>
            </a:r>
          </a:p>
          <a:p>
            <a:pPr marL="31750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31250"/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не следуйте хорошему плану</a:t>
            </a:r>
          </a:p>
          <a:p>
            <a:pPr marL="317500" marR="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31250"/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н</a:t>
            </a:r>
            <a:r>
              <a:rPr lang="ru-RU" sz="16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е сидите под теплой лампой</a:t>
            </a:r>
            <a:endParaRPr lang="ru" sz="1600" b="0" i="0" u="none" strike="noStrike" cap="none" dirty="0" smtClean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03200" marR="0" lvl="0" indent="-171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*"/>
            </a:pPr>
            <a:r>
              <a:rPr lang="ru" sz="16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Не делайте ничего за подчинённых</a:t>
            </a:r>
          </a:p>
          <a:p>
            <a:pPr marL="317500" marR="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к</a:t>
            </a:r>
            <a:r>
              <a:rPr lang="ru" sz="1600" dirty="0" smtClean="0">
                <a:solidFill>
                  <a:schemeClr val="tx1"/>
                </a:solidFill>
              </a:rPr>
              <a:t>аждый занимается своим делом</a:t>
            </a:r>
            <a:endParaRPr lang="ru" sz="1600" b="0" i="0" u="none" strike="noStrike" cap="none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03200" marR="0" lvl="0" indent="-171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*"/>
            </a:pPr>
            <a:r>
              <a:rPr lang="ru" sz="16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Избегайте позиции «я начальник – ты дурак</a:t>
            </a:r>
            <a:r>
              <a:rPr lang="ru" sz="16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»</a:t>
            </a:r>
            <a:endParaRPr lang="ru" sz="1600" b="0" i="0" u="none" strike="noStrike" cap="none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15" name="Shape 215" descr="http://www.stepandstep.ru/admin/cache/images/339/3626789/2569006089.jpg?f=5e0pwYvaXMKpRSe%2FSZ1K9XaFaIPs%2FtzKXX%2F9Z5MPOPn06RdSw1PW%2FF966J%2BkusD7WQzm8h9qrl0uolG%2Bj8ncaBi6O7Xna%2BSzJs2O5yzMxTqY2upNvqBoU99EpTzQ0%2BpUHfJAYirLQ2H8ghNTQ%2F%2BK0WIVcqE4Y04tJVj4zKnvx2pduLztJnauNYKgZjrf1PFd8gjtB9g2vmhYqdGGmVZVJeNuG%2FXSnIUV3JDleDeR3i9PvgzKQCHdsuPmnTHM6jK%2FzpmfIpu2T4cgKt9Rq5WwiYkqxCyxHmL%2FYKc2aMGFQ7tCBrqmkoHxtQI9u0p4lmjAStBReMppMQTILRQ3lMc%3D&amp;hash=6536ef49e410c0f450386ff36e26b5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3611" y="1364689"/>
            <a:ext cx="1992416" cy="165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0717" y="4088754"/>
            <a:ext cx="1296102" cy="758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78"/>
          <p:cNvPicPr preferRelativeResize="0"/>
          <p:nvPr/>
        </p:nvPicPr>
        <p:blipFill rotWithShape="1">
          <a:blip r:embed="rId5">
            <a:alphaModFix/>
          </a:blip>
          <a:srcRect t="30137" b="28047"/>
          <a:stretch/>
        </p:blipFill>
        <p:spPr>
          <a:xfrm>
            <a:off x="7357014" y="4520149"/>
            <a:ext cx="1101185" cy="249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1412872" y="214144"/>
            <a:ext cx="6133564" cy="857250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ru" sz="37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Что </a:t>
            </a:r>
            <a:r>
              <a:rPr lang="ru" sz="3700" b="1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не</a:t>
            </a:r>
            <a:r>
              <a:rPr lang="ru" sz="37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делать?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3462302" y="1597810"/>
            <a:ext cx="4561110" cy="2606039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203200" marR="0" lvl="0" indent="-171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*"/>
            </a:pPr>
            <a:r>
              <a:rPr lang="ru" sz="16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Не </a:t>
            </a:r>
            <a:r>
              <a:rPr lang="ru" sz="16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ищите одобрения своих </a:t>
            </a:r>
            <a:r>
              <a:rPr lang="ru" sz="16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действий</a:t>
            </a:r>
          </a:p>
          <a:p>
            <a:pPr marL="317500" marR="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Н</a:t>
            </a:r>
            <a:r>
              <a:rPr lang="ru" sz="1600" dirty="0" smtClean="0">
                <a:solidFill>
                  <a:schemeClr val="tx1"/>
                </a:solidFill>
              </a:rPr>
              <a:t>е будьте зависимы от мнения</a:t>
            </a:r>
            <a:r>
              <a:rPr lang="ru" sz="16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lang="ru" sz="1600" b="0" i="0" u="none" strike="noStrike" cap="none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03200" marR="0" lvl="0" indent="-171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*"/>
            </a:pPr>
            <a:r>
              <a:rPr lang="ru" sz="16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Объясняйте, но не объясняйтесь</a:t>
            </a:r>
          </a:p>
          <a:p>
            <a:pPr marL="203200" marR="0" lvl="0" indent="-171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*"/>
            </a:pPr>
            <a:r>
              <a:rPr lang="ru" sz="16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Набирать таких же, как «я</a:t>
            </a:r>
            <a:r>
              <a:rPr lang="ru" sz="16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»</a:t>
            </a:r>
          </a:p>
          <a:p>
            <a:pPr marL="317500" marR="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FontTx/>
              <a:buChar char="-"/>
            </a:pPr>
            <a:r>
              <a:rPr lang="ru" sz="1600" dirty="0" smtClean="0">
                <a:solidFill>
                  <a:schemeClr val="tx1"/>
                </a:solidFill>
              </a:rPr>
              <a:t>Ищите разных людей</a:t>
            </a:r>
          </a:p>
          <a:p>
            <a:pPr marL="317500" marR="0" lvl="0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FontTx/>
              <a:buChar char="-"/>
            </a:pPr>
            <a:endParaRPr lang="ru" sz="1600" b="0" i="0" u="none" strike="noStrike" cap="none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6436" y="4068205"/>
            <a:ext cx="1296102" cy="758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4" y="2900830"/>
            <a:ext cx="3215543" cy="2198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hape 178"/>
          <p:cNvPicPr preferRelativeResize="0"/>
          <p:nvPr/>
        </p:nvPicPr>
        <p:blipFill rotWithShape="1">
          <a:blip r:embed="rId5">
            <a:alphaModFix/>
          </a:blip>
          <a:srcRect t="30137" b="28047"/>
          <a:stretch/>
        </p:blipFill>
        <p:spPr>
          <a:xfrm>
            <a:off x="7472819" y="214144"/>
            <a:ext cx="1101185" cy="2496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36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901214" y="223293"/>
            <a:ext cx="6800194" cy="857250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ru" sz="3700" b="1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Мотивация?</a:t>
            </a:r>
            <a:endParaRPr lang="ru" sz="3700" b="1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1665278" y="1234906"/>
            <a:ext cx="4370626" cy="2833216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20320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*"/>
            </a:pPr>
            <a:r>
              <a:rPr lang="ru" sz="16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Все люди разные</a:t>
            </a:r>
          </a:p>
          <a:p>
            <a:pPr marL="203200" marR="0" lvl="0" indent="-171450" algn="l" rtl="0"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*"/>
            </a:pPr>
            <a:r>
              <a:rPr lang="ru" sz="16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Нужно ли мотивировать? </a:t>
            </a: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393" y="4160841"/>
            <a:ext cx="1296102" cy="758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404" y="2092827"/>
            <a:ext cx="5167551" cy="2928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hape 178"/>
          <p:cNvPicPr preferRelativeResize="0"/>
          <p:nvPr/>
        </p:nvPicPr>
        <p:blipFill rotWithShape="1">
          <a:blip r:embed="rId5">
            <a:alphaModFix/>
          </a:blip>
          <a:srcRect t="30137" b="28047"/>
          <a:stretch/>
        </p:blipFill>
        <p:spPr>
          <a:xfrm>
            <a:off x="7357014" y="4520149"/>
            <a:ext cx="1101185" cy="249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978767" y="198014"/>
            <a:ext cx="6490327" cy="857250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ru" sz="37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Кнут и пряник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4334776" y="1549596"/>
            <a:ext cx="2544489" cy="2833216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20320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*"/>
            </a:pPr>
            <a:r>
              <a:rPr lang="ru" sz="16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 Хвалить </a:t>
            </a:r>
            <a:r>
              <a:rPr lang="ru" sz="16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ли ? </a:t>
            </a:r>
          </a:p>
          <a:p>
            <a:pPr marL="203200" marR="0" lvl="0" indent="-171450" algn="l" rtl="0"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*"/>
            </a:pPr>
            <a:r>
              <a:rPr lang="ru" sz="16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 Ругать </a:t>
            </a:r>
            <a:r>
              <a:rPr lang="ru" sz="16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ли? </a:t>
            </a:r>
            <a:endParaRPr lang="ru" sz="1600" b="0" i="0" u="none" strike="noStrike" cap="none" dirty="0" smtClean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03200" marR="0" lvl="0" indent="-171450" algn="l" rtl="0"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*"/>
            </a:pPr>
            <a:r>
              <a:rPr lang="ru" sz="1600" dirty="0">
                <a:solidFill>
                  <a:schemeClr val="tx1"/>
                </a:solidFill>
              </a:rPr>
              <a:t> </a:t>
            </a:r>
            <a:r>
              <a:rPr lang="ru" sz="1600" dirty="0" smtClean="0">
                <a:solidFill>
                  <a:schemeClr val="tx1"/>
                </a:solidFill>
              </a:rPr>
              <a:t>Кто это сделал?</a:t>
            </a:r>
          </a:p>
          <a:p>
            <a:pPr marL="203200" marR="0" lvl="0" indent="-171450" algn="l" rtl="0"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*"/>
            </a:pPr>
            <a:r>
              <a:rPr lang="ru" sz="16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ru" sz="16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Контролируй себя</a:t>
            </a:r>
            <a:endParaRPr lang="ru" sz="1600" b="0" i="0" u="none" strike="noStrike" cap="none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31" name="Shape 231" descr="http://www.telegraf-spb.ru/published/publicdata/B622311/attachments/SC/products_pictures/knut_i_pranik_enl.jpg"/>
          <p:cNvPicPr preferRelativeResize="0"/>
          <p:nvPr/>
        </p:nvPicPr>
        <p:blipFill rotWithShape="1">
          <a:blip r:embed="rId3">
            <a:alphaModFix/>
          </a:blip>
          <a:srcRect l="8379" t="5723" r="7420" b="4638"/>
          <a:stretch/>
        </p:blipFill>
        <p:spPr>
          <a:xfrm>
            <a:off x="116959" y="1414129"/>
            <a:ext cx="3083442" cy="3635751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  <a:effectLst>
            <a:outerShdw blurRad="54999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2" name="Shape 2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4651" y="4289027"/>
            <a:ext cx="1296102" cy="758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78"/>
          <p:cNvPicPr preferRelativeResize="0"/>
          <p:nvPr/>
        </p:nvPicPr>
        <p:blipFill rotWithShape="1">
          <a:blip r:embed="rId5">
            <a:alphaModFix/>
          </a:blip>
          <a:srcRect t="30137" b="28047"/>
          <a:stretch/>
        </p:blipFill>
        <p:spPr>
          <a:xfrm>
            <a:off x="7722109" y="198014"/>
            <a:ext cx="1101185" cy="249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936100" y="231504"/>
            <a:ext cx="6418207" cy="857250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ru" sz="37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Коммуникации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1271085" y="1472709"/>
            <a:ext cx="6400800" cy="2606039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20320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*"/>
            </a:pPr>
            <a:r>
              <a:rPr lang="ru" sz="16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Эмоциональный интеллект</a:t>
            </a:r>
          </a:p>
          <a:p>
            <a:pPr marL="203200" marR="0" lvl="0" indent="-171450" algn="l" rtl="0"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*"/>
            </a:pPr>
            <a:r>
              <a:rPr lang="ru" sz="16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Извиняться</a:t>
            </a:r>
          </a:p>
          <a:p>
            <a:pPr marL="203200" marR="0" lvl="0" indent="-171450" algn="l" rtl="0"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*"/>
            </a:pPr>
            <a:r>
              <a:rPr lang="ru" sz="16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Слушать </a:t>
            </a:r>
          </a:p>
          <a:p>
            <a:pPr marL="203200" marR="0" lvl="0" indent="-171450" algn="l" rtl="0"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*"/>
            </a:pPr>
            <a:r>
              <a:rPr lang="ru" sz="16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Аргументировать</a:t>
            </a:r>
          </a:p>
          <a:p>
            <a:pPr marL="203200" marR="0" lvl="0" indent="-171450" algn="l" rtl="0"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*"/>
            </a:pPr>
            <a:r>
              <a:rPr lang="ru" sz="16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Характерология</a:t>
            </a:r>
          </a:p>
          <a:p>
            <a:pPr marL="203200" marR="0" lvl="0" indent="-171450" algn="l" rtl="0"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*"/>
            </a:pPr>
            <a:r>
              <a:rPr lang="ru" sz="16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Психология</a:t>
            </a:r>
          </a:p>
          <a:p>
            <a:pPr marL="203200" marR="0" lvl="0" indent="-171450" algn="l" rtl="0"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*"/>
            </a:pPr>
            <a:r>
              <a:rPr lang="ru" sz="16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Приемы управления людьми</a:t>
            </a:r>
          </a:p>
        </p:txBody>
      </p:sp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049" y="4078748"/>
            <a:ext cx="1296102" cy="758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97" y="455487"/>
            <a:ext cx="3714750" cy="4381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hape 178"/>
          <p:cNvPicPr preferRelativeResize="0"/>
          <p:nvPr/>
        </p:nvPicPr>
        <p:blipFill rotWithShape="1">
          <a:blip r:embed="rId5">
            <a:alphaModFix/>
          </a:blip>
          <a:srcRect t="30137" b="28047"/>
          <a:stretch/>
        </p:blipFill>
        <p:spPr>
          <a:xfrm>
            <a:off x="7606396" y="4893814"/>
            <a:ext cx="1101185" cy="249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1134564" y="369681"/>
            <a:ext cx="6512510" cy="857250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ru" sz="37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Из чего состоит успех?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1143000" y="1198233"/>
            <a:ext cx="6400800" cy="2606039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endParaRPr sz="1600" b="0" i="0" u="none" strike="noStrike" cap="none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ru" sz="16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80% коммуникации + 20% профессионализма = 100% успеха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endParaRPr sz="1600" b="0" i="0" u="none" strike="noStrike" cap="none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ru" sz="20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8 часов в компании социопатов и интровертов</a:t>
            </a:r>
          </a:p>
        </p:txBody>
      </p:sp>
      <p:pic>
        <p:nvPicPr>
          <p:cNvPr id="246" name="Shape 246"/>
          <p:cNvPicPr preferRelativeResize="0"/>
          <p:nvPr/>
        </p:nvPicPr>
        <p:blipFill rotWithShape="1">
          <a:blip r:embed="rId3">
            <a:alphaModFix/>
          </a:blip>
          <a:srcRect l="25845" r="13483"/>
          <a:stretch/>
        </p:blipFill>
        <p:spPr>
          <a:xfrm flipH="1">
            <a:off x="4957513" y="1061260"/>
            <a:ext cx="3294739" cy="367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0717" y="4088754"/>
            <a:ext cx="1296102" cy="758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78"/>
          <p:cNvPicPr preferRelativeResize="0"/>
          <p:nvPr/>
        </p:nvPicPr>
        <p:blipFill rotWithShape="1">
          <a:blip r:embed="rId5">
            <a:alphaModFix/>
          </a:blip>
          <a:srcRect t="30137" b="28047"/>
          <a:stretch/>
        </p:blipFill>
        <p:spPr>
          <a:xfrm>
            <a:off x="7357014" y="4520149"/>
            <a:ext cx="1101185" cy="249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883771" y="208822"/>
            <a:ext cx="6369897" cy="857250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ru" sz="37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Конфликтология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1327434" y="1221891"/>
            <a:ext cx="6174711" cy="2606039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203200" marR="0" lvl="0" indent="-171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*"/>
            </a:pPr>
            <a:r>
              <a:rPr lang="ru" sz="16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Не </a:t>
            </a:r>
            <a:r>
              <a:rPr lang="ru" sz="16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мешайте здоровым спорам</a:t>
            </a:r>
          </a:p>
          <a:p>
            <a:pPr marL="203200" marR="0" lvl="0" indent="-171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*"/>
            </a:pPr>
            <a:r>
              <a:rPr lang="ru" sz="1600" dirty="0" smtClean="0">
                <a:solidFill>
                  <a:schemeClr val="tx1"/>
                </a:solidFill>
              </a:rPr>
              <a:t>Поменяйте отношение к конфликтам</a:t>
            </a:r>
          </a:p>
          <a:p>
            <a:pPr marL="203200" marR="0" lvl="0" indent="-171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*"/>
            </a:pPr>
            <a:r>
              <a:rPr lang="ru" sz="1600" dirty="0" smtClean="0">
                <a:solidFill>
                  <a:schemeClr val="tx1"/>
                </a:solidFill>
              </a:rPr>
              <a:t>Не </a:t>
            </a:r>
            <a:r>
              <a:rPr lang="ru" sz="1600" dirty="0">
                <a:solidFill>
                  <a:schemeClr val="tx1"/>
                </a:solidFill>
              </a:rPr>
              <a:t>можете решить – урегулируйте</a:t>
            </a:r>
          </a:p>
          <a:p>
            <a:pPr marL="3810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endParaRPr sz="1600" b="0" i="0" u="none" strike="noStrike" cap="none" dirty="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endParaRPr sz="2000" b="0" i="0" u="none" strike="noStrike" cap="none" dirty="0">
              <a:solidFill>
                <a:srgbClr val="82190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7650" y="4222486"/>
            <a:ext cx="1296102" cy="7582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81717" y="3199999"/>
            <a:ext cx="3810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200" i="1" dirty="0" smtClean="0"/>
              <a:t>Давайте решим этот конфликт мирно?</a:t>
            </a:r>
          </a:p>
          <a:p>
            <a:pPr marL="285750" indent="-285750">
              <a:buFontTx/>
              <a:buChar char="-"/>
            </a:pPr>
            <a:r>
              <a:rPr lang="ru-RU" sz="1200" i="1" dirty="0"/>
              <a:t> </a:t>
            </a:r>
            <a:r>
              <a:rPr lang="ru-RU" sz="1200" i="1" dirty="0" smtClean="0"/>
              <a:t>Мирно не выйдет!</a:t>
            </a:r>
          </a:p>
          <a:p>
            <a:pPr marL="285750" indent="-285750">
              <a:buFontTx/>
              <a:buChar char="-"/>
            </a:pPr>
            <a:r>
              <a:rPr lang="ru-RU" sz="1200" i="1" dirty="0"/>
              <a:t> </a:t>
            </a:r>
            <a:r>
              <a:rPr lang="ru-RU" sz="1200" i="1" dirty="0" smtClean="0"/>
              <a:t>Почему?</a:t>
            </a:r>
          </a:p>
          <a:p>
            <a:pPr marL="285750" indent="-285750">
              <a:buFontTx/>
              <a:buChar char="-"/>
            </a:pPr>
            <a:r>
              <a:rPr lang="ru-RU" sz="1200" i="1" dirty="0"/>
              <a:t> </a:t>
            </a:r>
            <a:r>
              <a:rPr lang="ru-RU" sz="1200" i="1" dirty="0" smtClean="0"/>
              <a:t>Да потому что мирно – не мой профиль! (с) </a:t>
            </a:r>
            <a:endParaRPr lang="ru-RU" sz="12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 t="5935" r="6032" b="7476"/>
          <a:stretch/>
        </p:blipFill>
        <p:spPr>
          <a:xfrm>
            <a:off x="179294" y="2590800"/>
            <a:ext cx="3388659" cy="2474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Shape 178"/>
          <p:cNvPicPr preferRelativeResize="0"/>
          <p:nvPr/>
        </p:nvPicPr>
        <p:blipFill rotWithShape="1">
          <a:blip r:embed="rId5">
            <a:alphaModFix/>
          </a:blip>
          <a:srcRect t="30137" b="28047"/>
          <a:stretch/>
        </p:blipFill>
        <p:spPr>
          <a:xfrm>
            <a:off x="7725108" y="83979"/>
            <a:ext cx="1101185" cy="249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883771" y="208822"/>
            <a:ext cx="7901641" cy="857250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ru" sz="3700" b="1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Конфликтология на примере</a:t>
            </a:r>
            <a:endParaRPr lang="ru" sz="3700" b="1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970776" y="1336122"/>
            <a:ext cx="6174711" cy="2606039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203200" marR="0" lvl="0" indent="-1714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*"/>
            </a:pPr>
            <a:r>
              <a:rPr lang="ru" sz="16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«</a:t>
            </a:r>
            <a:r>
              <a:rPr lang="ru" sz="16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Эта должность должна быть моя</a:t>
            </a:r>
            <a:r>
              <a:rPr lang="ru" sz="16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»</a:t>
            </a:r>
          </a:p>
          <a:p>
            <a:pPr marL="31750" marR="0"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None/>
            </a:pPr>
            <a:r>
              <a:rPr lang="ru" sz="1600" dirty="0">
                <a:solidFill>
                  <a:schemeClr val="tx1"/>
                </a:solidFill>
              </a:rPr>
              <a:t> </a:t>
            </a:r>
            <a:r>
              <a:rPr lang="ru" sz="1600" dirty="0" smtClean="0">
                <a:solidFill>
                  <a:schemeClr val="tx1"/>
                </a:solidFill>
              </a:rPr>
              <a:t>Три пути решения : </a:t>
            </a:r>
          </a:p>
          <a:p>
            <a:pPr marL="31750" marR="0"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None/>
            </a:pPr>
            <a:r>
              <a:rPr lang="ru" sz="1600" dirty="0">
                <a:solidFill>
                  <a:schemeClr val="tx1"/>
                </a:solidFill>
              </a:rPr>
              <a:t> </a:t>
            </a:r>
            <a:r>
              <a:rPr lang="ru" sz="1600" dirty="0" smtClean="0">
                <a:solidFill>
                  <a:schemeClr val="tx1"/>
                </a:solidFill>
              </a:rPr>
              <a:t>- принять</a:t>
            </a:r>
          </a:p>
          <a:p>
            <a:pPr marL="31750" marR="0"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None/>
            </a:pPr>
            <a:r>
              <a:rPr lang="ru" sz="16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 - уволить</a:t>
            </a:r>
          </a:p>
          <a:p>
            <a:pPr marL="31750" marR="0"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None/>
            </a:pPr>
            <a:r>
              <a:rPr lang="ru" sz="1600" dirty="0">
                <a:solidFill>
                  <a:schemeClr val="tx1"/>
                </a:solidFill>
              </a:rPr>
              <a:t> </a:t>
            </a:r>
            <a:r>
              <a:rPr lang="ru" sz="1600" dirty="0" smtClean="0">
                <a:solidFill>
                  <a:schemeClr val="tx1"/>
                </a:solidFill>
              </a:rPr>
              <a:t>- понять, простить... и отпустить</a:t>
            </a:r>
            <a:endParaRPr lang="ru" sz="1600" b="0" i="0" u="none" strike="noStrike" cap="none" dirty="0">
              <a:solidFill>
                <a:schemeClr val="tx1"/>
              </a:solidFill>
              <a:sym typeface="Trebuchet MS"/>
            </a:endParaRPr>
          </a:p>
          <a:p>
            <a:pPr marL="3810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endParaRPr sz="1600" b="0" i="0" u="none" strike="noStrike" cap="none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ru" sz="1600" b="1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Помните: </a:t>
            </a:r>
            <a:endParaRPr lang="ru" sz="1600" b="1" i="0" u="none" strike="noStrike" cap="none" dirty="0" smtClean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ru" sz="1600" b="1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Конфликт </a:t>
            </a:r>
            <a:r>
              <a:rPr lang="ru" sz="1600" b="1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– это кризис за которым следует рост</a:t>
            </a:r>
          </a:p>
          <a:p>
            <a:pPr marL="0" marR="0" lvl="0" indent="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endParaRPr sz="2000" b="0" i="0" u="none" strike="noStrike" cap="none" dirty="0">
              <a:solidFill>
                <a:srgbClr val="82190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725" y="4212212"/>
            <a:ext cx="1296102" cy="758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39" y="2398140"/>
            <a:ext cx="3832261" cy="2745360"/>
          </a:xfrm>
          <a:prstGeom prst="rect">
            <a:avLst/>
          </a:prstGeom>
        </p:spPr>
      </p:pic>
      <p:pic>
        <p:nvPicPr>
          <p:cNvPr id="6" name="Shape 178"/>
          <p:cNvPicPr preferRelativeResize="0"/>
          <p:nvPr/>
        </p:nvPicPr>
        <p:blipFill rotWithShape="1">
          <a:blip r:embed="rId5">
            <a:alphaModFix/>
          </a:blip>
          <a:srcRect t="30137" b="28047"/>
          <a:stretch/>
        </p:blipFill>
        <p:spPr>
          <a:xfrm>
            <a:off x="7375486" y="4845608"/>
            <a:ext cx="1101185" cy="2496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743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1064014" y="93605"/>
            <a:ext cx="7441952" cy="206365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ru" sz="37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Познакомимся?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850666" y="971590"/>
            <a:ext cx="8293333" cy="3459725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20320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*"/>
            </a:pPr>
            <a:r>
              <a:rPr lang="ru" sz="16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В тестировании с 2008 года</a:t>
            </a:r>
          </a:p>
          <a:p>
            <a:pPr marL="203200" marR="0" lvl="0" indent="-171450" algn="l" rtl="0"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*"/>
            </a:pPr>
            <a:r>
              <a:rPr lang="ru" sz="16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Председатель программного комитета SQA Days #16-21</a:t>
            </a:r>
            <a:br>
              <a:rPr lang="ru" sz="16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" sz="16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Член программного комитета SQA Days #</a:t>
            </a:r>
            <a:r>
              <a:rPr lang="ru" sz="1600" b="0" i="0" u="none" strike="noStrike" cap="none" dirty="0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13-15</a:t>
            </a:r>
            <a:r>
              <a:rPr lang="ru" sz="16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, и SPM Conf '4</a:t>
            </a:r>
          </a:p>
          <a:p>
            <a:pPr marL="203200" marR="0" lvl="0" indent="-171450" algn="l" rtl="0"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*"/>
            </a:pPr>
            <a:r>
              <a:rPr lang="ru" sz="16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Автор статей в журнале «Tester’s Life» </a:t>
            </a:r>
          </a:p>
          <a:p>
            <a:pPr marL="203200" marR="0" lvl="0" indent="-171450" algn="l" rtl="0"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*"/>
            </a:pPr>
            <a:r>
              <a:rPr lang="ru" sz="16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Организатор Московского клуба тестировщиков (MSTC).</a:t>
            </a:r>
          </a:p>
          <a:p>
            <a:pPr marL="203200" marR="0" lvl="0" indent="-171450" algn="l" rtl="0"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*"/>
            </a:pPr>
            <a:r>
              <a:rPr lang="ru" sz="16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Член команды Qаtro, которая заняла 23 место среди Европы за кубок мира по тестированию 2014г</a:t>
            </a:r>
          </a:p>
          <a:p>
            <a:pPr marL="203200" marR="0" lvl="0" indent="-171450" algn="l" rtl="0"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*"/>
            </a:pPr>
            <a:r>
              <a:rPr lang="ru" sz="16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Докладчик конференций:  </a:t>
            </a:r>
            <a:endParaRPr lang="ru" sz="1600" b="0" i="0" u="none" strike="noStrike" cap="none" dirty="0" smtClean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1750" marR="0" lvl="0" algn="l" rtl="0"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None/>
            </a:pPr>
            <a:r>
              <a:rPr lang="ru" sz="1600" b="0" i="0" u="none" strike="noStrike" cap="none" dirty="0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SQA Days#11-17  </a:t>
            </a:r>
            <a:r>
              <a:rPr lang="ru" sz="16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AgileDays#14,16  </a:t>
            </a:r>
            <a:r>
              <a:rPr lang="ru" sz="1600" b="0" i="0" u="none" strike="noStrike" cap="none" dirty="0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SECR</a:t>
            </a:r>
            <a:r>
              <a:rPr lang="en-US" sz="1600" b="0" i="0" u="none" strike="noStrike" cap="none" dirty="0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’</a:t>
            </a:r>
            <a:r>
              <a:rPr lang="ru" sz="1600" b="0" i="0" u="none" strike="noStrike" cap="none" dirty="0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15  </a:t>
            </a:r>
            <a:r>
              <a:rPr lang="ru" sz="16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Fun </a:t>
            </a:r>
            <a:r>
              <a:rPr lang="ru" sz="1600" b="0" i="0" u="none" strike="noStrike" cap="none" dirty="0" smtClean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ConfeTQA’13</a:t>
            </a:r>
            <a:endParaRPr lang="ru" sz="1600" b="0" i="0" u="none" strike="noStrike" cap="none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03200" marR="0" lvl="0" indent="-171450" algn="l" rtl="0"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*"/>
            </a:pPr>
            <a:r>
              <a:rPr lang="ru" sz="16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В свободное время  ведет  блог Bugs@Feature </a:t>
            </a:r>
          </a:p>
          <a:p>
            <a:pPr marL="203200" marR="0" lvl="0" indent="-171450" algn="l" rtl="0"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*"/>
            </a:pPr>
            <a:r>
              <a:rPr lang="ru" sz="1600" b="0" i="0" u="none" strike="noStrike" cap="none" dirty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Иногда ведет  выпуски  на RadioQA (подкаст об IT) </a:t>
            </a: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1836" y="4216672"/>
            <a:ext cx="1296102" cy="758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1061372" y="186697"/>
            <a:ext cx="6512510" cy="857250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ru" sz="41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Принятие решений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1152148" y="1234829"/>
            <a:ext cx="6400800" cy="2606039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381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ru" sz="16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Хорошо подумайте, прежде чем принимать какое-либо решение</a:t>
            </a:r>
            <a:br>
              <a:rPr lang="ru" sz="16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" sz="16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ru" sz="16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" sz="16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Помните, у каждого решения есть последствия</a:t>
            </a:r>
          </a:p>
        </p:txBody>
      </p:sp>
      <p:pic>
        <p:nvPicPr>
          <p:cNvPr id="261" name="Shape 261" descr="http://checkeye.ru/image/test3/test3_3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8478" y="2598493"/>
            <a:ext cx="2999916" cy="238947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  <a:effectLst>
            <a:outerShdw blurRad="54999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2" name="Shape 2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0717" y="4088754"/>
            <a:ext cx="1296102" cy="758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78"/>
          <p:cNvPicPr preferRelativeResize="0"/>
          <p:nvPr/>
        </p:nvPicPr>
        <p:blipFill rotWithShape="1">
          <a:blip r:embed="rId5">
            <a:alphaModFix/>
          </a:blip>
          <a:srcRect t="30137" b="28047"/>
          <a:stretch/>
        </p:blipFill>
        <p:spPr>
          <a:xfrm>
            <a:off x="7357014" y="4520149"/>
            <a:ext cx="1101185" cy="249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1280556" y="204995"/>
            <a:ext cx="6512510" cy="857250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ru" sz="37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Выводы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53885" y="882091"/>
            <a:ext cx="7765851" cy="2606039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381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ru" sz="1600" dirty="0" smtClean="0">
                <a:solidFill>
                  <a:schemeClr val="tx1"/>
                </a:solidFill>
              </a:rPr>
              <a:t>Важно : психология управления коллективом</a:t>
            </a:r>
          </a:p>
          <a:p>
            <a:pPr marL="3238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25000"/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Е</a:t>
            </a:r>
            <a:r>
              <a:rPr lang="ru" sz="1600" dirty="0" smtClean="0">
                <a:solidFill>
                  <a:schemeClr val="tx1"/>
                </a:solidFill>
              </a:rPr>
              <a:t>сли вы были техническим специалистом – переквалифицируйтесь</a:t>
            </a:r>
          </a:p>
          <a:p>
            <a:pPr marL="3238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25000"/>
              <a:buFontTx/>
              <a:buChar char="-"/>
            </a:pPr>
            <a:endParaRPr lang="ru" sz="1600" b="0" i="0" u="none" strike="noStrike" cap="none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238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25000"/>
              <a:buFontTx/>
              <a:buChar char="-"/>
            </a:pPr>
            <a:r>
              <a:rPr lang="ru" sz="1600" dirty="0" smtClean="0">
                <a:solidFill>
                  <a:schemeClr val="tx1"/>
                </a:solidFill>
              </a:rPr>
              <a:t>Существование в компании разных людей – один из стимулов ее развития</a:t>
            </a:r>
          </a:p>
          <a:p>
            <a:pPr marL="3238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25000"/>
              <a:buFontTx/>
              <a:buChar char="-"/>
            </a:pPr>
            <a:endParaRPr lang="ru" sz="1600" b="0" i="0" u="none" strike="noStrike" cap="none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238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25000"/>
              <a:buFontTx/>
              <a:buChar char="-"/>
            </a:pPr>
            <a:r>
              <a:rPr lang="ru" sz="1600" dirty="0" smtClean="0">
                <a:solidFill>
                  <a:schemeClr val="tx1"/>
                </a:solidFill>
              </a:rPr>
              <a:t>Любой лидер – психолог, работающий с людьми</a:t>
            </a:r>
          </a:p>
          <a:p>
            <a:pPr marL="3238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25000"/>
              <a:buFontTx/>
              <a:buChar char="-"/>
            </a:pPr>
            <a:r>
              <a:rPr lang="ru" sz="1600" dirty="0" smtClean="0">
                <a:solidFill>
                  <a:schemeClr val="tx1"/>
                </a:solidFill>
              </a:rPr>
              <a:t>Любой босс – стратег, работающий на результат</a:t>
            </a:r>
          </a:p>
          <a:p>
            <a:pPr marL="3238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25000"/>
              <a:buFontTx/>
              <a:buChar char="-"/>
            </a:pPr>
            <a:r>
              <a:rPr lang="ru" sz="1600" dirty="0" smtClean="0">
                <a:solidFill>
                  <a:schemeClr val="tx1"/>
                </a:solidFill>
              </a:rPr>
              <a:t>Не существует босса без лидерских качеств</a:t>
            </a:r>
          </a:p>
          <a:p>
            <a:pPr marL="3238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25000"/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Н</a:t>
            </a:r>
            <a:r>
              <a:rPr lang="ru" sz="1600" dirty="0" smtClean="0">
                <a:solidFill>
                  <a:schemeClr val="tx1"/>
                </a:solidFill>
              </a:rPr>
              <a:t>е существует лидера без качеств присущих боссу</a:t>
            </a:r>
          </a:p>
        </p:txBody>
      </p:sp>
      <p:pic>
        <p:nvPicPr>
          <p:cNvPr id="269" name="Shape 269" descr="&amp;Tcy;&amp;rcy;&amp;icy; &amp;pcy;&amp;ucy;&amp;tcy;&amp;icy; &amp;ucy; &amp;chcy;&amp;iecy;&amp;lcy;&amp;ocy;&amp;vcy;&amp;iecy;&amp;kcy;&amp;acy;, &amp;chcy;&amp;tcy;&amp;ocy;&amp;bcy;&amp;ycy; &amp;rcy;&amp;acy;&amp;zcy;&amp;ucy;&amp;mcy;&amp;ncy;&amp;ocy; &amp;pcy;&amp;ocy;&amp;scy;&amp;tcy;&amp;ucy;&amp;pcy;&amp;acy;&amp;tcy;&amp;softcy;: &amp;pcy;&amp;iecy;&amp;rcy;&amp;vcy;&amp;ycy;&amp;jcy;, &amp;scy;&amp;acy;&amp;mcy;&amp;ycy;&amp;jcy; &amp;bcy;&amp;lcy;&amp;acy;&amp;gcy;&amp;ocy;&amp;rcy;&amp;ocy;&amp;dcy;&amp;ncy;&amp;ycy;&amp;jcy;, - &amp;rcy;&amp;acy;&amp;zcy;&amp;mcy;&amp;ycy;&amp;shcy;&amp;lcy;&amp;iecy;&amp;ncy;&amp;icy;&amp;iecy;, &amp;vcy;&amp;tcy;&amp;ocy;&amp;rcy;&amp;ocy;&amp;jcy;, &amp;scy;&amp;acy;&amp;mcy;&amp;ycy;&amp;jcy; &amp;lcy;&amp;iecy;&amp;gcy;&amp;kcy;&amp;icy;&amp;jcy;, - &amp;pcy;&amp;ocy;&amp;dcy;&amp;rcy;&amp;acy;&amp;zhcy;&amp;acy;&amp;ncy;&amp;icy;&amp;iecy;, &amp;tcy;&amp;rcy;&amp;iecy;&amp;tcy;&amp;icy;&amp;jcy;, &amp;scy;&amp;acy;&amp;mcy;&amp;ycy;&amp;jcy; &amp;gcy;&amp;ocy;&amp;rcy;&amp;softcy;&amp;kcy;&amp;icy;&amp;jcy;, - &amp;ocy;&amp;pcy;&amp;ycy;&amp;tcy;.  - &amp;Kcy;&amp;ocy;&amp;ncy;&amp;fcy;&amp;ucy;&amp;tscy;&amp;icy;&amp;jcy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1622" y="3247464"/>
            <a:ext cx="4078941" cy="1835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5565" y="4210857"/>
            <a:ext cx="1296102" cy="758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78"/>
          <p:cNvPicPr preferRelativeResize="0"/>
          <p:nvPr/>
        </p:nvPicPr>
        <p:blipFill rotWithShape="1">
          <a:blip r:embed="rId5">
            <a:alphaModFix/>
          </a:blip>
          <a:srcRect t="30137" b="28047"/>
          <a:stretch/>
        </p:blipFill>
        <p:spPr>
          <a:xfrm>
            <a:off x="7755565" y="146199"/>
            <a:ext cx="1101185" cy="249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1203557" y="108092"/>
            <a:ext cx="7202541" cy="960667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ru" sz="37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Психологические тесты</a:t>
            </a:r>
            <a:r>
              <a:rPr lang="ru" sz="41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829481" y="1068759"/>
            <a:ext cx="7898883" cy="3845647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ru" sz="16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Тесты на лидерство: </a:t>
            </a:r>
          </a:p>
          <a:p>
            <a:pPr marL="203200" marR="0" lvl="0" indent="-171450" algn="l" rtl="0"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*"/>
            </a:pPr>
            <a:r>
              <a:rPr lang="ru" sz="1600" b="0" i="0" u="sng" strike="noStrike" cap="none" dirty="0">
                <a:solidFill>
                  <a:schemeClr val="accent2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http://tests.kulichki.com/onepage/persona16.html</a:t>
            </a:r>
          </a:p>
          <a:p>
            <a:pPr lvl="0" indent="-171450">
              <a:spcBef>
                <a:spcPts val="600"/>
              </a:spcBef>
              <a:spcAft>
                <a:spcPts val="0"/>
              </a:spcAft>
              <a:buSzPct val="131250"/>
            </a:pPr>
            <a:r>
              <a:rPr lang="en-US" sz="1600" u="sng" dirty="0">
                <a:solidFill>
                  <a:schemeClr val="accent2">
                    <a:lumMod val="50000"/>
                  </a:schemeClr>
                </a:solidFill>
                <a:hlinkClick r:id="rId4"/>
              </a:rPr>
              <a:t>http://www.profirk.ru/education/courses/8/?</a:t>
            </a:r>
            <a:r>
              <a:rPr lang="en-US" sz="1600" u="sng" dirty="0" smtClean="0">
                <a:solidFill>
                  <a:schemeClr val="accent2">
                    <a:lumMod val="50000"/>
                  </a:schemeClr>
                </a:solidFill>
                <a:hlinkClick r:id="rId4"/>
              </a:rPr>
              <a:t>COURSE_ID=8&amp;LESSON_ID=53&amp;LESSON_PATH=44.53</a:t>
            </a:r>
            <a:endParaRPr lang="ru-RU" sz="1600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 indent="-171450">
              <a:spcBef>
                <a:spcPts val="600"/>
              </a:spcBef>
              <a:spcAft>
                <a:spcPts val="0"/>
              </a:spcAft>
              <a:buSzPct val="131250"/>
            </a:pPr>
            <a:r>
              <a:rPr lang="ru" sz="16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Тест </a:t>
            </a:r>
            <a:r>
              <a:rPr lang="ru" sz="16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на психоэмоциональный интеллект:</a:t>
            </a:r>
          </a:p>
          <a:p>
            <a:pPr marL="203200" marR="0" lvl="0" indent="-171450" algn="l" rtl="0"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*"/>
            </a:pPr>
            <a:r>
              <a:rPr lang="ru" sz="1600" b="0" i="0" u="sng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http://psycabi.net/testy/21-emotsionalnyj-intellekt-eq</a:t>
            </a: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ru" sz="16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Тест </a:t>
            </a:r>
            <a:r>
              <a:rPr lang="ru" sz="16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на стиль управления</a:t>
            </a:r>
          </a:p>
          <a:p>
            <a:pPr marL="203200" marR="0" lvl="0" indent="-171450" algn="l" rtl="0"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*"/>
            </a:pPr>
            <a:r>
              <a:rPr lang="ru" sz="1600" b="0" i="0" u="sng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  <a:hlinkClick r:id="rId6"/>
              </a:rPr>
              <a:t>http://</a:t>
            </a:r>
            <a:r>
              <a:rPr lang="ru" sz="1600" b="0" i="0" u="sng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  <a:hlinkClick r:id="rId6"/>
              </a:rPr>
              <a:t>adizes.me/paei_test</a:t>
            </a:r>
            <a:endParaRPr lang="ru" sz="1600" b="0" i="0" u="sng" strike="noStrike" cap="none" dirty="0" smtClean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1750" marR="0" lvl="0" algn="l" rtl="0"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None/>
            </a:pPr>
            <a:r>
              <a:rPr lang="ru" sz="1600" dirty="0" smtClean="0">
                <a:solidFill>
                  <a:schemeClr val="tx1"/>
                </a:solidFill>
              </a:rPr>
              <a:t>Тест  120 черт вашего характера</a:t>
            </a:r>
          </a:p>
          <a:p>
            <a:pPr marL="203200" marR="0" lvl="0" indent="-171450" algn="l" rtl="0"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*"/>
            </a:pPr>
            <a:r>
              <a:rPr lang="en-US" sz="1600" u="sng" dirty="0" smtClean="0">
                <a:solidFill>
                  <a:schemeClr val="tx1"/>
                </a:solidFill>
                <a:hlinkClick r:id="rId6"/>
              </a:rPr>
              <a:t>http</a:t>
            </a:r>
            <a:r>
              <a:rPr lang="en-US" sz="1600" u="sng" dirty="0">
                <a:solidFill>
                  <a:schemeClr val="tx1"/>
                </a:solidFill>
                <a:hlinkClick r:id="rId6"/>
              </a:rPr>
              <a:t>://</a:t>
            </a:r>
            <a:r>
              <a:rPr lang="en-US" sz="1600" u="sng" dirty="0" smtClean="0">
                <a:solidFill>
                  <a:schemeClr val="tx1"/>
                </a:solidFill>
                <a:hlinkClick r:id="rId6"/>
              </a:rPr>
              <a:t>www.psychologos.ru/rtest/kakoj-u-vas-harakter</a:t>
            </a:r>
            <a:endParaRPr lang="ru-RU" sz="1600" u="sng" dirty="0" smtClean="0">
              <a:solidFill>
                <a:schemeClr val="tx1"/>
              </a:solidFill>
              <a:hlinkClick r:id="rId6"/>
            </a:endParaRPr>
          </a:p>
          <a:p>
            <a:pPr marL="31750" marR="0" lvl="0" algn="l" rtl="0"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Тест по спиральной динамике </a:t>
            </a:r>
            <a:endParaRPr lang="ru-RU" sz="1600" dirty="0" smtClean="0">
              <a:solidFill>
                <a:schemeClr val="tx1"/>
              </a:solidFill>
              <a:hlinkClick r:id="rId6"/>
            </a:endParaRPr>
          </a:p>
          <a:p>
            <a:pPr lvl="0" indent="-171450">
              <a:spcBef>
                <a:spcPts val="600"/>
              </a:spcBef>
              <a:spcAft>
                <a:spcPts val="0"/>
              </a:spcAft>
              <a:buSzPct val="131250"/>
            </a:pPr>
            <a:r>
              <a:rPr lang="ru-RU" sz="1600" u="sng" dirty="0" smtClean="0">
                <a:solidFill>
                  <a:schemeClr val="tx1"/>
                </a:solidFill>
                <a:hlinkClick r:id="rId6"/>
              </a:rPr>
              <a:t> </a:t>
            </a:r>
            <a:r>
              <a:rPr lang="en-US" sz="1600" u="sng" dirty="0">
                <a:solidFill>
                  <a:schemeClr val="tx1"/>
                </a:solidFill>
                <a:hlinkClick r:id="rId6"/>
              </a:rPr>
              <a:t>http://sdtest.ru/</a:t>
            </a:r>
            <a:endParaRPr lang="ru-RU" sz="1600" u="sng" dirty="0" smtClean="0">
              <a:solidFill>
                <a:schemeClr val="tx1"/>
              </a:solidFill>
              <a:hlinkClick r:id="rId6"/>
            </a:endParaRPr>
          </a:p>
          <a:p>
            <a:pPr marL="203200" marR="0" lvl="0" indent="-171450" algn="l" rtl="0"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*"/>
            </a:pPr>
            <a:endParaRPr lang="ru-RU" sz="1600" u="sng" dirty="0" smtClean="0">
              <a:solidFill>
                <a:schemeClr val="tx1"/>
              </a:solidFill>
              <a:hlinkClick r:id="rId6"/>
            </a:endParaRPr>
          </a:p>
          <a:p>
            <a:pPr marL="31750" lvl="0">
              <a:spcBef>
                <a:spcPts val="600"/>
              </a:spcBef>
              <a:spcAft>
                <a:spcPts val="0"/>
              </a:spcAft>
              <a:buSzPct val="131250"/>
              <a:buNone/>
            </a:pPr>
            <a:endParaRPr lang="ru" sz="1600" b="0" i="0" u="sng" strike="noStrike" cap="none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  <a:hlinkClick r:id="rId6"/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endParaRPr sz="2000" b="0" i="0" u="sng" strike="noStrike" cap="none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endParaRPr sz="2000" b="0" i="0" u="none" strike="noStrike" cap="none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7" name="Shape 27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39517" y="4051808"/>
            <a:ext cx="1296102" cy="758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78"/>
          <p:cNvPicPr preferRelativeResize="0"/>
          <p:nvPr/>
        </p:nvPicPr>
        <p:blipFill rotWithShape="1">
          <a:blip r:embed="rId8">
            <a:alphaModFix/>
          </a:blip>
          <a:srcRect t="30137" b="28047"/>
          <a:stretch/>
        </p:blipFill>
        <p:spPr>
          <a:xfrm>
            <a:off x="7678989" y="108092"/>
            <a:ext cx="1101185" cy="249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988429" y="0"/>
            <a:ext cx="7540488" cy="960667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ru" sz="37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Литература для изучения 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244738" y="736413"/>
            <a:ext cx="9027869" cy="3754228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20320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*"/>
            </a:pPr>
            <a:r>
              <a:rPr lang="ru" sz="16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Подборка видео-докладов о обучении и интервью   </a:t>
            </a:r>
            <a:r>
              <a:rPr lang="ru" sz="1600" b="0" i="0" u="sng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http://rinauzhevko.blogspot.ru/2015/07/sqa-days_25.html</a:t>
            </a:r>
          </a:p>
          <a:p>
            <a:pPr marL="203200" marR="0" lvl="0" indent="-171450" algn="l" rtl="0"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*"/>
            </a:pPr>
            <a:r>
              <a:rPr lang="ru" sz="16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Подборка видео-докладов о тест-менеджменте </a:t>
            </a:r>
            <a:r>
              <a:rPr lang="ru" sz="1600" b="0" i="0" u="sng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http://</a:t>
            </a:r>
            <a:r>
              <a:rPr lang="ru" sz="1600" b="0" i="0" u="sng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rinauzhevko.blogspot.ru/2015/08/sqa-days_10.html</a:t>
            </a:r>
          </a:p>
          <a:p>
            <a:pPr lvl="0" indent="-171450">
              <a:spcBef>
                <a:spcPts val="600"/>
              </a:spcBef>
              <a:spcAft>
                <a:spcPts val="0"/>
              </a:spcAft>
              <a:buSzPct val="131250"/>
            </a:pPr>
            <a:r>
              <a:rPr lang="ru-RU" sz="1600" dirty="0" smtClean="0">
                <a:solidFill>
                  <a:schemeClr val="tx1"/>
                </a:solidFill>
              </a:rPr>
              <a:t>Психология </a:t>
            </a:r>
            <a:r>
              <a:rPr lang="ru-RU" sz="1600" dirty="0">
                <a:solidFill>
                  <a:schemeClr val="tx1"/>
                </a:solidFill>
              </a:rPr>
              <a:t>лидерства       </a:t>
            </a:r>
            <a:endParaRPr lang="ru-RU" sz="1600" dirty="0">
              <a:solidFill>
                <a:schemeClr val="tx1"/>
              </a:solidFill>
              <a:hlinkClick r:id="rId4"/>
            </a:endParaRPr>
          </a:p>
          <a:p>
            <a:pPr marL="31750" lvl="0">
              <a:spcBef>
                <a:spcPts val="600"/>
              </a:spcBef>
              <a:spcAft>
                <a:spcPts val="0"/>
              </a:spcAft>
              <a:buSzPct val="131250"/>
              <a:buNone/>
            </a:pPr>
            <a:r>
              <a:rPr lang="en-US" sz="1600" u="sng" dirty="0">
                <a:solidFill>
                  <a:schemeClr val="tx1"/>
                </a:solidFill>
                <a:hlinkClick r:id="rId4"/>
              </a:rPr>
              <a:t>http://</a:t>
            </a:r>
            <a:r>
              <a:rPr lang="en-US" sz="1600" u="sng" dirty="0" smtClean="0">
                <a:solidFill>
                  <a:schemeClr val="tx1"/>
                </a:solidFill>
                <a:hlinkClick r:id="rId4"/>
              </a:rPr>
              <a:t>spisok-literaturi.ru/books/psihologiya-liderstva-uchebnik_29308375.html</a:t>
            </a:r>
            <a:endParaRPr lang="ru" sz="1600" b="0" i="0" u="sng" strike="noStrike" cap="none" dirty="0" smtClean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  <a:hlinkClick r:id="rId4"/>
            </a:endParaRPr>
          </a:p>
          <a:p>
            <a:pPr marL="203200" marR="0" lvl="0" indent="-171450" algn="l" rtl="0"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*"/>
            </a:pPr>
            <a:r>
              <a:rPr lang="ru" sz="16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Характерология.Практика</a:t>
            </a:r>
            <a:endParaRPr lang="ru" sz="1600" b="0" i="0" u="none" strike="noStrike" cap="none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ru" sz="1600" u="sng" dirty="0">
                <a:solidFill>
                  <a:schemeClr val="tx1"/>
                </a:solidFill>
                <a:hlinkClick r:id="rId5"/>
              </a:rPr>
              <a:t> </a:t>
            </a:r>
            <a:r>
              <a:rPr lang="en-US" sz="1600" u="sng" dirty="0">
                <a:solidFill>
                  <a:schemeClr val="tx1"/>
                </a:solidFill>
                <a:hlinkClick r:id="rId6"/>
              </a:rPr>
              <a:t>http://</a:t>
            </a:r>
            <a:r>
              <a:rPr lang="en-US" sz="1600" u="sng" dirty="0" smtClean="0">
                <a:solidFill>
                  <a:schemeClr val="tx1"/>
                </a:solidFill>
                <a:hlinkClick r:id="rId6"/>
              </a:rPr>
              <a:t>www.universalinternetlibrary.ru/book/6521/ogl.shtml</a:t>
            </a:r>
            <a:endParaRPr lang="ru-RU" sz="1600" u="sng" dirty="0" smtClean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ru" sz="1600" dirty="0" smtClean="0">
                <a:solidFill>
                  <a:schemeClr val="tx1"/>
                </a:solidFill>
              </a:rPr>
              <a:t>Спиральная динамика </a:t>
            </a:r>
          </a:p>
          <a:p>
            <a:pPr marL="0" lvl="0"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en-US" sz="1600" dirty="0">
                <a:solidFill>
                  <a:schemeClr val="tx1"/>
                </a:solidFill>
                <a:hlinkClick r:id="rId7"/>
              </a:rPr>
              <a:t>https://www.ozon.ru/context/detail/id/5519486</a:t>
            </a:r>
            <a:r>
              <a:rPr lang="en-US" sz="1600" dirty="0" smtClean="0">
                <a:solidFill>
                  <a:schemeClr val="tx1"/>
                </a:solidFill>
                <a:hlinkClick r:id="rId7"/>
              </a:rPr>
              <a:t>/</a:t>
            </a:r>
            <a:endParaRPr lang="ru-RU" sz="1600" dirty="0" smtClean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ru" sz="1600" dirty="0" smtClean="0">
                <a:solidFill>
                  <a:schemeClr val="tx1"/>
                </a:solidFill>
              </a:rPr>
              <a:t>Психоэмоциональный интеллект</a:t>
            </a:r>
            <a:endParaRPr lang="ru" sz="1600" dirty="0">
              <a:solidFill>
                <a:schemeClr val="tx1"/>
              </a:solidFill>
              <a:hlinkClick r:id="rId8"/>
            </a:endParaRPr>
          </a:p>
          <a:p>
            <a:pPr marL="0" lvl="0"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en-US" sz="1600" u="sng" dirty="0">
                <a:solidFill>
                  <a:schemeClr val="tx1"/>
                </a:solidFill>
                <a:hlinkClick r:id="rId8"/>
              </a:rPr>
              <a:t>https://www.mann-ivanov-ferber.ru/books/psychologies/russian-practice/</a:t>
            </a:r>
            <a:endParaRPr lang="ru" sz="1600" b="0" i="0" u="sng" strike="noStrike" cap="none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  <a:hlinkClick r:id="rId8"/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endParaRPr sz="2000" b="0" i="0" u="none" strike="noStrike" cap="none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03200" marR="0" lvl="0" indent="-165100" algn="l" rtl="0">
              <a:spcBef>
                <a:spcPts val="700"/>
              </a:spcBef>
              <a:spcAft>
                <a:spcPts val="0"/>
              </a:spcAft>
              <a:buClr>
                <a:srgbClr val="C3260C"/>
              </a:buClr>
              <a:buSzPct val="129999"/>
              <a:buFont typeface="Georgia"/>
              <a:buNone/>
            </a:pPr>
            <a:endParaRPr sz="2000" b="0" i="0" u="none" strike="noStrike" cap="none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03200" marR="0" lvl="0" indent="-165100" algn="l" rtl="0">
              <a:spcBef>
                <a:spcPts val="700"/>
              </a:spcBef>
              <a:spcAft>
                <a:spcPts val="0"/>
              </a:spcAft>
              <a:buClr>
                <a:srgbClr val="C3260C"/>
              </a:buClr>
              <a:buSzPct val="129999"/>
              <a:buFont typeface="Georgia"/>
              <a:buNone/>
            </a:pPr>
            <a:endParaRPr sz="2000" b="0" i="0" u="none" strike="noStrike" cap="none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03200" marR="0" lvl="0" indent="-165100" algn="l" rtl="0">
              <a:spcBef>
                <a:spcPts val="700"/>
              </a:spcBef>
              <a:spcAft>
                <a:spcPts val="0"/>
              </a:spcAft>
              <a:buClr>
                <a:srgbClr val="C3260C"/>
              </a:buClr>
              <a:buSzPct val="129999"/>
              <a:buFont typeface="Georgia"/>
              <a:buNone/>
            </a:pPr>
            <a:endParaRPr sz="2000" b="0" i="0" u="none" strike="noStrike" cap="none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84" name="Shape 284" descr="Как преодолеть кризисы менеджмента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94934" y="2613527"/>
            <a:ext cx="1849066" cy="2600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78"/>
          <p:cNvPicPr preferRelativeResize="0"/>
          <p:nvPr/>
        </p:nvPicPr>
        <p:blipFill rotWithShape="1">
          <a:blip r:embed="rId10">
            <a:alphaModFix/>
          </a:blip>
          <a:srcRect t="30137" b="28047"/>
          <a:stretch/>
        </p:blipFill>
        <p:spPr>
          <a:xfrm>
            <a:off x="78759" y="4727532"/>
            <a:ext cx="1101185" cy="249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1226053" y="186697"/>
            <a:ext cx="6512510" cy="857250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ru" sz="41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Вопросы</a:t>
            </a:r>
          </a:p>
        </p:txBody>
      </p:sp>
      <p:pic>
        <p:nvPicPr>
          <p:cNvPr id="290" name="Shape 290" descr="&amp;Kcy;&amp;acy;&amp;rcy;&amp;tcy;&amp;icy;&amp;ncy;&amp;kcy;&amp;icy; &amp;pcy;&amp;ocy; &amp;zcy;&amp;acy;&amp;pcy;&amp;rcy;&amp;ocy;&amp;scy;&amp;ucy; &amp;vcy;&amp;ocy;&amp;pcy;&amp;rcy;&amp;ocy;&amp;scy;&amp;ycy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5535" y="1464297"/>
            <a:ext cx="5268528" cy="250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44862" y="4024795"/>
            <a:ext cx="1296102" cy="758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78"/>
          <p:cNvPicPr preferRelativeResize="0"/>
          <p:nvPr/>
        </p:nvPicPr>
        <p:blipFill rotWithShape="1">
          <a:blip r:embed="rId5">
            <a:alphaModFix/>
          </a:blip>
          <a:srcRect t="30137" b="28047"/>
          <a:stretch/>
        </p:blipFill>
        <p:spPr>
          <a:xfrm>
            <a:off x="3742320" y="4834282"/>
            <a:ext cx="1101185" cy="249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645386" y="86055"/>
            <a:ext cx="7367647" cy="857250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ru" sz="37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О чем поговорим?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23182" y="1138470"/>
            <a:ext cx="6686549" cy="2833216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20320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-"/>
            </a:pPr>
            <a:r>
              <a:rPr lang="ru" sz="16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Босс VS Лидер</a:t>
            </a:r>
          </a:p>
          <a:p>
            <a:pPr marL="203200" marR="0" lvl="0" indent="-171450" algn="l" rtl="0"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-"/>
            </a:pPr>
            <a:r>
              <a:rPr lang="ru" sz="16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Смогу ли я?</a:t>
            </a:r>
          </a:p>
          <a:p>
            <a:pPr marL="203200" marR="0" lvl="0" indent="-171450" algn="l" rtl="0"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-"/>
            </a:pPr>
            <a:r>
              <a:rPr lang="ru" sz="16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Психологические правила лидера</a:t>
            </a:r>
          </a:p>
          <a:p>
            <a:pPr marL="203200" marR="0" lvl="0" indent="-171450" algn="l" rtl="0"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-"/>
            </a:pPr>
            <a:r>
              <a:rPr lang="ru" sz="16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Мотивация, конфликты и вот это всё </a:t>
            </a:r>
          </a:p>
          <a:p>
            <a:pPr marL="203200" marR="0" lvl="0" indent="-171450" algn="l" rtl="0"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-"/>
            </a:pPr>
            <a:r>
              <a:rPr lang="ru" sz="16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Литература для самостоятельного изучения</a:t>
            </a:r>
          </a:p>
          <a:p>
            <a:pPr marL="203200" marR="0" lvl="0" indent="-171450" algn="l" rtl="0"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-"/>
            </a:pPr>
            <a:r>
              <a:rPr lang="ru" sz="16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Тесты для самоопределения</a:t>
            </a:r>
          </a:p>
        </p:txBody>
      </p:sp>
      <p:pic>
        <p:nvPicPr>
          <p:cNvPr id="163" name="Shape 163" descr="http://s019.radikal.ru/i639/1403/71/b8248dc99c0b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1802" y="1492223"/>
            <a:ext cx="3914228" cy="1600728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  <a:effectLst>
            <a:outerShdw blurRad="54999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4" name="Shape 1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0717" y="4088754"/>
            <a:ext cx="1296102" cy="758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684861" y="88633"/>
            <a:ext cx="7773338" cy="1197133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ru" sz="37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Лидер или босс?</a:t>
            </a:r>
          </a:p>
        </p:txBody>
      </p:sp>
      <p:pic>
        <p:nvPicPr>
          <p:cNvPr id="170" name="Shape 170" descr="http://www.garfsblog.com/wp-content/uploads/2014/11/1901348_414949695326958_1617544880402520783_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6298" y="945660"/>
            <a:ext cx="4102562" cy="4102562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  <a:effectLst>
            <a:outerShdw blurRad="54999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1" name="Shape 1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38122" y="4290091"/>
            <a:ext cx="1296102" cy="758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78"/>
          <p:cNvPicPr preferRelativeResize="0"/>
          <p:nvPr/>
        </p:nvPicPr>
        <p:blipFill rotWithShape="1">
          <a:blip r:embed="rId5">
            <a:alphaModFix/>
          </a:blip>
          <a:srcRect t="30137" b="28047"/>
          <a:stretch/>
        </p:blipFill>
        <p:spPr>
          <a:xfrm>
            <a:off x="402032" y="4669210"/>
            <a:ext cx="1101185" cy="249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930286" y="214144"/>
            <a:ext cx="6672495" cy="857250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ru" sz="37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Различаем руководителей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1072505" y="724605"/>
            <a:ext cx="7191811" cy="3172367"/>
          </a:xfrm>
          <a:prstGeom prst="rect">
            <a:avLst/>
          </a:prstGeom>
          <a:noFill/>
          <a:ln>
            <a:noFill/>
          </a:ln>
        </p:spPr>
        <p:txBody>
          <a:bodyPr lIns="62200" tIns="31100" rIns="62200" bIns="31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lang="ru" sz="1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Босс управляет сотрудниками — Лидер обучает их</a:t>
            </a:r>
            <a:br>
              <a:rPr lang="ru" sz="1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" sz="1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Босс полагается на власть — Лидер на добрую волю</a:t>
            </a:r>
            <a:br>
              <a:rPr lang="ru" sz="1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" sz="1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Босс вызывает страх — Лидер возбуждает энтузиазм</a:t>
            </a:r>
            <a:br>
              <a:rPr lang="ru" sz="1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" sz="1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Босс говорит "Я" — Лидер говорит "Мы"</a:t>
            </a:r>
            <a:br>
              <a:rPr lang="ru" sz="1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" sz="1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Босс обвиняет за ошибки — Лидер помогает их исправить</a:t>
            </a:r>
            <a:br>
              <a:rPr lang="ru" sz="1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" sz="1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Босс знает как делать — Лидер показывает это</a:t>
            </a:r>
            <a:br>
              <a:rPr lang="ru" sz="1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" sz="1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Босс использует людей — Лидер развивает их</a:t>
            </a:r>
            <a:br>
              <a:rPr lang="ru" sz="1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" sz="1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Босс командует — Лидер просит</a:t>
            </a:r>
            <a:br>
              <a:rPr lang="ru" sz="1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ru" sz="1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Босс говорит "Вперед!" — Лидер говорит "Пойдем!" </a:t>
            </a: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 t="30137" b="28047"/>
          <a:stretch/>
        </p:blipFill>
        <p:spPr>
          <a:xfrm>
            <a:off x="7357014" y="4520149"/>
            <a:ext cx="1101185" cy="249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0717" y="4088754"/>
            <a:ext cx="1296102" cy="758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402" y="1276576"/>
            <a:ext cx="2339928" cy="2339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1348914" y="351382"/>
            <a:ext cx="6215820" cy="857250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ru" sz="37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Что такое хорошо...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1163934" y="1700714"/>
            <a:ext cx="6400800" cy="2606039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20320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*"/>
            </a:pPr>
            <a:r>
              <a:rPr lang="ru" sz="16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Лидер это тот кто всеми управляет</a:t>
            </a:r>
          </a:p>
          <a:p>
            <a:pPr marL="20320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*"/>
            </a:pPr>
            <a:r>
              <a:rPr lang="ru" sz="1600" dirty="0">
                <a:solidFill>
                  <a:schemeClr val="tx1"/>
                </a:solidFill>
              </a:rPr>
              <a:t> </a:t>
            </a:r>
            <a:r>
              <a:rPr lang="ru" sz="1600" dirty="0" smtClean="0">
                <a:solidFill>
                  <a:schemeClr val="tx1"/>
                </a:solidFill>
              </a:rPr>
              <a:t>О Шерлоке Холмсе замолвим слово</a:t>
            </a:r>
            <a:endParaRPr lang="ru" sz="1600" b="0" i="0" u="none" strike="noStrike" cap="none" dirty="0" smtClean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0320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*"/>
            </a:pPr>
            <a:r>
              <a:rPr lang="ru" sz="1600" dirty="0">
                <a:solidFill>
                  <a:schemeClr val="tx1"/>
                </a:solidFill>
              </a:rPr>
              <a:t> </a:t>
            </a:r>
            <a:r>
              <a:rPr lang="ru" sz="1600" dirty="0" smtClean="0">
                <a:solidFill>
                  <a:schemeClr val="tx1"/>
                </a:solidFill>
              </a:rPr>
              <a:t>Манипуляции </a:t>
            </a:r>
            <a:r>
              <a:rPr lang="ru" sz="1600" dirty="0" smtClean="0">
                <a:solidFill>
                  <a:schemeClr val="tx1"/>
                </a:solidFill>
              </a:rPr>
              <a:t>людьми</a:t>
            </a:r>
          </a:p>
          <a:p>
            <a:pPr marL="20320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*"/>
            </a:pPr>
            <a:r>
              <a:rPr lang="ru" sz="1600" dirty="0" smtClean="0">
                <a:solidFill>
                  <a:schemeClr val="tx1"/>
                </a:solidFill>
              </a:rPr>
              <a:t>Мотивация </a:t>
            </a:r>
            <a:endParaRPr lang="ru" sz="1600" dirty="0" smtClean="0">
              <a:solidFill>
                <a:schemeClr val="tx1"/>
              </a:solidFill>
            </a:endParaRPr>
          </a:p>
          <a:p>
            <a:pPr marL="20320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*"/>
            </a:pPr>
            <a:r>
              <a:rPr lang="ru" sz="16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 Интересные задачи</a:t>
            </a:r>
          </a:p>
          <a:p>
            <a:pPr marL="20320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*"/>
            </a:pPr>
            <a:r>
              <a:rPr lang="ru" sz="1600" dirty="0">
                <a:solidFill>
                  <a:schemeClr val="tx1"/>
                </a:solidFill>
              </a:rPr>
              <a:t> </a:t>
            </a:r>
            <a:r>
              <a:rPr lang="ru" sz="1600" dirty="0" smtClean="0">
                <a:solidFill>
                  <a:schemeClr val="tx1"/>
                </a:solidFill>
              </a:rPr>
              <a:t>Интересная </a:t>
            </a:r>
            <a:r>
              <a:rPr lang="ru" sz="1600" dirty="0" smtClean="0">
                <a:solidFill>
                  <a:schemeClr val="tx1"/>
                </a:solidFill>
              </a:rPr>
              <a:t>личность</a:t>
            </a:r>
            <a:endParaRPr lang="ru" sz="1600" b="0" i="0" u="none" strike="noStrike" cap="none" dirty="0">
              <a:solidFill>
                <a:schemeClr val="tx1"/>
              </a:solidFill>
              <a:sym typeface="Trebuchet MS"/>
            </a:endParaRP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9235" y="4311500"/>
            <a:ext cx="1296102" cy="758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 descr="Картинки по запросу Шерлок думает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86432" y="384146"/>
            <a:ext cx="2261759" cy="1692781"/>
          </a:xfrm>
          <a:prstGeom prst="rect">
            <a:avLst/>
          </a:prstGeom>
          <a:noFill/>
          <a:ln w="1270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9" name="Shape 189" descr="Картинки по запросу локи улыбается"/>
          <p:cNvPicPr preferRelativeResize="0"/>
          <p:nvPr/>
        </p:nvPicPr>
        <p:blipFill rotWithShape="1">
          <a:blip r:embed="rId5">
            <a:alphaModFix/>
          </a:blip>
          <a:srcRect l="5801" r="10627"/>
          <a:stretch/>
        </p:blipFill>
        <p:spPr>
          <a:xfrm>
            <a:off x="6686432" y="2076927"/>
            <a:ext cx="2261759" cy="1702471"/>
          </a:xfrm>
          <a:prstGeom prst="rect">
            <a:avLst/>
          </a:prstGeom>
          <a:noFill/>
          <a:ln w="1270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0" name="Shape 190"/>
          <p:cNvSpPr txBox="1"/>
          <p:nvPr/>
        </p:nvSpPr>
        <p:spPr>
          <a:xfrm>
            <a:off x="6808532" y="1761776"/>
            <a:ext cx="1936158" cy="230347"/>
          </a:xfrm>
          <a:prstGeom prst="rect">
            <a:avLst/>
          </a:prstGeom>
          <a:noFill/>
          <a:ln>
            <a:noFill/>
          </a:ln>
        </p:spPr>
        <p:txBody>
          <a:bodyPr lIns="62200" tIns="31100" rIns="62200" bIns="31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" sz="1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-</a:t>
            </a:r>
            <a:r>
              <a:rPr lang="ru" sz="1100" b="1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Господи, помоги мне!</a:t>
            </a:r>
            <a:r>
              <a:rPr lang="ru" sz="1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!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6686433" y="3430521"/>
            <a:ext cx="2261758" cy="272229"/>
          </a:xfrm>
          <a:prstGeom prst="rect">
            <a:avLst/>
          </a:prstGeom>
          <a:noFill/>
          <a:ln>
            <a:noFill/>
          </a:ln>
        </p:spPr>
        <p:txBody>
          <a:bodyPr lIns="62200" tIns="31100" rIns="62200" bIns="31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" sz="1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Окай, но потом не жалуйся!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6686431" y="384146"/>
            <a:ext cx="2307092" cy="251288"/>
          </a:xfrm>
          <a:prstGeom prst="rect">
            <a:avLst/>
          </a:prstGeom>
          <a:noFill/>
          <a:ln>
            <a:noFill/>
          </a:ln>
        </p:spPr>
        <p:txBody>
          <a:bodyPr lIns="62200" tIns="31100" rIns="62200" bIns="311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" sz="12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Секрет успеха Шерлока Холмса</a:t>
            </a:r>
          </a:p>
        </p:txBody>
      </p:sp>
      <p:pic>
        <p:nvPicPr>
          <p:cNvPr id="11" name="Shape 178"/>
          <p:cNvPicPr preferRelativeResize="0"/>
          <p:nvPr/>
        </p:nvPicPr>
        <p:blipFill rotWithShape="1">
          <a:blip r:embed="rId6">
            <a:alphaModFix/>
          </a:blip>
          <a:srcRect t="30137" b="28047"/>
          <a:stretch/>
        </p:blipFill>
        <p:spPr>
          <a:xfrm>
            <a:off x="148042" y="226539"/>
            <a:ext cx="1101185" cy="249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1348914" y="351382"/>
            <a:ext cx="6215820" cy="857250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ru" sz="37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Что такое хорошо...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798321" y="1888824"/>
            <a:ext cx="6400800" cy="2606039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20320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*"/>
            </a:pPr>
            <a:r>
              <a:rPr lang="ru" sz="16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Любой лидер немного </a:t>
            </a:r>
            <a:r>
              <a:rPr lang="ru" sz="16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Босс</a:t>
            </a:r>
          </a:p>
          <a:p>
            <a:pPr marL="20320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*"/>
            </a:pPr>
            <a:r>
              <a:rPr lang="ru" sz="1600" dirty="0">
                <a:solidFill>
                  <a:schemeClr val="tx1"/>
                </a:solidFill>
              </a:rPr>
              <a:t> </a:t>
            </a:r>
            <a:r>
              <a:rPr lang="ru" sz="1600" dirty="0" smtClean="0">
                <a:solidFill>
                  <a:schemeClr val="tx1"/>
                </a:solidFill>
              </a:rPr>
              <a:t>Сравнение лидеров</a:t>
            </a:r>
            <a:endParaRPr lang="ru" sz="1600" b="0" i="0" u="none" strike="noStrike" cap="none" dirty="0" smtClean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03200" marR="0" lvl="0" indent="-171450" algn="l" rtl="0">
              <a:spcBef>
                <a:spcPts val="600"/>
              </a:spcBef>
              <a:spcAft>
                <a:spcPts val="0"/>
              </a:spcAft>
              <a:buClr>
                <a:srgbClr val="C3260C"/>
              </a:buClr>
              <a:buSzPct val="131250"/>
              <a:buFont typeface="Georgia"/>
              <a:buChar char="*"/>
            </a:pPr>
            <a:r>
              <a:rPr lang="ru" sz="1600" b="0" i="0" u="none" strike="noStrike" cap="none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Лидер </a:t>
            </a:r>
            <a:r>
              <a:rPr lang="ru" sz="16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– это тот, за кем добровольно идут</a:t>
            </a: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9235" y="4311500"/>
            <a:ext cx="1296102" cy="758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79" descr="http://risovach.ru/upload/2013/04/mem/don-vito-korleone_15270717_orig_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8450" y="1297453"/>
            <a:ext cx="3096887" cy="235791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  <a:effectLst>
            <a:outerShdw blurRad="54999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Shape 178"/>
          <p:cNvPicPr preferRelativeResize="0"/>
          <p:nvPr/>
        </p:nvPicPr>
        <p:blipFill rotWithShape="1">
          <a:blip r:embed="rId5">
            <a:alphaModFix/>
          </a:blip>
          <a:srcRect t="30137" b="28047"/>
          <a:stretch/>
        </p:blipFill>
        <p:spPr>
          <a:xfrm>
            <a:off x="247729" y="4761457"/>
            <a:ext cx="1101185" cy="2496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795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1319842" y="360531"/>
            <a:ext cx="6226593" cy="857250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ru" sz="37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Готов ли я?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1319842" y="1349726"/>
            <a:ext cx="6333746" cy="2606039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/>
          <a:p>
            <a:pPr marL="203200" marR="0" lvl="0" indent="-16510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29999"/>
              <a:buFont typeface="Georgia"/>
              <a:buChar char="*"/>
            </a:pPr>
            <a:r>
              <a:rPr lang="ru" sz="20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 Тесты</a:t>
            </a:r>
          </a:p>
          <a:p>
            <a:pPr marL="203200" marR="0" lvl="0" indent="-165100" algn="l" rtl="0">
              <a:spcBef>
                <a:spcPts val="700"/>
              </a:spcBef>
              <a:spcAft>
                <a:spcPts val="0"/>
              </a:spcAft>
              <a:buClr>
                <a:srgbClr val="C3260C"/>
              </a:buClr>
              <a:buSzPct val="129999"/>
              <a:buFont typeface="Georgia"/>
              <a:buChar char="*"/>
            </a:pPr>
            <a:r>
              <a:rPr lang="ru" sz="20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 Опросы</a:t>
            </a:r>
          </a:p>
          <a:p>
            <a:pPr marL="203200" marR="0" lvl="0" indent="-165100" algn="l" rtl="0">
              <a:spcBef>
                <a:spcPts val="700"/>
              </a:spcBef>
              <a:spcAft>
                <a:spcPts val="0"/>
              </a:spcAft>
              <a:buClr>
                <a:srgbClr val="C3260C"/>
              </a:buClr>
              <a:buSzPct val="129999"/>
              <a:buFont typeface="Georgia"/>
              <a:buChar char="*"/>
            </a:pPr>
            <a:r>
              <a:rPr lang="ru" sz="20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 Тренировки</a:t>
            </a:r>
          </a:p>
          <a:p>
            <a:pPr marL="203200" marR="0" lvl="0" indent="-165100" algn="l" rtl="0">
              <a:spcBef>
                <a:spcPts val="700"/>
              </a:spcBef>
              <a:spcAft>
                <a:spcPts val="0"/>
              </a:spcAft>
              <a:buClr>
                <a:srgbClr val="C3260C"/>
              </a:buClr>
              <a:buSzPct val="129999"/>
              <a:buFont typeface="Georgia"/>
              <a:buChar char="*"/>
            </a:pPr>
            <a:r>
              <a:rPr lang="ru" sz="20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 Книги</a:t>
            </a:r>
          </a:p>
          <a:p>
            <a:pPr marL="203200" marR="0" lvl="0" indent="-165100" algn="l" rtl="0">
              <a:spcBef>
                <a:spcPts val="700"/>
              </a:spcBef>
              <a:spcAft>
                <a:spcPts val="0"/>
              </a:spcAft>
              <a:buClr>
                <a:srgbClr val="C3260C"/>
              </a:buClr>
              <a:buSzPct val="129999"/>
              <a:buFont typeface="Georgia"/>
              <a:buChar char="*"/>
            </a:pPr>
            <a:r>
              <a:rPr lang="ru" sz="20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 Курсы, тренинги </a:t>
            </a:r>
          </a:p>
          <a:p>
            <a:pPr marL="203200" marR="0" lvl="0" indent="-165100" algn="l" rtl="0">
              <a:spcBef>
                <a:spcPts val="700"/>
              </a:spcBef>
              <a:spcAft>
                <a:spcPts val="0"/>
              </a:spcAft>
              <a:buClr>
                <a:srgbClr val="C3260C"/>
              </a:buClr>
              <a:buSzPct val="129999"/>
              <a:buFont typeface="Georgia"/>
              <a:buChar char="*"/>
            </a:pPr>
            <a:r>
              <a:rPr lang="ru" sz="2000" b="0" i="0" u="none" strike="noStrike" cap="none" dirty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 MМORPG </a:t>
            </a:r>
          </a:p>
        </p:txBody>
      </p:sp>
      <p:pic>
        <p:nvPicPr>
          <p:cNvPr id="199" name="Shape 199" descr="&amp;Pcy;&amp;ocy;&amp;khcy;&amp;ocy;&amp;zhcy;&amp;iecy;&amp;iecy; &amp;icy;&amp;zcy;&amp;ocy;&amp;bcy;&amp;rcy;&amp;acy;&amp;zhcy;&amp;iecy;&amp;ncy;&amp;icy;&amp;iecy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5221" y="1495086"/>
            <a:ext cx="3298579" cy="196364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  <a:effectLst>
            <a:outerShdw blurRad="54999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0" name="Shape 2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0717" y="4088754"/>
            <a:ext cx="1296102" cy="758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78"/>
          <p:cNvPicPr preferRelativeResize="0"/>
          <p:nvPr/>
        </p:nvPicPr>
        <p:blipFill rotWithShape="1">
          <a:blip r:embed="rId5">
            <a:alphaModFix/>
          </a:blip>
          <a:srcRect t="30137" b="28047"/>
          <a:stretch/>
        </p:blipFill>
        <p:spPr>
          <a:xfrm>
            <a:off x="7357014" y="4520149"/>
            <a:ext cx="1101185" cy="249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04623" y="0"/>
            <a:ext cx="7175351" cy="1344875"/>
          </a:xfrm>
        </p:spPr>
        <p:txBody>
          <a:bodyPr/>
          <a:lstStyle/>
          <a:p>
            <a:pPr marL="546100" indent="0">
              <a:buNone/>
            </a:pPr>
            <a:r>
              <a:rPr lang="ru-RU" sz="4000" dirty="0" smtClean="0"/>
              <a:t>Проведем сравнение</a:t>
            </a:r>
            <a:endParaRPr lang="ru-RU" sz="4000" dirty="0"/>
          </a:p>
        </p:txBody>
      </p:sp>
      <p:sp>
        <p:nvSpPr>
          <p:cNvPr id="4" name="Shape 198"/>
          <p:cNvSpPr txBox="1">
            <a:spLocks/>
          </p:cNvSpPr>
          <p:nvPr/>
        </p:nvSpPr>
        <p:spPr>
          <a:xfrm>
            <a:off x="4911047" y="592125"/>
            <a:ext cx="3812668" cy="3076769"/>
          </a:xfrm>
          <a:prstGeom prst="rect">
            <a:avLst/>
          </a:prstGeom>
          <a:noFill/>
          <a:ln>
            <a:noFill/>
          </a:ln>
        </p:spPr>
        <p:txBody>
          <a:bodyPr lIns="81625" tIns="40800" rIns="81625" bIns="408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29999"/>
              <a:buFont typeface="Georgia"/>
              <a:buNone/>
              <a:defRPr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064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ct val="127777"/>
              <a:buFont typeface="Georgia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12800" marR="0" lvl="2" indent="0" algn="ctr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ct val="131250"/>
              <a:buFont typeface="Georgia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19200" marR="0" lvl="3" indent="0" algn="ctr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ct val="135714"/>
              <a:buFont typeface="Georgia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638300" marR="0" lvl="4" indent="-12700" algn="ctr" rtl="0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SzPct val="133333"/>
              <a:buFont typeface="Georgia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044700" marR="0" lvl="5" indent="0" algn="ctr" rtl="0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SzPct val="133333"/>
              <a:buFont typeface="Georgia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451100" marR="0" lvl="6" indent="0" algn="ctr" rtl="0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SzPct val="133333"/>
              <a:buFont typeface="Georgia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857500" marR="0" lvl="7" indent="0" algn="ctr" rtl="0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SzPct val="133333"/>
              <a:buFont typeface="Georgia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263900" marR="0" lvl="8" indent="0" algn="ctr" rtl="0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>
                <a:srgbClr val="C3260C"/>
              </a:buClr>
              <a:buSzPct val="133333"/>
              <a:buFont typeface="Georgia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495300" indent="-457200" algn="r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" dirty="0" smtClean="0">
                <a:solidFill>
                  <a:srgbClr val="3F3F3F"/>
                </a:solidFill>
              </a:rPr>
              <a:t> Бюджет </a:t>
            </a:r>
          </a:p>
          <a:p>
            <a:pPr marL="495300" indent="-457200" algn="r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endParaRPr lang="ru" dirty="0">
              <a:solidFill>
                <a:srgbClr val="3F3F3F"/>
              </a:solidFill>
            </a:endParaRPr>
          </a:p>
          <a:p>
            <a:pPr marL="495300" indent="-457200" algn="r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" dirty="0" smtClean="0">
                <a:solidFill>
                  <a:srgbClr val="3F3F3F"/>
                </a:solidFill>
              </a:rPr>
              <a:t>Люди</a:t>
            </a:r>
          </a:p>
          <a:p>
            <a:pPr marL="495300" indent="-457200" algn="r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endParaRPr lang="ru" dirty="0" smtClean="0">
              <a:solidFill>
                <a:srgbClr val="3F3F3F"/>
              </a:solidFill>
            </a:endParaRPr>
          </a:p>
          <a:p>
            <a:pPr marL="495300" indent="-457200" algn="r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" dirty="0">
                <a:solidFill>
                  <a:srgbClr val="3F3F3F"/>
                </a:solidFill>
              </a:rPr>
              <a:t> </a:t>
            </a:r>
            <a:r>
              <a:rPr lang="ru" dirty="0" smtClean="0">
                <a:solidFill>
                  <a:srgbClr val="3F3F3F"/>
                </a:solidFill>
              </a:rPr>
              <a:t>Инструменты</a:t>
            </a:r>
          </a:p>
          <a:p>
            <a:pPr marL="495300" indent="-457200" algn="r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endParaRPr lang="ru" dirty="0" smtClean="0">
              <a:solidFill>
                <a:srgbClr val="3F3F3F"/>
              </a:solidFill>
            </a:endParaRPr>
          </a:p>
          <a:p>
            <a:pPr marL="495300" indent="-457200" algn="r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" dirty="0">
                <a:solidFill>
                  <a:srgbClr val="3F3F3F"/>
                </a:solidFill>
              </a:rPr>
              <a:t> </a:t>
            </a:r>
            <a:r>
              <a:rPr lang="ru" dirty="0" smtClean="0">
                <a:solidFill>
                  <a:srgbClr val="3F3F3F"/>
                </a:solidFill>
              </a:rPr>
              <a:t>Набор команды</a:t>
            </a:r>
          </a:p>
          <a:p>
            <a:pPr marL="495300" indent="-457200" algn="r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endParaRPr lang="ru" dirty="0" smtClean="0">
              <a:solidFill>
                <a:srgbClr val="3F3F3F"/>
              </a:solidFill>
            </a:endParaRPr>
          </a:p>
          <a:p>
            <a:pPr marL="495300" indent="-457200" algn="r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" dirty="0">
                <a:solidFill>
                  <a:srgbClr val="3F3F3F"/>
                </a:solidFill>
              </a:rPr>
              <a:t> </a:t>
            </a:r>
            <a:r>
              <a:rPr lang="ru" dirty="0" smtClean="0">
                <a:solidFill>
                  <a:srgbClr val="3F3F3F"/>
                </a:solidFill>
              </a:rPr>
              <a:t>Знание продукта</a:t>
            </a:r>
          </a:p>
          <a:p>
            <a:pPr marL="495300" indent="-457200" algn="r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endParaRPr lang="ru" dirty="0" smtClean="0">
              <a:solidFill>
                <a:srgbClr val="3F3F3F"/>
              </a:solidFill>
            </a:endParaRPr>
          </a:p>
          <a:p>
            <a:pPr marL="495300" indent="-457200" algn="r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" dirty="0">
                <a:solidFill>
                  <a:srgbClr val="3F3F3F"/>
                </a:solidFill>
              </a:rPr>
              <a:t> </a:t>
            </a:r>
            <a:r>
              <a:rPr lang="ru" dirty="0" smtClean="0">
                <a:solidFill>
                  <a:srgbClr val="3F3F3F"/>
                </a:solidFill>
              </a:rPr>
              <a:t>Стратегия</a:t>
            </a:r>
          </a:p>
          <a:p>
            <a:pPr marL="495300" indent="-457200" algn="r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endParaRPr lang="ru" dirty="0" smtClean="0">
              <a:solidFill>
                <a:srgbClr val="3F3F3F"/>
              </a:solidFill>
            </a:endParaRPr>
          </a:p>
          <a:p>
            <a:pPr marL="38100" algn="r">
              <a:spcBef>
                <a:spcPts val="700"/>
              </a:spcBef>
              <a:spcAft>
                <a:spcPts val="0"/>
              </a:spcAft>
            </a:pPr>
            <a:endParaRPr lang="ru" dirty="0" smtClean="0">
              <a:solidFill>
                <a:srgbClr val="3F3F3F"/>
              </a:solidFill>
            </a:endParaRPr>
          </a:p>
          <a:p>
            <a:pPr marL="495300" indent="-457200" algn="r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endParaRPr lang="ru" dirty="0">
              <a:solidFill>
                <a:srgbClr val="3F3F3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6815"/>
            <a:ext cx="1307089" cy="11328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74542" y="592125"/>
            <a:ext cx="2256310" cy="20101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787" y="1335083"/>
            <a:ext cx="1849511" cy="1849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7" y="852256"/>
            <a:ext cx="2255542" cy="9656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739" y="3345217"/>
            <a:ext cx="2397710" cy="1798283"/>
          </a:xfrm>
          <a:prstGeom prst="rect">
            <a:avLst/>
          </a:prstGeom>
        </p:spPr>
      </p:pic>
      <p:pic>
        <p:nvPicPr>
          <p:cNvPr id="11" name="Shape 20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487" y="4244358"/>
            <a:ext cx="1296102" cy="758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14" y="2262759"/>
            <a:ext cx="2472852" cy="27254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72055" y="2602259"/>
            <a:ext cx="420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064469" y="1062855"/>
            <a:ext cx="366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723697" y="2133600"/>
            <a:ext cx="294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57655" y="592125"/>
            <a:ext cx="273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949383" y="2352996"/>
            <a:ext cx="247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281579" y="3005959"/>
            <a:ext cx="341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</a:t>
            </a:r>
          </a:p>
        </p:txBody>
      </p:sp>
      <p:pic>
        <p:nvPicPr>
          <p:cNvPr id="19" name="Shape 178"/>
          <p:cNvPicPr preferRelativeResize="0"/>
          <p:nvPr/>
        </p:nvPicPr>
        <p:blipFill rotWithShape="1">
          <a:blip r:embed="rId10">
            <a:alphaModFix/>
          </a:blip>
          <a:srcRect t="30137" b="28047"/>
          <a:stretch/>
        </p:blipFill>
        <p:spPr>
          <a:xfrm>
            <a:off x="7603080" y="171220"/>
            <a:ext cx="1101185" cy="2496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019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1439</Words>
  <Application>Microsoft Office PowerPoint</Application>
  <PresentationFormat>Экран (16:9)</PresentationFormat>
  <Paragraphs>249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Georgia</vt:lpstr>
      <vt:lpstr>Times New Roman</vt:lpstr>
      <vt:lpstr>PT Sans</vt:lpstr>
      <vt:lpstr>Trebuchet MS</vt:lpstr>
      <vt:lpstr>Arial</vt:lpstr>
      <vt:lpstr>simple-light-2</vt:lpstr>
      <vt:lpstr>Воздушный поток</vt:lpstr>
      <vt:lpstr>Презентация PowerPoint</vt:lpstr>
      <vt:lpstr>Познакомимся?</vt:lpstr>
      <vt:lpstr>О чем поговорим?</vt:lpstr>
      <vt:lpstr>Лидер или босс?</vt:lpstr>
      <vt:lpstr>Различаем руководителей</vt:lpstr>
      <vt:lpstr>Что такое хорошо...</vt:lpstr>
      <vt:lpstr>Что такое хорошо...</vt:lpstr>
      <vt:lpstr>Готов ли я?</vt:lpstr>
      <vt:lpstr>Проведем сравнение</vt:lpstr>
      <vt:lpstr>Правила начинающих лидеров</vt:lpstr>
      <vt:lpstr>Правила начинающих лидеров</vt:lpstr>
      <vt:lpstr>Что не делать?</vt:lpstr>
      <vt:lpstr>Что не делать?</vt:lpstr>
      <vt:lpstr>Мотивация?</vt:lpstr>
      <vt:lpstr>Кнут и пряник</vt:lpstr>
      <vt:lpstr>Коммуникации</vt:lpstr>
      <vt:lpstr>Из чего состоит успех?</vt:lpstr>
      <vt:lpstr>Конфликтология</vt:lpstr>
      <vt:lpstr>Конфликтология на примере</vt:lpstr>
      <vt:lpstr>Принятие решений</vt:lpstr>
      <vt:lpstr>Выводы</vt:lpstr>
      <vt:lpstr>Психологические тесты </vt:lpstr>
      <vt:lpstr>Литература для изучения </vt:lpstr>
      <vt:lpstr>Вопросы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Rina Uzhevko</dc:creator>
  <cp:lastModifiedBy>рина ужевко</cp:lastModifiedBy>
  <cp:revision>18</cp:revision>
  <dcterms:modified xsi:type="dcterms:W3CDTF">2017-05-25T16:17:35Z</dcterms:modified>
</cp:coreProperties>
</file>