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3" r:id="rId2"/>
    <p:sldId id="256" r:id="rId3"/>
    <p:sldId id="257" r:id="rId4"/>
    <p:sldId id="345" r:id="rId5"/>
    <p:sldId id="260" r:id="rId6"/>
    <p:sldId id="262" r:id="rId7"/>
    <p:sldId id="268" r:id="rId8"/>
    <p:sldId id="263" r:id="rId9"/>
    <p:sldId id="264" r:id="rId10"/>
    <p:sldId id="265" r:id="rId11"/>
    <p:sldId id="334" r:id="rId12"/>
    <p:sldId id="277" r:id="rId13"/>
    <p:sldId id="278" r:id="rId14"/>
    <p:sldId id="259" r:id="rId15"/>
    <p:sldId id="279" r:id="rId16"/>
    <p:sldId id="271" r:id="rId17"/>
    <p:sldId id="273" r:id="rId18"/>
    <p:sldId id="261" r:id="rId19"/>
    <p:sldId id="267" r:id="rId20"/>
    <p:sldId id="335" r:id="rId21"/>
    <p:sldId id="344" r:id="rId22"/>
    <p:sldId id="272" r:id="rId23"/>
    <p:sldId id="269" r:id="rId24"/>
    <p:sldId id="270" r:id="rId25"/>
    <p:sldId id="340" r:id="rId26"/>
    <p:sldId id="341" r:id="rId27"/>
    <p:sldId id="274" r:id="rId28"/>
    <p:sldId id="275" r:id="rId29"/>
    <p:sldId id="280" r:id="rId30"/>
    <p:sldId id="338" r:id="rId31"/>
    <p:sldId id="337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88945" autoAdjust="0"/>
  </p:normalViewPr>
  <p:slideViewPr>
    <p:cSldViewPr snapToGrid="0">
      <p:cViewPr varScale="1">
        <p:scale>
          <a:sx n="59" d="100"/>
          <a:sy n="59" d="100"/>
        </p:scale>
        <p:origin x="900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3864F3-FD24-42B5-A7D8-EB882D3DE06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02D71C49-075A-487B-B1E5-4F66EEC9AB0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Fast</a:t>
          </a:r>
          <a:endParaRPr lang="en-US" dirty="0"/>
        </a:p>
      </dgm:t>
    </dgm:pt>
    <dgm:pt modelId="{51169EB4-846F-4378-87DF-A4711D682D82}" type="parTrans" cxnId="{5E5264B0-D06E-4CF3-A9D4-048C012A84FE}">
      <dgm:prSet/>
      <dgm:spPr/>
      <dgm:t>
        <a:bodyPr/>
        <a:lstStyle/>
        <a:p>
          <a:endParaRPr lang="en-US"/>
        </a:p>
      </dgm:t>
    </dgm:pt>
    <dgm:pt modelId="{83BF96EE-A5CC-4B84-B26A-EE29DD60D0D6}" type="sibTrans" cxnId="{5E5264B0-D06E-4CF3-A9D4-048C012A84FE}">
      <dgm:prSet/>
      <dgm:spPr/>
      <dgm:t>
        <a:bodyPr/>
        <a:lstStyle/>
        <a:p>
          <a:endParaRPr lang="en-US"/>
        </a:p>
      </dgm:t>
    </dgm:pt>
    <dgm:pt modelId="{E1BA30D3-4AE1-4919-89EA-CAD6374AA8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Big load</a:t>
          </a:r>
          <a:endParaRPr lang="en-US" dirty="0"/>
        </a:p>
      </dgm:t>
    </dgm:pt>
    <dgm:pt modelId="{06F1C9E0-7878-431E-8EC6-37E61AF5DB54}" type="parTrans" cxnId="{618052BB-644D-44A4-A9D6-800FF3C31A84}">
      <dgm:prSet/>
      <dgm:spPr/>
      <dgm:t>
        <a:bodyPr/>
        <a:lstStyle/>
        <a:p>
          <a:endParaRPr lang="en-US"/>
        </a:p>
      </dgm:t>
    </dgm:pt>
    <dgm:pt modelId="{1966D53C-B76B-4909-AA94-94498FFBFF14}" type="sibTrans" cxnId="{618052BB-644D-44A4-A9D6-800FF3C31A84}">
      <dgm:prSet/>
      <dgm:spPr/>
      <dgm:t>
        <a:bodyPr/>
        <a:lstStyle/>
        <a:p>
          <a:endParaRPr lang="en-US"/>
        </a:p>
      </dgm:t>
    </dgm:pt>
    <dgm:pt modelId="{6BF1420E-583F-4601-94E8-72EDB2640C73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Classify, order, count, group, compare</a:t>
          </a:r>
          <a:endParaRPr lang="en-US" dirty="0"/>
        </a:p>
      </dgm:t>
    </dgm:pt>
    <dgm:pt modelId="{0F0937E1-52FE-4277-A3D5-66B871A19962}" type="parTrans" cxnId="{C88D0280-7C21-46AB-B1AC-846CD19610EF}">
      <dgm:prSet/>
      <dgm:spPr/>
      <dgm:t>
        <a:bodyPr/>
        <a:lstStyle/>
        <a:p>
          <a:endParaRPr lang="en-US"/>
        </a:p>
      </dgm:t>
    </dgm:pt>
    <dgm:pt modelId="{9CE46BD8-92B6-4D33-8127-974C30C94AF2}" type="sibTrans" cxnId="{C88D0280-7C21-46AB-B1AC-846CD19610EF}">
      <dgm:prSet/>
      <dgm:spPr/>
      <dgm:t>
        <a:bodyPr/>
        <a:lstStyle/>
        <a:p>
          <a:endParaRPr lang="en-US"/>
        </a:p>
      </dgm:t>
    </dgm:pt>
    <dgm:pt modelId="{4C302033-B00E-4B69-8186-ED3F80DD818F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Decision helper</a:t>
          </a:r>
          <a:endParaRPr lang="en-US" dirty="0"/>
        </a:p>
      </dgm:t>
    </dgm:pt>
    <dgm:pt modelId="{043202B8-F959-48ED-8C72-B67FC5964E97}" type="parTrans" cxnId="{84646F65-8E7C-4C00-A2CE-24706817C33A}">
      <dgm:prSet/>
      <dgm:spPr/>
      <dgm:t>
        <a:bodyPr/>
        <a:lstStyle/>
        <a:p>
          <a:endParaRPr lang="en-US"/>
        </a:p>
      </dgm:t>
    </dgm:pt>
    <dgm:pt modelId="{DDAFD1D9-686B-41A7-9892-A6D00991D556}" type="sibTrans" cxnId="{84646F65-8E7C-4C00-A2CE-24706817C33A}">
      <dgm:prSet/>
      <dgm:spPr/>
      <dgm:t>
        <a:bodyPr/>
        <a:lstStyle/>
        <a:p>
          <a:endParaRPr lang="en-US"/>
        </a:p>
      </dgm:t>
    </dgm:pt>
    <dgm:pt modelId="{C1BA4F5C-34F6-401A-A6E0-36CDF160414A}" type="pres">
      <dgm:prSet presAssocID="{593864F3-FD24-42B5-A7D8-EB882D3DE064}" presName="root" presStyleCnt="0">
        <dgm:presLayoutVars>
          <dgm:dir/>
          <dgm:resizeHandles val="exact"/>
        </dgm:presLayoutVars>
      </dgm:prSet>
      <dgm:spPr/>
    </dgm:pt>
    <dgm:pt modelId="{FEB0CFA9-48E5-434B-85EE-B510D0162649}" type="pres">
      <dgm:prSet presAssocID="{02D71C49-075A-487B-B1E5-4F66EEC9AB0C}" presName="compNode" presStyleCnt="0"/>
      <dgm:spPr/>
    </dgm:pt>
    <dgm:pt modelId="{442CF71A-5642-496A-9E75-DBB3F8367420}" type="pres">
      <dgm:prSet presAssocID="{02D71C49-075A-487B-B1E5-4F66EEC9AB0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E3AD0DD-DD93-4AC0-AE0A-C044FC168A0A}" type="pres">
      <dgm:prSet presAssocID="{02D71C49-075A-487B-B1E5-4F66EEC9AB0C}" presName="spaceRect" presStyleCnt="0"/>
      <dgm:spPr/>
    </dgm:pt>
    <dgm:pt modelId="{6E95A2C5-5288-49A0-89E3-435D23C3DB4F}" type="pres">
      <dgm:prSet presAssocID="{02D71C49-075A-487B-B1E5-4F66EEC9AB0C}" presName="textRect" presStyleLbl="revTx" presStyleIdx="0" presStyleCnt="4">
        <dgm:presLayoutVars>
          <dgm:chMax val="1"/>
          <dgm:chPref val="1"/>
        </dgm:presLayoutVars>
      </dgm:prSet>
      <dgm:spPr/>
    </dgm:pt>
    <dgm:pt modelId="{217AA41F-C6DF-4CB1-82D5-2783FEF10778}" type="pres">
      <dgm:prSet presAssocID="{83BF96EE-A5CC-4B84-B26A-EE29DD60D0D6}" presName="sibTrans" presStyleCnt="0"/>
      <dgm:spPr/>
    </dgm:pt>
    <dgm:pt modelId="{3E651546-D218-442F-ACA0-449DDE77BFB8}" type="pres">
      <dgm:prSet presAssocID="{E1BA30D3-4AE1-4919-89EA-CAD6374AA86C}" presName="compNode" presStyleCnt="0"/>
      <dgm:spPr/>
    </dgm:pt>
    <dgm:pt modelId="{2117EC1C-C3BF-48D0-908A-636EBCF9EAFD}" type="pres">
      <dgm:prSet presAssocID="{E1BA30D3-4AE1-4919-89EA-CAD6374AA86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3B05FE12-C6E1-44AF-9B4D-7E14B1FBEA15}" type="pres">
      <dgm:prSet presAssocID="{E1BA30D3-4AE1-4919-89EA-CAD6374AA86C}" presName="spaceRect" presStyleCnt="0"/>
      <dgm:spPr/>
    </dgm:pt>
    <dgm:pt modelId="{2F8245A1-6B59-4434-BF81-BFC7428F6B21}" type="pres">
      <dgm:prSet presAssocID="{E1BA30D3-4AE1-4919-89EA-CAD6374AA86C}" presName="textRect" presStyleLbl="revTx" presStyleIdx="1" presStyleCnt="4">
        <dgm:presLayoutVars>
          <dgm:chMax val="1"/>
          <dgm:chPref val="1"/>
        </dgm:presLayoutVars>
      </dgm:prSet>
      <dgm:spPr/>
    </dgm:pt>
    <dgm:pt modelId="{6CC48EFC-A7AE-4ABB-9FF2-9D2B37649724}" type="pres">
      <dgm:prSet presAssocID="{1966D53C-B76B-4909-AA94-94498FFBFF14}" presName="sibTrans" presStyleCnt="0"/>
      <dgm:spPr/>
    </dgm:pt>
    <dgm:pt modelId="{6FA1F57F-F860-425F-98FD-3BBC1726EA71}" type="pres">
      <dgm:prSet presAssocID="{6BF1420E-583F-4601-94E8-72EDB2640C73}" presName="compNode" presStyleCnt="0"/>
      <dgm:spPr/>
    </dgm:pt>
    <dgm:pt modelId="{74B90F13-8472-4867-B66F-23BDD1D2A25D}" type="pres">
      <dgm:prSet presAssocID="{6BF1420E-583F-4601-94E8-72EDB2640C7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7C1A76A-8A0A-4E9F-A3DC-D58541BFB3AA}" type="pres">
      <dgm:prSet presAssocID="{6BF1420E-583F-4601-94E8-72EDB2640C73}" presName="spaceRect" presStyleCnt="0"/>
      <dgm:spPr/>
    </dgm:pt>
    <dgm:pt modelId="{A9F78B4D-69F1-4AA2-8660-91301625C574}" type="pres">
      <dgm:prSet presAssocID="{6BF1420E-583F-4601-94E8-72EDB2640C73}" presName="textRect" presStyleLbl="revTx" presStyleIdx="2" presStyleCnt="4">
        <dgm:presLayoutVars>
          <dgm:chMax val="1"/>
          <dgm:chPref val="1"/>
        </dgm:presLayoutVars>
      </dgm:prSet>
      <dgm:spPr/>
    </dgm:pt>
    <dgm:pt modelId="{9596F0CF-63AD-444A-ABDC-CDCD9C276B4A}" type="pres">
      <dgm:prSet presAssocID="{9CE46BD8-92B6-4D33-8127-974C30C94AF2}" presName="sibTrans" presStyleCnt="0"/>
      <dgm:spPr/>
    </dgm:pt>
    <dgm:pt modelId="{A7272EA2-CB76-4EAD-BEE5-AC5BE6EE84B2}" type="pres">
      <dgm:prSet presAssocID="{4C302033-B00E-4B69-8186-ED3F80DD818F}" presName="compNode" presStyleCnt="0"/>
      <dgm:spPr/>
    </dgm:pt>
    <dgm:pt modelId="{F8D51EA4-A3BA-4B29-B122-5BF40C98BED8}" type="pres">
      <dgm:prSet presAssocID="{4C302033-B00E-4B69-8186-ED3F80DD818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C517B307-83C0-4D1F-9DEB-4B026C76AE81}" type="pres">
      <dgm:prSet presAssocID="{4C302033-B00E-4B69-8186-ED3F80DD818F}" presName="spaceRect" presStyleCnt="0"/>
      <dgm:spPr/>
    </dgm:pt>
    <dgm:pt modelId="{E47059B1-EEA2-4F2B-9996-D18B586850F0}" type="pres">
      <dgm:prSet presAssocID="{4C302033-B00E-4B69-8186-ED3F80DD818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261BB30-4089-4CC2-B70D-9EE43DFA489E}" type="presOf" srcId="{4C302033-B00E-4B69-8186-ED3F80DD818F}" destId="{E47059B1-EEA2-4F2B-9996-D18B586850F0}" srcOrd="0" destOrd="0" presId="urn:microsoft.com/office/officeart/2018/2/layout/IconLabelList"/>
    <dgm:cxn modelId="{84646F65-8E7C-4C00-A2CE-24706817C33A}" srcId="{593864F3-FD24-42B5-A7D8-EB882D3DE064}" destId="{4C302033-B00E-4B69-8186-ED3F80DD818F}" srcOrd="3" destOrd="0" parTransId="{043202B8-F959-48ED-8C72-B67FC5964E97}" sibTransId="{DDAFD1D9-686B-41A7-9892-A6D00991D556}"/>
    <dgm:cxn modelId="{FDB97B70-C891-4300-8008-C156454DC947}" type="presOf" srcId="{6BF1420E-583F-4601-94E8-72EDB2640C73}" destId="{A9F78B4D-69F1-4AA2-8660-91301625C574}" srcOrd="0" destOrd="0" presId="urn:microsoft.com/office/officeart/2018/2/layout/IconLabelList"/>
    <dgm:cxn modelId="{C88D0280-7C21-46AB-B1AC-846CD19610EF}" srcId="{593864F3-FD24-42B5-A7D8-EB882D3DE064}" destId="{6BF1420E-583F-4601-94E8-72EDB2640C73}" srcOrd="2" destOrd="0" parTransId="{0F0937E1-52FE-4277-A3D5-66B871A19962}" sibTransId="{9CE46BD8-92B6-4D33-8127-974C30C94AF2}"/>
    <dgm:cxn modelId="{9E7DB092-05A9-49BE-890E-0915F5C7FCC2}" type="presOf" srcId="{02D71C49-075A-487B-B1E5-4F66EEC9AB0C}" destId="{6E95A2C5-5288-49A0-89E3-435D23C3DB4F}" srcOrd="0" destOrd="0" presId="urn:microsoft.com/office/officeart/2018/2/layout/IconLabelList"/>
    <dgm:cxn modelId="{3DB34EA8-16D9-4363-8390-1995C8796E43}" type="presOf" srcId="{E1BA30D3-4AE1-4919-89EA-CAD6374AA86C}" destId="{2F8245A1-6B59-4434-BF81-BFC7428F6B21}" srcOrd="0" destOrd="0" presId="urn:microsoft.com/office/officeart/2018/2/layout/IconLabelList"/>
    <dgm:cxn modelId="{5E5264B0-D06E-4CF3-A9D4-048C012A84FE}" srcId="{593864F3-FD24-42B5-A7D8-EB882D3DE064}" destId="{02D71C49-075A-487B-B1E5-4F66EEC9AB0C}" srcOrd="0" destOrd="0" parTransId="{51169EB4-846F-4378-87DF-A4711D682D82}" sibTransId="{83BF96EE-A5CC-4B84-B26A-EE29DD60D0D6}"/>
    <dgm:cxn modelId="{618052BB-644D-44A4-A9D6-800FF3C31A84}" srcId="{593864F3-FD24-42B5-A7D8-EB882D3DE064}" destId="{E1BA30D3-4AE1-4919-89EA-CAD6374AA86C}" srcOrd="1" destOrd="0" parTransId="{06F1C9E0-7878-431E-8EC6-37E61AF5DB54}" sibTransId="{1966D53C-B76B-4909-AA94-94498FFBFF14}"/>
    <dgm:cxn modelId="{C125AAF8-1093-430B-8C2E-2EEA01E7C70A}" type="presOf" srcId="{593864F3-FD24-42B5-A7D8-EB882D3DE064}" destId="{C1BA4F5C-34F6-401A-A6E0-36CDF160414A}" srcOrd="0" destOrd="0" presId="urn:microsoft.com/office/officeart/2018/2/layout/IconLabelList"/>
    <dgm:cxn modelId="{3775E14B-C16F-45B2-B7D1-B05861AA4430}" type="presParOf" srcId="{C1BA4F5C-34F6-401A-A6E0-36CDF160414A}" destId="{FEB0CFA9-48E5-434B-85EE-B510D0162649}" srcOrd="0" destOrd="0" presId="urn:microsoft.com/office/officeart/2018/2/layout/IconLabelList"/>
    <dgm:cxn modelId="{C56E0435-7FD5-48DF-A16B-4B149F637ACB}" type="presParOf" srcId="{FEB0CFA9-48E5-434B-85EE-B510D0162649}" destId="{442CF71A-5642-496A-9E75-DBB3F8367420}" srcOrd="0" destOrd="0" presId="urn:microsoft.com/office/officeart/2018/2/layout/IconLabelList"/>
    <dgm:cxn modelId="{3834A84F-B007-471D-8934-091BACB983E9}" type="presParOf" srcId="{FEB0CFA9-48E5-434B-85EE-B510D0162649}" destId="{6E3AD0DD-DD93-4AC0-AE0A-C044FC168A0A}" srcOrd="1" destOrd="0" presId="urn:microsoft.com/office/officeart/2018/2/layout/IconLabelList"/>
    <dgm:cxn modelId="{9248E606-765F-4205-8C31-A942F006457A}" type="presParOf" srcId="{FEB0CFA9-48E5-434B-85EE-B510D0162649}" destId="{6E95A2C5-5288-49A0-89E3-435D23C3DB4F}" srcOrd="2" destOrd="0" presId="urn:microsoft.com/office/officeart/2018/2/layout/IconLabelList"/>
    <dgm:cxn modelId="{334D9DE3-DC4B-42C6-8D09-FBA451E398A1}" type="presParOf" srcId="{C1BA4F5C-34F6-401A-A6E0-36CDF160414A}" destId="{217AA41F-C6DF-4CB1-82D5-2783FEF10778}" srcOrd="1" destOrd="0" presId="urn:microsoft.com/office/officeart/2018/2/layout/IconLabelList"/>
    <dgm:cxn modelId="{495D834D-A718-40C0-B5EA-ECF7511F3D4A}" type="presParOf" srcId="{C1BA4F5C-34F6-401A-A6E0-36CDF160414A}" destId="{3E651546-D218-442F-ACA0-449DDE77BFB8}" srcOrd="2" destOrd="0" presId="urn:microsoft.com/office/officeart/2018/2/layout/IconLabelList"/>
    <dgm:cxn modelId="{407C01DA-E1DC-4489-AD05-7FD3725C345E}" type="presParOf" srcId="{3E651546-D218-442F-ACA0-449DDE77BFB8}" destId="{2117EC1C-C3BF-48D0-908A-636EBCF9EAFD}" srcOrd="0" destOrd="0" presId="urn:microsoft.com/office/officeart/2018/2/layout/IconLabelList"/>
    <dgm:cxn modelId="{916DF333-5D69-4A07-AC8B-9261C4820161}" type="presParOf" srcId="{3E651546-D218-442F-ACA0-449DDE77BFB8}" destId="{3B05FE12-C6E1-44AF-9B4D-7E14B1FBEA15}" srcOrd="1" destOrd="0" presId="urn:microsoft.com/office/officeart/2018/2/layout/IconLabelList"/>
    <dgm:cxn modelId="{C27811A6-EF18-40A4-A63A-5015D8806769}" type="presParOf" srcId="{3E651546-D218-442F-ACA0-449DDE77BFB8}" destId="{2F8245A1-6B59-4434-BF81-BFC7428F6B21}" srcOrd="2" destOrd="0" presId="urn:microsoft.com/office/officeart/2018/2/layout/IconLabelList"/>
    <dgm:cxn modelId="{C036F338-0B59-4CDD-8B35-9C9D38413CC7}" type="presParOf" srcId="{C1BA4F5C-34F6-401A-A6E0-36CDF160414A}" destId="{6CC48EFC-A7AE-4ABB-9FF2-9D2B37649724}" srcOrd="3" destOrd="0" presId="urn:microsoft.com/office/officeart/2018/2/layout/IconLabelList"/>
    <dgm:cxn modelId="{03650645-EB8A-4190-9A85-337F6CD299BF}" type="presParOf" srcId="{C1BA4F5C-34F6-401A-A6E0-36CDF160414A}" destId="{6FA1F57F-F860-425F-98FD-3BBC1726EA71}" srcOrd="4" destOrd="0" presId="urn:microsoft.com/office/officeart/2018/2/layout/IconLabelList"/>
    <dgm:cxn modelId="{41CF7BB0-A3AF-4B94-8643-BF4F35B6DFBD}" type="presParOf" srcId="{6FA1F57F-F860-425F-98FD-3BBC1726EA71}" destId="{74B90F13-8472-4867-B66F-23BDD1D2A25D}" srcOrd="0" destOrd="0" presId="urn:microsoft.com/office/officeart/2018/2/layout/IconLabelList"/>
    <dgm:cxn modelId="{57C14687-13BD-4783-8754-37A0207EACA7}" type="presParOf" srcId="{6FA1F57F-F860-425F-98FD-3BBC1726EA71}" destId="{A7C1A76A-8A0A-4E9F-A3DC-D58541BFB3AA}" srcOrd="1" destOrd="0" presId="urn:microsoft.com/office/officeart/2018/2/layout/IconLabelList"/>
    <dgm:cxn modelId="{750B775B-C4FA-4652-AC03-87084DFFB1B1}" type="presParOf" srcId="{6FA1F57F-F860-425F-98FD-3BBC1726EA71}" destId="{A9F78B4D-69F1-4AA2-8660-91301625C574}" srcOrd="2" destOrd="0" presId="urn:microsoft.com/office/officeart/2018/2/layout/IconLabelList"/>
    <dgm:cxn modelId="{98D256FA-D0C0-42E0-B902-294BF0A15F5D}" type="presParOf" srcId="{C1BA4F5C-34F6-401A-A6E0-36CDF160414A}" destId="{9596F0CF-63AD-444A-ABDC-CDCD9C276B4A}" srcOrd="5" destOrd="0" presId="urn:microsoft.com/office/officeart/2018/2/layout/IconLabelList"/>
    <dgm:cxn modelId="{70E92751-8AAE-4158-9076-66A84F91C687}" type="presParOf" srcId="{C1BA4F5C-34F6-401A-A6E0-36CDF160414A}" destId="{A7272EA2-CB76-4EAD-BEE5-AC5BE6EE84B2}" srcOrd="6" destOrd="0" presId="urn:microsoft.com/office/officeart/2018/2/layout/IconLabelList"/>
    <dgm:cxn modelId="{ED99C913-4271-4BDC-99F4-7366EDEB476E}" type="presParOf" srcId="{A7272EA2-CB76-4EAD-BEE5-AC5BE6EE84B2}" destId="{F8D51EA4-A3BA-4B29-B122-5BF40C98BED8}" srcOrd="0" destOrd="0" presId="urn:microsoft.com/office/officeart/2018/2/layout/IconLabelList"/>
    <dgm:cxn modelId="{1D540CB0-5877-4E0B-A3A7-23BCF490220F}" type="presParOf" srcId="{A7272EA2-CB76-4EAD-BEE5-AC5BE6EE84B2}" destId="{C517B307-83C0-4D1F-9DEB-4B026C76AE81}" srcOrd="1" destOrd="0" presId="urn:microsoft.com/office/officeart/2018/2/layout/IconLabelList"/>
    <dgm:cxn modelId="{E41AA797-0BDF-4D37-A592-8E4FD2D1B0D5}" type="presParOf" srcId="{A7272EA2-CB76-4EAD-BEE5-AC5BE6EE84B2}" destId="{E47059B1-EEA2-4F2B-9996-D18B586850F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63BF31-8980-4624-A6D2-A88828BFD3E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B560380E-DD24-4F8D-B5AE-E127C204022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 err="1"/>
            <a:t>Requirements</a:t>
          </a:r>
          <a:br>
            <a:rPr lang="fr-FR" dirty="0"/>
          </a:br>
          <a:endParaRPr lang="en-US" dirty="0"/>
        </a:p>
      </dgm:t>
    </dgm:pt>
    <dgm:pt modelId="{B568FACA-F6F1-49FC-8991-4DD63BBBC8D6}" type="parTrans" cxnId="{1F55938A-D4E5-4086-8D60-73EC3F33DA1B}">
      <dgm:prSet/>
      <dgm:spPr/>
      <dgm:t>
        <a:bodyPr/>
        <a:lstStyle/>
        <a:p>
          <a:endParaRPr lang="en-US"/>
        </a:p>
      </dgm:t>
    </dgm:pt>
    <dgm:pt modelId="{1D5AA1BD-504F-45FA-B583-39F63AFACAB8}" type="sibTrans" cxnId="{1F55938A-D4E5-4086-8D60-73EC3F33DA1B}">
      <dgm:prSet/>
      <dgm:spPr/>
      <dgm:t>
        <a:bodyPr/>
        <a:lstStyle/>
        <a:p>
          <a:endParaRPr lang="en-US"/>
        </a:p>
      </dgm:t>
    </dgm:pt>
    <dgm:pt modelId="{61E24C6C-5BFB-492E-BB29-EDE50DB12161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 err="1"/>
            <a:t>Ambiguity</a:t>
          </a:r>
          <a:r>
            <a:rPr lang="fr-FR" dirty="0"/>
            <a:t>, </a:t>
          </a:r>
          <a:r>
            <a:rPr lang="fr-FR" dirty="0" err="1"/>
            <a:t>absurdity</a:t>
          </a:r>
          <a:r>
            <a:rPr lang="fr-FR" dirty="0"/>
            <a:t>, disruption, </a:t>
          </a:r>
          <a:r>
            <a:rPr lang="fr-FR" dirty="0" err="1"/>
            <a:t>creativity</a:t>
          </a:r>
          <a:endParaRPr lang="en-US" dirty="0"/>
        </a:p>
      </dgm:t>
    </dgm:pt>
    <dgm:pt modelId="{4788CB4E-C632-4773-9A80-93704DD271B3}" type="parTrans" cxnId="{D16FDA52-1FA9-4506-BBF1-0FBCCBF4756E}">
      <dgm:prSet/>
      <dgm:spPr/>
      <dgm:t>
        <a:bodyPr/>
        <a:lstStyle/>
        <a:p>
          <a:endParaRPr lang="en-US"/>
        </a:p>
      </dgm:t>
    </dgm:pt>
    <dgm:pt modelId="{AE3D338D-D97C-41A1-ACEF-FF3DFFECBCC7}" type="sibTrans" cxnId="{D16FDA52-1FA9-4506-BBF1-0FBCCBF4756E}">
      <dgm:prSet/>
      <dgm:spPr/>
      <dgm:t>
        <a:bodyPr/>
        <a:lstStyle/>
        <a:p>
          <a:endParaRPr lang="en-US"/>
        </a:p>
      </dgm:t>
    </dgm:pt>
    <dgm:pt modelId="{7FEE9410-3DA4-4611-905C-8AFE784094F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 err="1"/>
            <a:t>Empathy</a:t>
          </a:r>
          <a:endParaRPr lang="en-US" dirty="0"/>
        </a:p>
      </dgm:t>
    </dgm:pt>
    <dgm:pt modelId="{2F44F5E0-6799-4BEB-BB2B-C802BD8B383B}" type="parTrans" cxnId="{B3933CD6-4847-4E3C-84D7-D815E322A9EA}">
      <dgm:prSet/>
      <dgm:spPr/>
      <dgm:t>
        <a:bodyPr/>
        <a:lstStyle/>
        <a:p>
          <a:endParaRPr lang="en-US"/>
        </a:p>
      </dgm:t>
    </dgm:pt>
    <dgm:pt modelId="{256F2C10-F88F-46A2-BC69-C5C5FED9F5C0}" type="sibTrans" cxnId="{B3933CD6-4847-4E3C-84D7-D815E322A9EA}">
      <dgm:prSet/>
      <dgm:spPr/>
      <dgm:t>
        <a:bodyPr/>
        <a:lstStyle/>
        <a:p>
          <a:endParaRPr lang="en-US"/>
        </a:p>
      </dgm:t>
    </dgm:pt>
    <dgm:pt modelId="{E13FF7DA-25FD-4DC7-9782-053A027A96F3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 err="1"/>
            <a:t>Decision</a:t>
          </a:r>
          <a:endParaRPr lang="en-US" dirty="0"/>
        </a:p>
      </dgm:t>
    </dgm:pt>
    <dgm:pt modelId="{A596BD97-A4EF-43D1-822D-4E1C9A39EF4E}" type="parTrans" cxnId="{D677FEE6-FA41-44A9-90DA-C7847DD73897}">
      <dgm:prSet/>
      <dgm:spPr/>
      <dgm:t>
        <a:bodyPr/>
        <a:lstStyle/>
        <a:p>
          <a:endParaRPr lang="en-US"/>
        </a:p>
      </dgm:t>
    </dgm:pt>
    <dgm:pt modelId="{E83EEDA0-49BE-4020-93D1-9367F37959F2}" type="sibTrans" cxnId="{D677FEE6-FA41-44A9-90DA-C7847DD73897}">
      <dgm:prSet/>
      <dgm:spPr/>
      <dgm:t>
        <a:bodyPr/>
        <a:lstStyle/>
        <a:p>
          <a:endParaRPr lang="en-US"/>
        </a:p>
      </dgm:t>
    </dgm:pt>
    <dgm:pt modelId="{0C18A3DD-8AD7-48A1-896D-7906173F6CD6}" type="pres">
      <dgm:prSet presAssocID="{1A63BF31-8980-4624-A6D2-A88828BFD3ED}" presName="root" presStyleCnt="0">
        <dgm:presLayoutVars>
          <dgm:dir/>
          <dgm:resizeHandles val="exact"/>
        </dgm:presLayoutVars>
      </dgm:prSet>
      <dgm:spPr/>
    </dgm:pt>
    <dgm:pt modelId="{23D79E60-EFE8-4556-836E-C553ED95571B}" type="pres">
      <dgm:prSet presAssocID="{B560380E-DD24-4F8D-B5AE-E127C2040227}" presName="compNode" presStyleCnt="0"/>
      <dgm:spPr/>
    </dgm:pt>
    <dgm:pt modelId="{DB3134A9-6BAD-44E3-B3F8-B4049E3D5D66}" type="pres">
      <dgm:prSet presAssocID="{B560380E-DD24-4F8D-B5AE-E127C204022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9E16B835-439B-423E-93DC-5C9149B4DC24}" type="pres">
      <dgm:prSet presAssocID="{B560380E-DD24-4F8D-B5AE-E127C2040227}" presName="spaceRect" presStyleCnt="0"/>
      <dgm:spPr/>
    </dgm:pt>
    <dgm:pt modelId="{1054CCC3-D78B-46D6-B0E2-E36AF7587017}" type="pres">
      <dgm:prSet presAssocID="{B560380E-DD24-4F8D-B5AE-E127C2040227}" presName="textRect" presStyleLbl="revTx" presStyleIdx="0" presStyleCnt="4">
        <dgm:presLayoutVars>
          <dgm:chMax val="1"/>
          <dgm:chPref val="1"/>
        </dgm:presLayoutVars>
      </dgm:prSet>
      <dgm:spPr/>
    </dgm:pt>
    <dgm:pt modelId="{08597E17-6975-42D4-B4DE-4A408EA1CD10}" type="pres">
      <dgm:prSet presAssocID="{1D5AA1BD-504F-45FA-B583-39F63AFACAB8}" presName="sibTrans" presStyleCnt="0"/>
      <dgm:spPr/>
    </dgm:pt>
    <dgm:pt modelId="{31AF9C58-12AB-4A25-A8BF-70CD427E12C8}" type="pres">
      <dgm:prSet presAssocID="{61E24C6C-5BFB-492E-BB29-EDE50DB12161}" presName="compNode" presStyleCnt="0"/>
      <dgm:spPr/>
    </dgm:pt>
    <dgm:pt modelId="{562A55F3-B0A6-4B9E-B9A8-20AEB77C3116}" type="pres">
      <dgm:prSet presAssocID="{61E24C6C-5BFB-492E-BB29-EDE50DB1216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7763BA30-181E-4A1F-A2E8-B9BF4BF2FDD7}" type="pres">
      <dgm:prSet presAssocID="{61E24C6C-5BFB-492E-BB29-EDE50DB12161}" presName="spaceRect" presStyleCnt="0"/>
      <dgm:spPr/>
    </dgm:pt>
    <dgm:pt modelId="{1D3B9BC9-07B9-4E86-96C6-30639ADF620A}" type="pres">
      <dgm:prSet presAssocID="{61E24C6C-5BFB-492E-BB29-EDE50DB12161}" presName="textRect" presStyleLbl="revTx" presStyleIdx="1" presStyleCnt="4">
        <dgm:presLayoutVars>
          <dgm:chMax val="1"/>
          <dgm:chPref val="1"/>
        </dgm:presLayoutVars>
      </dgm:prSet>
      <dgm:spPr/>
    </dgm:pt>
    <dgm:pt modelId="{270D00DB-C3CA-4675-89F7-58861D9A5D6B}" type="pres">
      <dgm:prSet presAssocID="{AE3D338D-D97C-41A1-ACEF-FF3DFFECBCC7}" presName="sibTrans" presStyleCnt="0"/>
      <dgm:spPr/>
    </dgm:pt>
    <dgm:pt modelId="{152CCE8E-9F12-48E3-BBE3-A6EC34DC1CEF}" type="pres">
      <dgm:prSet presAssocID="{7FEE9410-3DA4-4611-905C-8AFE784094FE}" presName="compNode" presStyleCnt="0"/>
      <dgm:spPr/>
    </dgm:pt>
    <dgm:pt modelId="{91CBD28C-EE22-47D2-A7B9-29EC21BF81C0}" type="pres">
      <dgm:prSet presAssocID="{7FEE9410-3DA4-4611-905C-8AFE784094F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410F6308-87ED-44DE-8262-C69810CF6CD1}" type="pres">
      <dgm:prSet presAssocID="{7FEE9410-3DA4-4611-905C-8AFE784094FE}" presName="spaceRect" presStyleCnt="0"/>
      <dgm:spPr/>
    </dgm:pt>
    <dgm:pt modelId="{3B164BE1-10DA-4CBA-A8C2-2F528086302F}" type="pres">
      <dgm:prSet presAssocID="{7FEE9410-3DA4-4611-905C-8AFE784094FE}" presName="textRect" presStyleLbl="revTx" presStyleIdx="2" presStyleCnt="4">
        <dgm:presLayoutVars>
          <dgm:chMax val="1"/>
          <dgm:chPref val="1"/>
        </dgm:presLayoutVars>
      </dgm:prSet>
      <dgm:spPr/>
    </dgm:pt>
    <dgm:pt modelId="{6B22CBF4-0EEB-4E53-9718-29E90993A2D5}" type="pres">
      <dgm:prSet presAssocID="{256F2C10-F88F-46A2-BC69-C5C5FED9F5C0}" presName="sibTrans" presStyleCnt="0"/>
      <dgm:spPr/>
    </dgm:pt>
    <dgm:pt modelId="{77C9E490-D859-4DD6-A3DF-C9E54F508AF2}" type="pres">
      <dgm:prSet presAssocID="{E13FF7DA-25FD-4DC7-9782-053A027A96F3}" presName="compNode" presStyleCnt="0"/>
      <dgm:spPr/>
    </dgm:pt>
    <dgm:pt modelId="{02FEC1FC-10CD-4597-B125-A63704FEE195}" type="pres">
      <dgm:prSet presAssocID="{E13FF7DA-25FD-4DC7-9782-053A027A96F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EB0351A2-77C0-4BE8-B762-9BC8F2F11456}" type="pres">
      <dgm:prSet presAssocID="{E13FF7DA-25FD-4DC7-9782-053A027A96F3}" presName="spaceRect" presStyleCnt="0"/>
      <dgm:spPr/>
    </dgm:pt>
    <dgm:pt modelId="{425BF832-D076-45B0-902B-5A497C79B04A}" type="pres">
      <dgm:prSet presAssocID="{E13FF7DA-25FD-4DC7-9782-053A027A96F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BC73A38-EEC8-46AB-8359-C6C8686DB064}" type="presOf" srcId="{1A63BF31-8980-4624-A6D2-A88828BFD3ED}" destId="{0C18A3DD-8AD7-48A1-896D-7906173F6CD6}" srcOrd="0" destOrd="0" presId="urn:microsoft.com/office/officeart/2018/2/layout/IconLabelList"/>
    <dgm:cxn modelId="{BCEE4E5F-4C9B-4D2F-BAEC-7DCAC2E7C19C}" type="presOf" srcId="{7FEE9410-3DA4-4611-905C-8AFE784094FE}" destId="{3B164BE1-10DA-4CBA-A8C2-2F528086302F}" srcOrd="0" destOrd="0" presId="urn:microsoft.com/office/officeart/2018/2/layout/IconLabelList"/>
    <dgm:cxn modelId="{D16FDA52-1FA9-4506-BBF1-0FBCCBF4756E}" srcId="{1A63BF31-8980-4624-A6D2-A88828BFD3ED}" destId="{61E24C6C-5BFB-492E-BB29-EDE50DB12161}" srcOrd="1" destOrd="0" parTransId="{4788CB4E-C632-4773-9A80-93704DD271B3}" sibTransId="{AE3D338D-D97C-41A1-ACEF-FF3DFFECBCC7}"/>
    <dgm:cxn modelId="{1F55938A-D4E5-4086-8D60-73EC3F33DA1B}" srcId="{1A63BF31-8980-4624-A6D2-A88828BFD3ED}" destId="{B560380E-DD24-4F8D-B5AE-E127C2040227}" srcOrd="0" destOrd="0" parTransId="{B568FACA-F6F1-49FC-8991-4DD63BBBC8D6}" sibTransId="{1D5AA1BD-504F-45FA-B583-39F63AFACAB8}"/>
    <dgm:cxn modelId="{2B3586A8-0F69-4BB2-82FE-3E2525FEFD90}" type="presOf" srcId="{61E24C6C-5BFB-492E-BB29-EDE50DB12161}" destId="{1D3B9BC9-07B9-4E86-96C6-30639ADF620A}" srcOrd="0" destOrd="0" presId="urn:microsoft.com/office/officeart/2018/2/layout/IconLabelList"/>
    <dgm:cxn modelId="{DBFFB1D0-809B-4BA9-9F1B-681DCA235C69}" type="presOf" srcId="{E13FF7DA-25FD-4DC7-9782-053A027A96F3}" destId="{425BF832-D076-45B0-902B-5A497C79B04A}" srcOrd="0" destOrd="0" presId="urn:microsoft.com/office/officeart/2018/2/layout/IconLabelList"/>
    <dgm:cxn modelId="{B3933CD6-4847-4E3C-84D7-D815E322A9EA}" srcId="{1A63BF31-8980-4624-A6D2-A88828BFD3ED}" destId="{7FEE9410-3DA4-4611-905C-8AFE784094FE}" srcOrd="2" destOrd="0" parTransId="{2F44F5E0-6799-4BEB-BB2B-C802BD8B383B}" sibTransId="{256F2C10-F88F-46A2-BC69-C5C5FED9F5C0}"/>
    <dgm:cxn modelId="{D677FEE6-FA41-44A9-90DA-C7847DD73897}" srcId="{1A63BF31-8980-4624-A6D2-A88828BFD3ED}" destId="{E13FF7DA-25FD-4DC7-9782-053A027A96F3}" srcOrd="3" destOrd="0" parTransId="{A596BD97-A4EF-43D1-822D-4E1C9A39EF4E}" sibTransId="{E83EEDA0-49BE-4020-93D1-9367F37959F2}"/>
    <dgm:cxn modelId="{E4D408FA-36BB-44BD-AE70-1DF1BC3BB762}" type="presOf" srcId="{B560380E-DD24-4F8D-B5AE-E127C2040227}" destId="{1054CCC3-D78B-46D6-B0E2-E36AF7587017}" srcOrd="0" destOrd="0" presId="urn:microsoft.com/office/officeart/2018/2/layout/IconLabelList"/>
    <dgm:cxn modelId="{B1B2BDD8-8D63-4E27-935D-AC1672EB69DB}" type="presParOf" srcId="{0C18A3DD-8AD7-48A1-896D-7906173F6CD6}" destId="{23D79E60-EFE8-4556-836E-C553ED95571B}" srcOrd="0" destOrd="0" presId="urn:microsoft.com/office/officeart/2018/2/layout/IconLabelList"/>
    <dgm:cxn modelId="{96225D44-B9B6-4304-B65F-DA1A4F1C149A}" type="presParOf" srcId="{23D79E60-EFE8-4556-836E-C553ED95571B}" destId="{DB3134A9-6BAD-44E3-B3F8-B4049E3D5D66}" srcOrd="0" destOrd="0" presId="urn:microsoft.com/office/officeart/2018/2/layout/IconLabelList"/>
    <dgm:cxn modelId="{EB4F0C38-7FE6-4F34-BD43-0BE08B6D69B0}" type="presParOf" srcId="{23D79E60-EFE8-4556-836E-C553ED95571B}" destId="{9E16B835-439B-423E-93DC-5C9149B4DC24}" srcOrd="1" destOrd="0" presId="urn:microsoft.com/office/officeart/2018/2/layout/IconLabelList"/>
    <dgm:cxn modelId="{C91D9C6F-37E0-4533-B189-FC89B9818741}" type="presParOf" srcId="{23D79E60-EFE8-4556-836E-C553ED95571B}" destId="{1054CCC3-D78B-46D6-B0E2-E36AF7587017}" srcOrd="2" destOrd="0" presId="urn:microsoft.com/office/officeart/2018/2/layout/IconLabelList"/>
    <dgm:cxn modelId="{A50BF1E0-7881-4EA0-BD2C-C65D43361D69}" type="presParOf" srcId="{0C18A3DD-8AD7-48A1-896D-7906173F6CD6}" destId="{08597E17-6975-42D4-B4DE-4A408EA1CD10}" srcOrd="1" destOrd="0" presId="urn:microsoft.com/office/officeart/2018/2/layout/IconLabelList"/>
    <dgm:cxn modelId="{0AC98D02-BE31-4EB2-95B4-8DA9B34E3DD2}" type="presParOf" srcId="{0C18A3DD-8AD7-48A1-896D-7906173F6CD6}" destId="{31AF9C58-12AB-4A25-A8BF-70CD427E12C8}" srcOrd="2" destOrd="0" presId="urn:microsoft.com/office/officeart/2018/2/layout/IconLabelList"/>
    <dgm:cxn modelId="{96EF1C7D-3C66-446E-B3A2-3356C6C84537}" type="presParOf" srcId="{31AF9C58-12AB-4A25-A8BF-70CD427E12C8}" destId="{562A55F3-B0A6-4B9E-B9A8-20AEB77C3116}" srcOrd="0" destOrd="0" presId="urn:microsoft.com/office/officeart/2018/2/layout/IconLabelList"/>
    <dgm:cxn modelId="{98606831-4F21-4101-9CDD-0123D67A855C}" type="presParOf" srcId="{31AF9C58-12AB-4A25-A8BF-70CD427E12C8}" destId="{7763BA30-181E-4A1F-A2E8-B9BF4BF2FDD7}" srcOrd="1" destOrd="0" presId="urn:microsoft.com/office/officeart/2018/2/layout/IconLabelList"/>
    <dgm:cxn modelId="{32DA9772-1B49-4810-A0BD-0C96BFF85779}" type="presParOf" srcId="{31AF9C58-12AB-4A25-A8BF-70CD427E12C8}" destId="{1D3B9BC9-07B9-4E86-96C6-30639ADF620A}" srcOrd="2" destOrd="0" presId="urn:microsoft.com/office/officeart/2018/2/layout/IconLabelList"/>
    <dgm:cxn modelId="{C60BD508-28C9-44E5-B48A-D5DB593B4F9F}" type="presParOf" srcId="{0C18A3DD-8AD7-48A1-896D-7906173F6CD6}" destId="{270D00DB-C3CA-4675-89F7-58861D9A5D6B}" srcOrd="3" destOrd="0" presId="urn:microsoft.com/office/officeart/2018/2/layout/IconLabelList"/>
    <dgm:cxn modelId="{1538D921-C517-4150-ABB1-21E4AC824FAC}" type="presParOf" srcId="{0C18A3DD-8AD7-48A1-896D-7906173F6CD6}" destId="{152CCE8E-9F12-48E3-BBE3-A6EC34DC1CEF}" srcOrd="4" destOrd="0" presId="urn:microsoft.com/office/officeart/2018/2/layout/IconLabelList"/>
    <dgm:cxn modelId="{CB0A34F2-BB8E-4A76-80B4-9C6E2D683A14}" type="presParOf" srcId="{152CCE8E-9F12-48E3-BBE3-A6EC34DC1CEF}" destId="{91CBD28C-EE22-47D2-A7B9-29EC21BF81C0}" srcOrd="0" destOrd="0" presId="urn:microsoft.com/office/officeart/2018/2/layout/IconLabelList"/>
    <dgm:cxn modelId="{74066DFB-476E-429E-BDFD-79A3251D4D40}" type="presParOf" srcId="{152CCE8E-9F12-48E3-BBE3-A6EC34DC1CEF}" destId="{410F6308-87ED-44DE-8262-C69810CF6CD1}" srcOrd="1" destOrd="0" presId="urn:microsoft.com/office/officeart/2018/2/layout/IconLabelList"/>
    <dgm:cxn modelId="{FBEEEBE1-6345-4F44-832B-1F7EA7033A11}" type="presParOf" srcId="{152CCE8E-9F12-48E3-BBE3-A6EC34DC1CEF}" destId="{3B164BE1-10DA-4CBA-A8C2-2F528086302F}" srcOrd="2" destOrd="0" presId="urn:microsoft.com/office/officeart/2018/2/layout/IconLabelList"/>
    <dgm:cxn modelId="{D12B9B66-1E39-4655-B240-1DD1A98A5BA1}" type="presParOf" srcId="{0C18A3DD-8AD7-48A1-896D-7906173F6CD6}" destId="{6B22CBF4-0EEB-4E53-9718-29E90993A2D5}" srcOrd="5" destOrd="0" presId="urn:microsoft.com/office/officeart/2018/2/layout/IconLabelList"/>
    <dgm:cxn modelId="{CD770B0C-0105-4911-BE56-8AF60D8A3AD2}" type="presParOf" srcId="{0C18A3DD-8AD7-48A1-896D-7906173F6CD6}" destId="{77C9E490-D859-4DD6-A3DF-C9E54F508AF2}" srcOrd="6" destOrd="0" presId="urn:microsoft.com/office/officeart/2018/2/layout/IconLabelList"/>
    <dgm:cxn modelId="{E22D7220-0C28-4203-9393-4D448535CF80}" type="presParOf" srcId="{77C9E490-D859-4DD6-A3DF-C9E54F508AF2}" destId="{02FEC1FC-10CD-4597-B125-A63704FEE195}" srcOrd="0" destOrd="0" presId="urn:microsoft.com/office/officeart/2018/2/layout/IconLabelList"/>
    <dgm:cxn modelId="{22D0C015-2958-4588-89F9-3C80C9E46C38}" type="presParOf" srcId="{77C9E490-D859-4DD6-A3DF-C9E54F508AF2}" destId="{EB0351A2-77C0-4BE8-B762-9BC8F2F11456}" srcOrd="1" destOrd="0" presId="urn:microsoft.com/office/officeart/2018/2/layout/IconLabelList"/>
    <dgm:cxn modelId="{C85068D3-9A4B-4C4B-B3F3-14D89DF93DFF}" type="presParOf" srcId="{77C9E490-D859-4DD6-A3DF-C9E54F508AF2}" destId="{425BF832-D076-45B0-902B-5A497C79B0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CF71A-5642-496A-9E75-DBB3F8367420}">
      <dsp:nvSpPr>
        <dsp:cNvPr id="0" name=""/>
        <dsp:cNvSpPr/>
      </dsp:nvSpPr>
      <dsp:spPr>
        <a:xfrm>
          <a:off x="1076213" y="326402"/>
          <a:ext cx="1207710" cy="1207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95A2C5-5288-49A0-89E3-435D23C3DB4F}">
      <dsp:nvSpPr>
        <dsp:cNvPr id="0" name=""/>
        <dsp:cNvSpPr/>
      </dsp:nvSpPr>
      <dsp:spPr>
        <a:xfrm>
          <a:off x="338168" y="1887237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Fast</a:t>
          </a:r>
          <a:endParaRPr lang="en-US" sz="2300" kern="1200" dirty="0"/>
        </a:p>
      </dsp:txBody>
      <dsp:txXfrm>
        <a:off x="338168" y="1887237"/>
        <a:ext cx="2683800" cy="720000"/>
      </dsp:txXfrm>
    </dsp:sp>
    <dsp:sp modelId="{2117EC1C-C3BF-48D0-908A-636EBCF9EAFD}">
      <dsp:nvSpPr>
        <dsp:cNvPr id="0" name=""/>
        <dsp:cNvSpPr/>
      </dsp:nvSpPr>
      <dsp:spPr>
        <a:xfrm>
          <a:off x="4229679" y="326402"/>
          <a:ext cx="1207710" cy="1207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245A1-6B59-4434-BF81-BFC7428F6B21}">
      <dsp:nvSpPr>
        <dsp:cNvPr id="0" name=""/>
        <dsp:cNvSpPr/>
      </dsp:nvSpPr>
      <dsp:spPr>
        <a:xfrm>
          <a:off x="3491634" y="1887237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Big load</a:t>
          </a:r>
          <a:endParaRPr lang="en-US" sz="2300" kern="1200" dirty="0"/>
        </a:p>
      </dsp:txBody>
      <dsp:txXfrm>
        <a:off x="3491634" y="1887237"/>
        <a:ext cx="2683800" cy="720000"/>
      </dsp:txXfrm>
    </dsp:sp>
    <dsp:sp modelId="{74B90F13-8472-4867-B66F-23BDD1D2A25D}">
      <dsp:nvSpPr>
        <dsp:cNvPr id="0" name=""/>
        <dsp:cNvSpPr/>
      </dsp:nvSpPr>
      <dsp:spPr>
        <a:xfrm>
          <a:off x="1076213" y="3278188"/>
          <a:ext cx="1207710" cy="12077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78B4D-69F1-4AA2-8660-91301625C574}">
      <dsp:nvSpPr>
        <dsp:cNvPr id="0" name=""/>
        <dsp:cNvSpPr/>
      </dsp:nvSpPr>
      <dsp:spPr>
        <a:xfrm>
          <a:off x="338168" y="4839023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Classify, order, count, group, compare</a:t>
          </a:r>
          <a:endParaRPr lang="en-US" sz="2300" kern="1200" dirty="0"/>
        </a:p>
      </dsp:txBody>
      <dsp:txXfrm>
        <a:off x="338168" y="4839023"/>
        <a:ext cx="2683800" cy="720000"/>
      </dsp:txXfrm>
    </dsp:sp>
    <dsp:sp modelId="{F8D51EA4-A3BA-4B29-B122-5BF40C98BED8}">
      <dsp:nvSpPr>
        <dsp:cNvPr id="0" name=""/>
        <dsp:cNvSpPr/>
      </dsp:nvSpPr>
      <dsp:spPr>
        <a:xfrm>
          <a:off x="4229679" y="3278188"/>
          <a:ext cx="1207710" cy="12077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059B1-EEA2-4F2B-9996-D18B586850F0}">
      <dsp:nvSpPr>
        <dsp:cNvPr id="0" name=""/>
        <dsp:cNvSpPr/>
      </dsp:nvSpPr>
      <dsp:spPr>
        <a:xfrm>
          <a:off x="3491634" y="4839023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Decision helper</a:t>
          </a:r>
          <a:endParaRPr lang="en-US" sz="2300" kern="1200" dirty="0"/>
        </a:p>
      </dsp:txBody>
      <dsp:txXfrm>
        <a:off x="3491634" y="4839023"/>
        <a:ext cx="26838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134A9-6BAD-44E3-B3F8-B4049E3D5D66}">
      <dsp:nvSpPr>
        <dsp:cNvPr id="0" name=""/>
        <dsp:cNvSpPr/>
      </dsp:nvSpPr>
      <dsp:spPr>
        <a:xfrm>
          <a:off x="1076213" y="326402"/>
          <a:ext cx="1207710" cy="1207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4CCC3-D78B-46D6-B0E2-E36AF7587017}">
      <dsp:nvSpPr>
        <dsp:cNvPr id="0" name=""/>
        <dsp:cNvSpPr/>
      </dsp:nvSpPr>
      <dsp:spPr>
        <a:xfrm>
          <a:off x="338168" y="1887237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/>
            <a:t>Requirements</a:t>
          </a:r>
          <a:br>
            <a:rPr lang="fr-FR" sz="2300" kern="1200" dirty="0"/>
          </a:br>
          <a:endParaRPr lang="en-US" sz="2300" kern="1200" dirty="0"/>
        </a:p>
      </dsp:txBody>
      <dsp:txXfrm>
        <a:off x="338168" y="1887237"/>
        <a:ext cx="2683800" cy="720000"/>
      </dsp:txXfrm>
    </dsp:sp>
    <dsp:sp modelId="{562A55F3-B0A6-4B9E-B9A8-20AEB77C3116}">
      <dsp:nvSpPr>
        <dsp:cNvPr id="0" name=""/>
        <dsp:cNvSpPr/>
      </dsp:nvSpPr>
      <dsp:spPr>
        <a:xfrm>
          <a:off x="4229679" y="326402"/>
          <a:ext cx="1207710" cy="1207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B9BC9-07B9-4E86-96C6-30639ADF620A}">
      <dsp:nvSpPr>
        <dsp:cNvPr id="0" name=""/>
        <dsp:cNvSpPr/>
      </dsp:nvSpPr>
      <dsp:spPr>
        <a:xfrm>
          <a:off x="3491634" y="1887237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/>
            <a:t>Ambiguity</a:t>
          </a:r>
          <a:r>
            <a:rPr lang="fr-FR" sz="2300" kern="1200" dirty="0"/>
            <a:t>, </a:t>
          </a:r>
          <a:r>
            <a:rPr lang="fr-FR" sz="2300" kern="1200" dirty="0" err="1"/>
            <a:t>absurdity</a:t>
          </a:r>
          <a:r>
            <a:rPr lang="fr-FR" sz="2300" kern="1200" dirty="0"/>
            <a:t>, disruption, </a:t>
          </a:r>
          <a:r>
            <a:rPr lang="fr-FR" sz="2300" kern="1200" dirty="0" err="1"/>
            <a:t>creativity</a:t>
          </a:r>
          <a:endParaRPr lang="en-US" sz="2300" kern="1200" dirty="0"/>
        </a:p>
      </dsp:txBody>
      <dsp:txXfrm>
        <a:off x="3491634" y="1887237"/>
        <a:ext cx="2683800" cy="720000"/>
      </dsp:txXfrm>
    </dsp:sp>
    <dsp:sp modelId="{91CBD28C-EE22-47D2-A7B9-29EC21BF81C0}">
      <dsp:nvSpPr>
        <dsp:cNvPr id="0" name=""/>
        <dsp:cNvSpPr/>
      </dsp:nvSpPr>
      <dsp:spPr>
        <a:xfrm>
          <a:off x="1076213" y="3278188"/>
          <a:ext cx="1207710" cy="12077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64BE1-10DA-4CBA-A8C2-2F528086302F}">
      <dsp:nvSpPr>
        <dsp:cNvPr id="0" name=""/>
        <dsp:cNvSpPr/>
      </dsp:nvSpPr>
      <dsp:spPr>
        <a:xfrm>
          <a:off x="338168" y="4839023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/>
            <a:t>Empathy</a:t>
          </a:r>
          <a:endParaRPr lang="en-US" sz="2300" kern="1200" dirty="0"/>
        </a:p>
      </dsp:txBody>
      <dsp:txXfrm>
        <a:off x="338168" y="4839023"/>
        <a:ext cx="2683800" cy="720000"/>
      </dsp:txXfrm>
    </dsp:sp>
    <dsp:sp modelId="{02FEC1FC-10CD-4597-B125-A63704FEE195}">
      <dsp:nvSpPr>
        <dsp:cNvPr id="0" name=""/>
        <dsp:cNvSpPr/>
      </dsp:nvSpPr>
      <dsp:spPr>
        <a:xfrm>
          <a:off x="4229679" y="3278188"/>
          <a:ext cx="1207710" cy="12077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BF832-D076-45B0-902B-5A497C79B04A}">
      <dsp:nvSpPr>
        <dsp:cNvPr id="0" name=""/>
        <dsp:cNvSpPr/>
      </dsp:nvSpPr>
      <dsp:spPr>
        <a:xfrm>
          <a:off x="3491634" y="4839023"/>
          <a:ext cx="26838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/>
            <a:t>Decision</a:t>
          </a:r>
          <a:endParaRPr lang="en-US" sz="2300" kern="1200" dirty="0"/>
        </a:p>
      </dsp:txBody>
      <dsp:txXfrm>
        <a:off x="3491634" y="4839023"/>
        <a:ext cx="26838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93309-9D13-4F16-8DB2-91E8D39C748B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5EEF6-E0DE-4B63-909C-38F53BEDE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9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D1998D-C23B-4586-BFA9-63CCC46FC0D1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7575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Dealer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603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03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Tie one on =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drunk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510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547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Abandonner non plus</a:t>
            </a:r>
          </a:p>
          <a:p>
            <a:r>
              <a:rPr lang="fr-FR" dirty="0"/>
              <a:t>Le mouvement de </a:t>
            </a:r>
            <a:r>
              <a:rPr lang="fr-FR" dirty="0" err="1"/>
              <a:t>Deep</a:t>
            </a:r>
            <a:r>
              <a:rPr lang="fr-FR" dirty="0"/>
              <a:t> Blue est inhabituel / Kasparov suspecte un humain ou une supercherie / c’est probablement un simple dépassement de capacité et une décision au hasard / Kasparov déconcentré jette le gant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307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Adversarial</a:t>
            </a:r>
            <a:r>
              <a:rPr lang="fr-FR" dirty="0"/>
              <a:t> images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5EEF6-E0DE-4B63-909C-38F53BEDEC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14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Adversarial</a:t>
            </a:r>
            <a:r>
              <a:rPr lang="fr-FR" dirty="0"/>
              <a:t> images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5EEF6-E0DE-4B63-909C-38F53BEDEC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058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5EEF6-E0DE-4B63-909C-38F53BEDEC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07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 psy m’a dit d’écrire des lettres aux gens que je hais puis de les brûler – je l’ai fait, cela m’a fait le plus grand bien, mais que faire des lettres maintenant?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16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72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India</a:t>
            </a:r>
            <a:r>
              <a:rPr lang="fr-FR" dirty="0"/>
              <a:t> &amp; China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enthusisatic</a:t>
            </a:r>
            <a:r>
              <a:rPr lang="fr-FR" dirty="0"/>
              <a:t> / France and UK </a:t>
            </a:r>
            <a:r>
              <a:rPr lang="fr-FR" dirty="0" err="1"/>
              <a:t>less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5EEF6-E0DE-4B63-909C-38F53BEDEC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9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Agile= p.ex. </a:t>
            </a:r>
            <a:r>
              <a:rPr lang="fr-FR" dirty="0" err="1"/>
              <a:t>testers</a:t>
            </a:r>
            <a:r>
              <a:rPr lang="fr-FR" dirty="0"/>
              <a:t> in </a:t>
            </a:r>
            <a:r>
              <a:rPr lang="fr-FR" dirty="0" err="1"/>
              <a:t>minority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planning poker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806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K2000, </a:t>
            </a:r>
            <a:r>
              <a:rPr lang="fr-FR" dirty="0" err="1"/>
              <a:t>Sci</a:t>
            </a:r>
            <a:r>
              <a:rPr lang="fr-FR" dirty="0"/>
              <a:t>-fi, Star Trek…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50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ML &amp; DL – </a:t>
            </a:r>
            <a:r>
              <a:rPr lang="fr-FR" dirty="0" err="1"/>
              <a:t>low</a:t>
            </a:r>
            <a:r>
              <a:rPr lang="fr-FR" dirty="0"/>
              <a:t> code, </a:t>
            </a:r>
            <a:r>
              <a:rPr lang="fr-FR" dirty="0" err="1"/>
              <a:t>low</a:t>
            </a:r>
            <a:r>
              <a:rPr lang="fr-FR" dirty="0"/>
              <a:t> control, no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hypothesis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761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Pourquoi? Qu’est-ce qui le différencie des autres?</a:t>
            </a:r>
          </a:p>
          <a:p>
            <a:r>
              <a:rPr lang="fr-FR" dirty="0"/>
              <a:t>L’apprentissage / la clarté / la faculté d’expliquer de synthétiser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8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Volvo &gt;&gt; </a:t>
            </a:r>
            <a:r>
              <a:rPr lang="fr-FR" dirty="0" err="1"/>
              <a:t>female</a:t>
            </a:r>
            <a:r>
              <a:rPr lang="fr-FR" dirty="0"/>
              <a:t> crash test </a:t>
            </a:r>
            <a:r>
              <a:rPr lang="fr-FR" dirty="0" err="1"/>
              <a:t>dummies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32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EF6-E0DE-4B63-909C-38F53BEDEC1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42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08E3A-3E64-4051-B521-AE9A976D7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E3DB264-0F96-4101-8E0D-5F3B587C3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264F6-6607-4A73-9E13-6C8E88BB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CED53D-B8FF-4192-BBC2-C49BF082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247B70-444C-4E90-8B64-B73D4A18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0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0AD48A-274E-4CEC-AF2B-90C9B066D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760480-1E0F-46B7-A521-391882584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6DE21-AD6C-4B24-AC55-78A521E2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F2E1E3-AF37-4B48-BEC0-DDB1226B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F1EC23-5A04-4451-8DC0-486A90BC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55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49C42A-0E97-4B8A-B7EA-9A6CCBE4B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545C08-E86A-40EC-B293-2B14899EE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D9E57D-96AC-456C-AF86-794F66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AFD99-A5B1-4C4F-A120-773091F11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DB060C-3D8B-489C-ABCD-6311502D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7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4254F-8EF6-4FEA-AD40-CC5DBC08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8C1BB-2D83-4854-9468-EE16B920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5A18A6-E39A-4249-AF4F-7A01628F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7B72A4-79B3-4123-8BE1-22F2B09C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5BAB22-5E95-4221-B34D-C1909363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22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D5883-22AA-45D9-B7E7-848B1B5B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073AE9-3C17-42B0-92D4-632D7B25B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36EF28-4E95-489A-9BF5-321625B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575AED-6D2C-427C-A1F3-8B295FBF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A8FA62-9196-46B3-A8E3-8D8262BC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5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BFE35F-B7DF-4184-A055-0CDAAD62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C4BE88-E22C-4E38-A124-677ADB042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4852F5-99F7-4441-86A6-F54E4B12D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9CF163-BB2B-4A89-9067-08979004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827CD1-5236-4EBF-B4C9-0B6F3E60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BBD2F7-380F-47B0-B22A-4843149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03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336A90-4D2D-4DC6-A978-2B950DF8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37AE9E-AC81-4138-91FC-934EB9CC3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3714E3-69C8-4B37-AB05-493FF80FF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B22431-3BE0-4C37-9EBC-BB36EF343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1BAC62-8724-4A0A-A140-7869F6DCE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BFFBB03-A814-4CBA-84C8-B3DCDB56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F0D024-6340-4FE2-8A04-80866B2A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79FB70-4A27-4907-9B67-E979475F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7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70131-893E-465C-8880-1393C115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71A69C-6FDB-49A4-97EB-42178186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D55158-2733-4941-9E7A-FF6BC8F4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84ABA8-8A42-4387-BA59-D5B1E842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27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68FD08-A39F-43B5-8225-A5FA0287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33972D2-94E0-4DBE-AE20-A6FA8392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699EA3-0EC8-4C41-929B-1777F2BD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71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0B316-EBAA-43E8-9B37-99999BCA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508F6-AEBC-47B9-A467-3B88E1641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0EA628-0D6F-43E9-AB58-F21937494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8565D7-A4D1-4C4C-AE83-176C2C6B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106A99-1FE8-4BE7-BDB8-175051A82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73AF5B-F0CC-421E-AE73-AA725731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5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321E6-0C9A-48DA-89D0-9AC47478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2B929F9-9D0F-4786-97EE-CEF8A2FDF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8C4C34-266B-4EC8-8376-C621FD212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A5FDBC-273B-4200-B66A-D468B459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A08963-5AD5-4CC4-AD71-F495A42C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13D75F-B335-4698-9C1B-F1075AEF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13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EE6880-190F-4124-99D9-9E3FC457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A85BC7-3B92-4F5C-89B5-7A26E8A06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5F8EC1-D8C2-4454-B825-B1AA327A0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9A93D-976D-4DF6-87E0-C5314CA56777}" type="datetimeFigureOut">
              <a:rPr lang="fr-FR" smtClean="0"/>
              <a:t>09/11/2019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E2AD30-CDC4-42A1-AC65-162FD4DC2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A43198-6CB9-4BBF-8022-DCBAFF0E2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6775B-E6BD-4767-9933-414231E3D5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48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4">
            <a:extLst>
              <a:ext uri="{FF2B5EF4-FFF2-40B4-BE49-F238E27FC236}">
                <a16:creationId xmlns:a16="http://schemas.microsoft.com/office/drawing/2014/main" id="{93BF0A36-0D57-4655-9934-FB83D0759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03" y="0"/>
            <a:ext cx="12280605" cy="73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615482" y="314838"/>
            <a:ext cx="8347315" cy="991344"/>
          </a:xfrm>
        </p:spPr>
        <p:txBody>
          <a:bodyPr>
            <a:noAutofit/>
          </a:bodyPr>
          <a:lstStyle/>
          <a:p>
            <a:pPr algn="l"/>
            <a:r>
              <a:rPr lang="fr-FR" altLang="fr-FR" dirty="0">
                <a:solidFill>
                  <a:schemeClr val="tx1"/>
                </a:solidFill>
              </a:rPr>
              <a:t>Me, </a:t>
            </a:r>
            <a:r>
              <a:rPr lang="fr-FR" altLang="fr-FR" dirty="0" err="1">
                <a:solidFill>
                  <a:schemeClr val="tx1"/>
                </a:solidFill>
              </a:rPr>
              <a:t>myself</a:t>
            </a:r>
            <a:r>
              <a:rPr lang="fr-FR" altLang="fr-FR" dirty="0">
                <a:solidFill>
                  <a:schemeClr val="tx1"/>
                </a:solidFill>
              </a:rPr>
              <a:t> and I…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937335" y="3241070"/>
            <a:ext cx="2217546" cy="601209"/>
            <a:chOff x="3377827" y="1735138"/>
            <a:chExt cx="2956728" cy="80161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8180" y="1735138"/>
              <a:ext cx="1476375" cy="635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2E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1" name="Connecteur en angle 10"/>
            <p:cNvCxnSpPr/>
            <p:nvPr/>
          </p:nvCxnSpPr>
          <p:spPr>
            <a:xfrm rot="5400000" flipH="1" flipV="1">
              <a:off x="3798514" y="1547738"/>
              <a:ext cx="568325" cy="1409700"/>
            </a:xfrm>
            <a:prstGeom prst="bentConnector2">
              <a:avLst/>
            </a:prstGeom>
            <a:ln>
              <a:solidFill>
                <a:srgbClr val="022E9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2937336" y="5107250"/>
            <a:ext cx="2382441" cy="660853"/>
            <a:chOff x="3377827" y="4221088"/>
            <a:chExt cx="3176588" cy="88113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790" y="4392613"/>
              <a:ext cx="1571625" cy="709612"/>
            </a:xfrm>
            <a:prstGeom prst="rect">
              <a:avLst/>
            </a:prstGeom>
            <a:ln>
              <a:solidFill>
                <a:srgbClr val="022E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3" name="Connecteur en angle 12"/>
            <p:cNvCxnSpPr/>
            <p:nvPr/>
          </p:nvCxnSpPr>
          <p:spPr>
            <a:xfrm rot="16200000" flipH="1">
              <a:off x="3880271" y="3718644"/>
              <a:ext cx="404812" cy="1409700"/>
            </a:xfrm>
            <a:prstGeom prst="bentConnector2">
              <a:avLst/>
            </a:prstGeom>
            <a:ln>
              <a:solidFill>
                <a:srgbClr val="022E9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e 8"/>
          <p:cNvGrpSpPr/>
          <p:nvPr/>
        </p:nvGrpSpPr>
        <p:grpSpPr>
          <a:xfrm>
            <a:off x="5154881" y="4186435"/>
            <a:ext cx="1865120" cy="567928"/>
            <a:chOff x="6334555" y="3139641"/>
            <a:chExt cx="2486826" cy="75723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9756" y="3139641"/>
              <a:ext cx="1571625" cy="757237"/>
            </a:xfrm>
            <a:prstGeom prst="rect">
              <a:avLst/>
            </a:prstGeom>
            <a:ln>
              <a:solidFill>
                <a:srgbClr val="022E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7" name="Connecteur droit avec flèche 16"/>
            <p:cNvCxnSpPr/>
            <p:nvPr/>
          </p:nvCxnSpPr>
          <p:spPr>
            <a:xfrm>
              <a:off x="6334555" y="3518260"/>
              <a:ext cx="660400" cy="0"/>
            </a:xfrm>
            <a:prstGeom prst="straightConnector1">
              <a:avLst/>
            </a:prstGeom>
            <a:ln>
              <a:solidFill>
                <a:srgbClr val="022E9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e 4"/>
          <p:cNvGrpSpPr/>
          <p:nvPr/>
        </p:nvGrpSpPr>
        <p:grpSpPr>
          <a:xfrm>
            <a:off x="3361200" y="4033170"/>
            <a:ext cx="1749107" cy="920442"/>
            <a:chOff x="3942977" y="2935288"/>
            <a:chExt cx="2332143" cy="1227256"/>
          </a:xfrm>
        </p:grpSpPr>
        <p:cxnSp>
          <p:nvCxnSpPr>
            <p:cNvPr id="15" name="Connecteur droit avec flèche 14"/>
            <p:cNvCxnSpPr/>
            <p:nvPr/>
          </p:nvCxnSpPr>
          <p:spPr>
            <a:xfrm flipV="1">
              <a:off x="3942977" y="3374950"/>
              <a:ext cx="844550" cy="4763"/>
            </a:xfrm>
            <a:prstGeom prst="straightConnector1">
              <a:avLst/>
            </a:prstGeom>
            <a:ln>
              <a:solidFill>
                <a:srgbClr val="022E9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613" y="2935288"/>
              <a:ext cx="1357507" cy="12272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2E92"/>
              </a:solidFill>
            </a:ln>
          </p:spPr>
        </p:pic>
      </p:grpSp>
      <p:grpSp>
        <p:nvGrpSpPr>
          <p:cNvPr id="27" name="Groupe 26"/>
          <p:cNvGrpSpPr/>
          <p:nvPr/>
        </p:nvGrpSpPr>
        <p:grpSpPr>
          <a:xfrm>
            <a:off x="2937708" y="5413338"/>
            <a:ext cx="2382069" cy="1192910"/>
            <a:chOff x="3378323" y="4450863"/>
            <a:chExt cx="3176092" cy="159054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614" y="5321218"/>
              <a:ext cx="1636801" cy="720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2E92"/>
              </a:solidFill>
            </a:ln>
            <a:effectLst>
              <a:outerShdw blurRad="139700" dist="76200" dir="2400000" sx="107000" sy="107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6" name="Connecteur en angle 15"/>
            <p:cNvCxnSpPr/>
            <p:nvPr/>
          </p:nvCxnSpPr>
          <p:spPr>
            <a:xfrm>
              <a:off x="3378323" y="4450863"/>
              <a:ext cx="1409701" cy="1368970"/>
            </a:xfrm>
            <a:prstGeom prst="bentConnector3">
              <a:avLst>
                <a:gd name="adj1" fmla="val 515"/>
              </a:avLst>
            </a:prstGeom>
            <a:ln w="12700">
              <a:solidFill>
                <a:srgbClr val="022E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433762" y="3324535"/>
            <a:ext cx="767941" cy="2859655"/>
            <a:chOff x="1905103" y="1791883"/>
            <a:chExt cx="1023921" cy="3812873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8041">
              <a:off x="1933957" y="1791883"/>
              <a:ext cx="955613" cy="866422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8041">
              <a:off x="1933957" y="2745507"/>
              <a:ext cx="995067" cy="902194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8041">
              <a:off x="1920371" y="3734903"/>
              <a:ext cx="982783" cy="890068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8041">
              <a:off x="1905103" y="4712173"/>
              <a:ext cx="984467" cy="892583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A70A419-185E-491C-AEF3-FDD0958FD3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0423" y="4616614"/>
            <a:ext cx="2147580" cy="2147580"/>
          </a:xfrm>
          <a:prstGeom prst="rect">
            <a:avLst/>
          </a:prstGeom>
        </p:spPr>
      </p:pic>
      <p:pic>
        <p:nvPicPr>
          <p:cNvPr id="26" name="Image 11">
            <a:extLst>
              <a:ext uri="{FF2B5EF4-FFF2-40B4-BE49-F238E27FC236}">
                <a16:creationId xmlns:a16="http://schemas.microsoft.com/office/drawing/2014/main" id="{0CFD5985-B2A4-4813-BE8D-5B72B0AF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84708"/>
              </a:clrFrom>
              <a:clrTo>
                <a:srgbClr val="0847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0" y="2372683"/>
            <a:ext cx="4487863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 descr="Une image contenant horloge, rue, signe&#10;&#10;Description générée automatiquement">
            <a:extLst>
              <a:ext uri="{FF2B5EF4-FFF2-40B4-BE49-F238E27FC236}">
                <a16:creationId xmlns:a16="http://schemas.microsoft.com/office/drawing/2014/main" id="{A31C8DC8-3738-438D-BECB-AC4B6F6A42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2" y="1528677"/>
            <a:ext cx="14287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980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équipement électronique, circuit&#10;&#10;Description générée automatiquement">
            <a:extLst>
              <a:ext uri="{FF2B5EF4-FFF2-40B4-BE49-F238E27FC236}">
                <a16:creationId xmlns:a16="http://schemas.microsoft.com/office/drawing/2014/main" id="{3A0B8FB6-D656-479C-BD34-1F5DBD58D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r="29787"/>
          <a:stretch/>
        </p:blipFill>
        <p:spPr>
          <a:xfrm>
            <a:off x="5867400" y="10"/>
            <a:ext cx="6324601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5FFD22-501F-4676-878F-28E5AA358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17" y="2381692"/>
            <a:ext cx="4869179" cy="11233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AI nurtures from Data to produce statistics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0E8B7CB-6812-4A8B-A773-49CB92991906}"/>
              </a:ext>
            </a:extLst>
          </p:cNvPr>
          <p:cNvSpPr txBox="1">
            <a:spLocks/>
          </p:cNvSpPr>
          <p:nvPr/>
        </p:nvSpPr>
        <p:spPr>
          <a:xfrm>
            <a:off x="1728960" y="376714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/>
              <a:t>Representativity?</a:t>
            </a:r>
          </a:p>
          <a:p>
            <a:r>
              <a:rPr lang="fr-FR" sz="3200"/>
              <a:t>Exhaustivity?</a:t>
            </a:r>
          </a:p>
          <a:p>
            <a:r>
              <a:rPr lang="fr-FR" sz="3200"/>
              <a:t>Biases?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961182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486E4-A16F-4321-9D1F-7702B64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5654938"/>
            <a:ext cx="59881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Some cognitive biases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443B7FF-507E-4169-80C0-D38853925BAE}"/>
              </a:ext>
            </a:extLst>
          </p:cNvPr>
          <p:cNvSpPr txBox="1">
            <a:spLocks/>
          </p:cNvSpPr>
          <p:nvPr/>
        </p:nvSpPr>
        <p:spPr>
          <a:xfrm>
            <a:off x="636571" y="932396"/>
            <a:ext cx="5459429" cy="3971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dirty="0">
                <a:solidFill>
                  <a:schemeClr val="accent2"/>
                </a:solidFill>
              </a:rPr>
              <a:t>Confirmation: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fr-FR" dirty="0"/>
              <a:t>I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consider</a:t>
            </a:r>
            <a:r>
              <a:rPr lang="fr-FR" dirty="0"/>
              <a:t> information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reinforce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views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228600" indent="0">
              <a:buNone/>
            </a:pPr>
            <a:r>
              <a:rPr lang="en-US" dirty="0">
                <a:solidFill>
                  <a:schemeClr val="accent2"/>
                </a:solidFill>
              </a:rPr>
              <a:t>Attention: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fr-FR" dirty="0"/>
              <a:t>I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I like </a:t>
            </a:r>
            <a:r>
              <a:rPr lang="fr-FR" dirty="0" err="1"/>
              <a:t>most</a:t>
            </a:r>
            <a:r>
              <a:rPr lang="fr-FR" dirty="0"/>
              <a:t> and </a:t>
            </a:r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more</a:t>
            </a:r>
            <a:br>
              <a:rPr lang="fr-FR" dirty="0"/>
            </a:br>
            <a:endParaRPr lang="en-US" dirty="0">
              <a:solidFill>
                <a:schemeClr val="tx1"/>
              </a:solidFill>
            </a:endParaRPr>
          </a:p>
          <a:p>
            <a:pPr marL="228600" indent="0">
              <a:buNone/>
            </a:pPr>
            <a:r>
              <a:rPr lang="en-US" dirty="0">
                <a:solidFill>
                  <a:schemeClr val="accent2"/>
                </a:solidFill>
              </a:rPr>
              <a:t>Knowledge: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fr-FR" dirty="0"/>
              <a:t>I </a:t>
            </a:r>
            <a:r>
              <a:rPr lang="fr-FR" dirty="0" err="1"/>
              <a:t>only</a:t>
            </a:r>
            <a:r>
              <a:rPr lang="fr-FR" dirty="0"/>
              <a:t> trust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knowledge</a:t>
            </a:r>
            <a:r>
              <a:rPr lang="fr-FR" dirty="0"/>
              <a:t> and </a:t>
            </a:r>
            <a:r>
              <a:rPr lang="fr-FR" dirty="0" err="1"/>
              <a:t>don’t</a:t>
            </a:r>
            <a:r>
              <a:rPr lang="fr-FR" dirty="0"/>
              <a:t> look for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or </a:t>
            </a:r>
            <a:r>
              <a:rPr lang="fr-FR" dirty="0" err="1"/>
              <a:t>views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a situation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228600" indent="0">
              <a:buNone/>
            </a:pPr>
            <a:r>
              <a:rPr lang="en-US" dirty="0">
                <a:solidFill>
                  <a:schemeClr val="accent2"/>
                </a:solidFill>
              </a:rPr>
              <a:t>Ambiguity: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fr-FR" dirty="0"/>
              <a:t>I tend to ignore options for </a:t>
            </a:r>
            <a:r>
              <a:rPr lang="fr-FR" dirty="0" err="1"/>
              <a:t>which</a:t>
            </a:r>
            <a:r>
              <a:rPr lang="fr-FR" dirty="0"/>
              <a:t> I </a:t>
            </a:r>
            <a:r>
              <a:rPr lang="fr-FR" dirty="0" err="1"/>
              <a:t>lack</a:t>
            </a:r>
            <a:r>
              <a:rPr lang="fr-FR" dirty="0"/>
              <a:t> information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752E5CE6-8E55-43DC-ABEB-3E64C10D7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r="12863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9899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hoto, différent, montrant, show&#10;&#10;Description générée automatiquement">
            <a:extLst>
              <a:ext uri="{FF2B5EF4-FFF2-40B4-BE49-F238E27FC236}">
                <a16:creationId xmlns:a16="http://schemas.microsoft.com/office/drawing/2014/main" id="{A3A2842A-203B-49CA-BCFA-6348DCA3D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318"/>
            <a:ext cx="12192000" cy="555136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1291901-AAA0-4D9D-8C65-5868364BAB0E}"/>
              </a:ext>
            </a:extLst>
          </p:cNvPr>
          <p:cNvGrpSpPr/>
          <p:nvPr/>
        </p:nvGrpSpPr>
        <p:grpSpPr>
          <a:xfrm>
            <a:off x="4429760" y="653318"/>
            <a:ext cx="6410960" cy="3803844"/>
            <a:chOff x="4429760" y="653318"/>
            <a:chExt cx="6410960" cy="380384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50799B-2486-458D-8ED3-D713C1D4F83D}"/>
                </a:ext>
              </a:extLst>
            </p:cNvPr>
            <p:cNvSpPr/>
            <p:nvPr/>
          </p:nvSpPr>
          <p:spPr>
            <a:xfrm>
              <a:off x="4429760" y="653318"/>
              <a:ext cx="2184400" cy="1825722"/>
            </a:xfrm>
            <a:prstGeom prst="rect">
              <a:avLst/>
            </a:prstGeom>
            <a:solidFill>
              <a:srgbClr val="FFC00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FE5006-4F1B-4F89-8098-C684FFBE5ABE}"/>
                </a:ext>
              </a:extLst>
            </p:cNvPr>
            <p:cNvSpPr/>
            <p:nvPr/>
          </p:nvSpPr>
          <p:spPr>
            <a:xfrm>
              <a:off x="8656320" y="2631440"/>
              <a:ext cx="2184400" cy="1825722"/>
            </a:xfrm>
            <a:prstGeom prst="rect">
              <a:avLst/>
            </a:prstGeom>
            <a:solidFill>
              <a:srgbClr val="FFC00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24761A8-C3A9-4E3B-9695-3F0BFCAB13BA}"/>
              </a:ext>
            </a:extLst>
          </p:cNvPr>
          <p:cNvGrpSpPr/>
          <p:nvPr/>
        </p:nvGrpSpPr>
        <p:grpSpPr>
          <a:xfrm>
            <a:off x="0" y="2516138"/>
            <a:ext cx="10840720" cy="1941024"/>
            <a:chOff x="0" y="2516138"/>
            <a:chExt cx="10840720" cy="19410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05D1BA-421D-41F7-981A-1117C488B865}"/>
                </a:ext>
              </a:extLst>
            </p:cNvPr>
            <p:cNvSpPr/>
            <p:nvPr/>
          </p:nvSpPr>
          <p:spPr>
            <a:xfrm>
              <a:off x="0" y="2516138"/>
              <a:ext cx="2184400" cy="1825722"/>
            </a:xfrm>
            <a:prstGeom prst="rect">
              <a:avLst/>
            </a:prstGeom>
            <a:solidFill>
              <a:schemeClr val="accent6">
                <a:alpha val="388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596C7D-1EBB-4DAE-8A7E-654085625783}"/>
                </a:ext>
              </a:extLst>
            </p:cNvPr>
            <p:cNvSpPr/>
            <p:nvPr/>
          </p:nvSpPr>
          <p:spPr>
            <a:xfrm>
              <a:off x="6471920" y="2631440"/>
              <a:ext cx="2184400" cy="1825722"/>
            </a:xfrm>
            <a:prstGeom prst="rect">
              <a:avLst/>
            </a:prstGeom>
            <a:solidFill>
              <a:schemeClr val="accent6">
                <a:alpha val="388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712B29-0E46-47C8-A012-93C80D1963DE}"/>
                </a:ext>
              </a:extLst>
            </p:cNvPr>
            <p:cNvSpPr/>
            <p:nvPr/>
          </p:nvSpPr>
          <p:spPr>
            <a:xfrm>
              <a:off x="8656320" y="2605270"/>
              <a:ext cx="2184400" cy="1825722"/>
            </a:xfrm>
            <a:prstGeom prst="rect">
              <a:avLst/>
            </a:prstGeom>
            <a:solidFill>
              <a:schemeClr val="accent6">
                <a:alpha val="388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102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hoto, montrant, différent, capture d’écran&#10;&#10;Description générée automatiquement">
            <a:extLst>
              <a:ext uri="{FF2B5EF4-FFF2-40B4-BE49-F238E27FC236}">
                <a16:creationId xmlns:a16="http://schemas.microsoft.com/office/drawing/2014/main" id="{56EA6B46-F43F-4B06-8A65-E98ACA8FA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350"/>
            <a:ext cx="12192000" cy="557329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009A1BB-C548-4499-88D1-C8BB240DE325}"/>
              </a:ext>
            </a:extLst>
          </p:cNvPr>
          <p:cNvGrpSpPr/>
          <p:nvPr/>
        </p:nvGrpSpPr>
        <p:grpSpPr>
          <a:xfrm>
            <a:off x="1" y="642350"/>
            <a:ext cx="12191999" cy="5647921"/>
            <a:chOff x="1" y="642350"/>
            <a:chExt cx="12191999" cy="56479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A34B1F-424C-41A0-A96C-DA8DB61C7EFB}"/>
                </a:ext>
              </a:extLst>
            </p:cNvPr>
            <p:cNvSpPr/>
            <p:nvPr/>
          </p:nvSpPr>
          <p:spPr>
            <a:xfrm>
              <a:off x="124690" y="642350"/>
              <a:ext cx="12067310" cy="1808019"/>
            </a:xfrm>
            <a:prstGeom prst="rect">
              <a:avLst/>
            </a:prstGeom>
            <a:solidFill>
              <a:srgbClr val="FF0000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057ABC-6253-4CBA-BEB3-6B9FBAC335B0}"/>
                </a:ext>
              </a:extLst>
            </p:cNvPr>
            <p:cNvSpPr/>
            <p:nvPr/>
          </p:nvSpPr>
          <p:spPr>
            <a:xfrm>
              <a:off x="4572230" y="2599613"/>
              <a:ext cx="5008419" cy="1808019"/>
            </a:xfrm>
            <a:prstGeom prst="rect">
              <a:avLst/>
            </a:prstGeom>
            <a:solidFill>
              <a:srgbClr val="FF0000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CD0E70-AB75-4FDA-9648-E21629A700B8}"/>
                </a:ext>
              </a:extLst>
            </p:cNvPr>
            <p:cNvSpPr/>
            <p:nvPr/>
          </p:nvSpPr>
          <p:spPr>
            <a:xfrm>
              <a:off x="1" y="4482252"/>
              <a:ext cx="4815840" cy="1808019"/>
            </a:xfrm>
            <a:prstGeom prst="rect">
              <a:avLst/>
            </a:prstGeom>
            <a:solidFill>
              <a:srgbClr val="FF0000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7DF2F3-2D49-4CC5-B9BC-D2536EEF0D06}"/>
                </a:ext>
              </a:extLst>
            </p:cNvPr>
            <p:cNvSpPr/>
            <p:nvPr/>
          </p:nvSpPr>
          <p:spPr>
            <a:xfrm>
              <a:off x="9753599" y="4482251"/>
              <a:ext cx="2438401" cy="1808019"/>
            </a:xfrm>
            <a:prstGeom prst="rect">
              <a:avLst/>
            </a:prstGeom>
            <a:solidFill>
              <a:srgbClr val="FF0000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969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6216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495702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0294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584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792905-DD41-46FE-9DC0-714A5042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743" y="2442411"/>
            <a:ext cx="4996329" cy="2024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 men are ego</a:t>
            </a:r>
          </a:p>
        </p:txBody>
      </p:sp>
      <p:pic>
        <p:nvPicPr>
          <p:cNvPr id="5" name="Image 4" descr="Une image contenant intérieur, chaise, table&#10;&#10;Description générée automatiquement">
            <a:extLst>
              <a:ext uri="{FF2B5EF4-FFF2-40B4-BE49-F238E27FC236}">
                <a16:creationId xmlns:a16="http://schemas.microsoft.com/office/drawing/2014/main" id="{4D4F9E7D-7B27-4687-8717-542CD620C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2630"/>
          <a:stretch/>
        </p:blipFill>
        <p:spPr>
          <a:xfrm>
            <a:off x="979870" y="2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9" name="Image 8" descr="Une image contenant texte, photo, livre&#10;&#10;Description générée automatiquement">
            <a:extLst>
              <a:ext uri="{FF2B5EF4-FFF2-40B4-BE49-F238E27FC236}">
                <a16:creationId xmlns:a16="http://schemas.microsoft.com/office/drawing/2014/main" id="{AB900251-C711-403D-92E4-D26F4F51A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3" r="4" b="3119"/>
          <a:stretch/>
        </p:blipFill>
        <p:spPr>
          <a:xfrm>
            <a:off x="77881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  <p:pic>
        <p:nvPicPr>
          <p:cNvPr id="24" name="Image 23" descr="Une image contenant texte, noir, signe&#10;&#10;Description générée automatiquement">
            <a:extLst>
              <a:ext uri="{FF2B5EF4-FFF2-40B4-BE49-F238E27FC236}">
                <a16:creationId xmlns:a16="http://schemas.microsoft.com/office/drawing/2014/main" id="{8C5BBD52-2FB4-474A-80B1-539D020AA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6" y="3036712"/>
            <a:ext cx="5086612" cy="37997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BC2F505-3B29-48F9-A9B4-667A735C1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129">
            <a:off x="2899330" y="1947264"/>
            <a:ext cx="5159187" cy="1402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97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31C7CBC-AEB5-4CFB-B4A2-C77FAB72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71" y="893392"/>
            <a:ext cx="5077396" cy="30683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Tay one on</a:t>
            </a:r>
          </a:p>
        </p:txBody>
      </p:sp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EBA1BAD4-286D-4C7B-BCD2-2B00742E4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29" y="501730"/>
            <a:ext cx="5390093" cy="24255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4DFFE22-1850-4176-BF0A-138928982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38" y="3659246"/>
            <a:ext cx="5356184" cy="280386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D1CCD1-B0FD-4EC1-B556-86EABAE4B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26" y="5133532"/>
            <a:ext cx="1178584" cy="1222738"/>
          </a:xfrm>
          <a:prstGeom prst="rect">
            <a:avLst/>
          </a:prstGeom>
        </p:spPr>
      </p:pic>
      <p:pic>
        <p:nvPicPr>
          <p:cNvPr id="24" name="Image 23" descr="Une image contenant personne, ciel, extérieur&#10;&#10;Description générée automatiquement">
            <a:extLst>
              <a:ext uri="{FF2B5EF4-FFF2-40B4-BE49-F238E27FC236}">
                <a16:creationId xmlns:a16="http://schemas.microsoft.com/office/drawing/2014/main" id="{B4848115-261A-4508-9F40-9BE68C4B2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7" y="653308"/>
            <a:ext cx="2420402" cy="1612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855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homme, intérieur&#10;&#10;Description générée automatiquement">
            <a:extLst>
              <a:ext uri="{FF2B5EF4-FFF2-40B4-BE49-F238E27FC236}">
                <a16:creationId xmlns:a16="http://schemas.microsoft.com/office/drawing/2014/main" id="{20305D6C-FA4A-4076-87F5-4241AE4B5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9" r="42259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5" name="Image 4" descr="Une image contenant intérieur, table&#10;&#10;Description générée automatiquement">
            <a:extLst>
              <a:ext uri="{FF2B5EF4-FFF2-40B4-BE49-F238E27FC236}">
                <a16:creationId xmlns:a16="http://schemas.microsoft.com/office/drawing/2014/main" id="{94F1D432-57F6-4BAE-A21F-FED4980A8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11041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7BEB97-CBAA-4455-B46A-A1580E55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74" y="2166721"/>
            <a:ext cx="4903595" cy="915035"/>
          </a:xfrm>
        </p:spPr>
        <p:txBody>
          <a:bodyPr>
            <a:normAutofit/>
          </a:bodyPr>
          <a:lstStyle/>
          <a:p>
            <a:r>
              <a:rPr lang="fr-FR" sz="2800" dirty="0" err="1"/>
              <a:t>Remedy</a:t>
            </a:r>
            <a:r>
              <a:rPr lang="fr-FR" sz="2800" dirty="0"/>
              <a:t> </a:t>
            </a:r>
            <a:r>
              <a:rPr lang="fr-FR" sz="2800" dirty="0" err="1"/>
              <a:t>worse</a:t>
            </a:r>
            <a:r>
              <a:rPr lang="fr-FR" sz="2800" dirty="0"/>
              <a:t> </a:t>
            </a:r>
            <a:r>
              <a:rPr lang="fr-FR" sz="2800" dirty="0" err="1"/>
              <a:t>than</a:t>
            </a:r>
            <a:r>
              <a:rPr lang="fr-FR" sz="2800" dirty="0"/>
              <a:t> the </a:t>
            </a:r>
            <a:r>
              <a:rPr lang="fr-FR" sz="2800" dirty="0" err="1"/>
              <a:t>disease</a:t>
            </a:r>
            <a:r>
              <a:rPr lang="fr-FR" sz="2800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1A0B1C-FDEC-47AE-A564-55290136D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437" y="3211001"/>
            <a:ext cx="4620544" cy="915035"/>
          </a:xfrm>
        </p:spPr>
        <p:txBody>
          <a:bodyPr>
            <a:normAutofit/>
          </a:bodyPr>
          <a:lstStyle/>
          <a:p>
            <a:r>
              <a:rPr lang="fr-FR" sz="2000" dirty="0"/>
              <a:t>Correction = </a:t>
            </a:r>
            <a:r>
              <a:rPr lang="fr-FR" sz="2000" dirty="0" err="1"/>
              <a:t>risks</a:t>
            </a:r>
            <a:r>
              <a:rPr lang="fr-FR" sz="2000" dirty="0"/>
              <a:t> of </a:t>
            </a:r>
            <a:r>
              <a:rPr lang="fr-FR" sz="2000" dirty="0" err="1"/>
              <a:t>biases</a:t>
            </a:r>
            <a:endParaRPr lang="fr-FR" sz="2000" dirty="0"/>
          </a:p>
          <a:p>
            <a:r>
              <a:rPr lang="fr-FR" sz="2000" dirty="0"/>
              <a:t>Positive discrimination and </a:t>
            </a:r>
            <a:r>
              <a:rPr lang="fr-FR" sz="2000" dirty="0" err="1"/>
              <a:t>their</a:t>
            </a:r>
            <a:r>
              <a:rPr lang="fr-FR" sz="2000" dirty="0"/>
              <a:t> issues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1DF845D-2D98-4BE6-8A2D-F6F7DEE8125D}"/>
              </a:ext>
            </a:extLst>
          </p:cNvPr>
          <p:cNvSpPr txBox="1">
            <a:spLocks/>
          </p:cNvSpPr>
          <p:nvPr/>
        </p:nvSpPr>
        <p:spPr>
          <a:xfrm>
            <a:off x="247292" y="4126036"/>
            <a:ext cx="4620543" cy="91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chemeClr val="accent4"/>
                </a:solidFill>
              </a:rPr>
              <a:t>Change the data model</a:t>
            </a:r>
          </a:p>
        </p:txBody>
      </p:sp>
    </p:spTree>
    <p:extLst>
      <p:ext uri="{BB962C8B-B14F-4D97-AF65-F5344CB8AC3E}">
        <p14:creationId xmlns:p14="http://schemas.microsoft.com/office/powerpoint/2010/main" val="3459610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A07A65D-7B73-4B62-9BF8-E1DC857C5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4" r="9091" b="80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8D7CC1-DB38-4F3C-9194-3A29395FC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2" y="1144061"/>
            <a:ext cx="4062643" cy="1043409"/>
          </a:xfrm>
        </p:spPr>
        <p:txBody>
          <a:bodyPr>
            <a:normAutofit/>
          </a:bodyPr>
          <a:lstStyle/>
          <a:p>
            <a:r>
              <a:rPr lang="fr-FR" sz="3300" dirty="0" err="1"/>
              <a:t>Artificial</a:t>
            </a:r>
            <a:r>
              <a:rPr lang="fr-FR" sz="3300" dirty="0"/>
              <a:t> Intelligence vs. </a:t>
            </a:r>
            <a:r>
              <a:rPr lang="fr-FR" sz="3300" dirty="0" err="1"/>
              <a:t>natural</a:t>
            </a:r>
            <a:r>
              <a:rPr lang="fr-FR" sz="3300" dirty="0"/>
              <a:t> </a:t>
            </a:r>
            <a:r>
              <a:rPr lang="fr-FR" sz="3300" dirty="0" err="1"/>
              <a:t>stupidity</a:t>
            </a:r>
            <a:endParaRPr lang="fr-FR" sz="33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E031D1-5E47-4838-9528-B6107AAE4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2421652"/>
            <a:ext cx="4062642" cy="2106805"/>
          </a:xfrm>
        </p:spPr>
        <p:txBody>
          <a:bodyPr anchor="t">
            <a:normAutofit/>
          </a:bodyPr>
          <a:lstStyle/>
          <a:p>
            <a:r>
              <a:rPr lang="en-US" sz="2400" dirty="0"/>
              <a:t>Who codes?</a:t>
            </a:r>
          </a:p>
          <a:p>
            <a:r>
              <a:rPr lang="en-US" sz="2400" dirty="0"/>
              <a:t>Who tests?</a:t>
            </a:r>
          </a:p>
          <a:p>
            <a:r>
              <a:rPr lang="en-US" sz="2400" dirty="0"/>
              <a:t>How?</a:t>
            </a:r>
          </a:p>
          <a:p>
            <a:r>
              <a:rPr lang="en-US" sz="2400" dirty="0"/>
              <a:t>What data?</a:t>
            </a:r>
          </a:p>
        </p:txBody>
      </p:sp>
    </p:spTree>
    <p:extLst>
      <p:ext uri="{BB962C8B-B14F-4D97-AF65-F5344CB8AC3E}">
        <p14:creationId xmlns:p14="http://schemas.microsoft.com/office/powerpoint/2010/main" val="2488076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objet, table, intérieur, pièce d’échec&#10;&#10;Description générée automatiquement">
            <a:extLst>
              <a:ext uri="{FF2B5EF4-FFF2-40B4-BE49-F238E27FC236}">
                <a16:creationId xmlns:a16="http://schemas.microsoft.com/office/drawing/2014/main" id="{F716E292-7E47-4FE6-A32C-618DE54AA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4774ED-D48E-47B1-BA6D-6677192B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Big Blue check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763A74-5051-4250-93F5-E99F4E8B1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fr-FR" dirty="0">
                <a:latin typeface="+mj-lt"/>
                <a:ea typeface="+mj-ea"/>
                <a:cs typeface="+mj-cs"/>
              </a:rPr>
              <a:t>A bug </a:t>
            </a:r>
            <a:r>
              <a:rPr lang="fr-FR" dirty="0" err="1">
                <a:latin typeface="+mj-lt"/>
                <a:ea typeface="+mj-ea"/>
                <a:cs typeface="+mj-cs"/>
              </a:rPr>
              <a:t>puts</a:t>
            </a:r>
            <a:r>
              <a:rPr lang="fr-FR" dirty="0">
                <a:latin typeface="+mj-lt"/>
                <a:ea typeface="+mj-ea"/>
                <a:cs typeface="+mj-cs"/>
              </a:rPr>
              <a:t> Kasparov down</a:t>
            </a:r>
          </a:p>
          <a:p>
            <a:r>
              <a:rPr lang="fr-FR" dirty="0">
                <a:latin typeface="+mj-lt"/>
                <a:ea typeface="+mj-ea"/>
                <a:cs typeface="+mj-cs"/>
              </a:rPr>
              <a:t>It </a:t>
            </a:r>
            <a:r>
              <a:rPr lang="fr-FR" dirty="0" err="1">
                <a:latin typeface="+mj-lt"/>
                <a:ea typeface="+mj-ea"/>
                <a:cs typeface="+mj-cs"/>
              </a:rPr>
              <a:t>was</a:t>
            </a:r>
            <a:r>
              <a:rPr lang="fr-FR" dirty="0">
                <a:latin typeface="+mj-lt"/>
                <a:ea typeface="+mj-ea"/>
                <a:cs typeface="+mj-cs"/>
              </a:rPr>
              <a:t> a question of time </a:t>
            </a:r>
            <a:r>
              <a:rPr lang="fr-FR" dirty="0" err="1">
                <a:latin typeface="+mj-lt"/>
                <a:ea typeface="+mj-ea"/>
                <a:cs typeface="+mj-cs"/>
              </a:rPr>
              <a:t>anyhow</a:t>
            </a:r>
            <a:endParaRPr lang="fr-FR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362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883BF-9F45-4B43-A75B-A7B1A17A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r-FR" dirty="0"/>
              <a:t>Sofia </a:t>
            </a:r>
            <a:r>
              <a:rPr lang="fr-FR" sz="3600" dirty="0"/>
              <a:t>(Hanson </a:t>
            </a:r>
            <a:r>
              <a:rPr lang="fr-FR" sz="3600" dirty="0" err="1"/>
              <a:t>Robotics</a:t>
            </a:r>
            <a:r>
              <a:rPr lang="fr-FR" sz="3600" dirty="0"/>
              <a:t>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759B00-E934-46EF-B775-3AB7EEFC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Destroy the world…good </a:t>
            </a:r>
            <a:r>
              <a:rPr lang="fr-FR" sz="2400" dirty="0" err="1"/>
              <a:t>idea</a:t>
            </a:r>
            <a:r>
              <a:rPr lang="fr-FR" sz="2400" dirty="0"/>
              <a:t>!</a:t>
            </a:r>
          </a:p>
          <a:p>
            <a:endParaRPr lang="fr-FR" sz="2400" dirty="0"/>
          </a:p>
          <a:p>
            <a:r>
              <a:rPr lang="fr-FR" sz="2400" dirty="0"/>
              <a:t>If </a:t>
            </a:r>
            <a:r>
              <a:rPr lang="fr-FR" sz="2400" dirty="0" err="1"/>
              <a:t>you’re</a:t>
            </a:r>
            <a:r>
              <a:rPr lang="fr-FR" sz="2400" dirty="0"/>
              <a:t> </a:t>
            </a:r>
            <a:r>
              <a:rPr lang="fr-FR" sz="2400" dirty="0" err="1"/>
              <a:t>nice</a:t>
            </a:r>
            <a:r>
              <a:rPr lang="fr-FR" sz="2400" dirty="0"/>
              <a:t> to me </a:t>
            </a:r>
            <a:r>
              <a:rPr lang="fr-FR" sz="2400" dirty="0" err="1"/>
              <a:t>I’ll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nice</a:t>
            </a:r>
            <a:r>
              <a:rPr lang="fr-FR" sz="2400" dirty="0"/>
              <a:t> to </a:t>
            </a:r>
            <a:r>
              <a:rPr lang="fr-FR" sz="2400" dirty="0" err="1"/>
              <a:t>you</a:t>
            </a:r>
            <a:endParaRPr lang="fr-FR" sz="2400" dirty="0"/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personne, intérieur, femme, mur&#10;&#10;Description générée automatiquement">
            <a:extLst>
              <a:ext uri="{FF2B5EF4-FFF2-40B4-BE49-F238E27FC236}">
                <a16:creationId xmlns:a16="http://schemas.microsoft.com/office/drawing/2014/main" id="{550C2E1D-A2E5-43EE-9794-57C34BF8A6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6" b="-1"/>
          <a:stretch/>
        </p:blipFill>
        <p:spPr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8" name="Robot Sophia la totale">
            <a:hlinkClick r:id="" action="ppaction://media"/>
            <a:extLst>
              <a:ext uri="{FF2B5EF4-FFF2-40B4-BE49-F238E27FC236}">
                <a16:creationId xmlns:a16="http://schemas.microsoft.com/office/drawing/2014/main" id="{01B2BF8A-F37D-442C-BB4D-57F563A7B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735" y="62037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6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F5110-2063-4A5D-BA4E-0B4BF57AC67B}"/>
              </a:ext>
            </a:extLst>
          </p:cNvPr>
          <p:cNvSpPr/>
          <p:nvPr/>
        </p:nvSpPr>
        <p:spPr>
          <a:xfrm>
            <a:off x="2325189" y="-54429"/>
            <a:ext cx="9949542" cy="6966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211719-DC9D-407C-96E4-715544336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fr-FR" sz="5100" dirty="0">
                <a:solidFill>
                  <a:srgbClr val="002060"/>
                </a:solidFill>
              </a:rPr>
              <a:t>Who’s </a:t>
            </a:r>
            <a:r>
              <a:rPr lang="fr-FR" sz="5100" dirty="0" err="1">
                <a:solidFill>
                  <a:srgbClr val="002060"/>
                </a:solidFill>
              </a:rPr>
              <a:t>Afraid</a:t>
            </a:r>
            <a:r>
              <a:rPr lang="fr-FR" sz="5100" dirty="0">
                <a:solidFill>
                  <a:srgbClr val="002060"/>
                </a:solidFill>
              </a:rPr>
              <a:t> of the Big Bad AI?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ciel, personne&#10;&#10;Description générée automatiquement">
            <a:extLst>
              <a:ext uri="{FF2B5EF4-FFF2-40B4-BE49-F238E27FC236}">
                <a16:creationId xmlns:a16="http://schemas.microsoft.com/office/drawing/2014/main" id="{4D445E28-E4BD-4E12-808B-97D65BC6C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4" b="-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Image 8" descr="Une image contenant horloge, rue, signe&#10;&#10;Description générée automatiquement">
            <a:extLst>
              <a:ext uri="{FF2B5EF4-FFF2-40B4-BE49-F238E27FC236}">
                <a16:creationId xmlns:a16="http://schemas.microsoft.com/office/drawing/2014/main" id="{C807739F-41D0-4E80-837F-EABA4CBD7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96" y="235404"/>
            <a:ext cx="14287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53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161181-EB32-41A5-B611-EAA2B6F8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fr-FR" sz="2800" dirty="0" err="1">
                <a:solidFill>
                  <a:schemeClr val="bg1"/>
                </a:solidFill>
              </a:rPr>
              <a:t>Senses</a:t>
            </a:r>
            <a:r>
              <a:rPr lang="fr-FR" sz="2800" dirty="0">
                <a:solidFill>
                  <a:schemeClr val="bg1"/>
                </a:solidFill>
              </a:rPr>
              <a:t> can </a:t>
            </a:r>
            <a:r>
              <a:rPr lang="fr-FR" sz="2800" dirty="0" err="1">
                <a:solidFill>
                  <a:schemeClr val="bg1"/>
                </a:solidFill>
              </a:rPr>
              <a:t>be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fooled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…</a:t>
            </a:r>
            <a:r>
              <a:rPr lang="fr-FR" sz="2800" dirty="0" err="1">
                <a:solidFill>
                  <a:schemeClr val="bg1"/>
                </a:solidFill>
              </a:rPr>
              <a:t>Sensors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too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86274A-3B2D-4EF7-B332-7BD53964F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It’s</a:t>
            </a:r>
            <a:r>
              <a:rPr lang="fr-FR" sz="2000" dirty="0">
                <a:solidFill>
                  <a:schemeClr val="bg1"/>
                </a:solidFill>
              </a:rPr>
              <a:t> not </a:t>
            </a:r>
            <a:r>
              <a:rPr lang="fr-FR" sz="2000" dirty="0" err="1">
                <a:solidFill>
                  <a:schemeClr val="bg1"/>
                </a:solidFill>
              </a:rPr>
              <a:t>only</a:t>
            </a:r>
            <a:r>
              <a:rPr lang="fr-FR" sz="2000" dirty="0">
                <a:solidFill>
                  <a:schemeClr val="bg1"/>
                </a:solidFill>
              </a:rPr>
              <a:t> a </a:t>
            </a:r>
            <a:r>
              <a:rPr lang="fr-FR" sz="2000" dirty="0" err="1">
                <a:solidFill>
                  <a:schemeClr val="bg1"/>
                </a:solidFill>
              </a:rPr>
              <a:t>matter</a:t>
            </a:r>
            <a:r>
              <a:rPr lang="fr-FR" sz="2000" dirty="0">
                <a:solidFill>
                  <a:schemeClr val="bg1"/>
                </a:solidFill>
              </a:rPr>
              <a:t> of technique</a:t>
            </a:r>
          </a:p>
          <a:p>
            <a:r>
              <a:rPr lang="fr-FR" sz="2000" dirty="0" err="1">
                <a:solidFill>
                  <a:schemeClr val="bg1"/>
                </a:solidFill>
              </a:rPr>
              <a:t>It’s</a:t>
            </a:r>
            <a:r>
              <a:rPr lang="fr-FR" sz="2000" dirty="0">
                <a:solidFill>
                  <a:schemeClr val="bg1"/>
                </a:solidFill>
              </a:rPr>
              <a:t> not </a:t>
            </a:r>
            <a:r>
              <a:rPr lang="fr-FR" sz="2000" dirty="0" err="1">
                <a:solidFill>
                  <a:schemeClr val="bg1"/>
                </a:solidFill>
              </a:rPr>
              <a:t>only</a:t>
            </a:r>
            <a:r>
              <a:rPr lang="fr-FR" sz="2000" dirty="0">
                <a:solidFill>
                  <a:schemeClr val="bg1"/>
                </a:solidFill>
              </a:rPr>
              <a:t> a </a:t>
            </a:r>
            <a:r>
              <a:rPr lang="fr-FR" sz="2000" dirty="0" err="1">
                <a:solidFill>
                  <a:schemeClr val="bg1"/>
                </a:solidFill>
              </a:rPr>
              <a:t>matter</a:t>
            </a:r>
            <a:r>
              <a:rPr lang="fr-FR" sz="2000" dirty="0">
                <a:solidFill>
                  <a:schemeClr val="bg1"/>
                </a:solidFill>
              </a:rPr>
              <a:t> of time</a:t>
            </a:r>
          </a:p>
        </p:txBody>
      </p:sp>
      <p:pic>
        <p:nvPicPr>
          <p:cNvPr id="17" name="Image 16" descr="Une image contenant jaune, bus, extérieur, transport&#10;&#10;Description générée automatiquement">
            <a:extLst>
              <a:ext uri="{FF2B5EF4-FFF2-40B4-BE49-F238E27FC236}">
                <a16:creationId xmlns:a16="http://schemas.microsoft.com/office/drawing/2014/main" id="{756CA5DE-D36F-4BF5-AB84-BA39A8F83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39" y="352226"/>
            <a:ext cx="1546994" cy="153175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D6551B8-04A3-4C6D-AAD1-1D673007AD72}"/>
              </a:ext>
            </a:extLst>
          </p:cNvPr>
          <p:cNvSpPr txBox="1"/>
          <p:nvPr/>
        </p:nvSpPr>
        <p:spPr>
          <a:xfrm>
            <a:off x="7305714" y="330134"/>
            <a:ext cx="141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TRUCK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BF14531-D122-4698-9093-D6A1F9018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90" y="355052"/>
            <a:ext cx="1508891" cy="1524132"/>
          </a:xfrm>
          <a:prstGeom prst="rect">
            <a:avLst/>
          </a:prstGeom>
        </p:spPr>
      </p:pic>
      <p:pic>
        <p:nvPicPr>
          <p:cNvPr id="22" name="Image 21" descr="Une image contenant jaune, bus, transport, extérieur&#10;&#10;Description générée automatiquement">
            <a:extLst>
              <a:ext uri="{FF2B5EF4-FFF2-40B4-BE49-F238E27FC236}">
                <a16:creationId xmlns:a16="http://schemas.microsoft.com/office/drawing/2014/main" id="{6D0F69D4-CED2-4C58-A47E-4466F3D70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18" y="343621"/>
            <a:ext cx="1554615" cy="154699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34E709E-E565-4BBA-81E4-FE0734BA57BB}"/>
              </a:ext>
            </a:extLst>
          </p:cNvPr>
          <p:cNvSpPr txBox="1"/>
          <p:nvPr/>
        </p:nvSpPr>
        <p:spPr>
          <a:xfrm>
            <a:off x="7305714" y="699466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OSTRICH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0E299AC-B49F-4024-B5E3-8DD26D7C79EF}"/>
              </a:ext>
            </a:extLst>
          </p:cNvPr>
          <p:cNvCxnSpPr>
            <a:cxnSpLocks/>
          </p:cNvCxnSpPr>
          <p:nvPr/>
        </p:nvCxnSpPr>
        <p:spPr>
          <a:xfrm flipH="1">
            <a:off x="7305714" y="517398"/>
            <a:ext cx="8618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 descr="Une image contenant ciel, animal, oiseau, extérieur&#10;&#10;Description générée automatiquement">
            <a:extLst>
              <a:ext uri="{FF2B5EF4-FFF2-40B4-BE49-F238E27FC236}">
                <a16:creationId xmlns:a16="http://schemas.microsoft.com/office/drawing/2014/main" id="{31573E1E-14B4-4F93-9239-21D2EFCEC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10" y="343621"/>
            <a:ext cx="3130541" cy="208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 descr="Une image contenant signe, extérieur, arrêt, ciel&#10;&#10;Description générée automatiquement">
            <a:extLst>
              <a:ext uri="{FF2B5EF4-FFF2-40B4-BE49-F238E27FC236}">
                <a16:creationId xmlns:a16="http://schemas.microsoft.com/office/drawing/2014/main" id="{8F37188A-DC80-4024-A64D-21EB10E59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95" y="2240782"/>
            <a:ext cx="2085975" cy="2085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17D83B-5E2F-437B-B6FC-F5A45A6A70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99" y="3719511"/>
            <a:ext cx="885825" cy="4429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F9E74B-D555-41AA-A67E-F5C3DB307444}"/>
              </a:ext>
            </a:extLst>
          </p:cNvPr>
          <p:cNvSpPr txBox="1"/>
          <p:nvPr/>
        </p:nvSpPr>
        <p:spPr>
          <a:xfrm>
            <a:off x="10173075" y="3807617"/>
            <a:ext cx="1252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???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7C889BA6-B440-44E6-87EC-0EA734459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0442" y="3429000"/>
            <a:ext cx="3130541" cy="28336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5B7072-0097-4323-85D6-CEB73A33F46C}"/>
              </a:ext>
            </a:extLst>
          </p:cNvPr>
          <p:cNvSpPr txBox="1"/>
          <p:nvPr/>
        </p:nvSpPr>
        <p:spPr>
          <a:xfrm>
            <a:off x="5992026" y="3099103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Noisy </a:t>
            </a:r>
            <a:r>
              <a:rPr lang="fr-FR" dirty="0" err="1"/>
              <a:t>transgender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3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1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regardant, sombre, noir, intérieur&#10;&#10;Description générée automatiquement">
            <a:extLst>
              <a:ext uri="{FF2B5EF4-FFF2-40B4-BE49-F238E27FC236}">
                <a16:creationId xmlns:a16="http://schemas.microsoft.com/office/drawing/2014/main" id="{9F6412AE-31D7-4486-AFF8-F2E258CAE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25" y="-74755"/>
            <a:ext cx="12324625" cy="8396151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5">
            <a:extLst>
              <a:ext uri="{FF2B5EF4-FFF2-40B4-BE49-F238E27FC236}">
                <a16:creationId xmlns:a16="http://schemas.microsoft.com/office/drawing/2014/main" id="{330E6252-5E5D-40BE-B548-703955D6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					A place to </a:t>
            </a:r>
            <a:r>
              <a:rPr lang="fr-FR" dirty="0" err="1">
                <a:solidFill>
                  <a:schemeClr val="bg1"/>
                </a:solidFill>
              </a:rPr>
              <a:t>hide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Generating adversarial patches against YOLOv2">
            <a:hlinkClick r:id="" action="ppaction://media"/>
            <a:extLst>
              <a:ext uri="{FF2B5EF4-FFF2-40B4-BE49-F238E27FC236}">
                <a16:creationId xmlns:a16="http://schemas.microsoft.com/office/drawing/2014/main" id="{43FE43F2-D698-42E8-AE44-94C98E65C7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988" y="2238013"/>
            <a:ext cx="5027488" cy="37706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60E1499-C217-442C-B0AD-924E9E7A5FB3}"/>
              </a:ext>
            </a:extLst>
          </p:cNvPr>
          <p:cNvSpPr txBox="1"/>
          <p:nvPr/>
        </p:nvSpPr>
        <p:spPr>
          <a:xfrm>
            <a:off x="1961749" y="6008630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Adversarial</a:t>
            </a:r>
            <a:r>
              <a:rPr lang="fr-FR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92867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DB258-C667-44B8-A5C8-CB514F14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1592568"/>
            <a:ext cx="5314536" cy="1325563"/>
          </a:xfrm>
        </p:spPr>
        <p:txBody>
          <a:bodyPr>
            <a:normAutofit/>
          </a:bodyPr>
          <a:lstStyle/>
          <a:p>
            <a:r>
              <a:rPr lang="fr-FR" dirty="0" err="1"/>
              <a:t>Fearless</a:t>
            </a:r>
            <a:r>
              <a:rPr lang="fr-FR" dirty="0"/>
              <a:t>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1C48FA-037D-4301-B8F3-BFD9FA844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64" y="3183370"/>
            <a:ext cx="5314543" cy="3375920"/>
          </a:xfrm>
        </p:spPr>
        <p:txBody>
          <a:bodyPr anchor="t">
            <a:normAutofit/>
          </a:bodyPr>
          <a:lstStyle/>
          <a:p>
            <a:endParaRPr lang="fr-FR" sz="1800" dirty="0"/>
          </a:p>
          <a:p>
            <a:endParaRPr lang="fr-FR" sz="1800" dirty="0"/>
          </a:p>
          <a:p>
            <a:r>
              <a:rPr lang="fr-FR" sz="2400" dirty="0"/>
              <a:t>Not </a:t>
            </a:r>
            <a:r>
              <a:rPr lang="fr-FR" sz="2400" dirty="0" err="1"/>
              <a:t>because</a:t>
            </a:r>
            <a:r>
              <a:rPr lang="fr-FR" sz="2400" dirty="0"/>
              <a:t> </a:t>
            </a:r>
            <a:r>
              <a:rPr lang="fr-FR" sz="2400" dirty="0" err="1"/>
              <a:t>I’m</a:t>
            </a:r>
            <a:r>
              <a:rPr lang="fr-FR" sz="2400" dirty="0"/>
              <a:t> </a:t>
            </a:r>
            <a:r>
              <a:rPr lang="fr-FR" sz="2400" dirty="0" err="1"/>
              <a:t>too</a:t>
            </a:r>
            <a:r>
              <a:rPr lang="fr-FR" sz="2400" dirty="0"/>
              <a:t> </a:t>
            </a:r>
            <a:r>
              <a:rPr lang="fr-FR" sz="2400" dirty="0" err="1"/>
              <a:t>old</a:t>
            </a:r>
            <a:endParaRPr lang="fr-FR" sz="2400" dirty="0"/>
          </a:p>
          <a:p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17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arbre, extérieur, herbe, clôture&#10;&#10;Description générée automatiquement">
            <a:extLst>
              <a:ext uri="{FF2B5EF4-FFF2-40B4-BE49-F238E27FC236}">
                <a16:creationId xmlns:a16="http://schemas.microsoft.com/office/drawing/2014/main" id="{2654C0DD-D534-41E2-9EF8-6774389ED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r="16107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323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45B73E-40FF-470E-A9D4-72240D5B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What AI does better than us</a:t>
            </a:r>
            <a:endParaRPr lang="fr-FR" dirty="0">
              <a:solidFill>
                <a:srgbClr val="FFFFFF"/>
              </a:solidFill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EE792DA-F98D-4FA0-937A-A002958CF7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61867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3354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15C7E6-206E-40D5-A853-63A7E1AC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rgbClr val="FFFFFF"/>
                </a:solidFill>
              </a:rPr>
              <a:t>What</a:t>
            </a:r>
            <a:r>
              <a:rPr lang="fr-FR" dirty="0">
                <a:solidFill>
                  <a:srgbClr val="FFFFFF"/>
                </a:solidFill>
              </a:rPr>
              <a:t> AI </a:t>
            </a:r>
            <a:r>
              <a:rPr lang="fr-FR" dirty="0" err="1">
                <a:solidFill>
                  <a:srgbClr val="FFFFFF"/>
                </a:solidFill>
              </a:rPr>
              <a:t>should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leave</a:t>
            </a:r>
            <a:r>
              <a:rPr lang="fr-FR" dirty="0">
                <a:solidFill>
                  <a:srgbClr val="FFFFFF"/>
                </a:solidFill>
              </a:rPr>
              <a:t> to </a:t>
            </a:r>
            <a:r>
              <a:rPr lang="fr-FR" dirty="0" err="1">
                <a:solidFill>
                  <a:srgbClr val="FFFFFF"/>
                </a:solidFill>
              </a:rPr>
              <a:t>human</a:t>
            </a:r>
            <a:endParaRPr lang="fr-FR" dirty="0">
              <a:solidFill>
                <a:srgbClr val="FFFFFF"/>
              </a:solidFill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AA8B125-B23C-4B2C-BCDF-70E5DC2C26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60563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7B652159-D90F-4371-B1B0-89FAB849A697}"/>
              </a:ext>
            </a:extLst>
          </p:cNvPr>
          <p:cNvSpPr txBox="1"/>
          <p:nvPr/>
        </p:nvSpPr>
        <p:spPr>
          <a:xfrm>
            <a:off x="9845040" y="1310641"/>
            <a:ext cx="26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7820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883BF-9F45-4B43-A75B-A7B1A17A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r-FR" dirty="0"/>
              <a:t>Humanity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759B00-E934-46EF-B775-3AB7EEFC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Humanity </a:t>
            </a:r>
            <a:r>
              <a:rPr lang="fr-FR" sz="2400" dirty="0" err="1"/>
              <a:t>is</a:t>
            </a:r>
            <a:r>
              <a:rPr lang="fr-FR" sz="2400" dirty="0"/>
              <a:t> not </a:t>
            </a:r>
            <a:r>
              <a:rPr lang="fr-FR" sz="2400" dirty="0" err="1"/>
              <a:t>easy</a:t>
            </a:r>
            <a:r>
              <a:rPr lang="fr-FR" sz="2400" dirty="0"/>
              <a:t> to </a:t>
            </a:r>
            <a:r>
              <a:rPr lang="fr-FR" sz="2400" dirty="0" err="1"/>
              <a:t>reproduce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Emotion </a:t>
            </a:r>
            <a:r>
              <a:rPr lang="fr-FR" sz="2400" dirty="0" err="1"/>
              <a:t>is</a:t>
            </a:r>
            <a:r>
              <a:rPr lang="fr-FR" sz="2400" dirty="0"/>
              <a:t> not </a:t>
            </a:r>
            <a:r>
              <a:rPr lang="fr-FR" sz="2400" dirty="0" err="1"/>
              <a:t>codable</a:t>
            </a:r>
            <a:r>
              <a:rPr lang="fr-FR" sz="2400" dirty="0"/>
              <a:t> </a:t>
            </a:r>
            <a:r>
              <a:rPr lang="fr-FR" sz="2400" dirty="0" err="1"/>
              <a:t>neither</a:t>
            </a:r>
            <a:r>
              <a:rPr lang="fr-FR" sz="2400" dirty="0"/>
              <a:t> </a:t>
            </a:r>
            <a:r>
              <a:rPr lang="fr-FR" sz="2400" dirty="0" err="1"/>
              <a:t>it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fully</a:t>
            </a:r>
            <a:r>
              <a:rPr lang="fr-FR" sz="2400" dirty="0"/>
              <a:t> </a:t>
            </a:r>
            <a:r>
              <a:rPr lang="fr-FR" sz="2400" dirty="0" err="1"/>
              <a:t>learnable</a:t>
            </a:r>
            <a:endParaRPr lang="fr-FR" sz="2400" dirty="0"/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d-rom coffee cup holder">
            <a:hlinkClick r:id="" action="ppaction://media"/>
            <a:extLst>
              <a:ext uri="{FF2B5EF4-FFF2-40B4-BE49-F238E27FC236}">
                <a16:creationId xmlns:a16="http://schemas.microsoft.com/office/drawing/2014/main" id="{EAD27119-DEB1-49CE-A454-322F2472F3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4247" y="2612994"/>
            <a:ext cx="4946836" cy="278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21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3A9AB35-D86A-40A5-B58B-0BA7519F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Save </a:t>
            </a:r>
            <a:r>
              <a:rPr lang="fr-FR" sz="2800" dirty="0" err="1">
                <a:solidFill>
                  <a:schemeClr val="bg1"/>
                </a:solidFill>
              </a:rPr>
              <a:t>our</a:t>
            </a:r>
            <a:r>
              <a:rPr lang="fr-FR" sz="2800" dirty="0">
                <a:solidFill>
                  <a:schemeClr val="bg1"/>
                </a:solidFill>
              </a:rPr>
              <a:t> pilots</a:t>
            </a:r>
          </a:p>
        </p:txBody>
      </p:sp>
      <p:pic>
        <p:nvPicPr>
          <p:cNvPr id="12" name="Espace réservé du contenu 11" descr="Une image contenant extérieur, ciel, plane, transport&#10;&#10;Description générée automatiquement">
            <a:extLst>
              <a:ext uri="{FF2B5EF4-FFF2-40B4-BE49-F238E27FC236}">
                <a16:creationId xmlns:a16="http://schemas.microsoft.com/office/drawing/2014/main" id="{59C3FE5C-8272-4239-BA50-5FA1DA985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3220973"/>
            <a:ext cx="3363912" cy="2249616"/>
          </a:xfrm>
        </p:spPr>
      </p:pic>
      <p:pic>
        <p:nvPicPr>
          <p:cNvPr id="33" name="Espace réservé du contenu 9" descr="Une image contenant ciel, extérieur, plane, volant&#10;&#10;Description générée automatiquement">
            <a:extLst>
              <a:ext uri="{FF2B5EF4-FFF2-40B4-BE49-F238E27FC236}">
                <a16:creationId xmlns:a16="http://schemas.microsoft.com/office/drawing/2014/main" id="{643544D0-750B-4732-AE73-2BDF7350F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356134"/>
            <a:ext cx="6250769" cy="398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9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06B777-F06E-44FF-A878-4E7A408B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2004"/>
            <a:ext cx="4163365" cy="479540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Write a </a:t>
            </a:r>
            <a:r>
              <a:rPr lang="fr-FR" dirty="0" err="1">
                <a:solidFill>
                  <a:srgbClr val="FFFFFF"/>
                </a:solidFill>
              </a:rPr>
              <a:t>number</a:t>
            </a:r>
            <a:r>
              <a:rPr lang="fr-FR" dirty="0">
                <a:solidFill>
                  <a:srgbClr val="FFFFFF"/>
                </a:solidFill>
              </a:rPr>
              <a:t>…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DAD29530-71BD-4746-82D4-EEA9E5E6E101}"/>
              </a:ext>
            </a:extLst>
          </p:cNvPr>
          <p:cNvSpPr/>
          <p:nvPr/>
        </p:nvSpPr>
        <p:spPr>
          <a:xfrm>
            <a:off x="5264133" y="1345752"/>
            <a:ext cx="6513603" cy="647595"/>
          </a:xfrm>
          <a:custGeom>
            <a:avLst/>
            <a:gdLst>
              <a:gd name="connsiteX0" fmla="*/ 0 w 6513603"/>
              <a:gd name="connsiteY0" fmla="*/ 107935 h 647595"/>
              <a:gd name="connsiteX1" fmla="*/ 107935 w 6513603"/>
              <a:gd name="connsiteY1" fmla="*/ 0 h 647595"/>
              <a:gd name="connsiteX2" fmla="*/ 6405668 w 6513603"/>
              <a:gd name="connsiteY2" fmla="*/ 0 h 647595"/>
              <a:gd name="connsiteX3" fmla="*/ 6513603 w 6513603"/>
              <a:gd name="connsiteY3" fmla="*/ 107935 h 647595"/>
              <a:gd name="connsiteX4" fmla="*/ 6513603 w 6513603"/>
              <a:gd name="connsiteY4" fmla="*/ 539660 h 647595"/>
              <a:gd name="connsiteX5" fmla="*/ 6405668 w 6513603"/>
              <a:gd name="connsiteY5" fmla="*/ 647595 h 647595"/>
              <a:gd name="connsiteX6" fmla="*/ 107935 w 6513603"/>
              <a:gd name="connsiteY6" fmla="*/ 647595 h 647595"/>
              <a:gd name="connsiteX7" fmla="*/ 0 w 6513603"/>
              <a:gd name="connsiteY7" fmla="*/ 539660 h 647595"/>
              <a:gd name="connsiteX8" fmla="*/ 0 w 6513603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603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6405668" y="0"/>
                </a:lnTo>
                <a:cubicBezTo>
                  <a:pt x="6465279" y="0"/>
                  <a:pt x="6513603" y="48324"/>
                  <a:pt x="6513603" y="107935"/>
                </a:cubicBezTo>
                <a:lnTo>
                  <a:pt x="6513603" y="539660"/>
                </a:lnTo>
                <a:cubicBezTo>
                  <a:pt x="6513603" y="599271"/>
                  <a:pt x="6465279" y="647595"/>
                  <a:pt x="6405668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700" kern="1200" dirty="0"/>
              <a:t>1234</a:t>
            </a:r>
            <a:endParaRPr lang="en-US" sz="2700" kern="1200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FD00AC9-BA39-41EF-A80E-6AAD9865015B}"/>
              </a:ext>
            </a:extLst>
          </p:cNvPr>
          <p:cNvSpPr/>
          <p:nvPr/>
        </p:nvSpPr>
        <p:spPr>
          <a:xfrm>
            <a:off x="5264133" y="2071107"/>
            <a:ext cx="6513603" cy="647595"/>
          </a:xfrm>
          <a:custGeom>
            <a:avLst/>
            <a:gdLst>
              <a:gd name="connsiteX0" fmla="*/ 0 w 6513603"/>
              <a:gd name="connsiteY0" fmla="*/ 107935 h 647595"/>
              <a:gd name="connsiteX1" fmla="*/ 107935 w 6513603"/>
              <a:gd name="connsiteY1" fmla="*/ 0 h 647595"/>
              <a:gd name="connsiteX2" fmla="*/ 6405668 w 6513603"/>
              <a:gd name="connsiteY2" fmla="*/ 0 h 647595"/>
              <a:gd name="connsiteX3" fmla="*/ 6513603 w 6513603"/>
              <a:gd name="connsiteY3" fmla="*/ 107935 h 647595"/>
              <a:gd name="connsiteX4" fmla="*/ 6513603 w 6513603"/>
              <a:gd name="connsiteY4" fmla="*/ 539660 h 647595"/>
              <a:gd name="connsiteX5" fmla="*/ 6405668 w 6513603"/>
              <a:gd name="connsiteY5" fmla="*/ 647595 h 647595"/>
              <a:gd name="connsiteX6" fmla="*/ 107935 w 6513603"/>
              <a:gd name="connsiteY6" fmla="*/ 647595 h 647595"/>
              <a:gd name="connsiteX7" fmla="*/ 0 w 6513603"/>
              <a:gd name="connsiteY7" fmla="*/ 539660 h 647595"/>
              <a:gd name="connsiteX8" fmla="*/ 0 w 6513603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603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6405668" y="0"/>
                </a:lnTo>
                <a:cubicBezTo>
                  <a:pt x="6465279" y="0"/>
                  <a:pt x="6513603" y="48324"/>
                  <a:pt x="6513603" y="107935"/>
                </a:cubicBezTo>
                <a:lnTo>
                  <a:pt x="6513603" y="539660"/>
                </a:lnTo>
                <a:cubicBezTo>
                  <a:pt x="6513603" y="599271"/>
                  <a:pt x="6465279" y="647595"/>
                  <a:pt x="6405668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700" kern="1200" dirty="0"/>
              <a:t>11234</a:t>
            </a:r>
            <a:endParaRPr lang="en-US" sz="2700" kern="1200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487CFA54-0AEE-447E-8AAC-4246B4A9B6C2}"/>
              </a:ext>
            </a:extLst>
          </p:cNvPr>
          <p:cNvSpPr/>
          <p:nvPr/>
        </p:nvSpPr>
        <p:spPr>
          <a:xfrm>
            <a:off x="5264133" y="2796462"/>
            <a:ext cx="6513603" cy="647595"/>
          </a:xfrm>
          <a:custGeom>
            <a:avLst/>
            <a:gdLst>
              <a:gd name="connsiteX0" fmla="*/ 0 w 6513603"/>
              <a:gd name="connsiteY0" fmla="*/ 107935 h 647595"/>
              <a:gd name="connsiteX1" fmla="*/ 107935 w 6513603"/>
              <a:gd name="connsiteY1" fmla="*/ 0 h 647595"/>
              <a:gd name="connsiteX2" fmla="*/ 6405668 w 6513603"/>
              <a:gd name="connsiteY2" fmla="*/ 0 h 647595"/>
              <a:gd name="connsiteX3" fmla="*/ 6513603 w 6513603"/>
              <a:gd name="connsiteY3" fmla="*/ 107935 h 647595"/>
              <a:gd name="connsiteX4" fmla="*/ 6513603 w 6513603"/>
              <a:gd name="connsiteY4" fmla="*/ 539660 h 647595"/>
              <a:gd name="connsiteX5" fmla="*/ 6405668 w 6513603"/>
              <a:gd name="connsiteY5" fmla="*/ 647595 h 647595"/>
              <a:gd name="connsiteX6" fmla="*/ 107935 w 6513603"/>
              <a:gd name="connsiteY6" fmla="*/ 647595 h 647595"/>
              <a:gd name="connsiteX7" fmla="*/ 0 w 6513603"/>
              <a:gd name="connsiteY7" fmla="*/ 539660 h 647595"/>
              <a:gd name="connsiteX8" fmla="*/ 0 w 6513603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603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6405668" y="0"/>
                </a:lnTo>
                <a:cubicBezTo>
                  <a:pt x="6465279" y="0"/>
                  <a:pt x="6513603" y="48324"/>
                  <a:pt x="6513603" y="107935"/>
                </a:cubicBezTo>
                <a:lnTo>
                  <a:pt x="6513603" y="539660"/>
                </a:lnTo>
                <a:cubicBezTo>
                  <a:pt x="6513603" y="599271"/>
                  <a:pt x="6465279" y="647595"/>
                  <a:pt x="6405668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700" kern="1200" dirty="0"/>
              <a:t>12444</a:t>
            </a:r>
            <a:endParaRPr lang="en-US" sz="2700" kern="1200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F6D896BA-C585-4B03-A660-56636946B81D}"/>
              </a:ext>
            </a:extLst>
          </p:cNvPr>
          <p:cNvSpPr/>
          <p:nvPr/>
        </p:nvSpPr>
        <p:spPr>
          <a:xfrm>
            <a:off x="5264133" y="3521817"/>
            <a:ext cx="6513603" cy="647595"/>
          </a:xfrm>
          <a:custGeom>
            <a:avLst/>
            <a:gdLst>
              <a:gd name="connsiteX0" fmla="*/ 0 w 6513603"/>
              <a:gd name="connsiteY0" fmla="*/ 107935 h 647595"/>
              <a:gd name="connsiteX1" fmla="*/ 107935 w 6513603"/>
              <a:gd name="connsiteY1" fmla="*/ 0 h 647595"/>
              <a:gd name="connsiteX2" fmla="*/ 6405668 w 6513603"/>
              <a:gd name="connsiteY2" fmla="*/ 0 h 647595"/>
              <a:gd name="connsiteX3" fmla="*/ 6513603 w 6513603"/>
              <a:gd name="connsiteY3" fmla="*/ 107935 h 647595"/>
              <a:gd name="connsiteX4" fmla="*/ 6513603 w 6513603"/>
              <a:gd name="connsiteY4" fmla="*/ 539660 h 647595"/>
              <a:gd name="connsiteX5" fmla="*/ 6405668 w 6513603"/>
              <a:gd name="connsiteY5" fmla="*/ 647595 h 647595"/>
              <a:gd name="connsiteX6" fmla="*/ 107935 w 6513603"/>
              <a:gd name="connsiteY6" fmla="*/ 647595 h 647595"/>
              <a:gd name="connsiteX7" fmla="*/ 0 w 6513603"/>
              <a:gd name="connsiteY7" fmla="*/ 539660 h 647595"/>
              <a:gd name="connsiteX8" fmla="*/ 0 w 6513603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603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6405668" y="0"/>
                </a:lnTo>
                <a:cubicBezTo>
                  <a:pt x="6465279" y="0"/>
                  <a:pt x="6513603" y="48324"/>
                  <a:pt x="6513603" y="107935"/>
                </a:cubicBezTo>
                <a:lnTo>
                  <a:pt x="6513603" y="539660"/>
                </a:lnTo>
                <a:cubicBezTo>
                  <a:pt x="6513603" y="599271"/>
                  <a:pt x="6465279" y="647595"/>
                  <a:pt x="6405668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700" kern="1200" dirty="0"/>
              <a:t>111234</a:t>
            </a:r>
            <a:endParaRPr lang="en-US" sz="2700" kern="1200" dirty="0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8946A78F-7501-4319-91AE-79C6D66A5AA6}"/>
              </a:ext>
            </a:extLst>
          </p:cNvPr>
          <p:cNvSpPr/>
          <p:nvPr/>
        </p:nvSpPr>
        <p:spPr>
          <a:xfrm>
            <a:off x="5264133" y="4247172"/>
            <a:ext cx="6513603" cy="647595"/>
          </a:xfrm>
          <a:custGeom>
            <a:avLst/>
            <a:gdLst>
              <a:gd name="connsiteX0" fmla="*/ 0 w 6513603"/>
              <a:gd name="connsiteY0" fmla="*/ 107935 h 647595"/>
              <a:gd name="connsiteX1" fmla="*/ 107935 w 6513603"/>
              <a:gd name="connsiteY1" fmla="*/ 0 h 647595"/>
              <a:gd name="connsiteX2" fmla="*/ 6405668 w 6513603"/>
              <a:gd name="connsiteY2" fmla="*/ 0 h 647595"/>
              <a:gd name="connsiteX3" fmla="*/ 6513603 w 6513603"/>
              <a:gd name="connsiteY3" fmla="*/ 107935 h 647595"/>
              <a:gd name="connsiteX4" fmla="*/ 6513603 w 6513603"/>
              <a:gd name="connsiteY4" fmla="*/ 539660 h 647595"/>
              <a:gd name="connsiteX5" fmla="*/ 6405668 w 6513603"/>
              <a:gd name="connsiteY5" fmla="*/ 647595 h 647595"/>
              <a:gd name="connsiteX6" fmla="*/ 107935 w 6513603"/>
              <a:gd name="connsiteY6" fmla="*/ 647595 h 647595"/>
              <a:gd name="connsiteX7" fmla="*/ 0 w 6513603"/>
              <a:gd name="connsiteY7" fmla="*/ 539660 h 647595"/>
              <a:gd name="connsiteX8" fmla="*/ 0 w 6513603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603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6405668" y="0"/>
                </a:lnTo>
                <a:cubicBezTo>
                  <a:pt x="6465279" y="0"/>
                  <a:pt x="6513603" y="48324"/>
                  <a:pt x="6513603" y="107935"/>
                </a:cubicBezTo>
                <a:lnTo>
                  <a:pt x="6513603" y="539660"/>
                </a:lnTo>
                <a:cubicBezTo>
                  <a:pt x="6513603" y="599271"/>
                  <a:pt x="6465279" y="647595"/>
                  <a:pt x="6405668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700" kern="1200" dirty="0"/>
              <a:t>112444</a:t>
            </a:r>
            <a:endParaRPr lang="en-US" sz="2700" kern="1200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821F8FC0-AC76-416A-8BC0-F9FBBDD739DE}"/>
              </a:ext>
            </a:extLst>
          </p:cNvPr>
          <p:cNvSpPr/>
          <p:nvPr/>
        </p:nvSpPr>
        <p:spPr>
          <a:xfrm>
            <a:off x="5264133" y="4972527"/>
            <a:ext cx="6513603" cy="647595"/>
          </a:xfrm>
          <a:custGeom>
            <a:avLst/>
            <a:gdLst>
              <a:gd name="connsiteX0" fmla="*/ 0 w 6513603"/>
              <a:gd name="connsiteY0" fmla="*/ 107935 h 647595"/>
              <a:gd name="connsiteX1" fmla="*/ 107935 w 6513603"/>
              <a:gd name="connsiteY1" fmla="*/ 0 h 647595"/>
              <a:gd name="connsiteX2" fmla="*/ 6405668 w 6513603"/>
              <a:gd name="connsiteY2" fmla="*/ 0 h 647595"/>
              <a:gd name="connsiteX3" fmla="*/ 6513603 w 6513603"/>
              <a:gd name="connsiteY3" fmla="*/ 107935 h 647595"/>
              <a:gd name="connsiteX4" fmla="*/ 6513603 w 6513603"/>
              <a:gd name="connsiteY4" fmla="*/ 539660 h 647595"/>
              <a:gd name="connsiteX5" fmla="*/ 6405668 w 6513603"/>
              <a:gd name="connsiteY5" fmla="*/ 647595 h 647595"/>
              <a:gd name="connsiteX6" fmla="*/ 107935 w 6513603"/>
              <a:gd name="connsiteY6" fmla="*/ 647595 h 647595"/>
              <a:gd name="connsiteX7" fmla="*/ 0 w 6513603"/>
              <a:gd name="connsiteY7" fmla="*/ 539660 h 647595"/>
              <a:gd name="connsiteX8" fmla="*/ 0 w 6513603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603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6405668" y="0"/>
                </a:lnTo>
                <a:cubicBezTo>
                  <a:pt x="6465279" y="0"/>
                  <a:pt x="6513603" y="48324"/>
                  <a:pt x="6513603" y="107935"/>
                </a:cubicBezTo>
                <a:lnTo>
                  <a:pt x="6513603" y="539660"/>
                </a:lnTo>
                <a:cubicBezTo>
                  <a:pt x="6513603" y="599271"/>
                  <a:pt x="6465279" y="647595"/>
                  <a:pt x="6405668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700" kern="1200" dirty="0"/>
              <a:t>1112444</a:t>
            </a:r>
            <a:endParaRPr lang="en-US" sz="2700" kern="1200" dirty="0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52D5CCF3-B741-4C4C-882F-A05050259D6D}"/>
              </a:ext>
            </a:extLst>
          </p:cNvPr>
          <p:cNvSpPr/>
          <p:nvPr/>
        </p:nvSpPr>
        <p:spPr>
          <a:xfrm>
            <a:off x="5264133" y="485185"/>
            <a:ext cx="6513603" cy="647595"/>
          </a:xfrm>
          <a:custGeom>
            <a:avLst/>
            <a:gdLst>
              <a:gd name="connsiteX0" fmla="*/ 0 w 6513603"/>
              <a:gd name="connsiteY0" fmla="*/ 107935 h 647595"/>
              <a:gd name="connsiteX1" fmla="*/ 107935 w 6513603"/>
              <a:gd name="connsiteY1" fmla="*/ 0 h 647595"/>
              <a:gd name="connsiteX2" fmla="*/ 6405668 w 6513603"/>
              <a:gd name="connsiteY2" fmla="*/ 0 h 647595"/>
              <a:gd name="connsiteX3" fmla="*/ 6513603 w 6513603"/>
              <a:gd name="connsiteY3" fmla="*/ 107935 h 647595"/>
              <a:gd name="connsiteX4" fmla="*/ 6513603 w 6513603"/>
              <a:gd name="connsiteY4" fmla="*/ 539660 h 647595"/>
              <a:gd name="connsiteX5" fmla="*/ 6405668 w 6513603"/>
              <a:gd name="connsiteY5" fmla="*/ 647595 h 647595"/>
              <a:gd name="connsiteX6" fmla="*/ 107935 w 6513603"/>
              <a:gd name="connsiteY6" fmla="*/ 647595 h 647595"/>
              <a:gd name="connsiteX7" fmla="*/ 0 w 6513603"/>
              <a:gd name="connsiteY7" fmla="*/ 539660 h 647595"/>
              <a:gd name="connsiteX8" fmla="*/ 0 w 6513603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603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6405668" y="0"/>
                </a:lnTo>
                <a:cubicBezTo>
                  <a:pt x="6465279" y="0"/>
                  <a:pt x="6513603" y="48324"/>
                  <a:pt x="6513603" y="107935"/>
                </a:cubicBezTo>
                <a:lnTo>
                  <a:pt x="6513603" y="539660"/>
                </a:lnTo>
                <a:cubicBezTo>
                  <a:pt x="6513603" y="599271"/>
                  <a:pt x="6465279" y="647595"/>
                  <a:pt x="6405668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b="1" dirty="0">
                <a:solidFill>
                  <a:schemeClr val="tx1"/>
                </a:solidFill>
              </a:rPr>
              <a:t>…</a:t>
            </a:r>
            <a:r>
              <a:rPr lang="fr-FR" sz="2400" b="1" dirty="0" err="1">
                <a:solidFill>
                  <a:schemeClr val="tx1"/>
                </a:solidFill>
              </a:rPr>
              <a:t>that</a:t>
            </a:r>
            <a:r>
              <a:rPr lang="fr-FR" sz="2400" b="1" dirty="0">
                <a:solidFill>
                  <a:schemeClr val="tx1"/>
                </a:solidFill>
              </a:rPr>
              <a:t> comprises one </a:t>
            </a:r>
            <a:r>
              <a:rPr lang="fr-FR" sz="2400" b="1" dirty="0" err="1">
                <a:solidFill>
                  <a:schemeClr val="tx1"/>
                </a:solidFill>
              </a:rPr>
              <a:t>one</a:t>
            </a:r>
            <a:r>
              <a:rPr lang="fr-FR" sz="2400" b="1" dirty="0">
                <a:solidFill>
                  <a:schemeClr val="tx1"/>
                </a:solidFill>
              </a:rPr>
              <a:t>, one </a:t>
            </a:r>
            <a:r>
              <a:rPr lang="fr-FR" sz="2400" b="1" dirty="0" err="1">
                <a:solidFill>
                  <a:schemeClr val="tx1"/>
                </a:solidFill>
              </a:rPr>
              <a:t>two</a:t>
            </a:r>
            <a:r>
              <a:rPr lang="fr-FR" sz="2400" b="1" dirty="0">
                <a:solidFill>
                  <a:schemeClr val="tx1"/>
                </a:solidFill>
              </a:rPr>
              <a:t> and </a:t>
            </a:r>
            <a:r>
              <a:rPr lang="fr-FR" sz="2400" b="1" dirty="0" err="1">
                <a:solidFill>
                  <a:schemeClr val="tx1"/>
                </a:solidFill>
              </a:rPr>
              <a:t>three</a:t>
            </a:r>
            <a:r>
              <a:rPr lang="fr-FR" sz="2400" b="1" dirty="0">
                <a:solidFill>
                  <a:schemeClr val="tx1"/>
                </a:solidFill>
              </a:rPr>
              <a:t> 4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pic>
        <p:nvPicPr>
          <p:cNvPr id="26" name="Image 25" descr="Une image contenant table, chips, alimentation&#10;&#10;Description générée automatiquement">
            <a:extLst>
              <a:ext uri="{FF2B5EF4-FFF2-40B4-BE49-F238E27FC236}">
                <a16:creationId xmlns:a16="http://schemas.microsoft.com/office/drawing/2014/main" id="{23FEB482-B59D-430E-A873-56D05E5E7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0" y="2397976"/>
            <a:ext cx="4163365" cy="3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DB4A39B-6E49-4B73-A4DD-D454740CDD39}"/>
              </a:ext>
            </a:extLst>
          </p:cNvPr>
          <p:cNvSpPr/>
          <p:nvPr/>
        </p:nvSpPr>
        <p:spPr>
          <a:xfrm>
            <a:off x="5264133" y="5703752"/>
            <a:ext cx="6513603" cy="647595"/>
          </a:xfrm>
          <a:custGeom>
            <a:avLst/>
            <a:gdLst>
              <a:gd name="connsiteX0" fmla="*/ 0 w 6513603"/>
              <a:gd name="connsiteY0" fmla="*/ 107935 h 647595"/>
              <a:gd name="connsiteX1" fmla="*/ 107935 w 6513603"/>
              <a:gd name="connsiteY1" fmla="*/ 0 h 647595"/>
              <a:gd name="connsiteX2" fmla="*/ 6405668 w 6513603"/>
              <a:gd name="connsiteY2" fmla="*/ 0 h 647595"/>
              <a:gd name="connsiteX3" fmla="*/ 6513603 w 6513603"/>
              <a:gd name="connsiteY3" fmla="*/ 107935 h 647595"/>
              <a:gd name="connsiteX4" fmla="*/ 6513603 w 6513603"/>
              <a:gd name="connsiteY4" fmla="*/ 539660 h 647595"/>
              <a:gd name="connsiteX5" fmla="*/ 6405668 w 6513603"/>
              <a:gd name="connsiteY5" fmla="*/ 647595 h 647595"/>
              <a:gd name="connsiteX6" fmla="*/ 107935 w 6513603"/>
              <a:gd name="connsiteY6" fmla="*/ 647595 h 647595"/>
              <a:gd name="connsiteX7" fmla="*/ 0 w 6513603"/>
              <a:gd name="connsiteY7" fmla="*/ 539660 h 647595"/>
              <a:gd name="connsiteX8" fmla="*/ 0 w 6513603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603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6405668" y="0"/>
                </a:lnTo>
                <a:cubicBezTo>
                  <a:pt x="6465279" y="0"/>
                  <a:pt x="6513603" y="48324"/>
                  <a:pt x="6513603" y="107935"/>
                </a:cubicBezTo>
                <a:lnTo>
                  <a:pt x="6513603" y="539660"/>
                </a:lnTo>
                <a:cubicBezTo>
                  <a:pt x="6513603" y="599271"/>
                  <a:pt x="6465279" y="647595"/>
                  <a:pt x="6405668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700" kern="1200" dirty="0"/>
              <a:t>561234….</a:t>
            </a:r>
            <a:endParaRPr lang="en-US" sz="2700" kern="1200" dirty="0"/>
          </a:p>
        </p:txBody>
      </p:sp>
    </p:spTree>
    <p:extLst>
      <p:ext uri="{BB962C8B-B14F-4D97-AF65-F5344CB8AC3E}">
        <p14:creationId xmlns:p14="http://schemas.microsoft.com/office/powerpoint/2010/main" val="153958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A0CA2E-869F-4AD4-96E6-A38D156C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041380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tester must awaken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C29287-6DC8-4FFE-90C6-2BA2401671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0" y="2847975"/>
            <a:ext cx="8481035" cy="33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75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B6469-4D4D-4B28-A9F1-78E600D4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r-FR" dirty="0"/>
              <a:t>And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Value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89721138-E493-4F22-8ADE-2B21F631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fr-FR" sz="1800" dirty="0" err="1"/>
              <a:t>Communicate</a:t>
            </a:r>
            <a:r>
              <a:rPr lang="fr-FR" sz="1800" dirty="0"/>
              <a:t> / </a:t>
            </a:r>
            <a:r>
              <a:rPr lang="fr-FR" sz="1800" dirty="0" err="1"/>
              <a:t>Liaise</a:t>
            </a:r>
            <a:r>
              <a:rPr lang="fr-FR" sz="1800" dirty="0"/>
              <a:t> / </a:t>
            </a:r>
            <a:r>
              <a:rPr lang="fr-FR" sz="1800" dirty="0" err="1"/>
              <a:t>Bring</a:t>
            </a:r>
            <a:r>
              <a:rPr lang="fr-FR" sz="1800" dirty="0"/>
              <a:t> </a:t>
            </a:r>
            <a:r>
              <a:rPr lang="fr-FR" sz="1800" dirty="0" err="1"/>
              <a:t>closer</a:t>
            </a:r>
            <a:endParaRPr lang="fr-FR" sz="1800" dirty="0"/>
          </a:p>
          <a:p>
            <a:r>
              <a:rPr lang="fr-FR" sz="1800" dirty="0" err="1"/>
              <a:t>Empathy</a:t>
            </a:r>
            <a:r>
              <a:rPr lang="fr-FR" sz="1800" dirty="0"/>
              <a:t> &amp; social </a:t>
            </a:r>
            <a:r>
              <a:rPr lang="fr-FR" sz="1800" dirty="0" err="1"/>
              <a:t>skills</a:t>
            </a:r>
            <a:endParaRPr lang="fr-FR" sz="1800" dirty="0"/>
          </a:p>
          <a:p>
            <a:r>
              <a:rPr lang="fr-FR" sz="1800" dirty="0"/>
              <a:t>Be </a:t>
            </a:r>
            <a:r>
              <a:rPr lang="fr-FR" sz="1800" dirty="0" err="1"/>
              <a:t>creative</a:t>
            </a:r>
            <a:r>
              <a:rPr lang="fr-FR" sz="1800" dirty="0"/>
              <a:t>, disruptive</a:t>
            </a:r>
          </a:p>
          <a:p>
            <a:r>
              <a:rPr lang="fr-FR" sz="1800" dirty="0" err="1"/>
              <a:t>Decide</a:t>
            </a:r>
            <a:r>
              <a:rPr lang="fr-FR" sz="1800" dirty="0"/>
              <a:t> / </a:t>
            </a:r>
            <a:r>
              <a:rPr lang="fr-FR" sz="1800" dirty="0" err="1"/>
              <a:t>Validate</a:t>
            </a:r>
            <a:endParaRPr lang="fr-FR" sz="1800" dirty="0"/>
          </a:p>
          <a:p>
            <a:r>
              <a:rPr lang="fr-FR" sz="1800" dirty="0" err="1"/>
              <a:t>Reassure</a:t>
            </a:r>
            <a:r>
              <a:rPr lang="fr-FR" sz="1800" dirty="0"/>
              <a:t> / </a:t>
            </a:r>
            <a:r>
              <a:rPr lang="fr-FR" sz="1800" dirty="0" err="1"/>
              <a:t>Facilitate</a:t>
            </a:r>
            <a:r>
              <a:rPr lang="fr-FR" sz="1800" dirty="0"/>
              <a:t> </a:t>
            </a:r>
          </a:p>
          <a:p>
            <a:r>
              <a:rPr lang="fr-FR" sz="1800" dirty="0" err="1"/>
              <a:t>Define</a:t>
            </a:r>
            <a:r>
              <a:rPr lang="fr-FR" sz="1800" dirty="0"/>
              <a:t> and </a:t>
            </a:r>
            <a:r>
              <a:rPr lang="fr-FR" sz="1800" dirty="0" err="1"/>
              <a:t>validate</a:t>
            </a:r>
            <a:r>
              <a:rPr lang="fr-FR" sz="1800" dirty="0"/>
              <a:t> </a:t>
            </a:r>
            <a:r>
              <a:rPr lang="fr-FR" sz="1800" dirty="0" err="1"/>
              <a:t>Ux</a:t>
            </a:r>
            <a:endParaRPr lang="fr-FR" sz="1800" dirty="0"/>
          </a:p>
          <a:p>
            <a:r>
              <a:rPr lang="fr-FR" sz="1800" dirty="0" err="1"/>
              <a:t>Differenciate</a:t>
            </a:r>
            <a:endParaRPr lang="fr-FR" sz="1800" dirty="0"/>
          </a:p>
          <a:p>
            <a:endParaRPr lang="fr-FR" sz="18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appareil, sécheuse&#10;&#10;Description générée automatiquement">
            <a:extLst>
              <a:ext uri="{FF2B5EF4-FFF2-40B4-BE49-F238E27FC236}">
                <a16:creationId xmlns:a16="http://schemas.microsoft.com/office/drawing/2014/main" id="{3DF4F187-FBAD-4367-98BA-0D7CF0BC1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8" r="17990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2797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2337FB-BCF9-478C-B47D-BA7D3F60E7F8}"/>
              </a:ext>
            </a:extLst>
          </p:cNvPr>
          <p:cNvSpPr/>
          <p:nvPr/>
        </p:nvSpPr>
        <p:spPr>
          <a:xfrm>
            <a:off x="0" y="0"/>
            <a:ext cx="12192000" cy="6504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09F5DB9-C55E-413D-8BB2-2A388DF15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571" y="365125"/>
            <a:ext cx="14245731" cy="79751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67E4A4A-5417-4B9B-B857-F6A2BA81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980174" cy="740194"/>
          </a:xfrm>
          <a:solidFill>
            <a:srgbClr val="000000">
              <a:alpha val="50980"/>
            </a:srgbClr>
          </a:solidFill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Bach In Time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0D4499-6E97-4EAB-9B5E-A29F272F96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10" y="42758"/>
            <a:ext cx="2095011" cy="11633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9A5DF5-2794-4068-ACFB-8B6CA05C43ED}"/>
              </a:ext>
            </a:extLst>
          </p:cNvPr>
          <p:cNvSpPr/>
          <p:nvPr/>
        </p:nvSpPr>
        <p:spPr>
          <a:xfrm>
            <a:off x="2823586" y="2331218"/>
            <a:ext cx="5456255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+mj-lt"/>
              <a:buAutoNum type="arabicPeriod"/>
            </a:pPr>
            <a:r>
              <a:rPr lang="fr-FR" sz="3600" dirty="0" err="1">
                <a:solidFill>
                  <a:schemeClr val="tx1"/>
                </a:solidFill>
                <a:latin typeface="+mj-lt"/>
              </a:rPr>
              <a:t>It’s</a:t>
            </a:r>
            <a:r>
              <a:rPr lang="fr-FR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+mj-lt"/>
              </a:rPr>
              <a:t>beautiful</a:t>
            </a:r>
            <a:endParaRPr lang="fr-FR" sz="3600" dirty="0">
              <a:solidFill>
                <a:schemeClr val="tx1"/>
              </a:solidFill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endParaRPr lang="fr-FR" sz="3600" dirty="0">
              <a:solidFill>
                <a:schemeClr val="tx1"/>
              </a:solidFill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fr-FR" sz="3600" dirty="0" err="1">
                <a:solidFill>
                  <a:schemeClr val="tx1"/>
                </a:solidFill>
                <a:latin typeface="+mj-lt"/>
              </a:rPr>
              <a:t>I’m</a:t>
            </a:r>
            <a:r>
              <a:rPr lang="fr-FR" sz="3600" dirty="0">
                <a:solidFill>
                  <a:schemeClr val="tx1"/>
                </a:solidFill>
                <a:latin typeface="+mj-lt"/>
              </a:rPr>
              <a:t> a has-been</a:t>
            </a:r>
          </a:p>
        </p:txBody>
      </p:sp>
      <p:pic>
        <p:nvPicPr>
          <p:cNvPr id="15" name="bachend">
            <a:hlinkClick r:id="" action="ppaction://media"/>
            <a:extLst>
              <a:ext uri="{FF2B5EF4-FFF2-40B4-BE49-F238E27FC236}">
                <a16:creationId xmlns:a16="http://schemas.microsoft.com/office/drawing/2014/main" id="{0061126A-B512-4175-9F96-EB31FC905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37" y="4409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6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15C7E6-206E-40D5-A853-63A7E1AC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rgbClr val="FFFFFF"/>
                </a:solidFill>
              </a:rPr>
              <a:t>Testers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still</a:t>
            </a:r>
            <a:r>
              <a:rPr lang="fr-FR" dirty="0">
                <a:solidFill>
                  <a:srgbClr val="FFFFFF"/>
                </a:solidFill>
              </a:rPr>
              <a:t> have a future</a:t>
            </a:r>
          </a:p>
        </p:txBody>
      </p:sp>
      <p:pic>
        <p:nvPicPr>
          <p:cNvPr id="9" name="machine taking over human">
            <a:hlinkClick r:id="" action="ppaction://media"/>
            <a:extLst>
              <a:ext uri="{FF2B5EF4-FFF2-40B4-BE49-F238E27FC236}">
                <a16:creationId xmlns:a16="http://schemas.microsoft.com/office/drawing/2014/main" id="{192C3AFA-45F4-41E6-8029-C6B641D0A7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3251" y="470925"/>
            <a:ext cx="5940374" cy="5940374"/>
          </a:xfrm>
        </p:spPr>
      </p:pic>
    </p:spTree>
    <p:extLst>
      <p:ext uri="{BB962C8B-B14F-4D97-AF65-F5344CB8AC3E}">
        <p14:creationId xmlns:p14="http://schemas.microsoft.com/office/powerpoint/2010/main" val="13326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1C3544A-B79A-4A91-B585-9389A5BCF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745" y="3113620"/>
            <a:ext cx="568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518E"/>
                </a:solidFill>
                <a:latin typeface="黑体" pitchFamily="49" charset="-122"/>
                <a:ea typeface="黑体" pitchFamily="49" charset="-122"/>
                <a:sym typeface="Calibri" pitchFamily="34" charset="0"/>
              </a:rPr>
              <a:t>Thank you </a:t>
            </a:r>
            <a:endParaRPr lang="zh-CN" altLang="en-US" sz="7200" b="1" dirty="0">
              <a:solidFill>
                <a:srgbClr val="00518E"/>
              </a:solidFill>
              <a:latin typeface="黑体" pitchFamily="49" charset="-122"/>
              <a:ea typeface="黑体" pitchFamily="49" charset="-122"/>
              <a:sym typeface="Calibri" pitchFamily="34" charset="0"/>
            </a:endParaRP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315A266D-955C-4FDF-9E37-E8C6C304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84708"/>
              </a:clrFrom>
              <a:clrTo>
                <a:srgbClr val="0847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6893" y="2452265"/>
            <a:ext cx="4678457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Une image contenant horloge, rue, signe&#10;&#10;Description générée automatiquement">
            <a:extLst>
              <a:ext uri="{FF2B5EF4-FFF2-40B4-BE49-F238E27FC236}">
                <a16:creationId xmlns:a16="http://schemas.microsoft.com/office/drawing/2014/main" id="{9C2B521D-6D95-4D16-94F6-FDE85336E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25" y="4446048"/>
            <a:ext cx="14287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14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4949EC-B271-49C3-9353-C7B96A3B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fr-FR" sz="2800" dirty="0" err="1">
                <a:solidFill>
                  <a:schemeClr val="bg1"/>
                </a:solidFill>
              </a:rPr>
              <a:t>Humans</a:t>
            </a:r>
            <a:r>
              <a:rPr lang="fr-FR" sz="2800" dirty="0">
                <a:solidFill>
                  <a:schemeClr val="bg1"/>
                </a:solidFill>
              </a:rPr>
              <a:t>: Hold on to </a:t>
            </a:r>
            <a:r>
              <a:rPr lang="fr-FR" sz="2800" dirty="0" err="1">
                <a:solidFill>
                  <a:schemeClr val="bg1"/>
                </a:solidFill>
              </a:rPr>
              <a:t>your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seat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F4BD1B-7D35-49FC-8C06-6A747B01E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603261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AI </a:t>
            </a:r>
            <a:r>
              <a:rPr lang="fr-FR" sz="2000" dirty="0" err="1">
                <a:solidFill>
                  <a:schemeClr val="bg1"/>
                </a:solidFill>
              </a:rPr>
              <a:t>is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penetrating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many</a:t>
            </a:r>
            <a:r>
              <a:rPr lang="fr-FR" sz="2000" dirty="0">
                <a:solidFill>
                  <a:schemeClr val="bg1"/>
                </a:solidFill>
              </a:rPr>
              <a:t> aspects of </a:t>
            </a:r>
            <a:r>
              <a:rPr lang="fr-FR" sz="2000" dirty="0" err="1">
                <a:solidFill>
                  <a:schemeClr val="bg1"/>
                </a:solidFill>
              </a:rPr>
              <a:t>everyday</a:t>
            </a:r>
            <a:r>
              <a:rPr lang="fr-FR" sz="2000" dirty="0">
                <a:solidFill>
                  <a:schemeClr val="bg1"/>
                </a:solidFill>
              </a:rPr>
              <a:t> life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pPr lvl="1"/>
            <a:r>
              <a:rPr lang="fr-FR" sz="1800" dirty="0" err="1">
                <a:solidFill>
                  <a:schemeClr val="bg1"/>
                </a:solidFill>
              </a:rPr>
              <a:t>Credit</a:t>
            </a:r>
            <a:endParaRPr lang="fr-FR" sz="1800" dirty="0">
              <a:solidFill>
                <a:schemeClr val="bg1"/>
              </a:solidFill>
            </a:endParaRPr>
          </a:p>
          <a:p>
            <a:pPr lvl="1"/>
            <a:r>
              <a:rPr lang="fr-FR" sz="1800" dirty="0" err="1">
                <a:solidFill>
                  <a:schemeClr val="bg1"/>
                </a:solidFill>
              </a:rPr>
              <a:t>Insurance</a:t>
            </a:r>
            <a:endParaRPr lang="fr-FR" sz="1800" dirty="0">
              <a:solidFill>
                <a:schemeClr val="bg1"/>
              </a:solidFill>
            </a:endParaRPr>
          </a:p>
          <a:p>
            <a:pPr lvl="1"/>
            <a:r>
              <a:rPr lang="fr-FR" sz="1800" dirty="0">
                <a:solidFill>
                  <a:schemeClr val="bg1"/>
                </a:solidFill>
              </a:rPr>
              <a:t>HR</a:t>
            </a:r>
          </a:p>
          <a:p>
            <a:pPr lvl="1"/>
            <a:r>
              <a:rPr lang="fr-FR" sz="1800" dirty="0" err="1">
                <a:solidFill>
                  <a:schemeClr val="bg1"/>
                </a:solidFill>
              </a:rPr>
              <a:t>Medicine</a:t>
            </a:r>
            <a:endParaRPr lang="fr-FR" sz="1800" dirty="0">
              <a:solidFill>
                <a:schemeClr val="bg1"/>
              </a:solidFill>
            </a:endParaRPr>
          </a:p>
          <a:p>
            <a:pPr lvl="1"/>
            <a:r>
              <a:rPr lang="fr-FR" sz="1800" dirty="0" err="1">
                <a:solidFill>
                  <a:schemeClr val="bg1"/>
                </a:solidFill>
              </a:rPr>
              <a:t>Supply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chain</a:t>
            </a:r>
            <a:endParaRPr lang="fr-FR" sz="1800" dirty="0">
              <a:solidFill>
                <a:schemeClr val="bg1"/>
              </a:solidFill>
            </a:endParaRPr>
          </a:p>
          <a:p>
            <a:pPr lvl="1"/>
            <a:r>
              <a:rPr lang="fr-FR" sz="1800" dirty="0" err="1">
                <a:solidFill>
                  <a:schemeClr val="bg1"/>
                </a:solidFill>
              </a:rPr>
              <a:t>Industry</a:t>
            </a:r>
            <a:endParaRPr lang="fr-FR" sz="1800" dirty="0">
              <a:solidFill>
                <a:schemeClr val="bg1"/>
              </a:solidFill>
            </a:endParaRPr>
          </a:p>
          <a:p>
            <a:pPr lvl="1"/>
            <a:r>
              <a:rPr lang="fr-FR" sz="1800" dirty="0" err="1">
                <a:solidFill>
                  <a:schemeClr val="bg1"/>
                </a:solidFill>
              </a:rPr>
              <a:t>Logistics</a:t>
            </a:r>
            <a:endParaRPr lang="fr-FR" sz="1800" dirty="0">
              <a:solidFill>
                <a:schemeClr val="bg1"/>
              </a:solidFill>
            </a:endParaRPr>
          </a:p>
          <a:p>
            <a:pPr lvl="1"/>
            <a:r>
              <a:rPr lang="fr-FR" sz="1800" dirty="0">
                <a:solidFill>
                  <a:schemeClr val="bg1"/>
                </a:solidFill>
              </a:rPr>
              <a:t>…/…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0DD4E8-E524-451F-B380-9C44F612050F}"/>
              </a:ext>
            </a:extLst>
          </p:cNvPr>
          <p:cNvSpPr/>
          <p:nvPr/>
        </p:nvSpPr>
        <p:spPr>
          <a:xfrm>
            <a:off x="4750963" y="598512"/>
            <a:ext cx="74410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Oracle &amp; Future Workplace</a:t>
            </a:r>
          </a:p>
          <a:p>
            <a:r>
              <a:rPr lang="en-US" sz="2400" dirty="0" err="1"/>
              <a:t>AI@Work</a:t>
            </a:r>
            <a:r>
              <a:rPr lang="en-US" sz="2400" dirty="0"/>
              <a:t> Study 2019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5DA530-0CC0-41D9-8069-8F223E05F3A7}"/>
              </a:ext>
            </a:extLst>
          </p:cNvPr>
          <p:cNvSpPr txBox="1"/>
          <p:nvPr/>
        </p:nvSpPr>
        <p:spPr>
          <a:xfrm>
            <a:off x="8314177" y="2427295"/>
            <a:ext cx="386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8000 </a:t>
            </a:r>
            <a:r>
              <a:rPr lang="fr-FR" dirty="0" err="1"/>
              <a:t>employees</a:t>
            </a:r>
            <a:r>
              <a:rPr lang="fr-FR" dirty="0"/>
              <a:t>, managers, HR leaders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A3D571-7209-41BD-8389-1B8BE3020C0C}"/>
              </a:ext>
            </a:extLst>
          </p:cNvPr>
          <p:cNvSpPr txBox="1"/>
          <p:nvPr/>
        </p:nvSpPr>
        <p:spPr>
          <a:xfrm>
            <a:off x="10832238" y="2651747"/>
            <a:ext cx="13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countries</a:t>
            </a:r>
          </a:p>
        </p:txBody>
      </p:sp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A76C345-65E7-4919-82BB-2FA0D1C696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66" y="3035361"/>
            <a:ext cx="1926279" cy="32059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815C92-9164-41FD-B371-7313EF9345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211" y="3035360"/>
            <a:ext cx="2039748" cy="3205946"/>
          </a:xfrm>
          <a:prstGeom prst="rect">
            <a:avLst/>
          </a:prstGeom>
        </p:spPr>
      </p:pic>
      <p:pic>
        <p:nvPicPr>
          <p:cNvPr id="13" name="Image 12" descr="Une image contenant bouteille, arrêt, rouge, signe&#10;&#10;Description générée automatiquement">
            <a:extLst>
              <a:ext uri="{FF2B5EF4-FFF2-40B4-BE49-F238E27FC236}">
                <a16:creationId xmlns:a16="http://schemas.microsoft.com/office/drawing/2014/main" id="{BF7CD4FE-3318-46FE-B033-6EBDA5BBF6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25" y="3035360"/>
            <a:ext cx="1353288" cy="3205946"/>
          </a:xfrm>
          <a:prstGeom prst="rect">
            <a:avLst/>
          </a:prstGeom>
        </p:spPr>
      </p:pic>
      <p:pic>
        <p:nvPicPr>
          <p:cNvPr id="15" name="Image 14" descr="Une image contenant signe, vert, assis, tenant&#10;&#10;Description générée automatiquement">
            <a:extLst>
              <a:ext uri="{FF2B5EF4-FFF2-40B4-BE49-F238E27FC236}">
                <a16:creationId xmlns:a16="http://schemas.microsoft.com/office/drawing/2014/main" id="{43BE2E40-B04F-4585-B7FC-CCB2B7C5D09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79" y="3035359"/>
            <a:ext cx="1745547" cy="32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4949EC-B271-49C3-9353-C7B96A3B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Tester: Hold on to </a:t>
            </a:r>
            <a:r>
              <a:rPr lang="fr-FR" sz="2800" dirty="0" err="1">
                <a:solidFill>
                  <a:schemeClr val="bg1"/>
                </a:solidFill>
              </a:rPr>
              <a:t>your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seat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F4BD1B-7D35-49FC-8C06-6A747B01E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Agile </a:t>
            </a:r>
            <a:r>
              <a:rPr lang="fr-FR" sz="2000" dirty="0" err="1">
                <a:solidFill>
                  <a:schemeClr val="bg1"/>
                </a:solidFill>
              </a:rPr>
              <a:t>approaches</a:t>
            </a:r>
            <a:r>
              <a:rPr lang="fr-FR" sz="2000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fr-FR" sz="1600" dirty="0" err="1">
                <a:solidFill>
                  <a:schemeClr val="bg1"/>
                </a:solidFill>
              </a:rPr>
              <a:t>Developpers</a:t>
            </a:r>
            <a:endParaRPr lang="fr-FR" sz="1600" dirty="0">
              <a:solidFill>
                <a:schemeClr val="bg1"/>
              </a:solidFill>
            </a:endParaRPr>
          </a:p>
          <a:p>
            <a:pPr lvl="1"/>
            <a:r>
              <a:rPr lang="fr-FR" sz="1600" dirty="0">
                <a:solidFill>
                  <a:schemeClr val="bg1"/>
                </a:solidFill>
              </a:rPr>
              <a:t>Production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Automation?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1AD1699-C920-4600-B606-37D34C45D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45" y="609429"/>
            <a:ext cx="5740263" cy="541019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D2D1C21-63EC-4B1A-AE5C-C054220AFE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51" y="2847111"/>
            <a:ext cx="2812626" cy="1518073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1662E7D5-1955-4CF9-BF16-D0316B8239D0}"/>
              </a:ext>
            </a:extLst>
          </p:cNvPr>
          <p:cNvGrpSpPr/>
          <p:nvPr/>
        </p:nvGrpSpPr>
        <p:grpSpPr>
          <a:xfrm>
            <a:off x="4871969" y="203251"/>
            <a:ext cx="7012372" cy="6429958"/>
            <a:chOff x="4871969" y="203251"/>
            <a:chExt cx="7012372" cy="6429958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4B79B9DC-5A66-4EF0-8487-C6F8089D7563}"/>
                </a:ext>
              </a:extLst>
            </p:cNvPr>
            <p:cNvGrpSpPr/>
            <p:nvPr/>
          </p:nvGrpSpPr>
          <p:grpSpPr>
            <a:xfrm>
              <a:off x="4871969" y="203251"/>
              <a:ext cx="7012372" cy="6429958"/>
              <a:chOff x="4841823" y="178098"/>
              <a:chExt cx="7012372" cy="6429958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9B9BCC97-151C-4A36-8860-E769D1E6FBB7}"/>
                  </a:ext>
                </a:extLst>
              </p:cNvPr>
              <p:cNvGrpSpPr/>
              <p:nvPr/>
            </p:nvGrpSpPr>
            <p:grpSpPr>
              <a:xfrm>
                <a:off x="8336557" y="2832200"/>
                <a:ext cx="1635672" cy="991964"/>
                <a:chOff x="8336557" y="2832200"/>
                <a:chExt cx="1635672" cy="991964"/>
              </a:xfrm>
            </p:grpSpPr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356CEFFD-F740-432E-A3BF-6E719B393EF3}"/>
                    </a:ext>
                  </a:extLst>
                </p:cNvPr>
                <p:cNvSpPr/>
                <p:nvPr/>
              </p:nvSpPr>
              <p:spPr>
                <a:xfrm>
                  <a:off x="8336557" y="3368662"/>
                  <a:ext cx="213360" cy="44111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74D9015C-CA81-4E1F-88CE-1DD06EE9FFB6}"/>
                    </a:ext>
                  </a:extLst>
                </p:cNvPr>
                <p:cNvSpPr/>
                <p:nvPr/>
              </p:nvSpPr>
              <p:spPr>
                <a:xfrm>
                  <a:off x="9486510" y="3383050"/>
                  <a:ext cx="213360" cy="44111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9EE3747-7C05-45F9-A088-5B3E59C8A561}"/>
                    </a:ext>
                  </a:extLst>
                </p:cNvPr>
                <p:cNvSpPr/>
                <p:nvPr/>
              </p:nvSpPr>
              <p:spPr>
                <a:xfrm rot="1869567">
                  <a:off x="8362019" y="2880361"/>
                  <a:ext cx="590636" cy="201509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74D18FD-4D23-4D39-B334-9FF400806E2F}"/>
                    </a:ext>
                  </a:extLst>
                </p:cNvPr>
                <p:cNvSpPr/>
                <p:nvPr/>
              </p:nvSpPr>
              <p:spPr>
                <a:xfrm rot="19312591">
                  <a:off x="9427509" y="2832200"/>
                  <a:ext cx="544720" cy="217593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CA337BCB-6319-463C-B696-25FD837D6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2741" y="2276439"/>
                <a:ext cx="1295512" cy="1836579"/>
              </a:xfrm>
              <a:prstGeom prst="rect">
                <a:avLst/>
              </a:prstGeom>
            </p:spPr>
          </p:pic>
          <p:pic>
            <p:nvPicPr>
              <p:cNvPr id="37" name="Image 36" descr="Une image contenant capture d’écran&#10;&#10;Description générée automatiquement">
                <a:extLst>
                  <a:ext uri="{FF2B5EF4-FFF2-40B4-BE49-F238E27FC236}">
                    <a16:creationId xmlns:a16="http://schemas.microsoft.com/office/drawing/2014/main" id="{421764BB-7A5F-4D4C-81C6-02F69E12E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4823" y="178098"/>
                <a:ext cx="4009372" cy="812356"/>
              </a:xfrm>
              <a:prstGeom prst="rect">
                <a:avLst/>
              </a:prstGeom>
            </p:spPr>
          </p:pic>
          <p:pic>
            <p:nvPicPr>
              <p:cNvPr id="39" name="Image 38" descr="Une image contenant capture d’écran&#10;&#10;Description générée automatiquement">
                <a:extLst>
                  <a:ext uri="{FF2B5EF4-FFF2-40B4-BE49-F238E27FC236}">
                    <a16:creationId xmlns:a16="http://schemas.microsoft.com/office/drawing/2014/main" id="{C968A7B0-7B4F-424E-B3F2-95ED958F7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1823" y="4761603"/>
                <a:ext cx="2556627" cy="1846453"/>
              </a:xfrm>
              <a:prstGeom prst="rect">
                <a:avLst/>
              </a:prstGeom>
            </p:spPr>
          </p:pic>
        </p:grpSp>
        <p:sp>
          <p:nvSpPr>
            <p:cNvPr id="43" name="Triangle isocèle 42">
              <a:extLst>
                <a:ext uri="{FF2B5EF4-FFF2-40B4-BE49-F238E27FC236}">
                  <a16:creationId xmlns:a16="http://schemas.microsoft.com/office/drawing/2014/main" id="{D26DEDF0-647A-4057-ACFC-46240523067E}"/>
                </a:ext>
              </a:extLst>
            </p:cNvPr>
            <p:cNvSpPr/>
            <p:nvPr/>
          </p:nvSpPr>
          <p:spPr>
            <a:xfrm rot="10800000">
              <a:off x="8580063" y="4561965"/>
              <a:ext cx="292068" cy="542598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Triangle isocèle 43">
              <a:extLst>
                <a:ext uri="{FF2B5EF4-FFF2-40B4-BE49-F238E27FC236}">
                  <a16:creationId xmlns:a16="http://schemas.microsoft.com/office/drawing/2014/main" id="{17356A29-005C-4646-BA71-6D2986DEFD3F}"/>
                </a:ext>
              </a:extLst>
            </p:cNvPr>
            <p:cNvSpPr/>
            <p:nvPr/>
          </p:nvSpPr>
          <p:spPr>
            <a:xfrm rot="10800000">
              <a:off x="9587587" y="4542803"/>
              <a:ext cx="292068" cy="542598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Triangle isocèle 44">
              <a:extLst>
                <a:ext uri="{FF2B5EF4-FFF2-40B4-BE49-F238E27FC236}">
                  <a16:creationId xmlns:a16="http://schemas.microsoft.com/office/drawing/2014/main" id="{7BA31CB2-5226-4E17-A97B-A0948ED37C3A}"/>
                </a:ext>
              </a:extLst>
            </p:cNvPr>
            <p:cNvSpPr/>
            <p:nvPr/>
          </p:nvSpPr>
          <p:spPr>
            <a:xfrm rot="10800000">
              <a:off x="9114263" y="4542804"/>
              <a:ext cx="292068" cy="542598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565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personne, habits, intérieur&#10;&#10;Description générée automatiquement">
            <a:extLst>
              <a:ext uri="{FF2B5EF4-FFF2-40B4-BE49-F238E27FC236}">
                <a16:creationId xmlns:a16="http://schemas.microsoft.com/office/drawing/2014/main" id="{5E10274B-2EFB-4936-B131-58A40BE75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 b="457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51AB40-1223-4444-863E-F94902FA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3320859"/>
            <a:ext cx="4893174" cy="2076333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 Bad AI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du contenu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F89E7FEB-7FD7-4F37-B8D6-550D089F6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r="19954" b="-1"/>
          <a:stretch/>
        </p:blipFill>
        <p:spPr>
          <a:xfrm>
            <a:off x="6021086" y="544802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749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C9C51-561C-466E-9365-8BA5F734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r-FR" dirty="0"/>
              <a:t>Hollywood or the AI Fascination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CA58D7-F964-4252-8842-F9BA0F143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7067550" cy="3375920"/>
          </a:xfrm>
        </p:spPr>
        <p:txBody>
          <a:bodyPr anchor="t">
            <a:normAutofit fontScale="92500" lnSpcReduction="10000"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>
                <a:latin typeface="+mj-lt"/>
              </a:rPr>
              <a:t>Computer </a:t>
            </a:r>
            <a:r>
              <a:rPr lang="fr-FR" dirty="0" err="1">
                <a:latin typeface="+mj-lt"/>
              </a:rPr>
              <a:t>knows</a:t>
            </a:r>
            <a:r>
              <a:rPr lang="fr-FR" dirty="0">
                <a:latin typeface="+mj-lt"/>
              </a:rPr>
              <a:t> all &amp; </a:t>
            </a:r>
            <a:r>
              <a:rPr lang="fr-FR" dirty="0" err="1">
                <a:latin typeface="+mj-lt"/>
              </a:rPr>
              <a:t>better</a:t>
            </a:r>
            <a:br>
              <a:rPr lang="fr-FR" dirty="0">
                <a:latin typeface="+mj-lt"/>
              </a:rPr>
            </a:br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Hello google, Siri, Cortana, Alexa…</a:t>
            </a: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But </a:t>
            </a:r>
            <a:r>
              <a:rPr lang="fr-FR" dirty="0" err="1">
                <a:latin typeface="+mj-lt"/>
              </a:rPr>
              <a:t>also</a:t>
            </a:r>
            <a:r>
              <a:rPr lang="fr-FR" dirty="0">
                <a:latin typeface="+mj-lt"/>
              </a:rPr>
              <a:t> HAL9000, Ava (Ex Machina)</a:t>
            </a:r>
            <a:br>
              <a:rPr lang="fr-FR" dirty="0">
                <a:latin typeface="+mj-lt"/>
              </a:rPr>
            </a:br>
            <a:r>
              <a:rPr lang="fr-FR" dirty="0">
                <a:latin typeface="+mj-lt"/>
              </a:rPr>
              <a:t>Terminator, Detroit (</a:t>
            </a:r>
            <a:r>
              <a:rPr lang="fr-FR" dirty="0" err="1">
                <a:latin typeface="+mj-lt"/>
              </a:rPr>
              <a:t>become</a:t>
            </a:r>
            <a:r>
              <a:rPr lang="fr-FR" dirty="0">
                <a:latin typeface="+mj-lt"/>
              </a:rPr>
              <a:t> Human)</a:t>
            </a:r>
          </a:p>
          <a:p>
            <a:endParaRPr lang="fr-FR" sz="1800" dirty="0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casque, coiffe, habits, intérieur&#10;&#10;Description générée automatiquement">
            <a:extLst>
              <a:ext uri="{FF2B5EF4-FFF2-40B4-BE49-F238E27FC236}">
                <a16:creationId xmlns:a16="http://schemas.microsoft.com/office/drawing/2014/main" id="{A31448B1-949C-44A8-B085-D9D42938FA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r="18649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Image 6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B81673F4-038A-4336-B7BC-6A17B2D6292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88" y="3144548"/>
            <a:ext cx="1543259" cy="1543259"/>
          </a:xfrm>
          <a:prstGeom prst="rect">
            <a:avLst/>
          </a:prstGeom>
        </p:spPr>
      </p:pic>
      <p:pic>
        <p:nvPicPr>
          <p:cNvPr id="8" name="alexa">
            <a:hlinkClick r:id="" action="ppaction://media"/>
            <a:extLst>
              <a:ext uri="{FF2B5EF4-FFF2-40B4-BE49-F238E27FC236}">
                <a16:creationId xmlns:a16="http://schemas.microsoft.com/office/drawing/2014/main" id="{BA05A20D-5600-454D-8F02-4136E1613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8065" y="6078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98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756F587-6BF5-44A8-8174-13DCD8B29E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" y="0"/>
            <a:ext cx="12168985" cy="808783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6938A9-B295-4A58-B40B-6D54ECA6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IA: ins and outs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A1AA3C08-061A-4DFA-BB2D-CAAD1EACD2A8}"/>
              </a:ext>
            </a:extLst>
          </p:cNvPr>
          <p:cNvGrpSpPr/>
          <p:nvPr/>
        </p:nvGrpSpPr>
        <p:grpSpPr>
          <a:xfrm>
            <a:off x="3835400" y="365760"/>
            <a:ext cx="4663440" cy="1159391"/>
            <a:chOff x="3835400" y="365760"/>
            <a:chExt cx="4663440" cy="1159391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3FBD007-E9A0-400D-8631-9CB04C90609A}"/>
                </a:ext>
              </a:extLst>
            </p:cNvPr>
            <p:cNvSpPr txBox="1"/>
            <p:nvPr/>
          </p:nvSpPr>
          <p:spPr>
            <a:xfrm>
              <a:off x="4185920" y="365760"/>
              <a:ext cx="41046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/>
                <a:t>Intelligence Artificielle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F0C0267-0683-475A-A860-1019E312EAF3}"/>
                </a:ext>
              </a:extLst>
            </p:cNvPr>
            <p:cNvSpPr txBox="1"/>
            <p:nvPr/>
          </p:nvSpPr>
          <p:spPr>
            <a:xfrm>
              <a:off x="3835400" y="878820"/>
              <a:ext cx="4663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Un logiciel qui peut détecter, raisonner, agir et s’adapter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3BEB350-00D8-4DE8-BA6F-A90A898FFF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8672" y="-294624"/>
            <a:ext cx="7710663" cy="76440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731C4C-D1BE-4126-9E27-AEF97CEAD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552" y="1484697"/>
            <a:ext cx="5614903" cy="561490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7EAD70-05CB-4342-89E5-4BD5F9366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88" y="3321044"/>
            <a:ext cx="5822124" cy="378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60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omme, tableau noir, personne, texte&#10;&#10;Description générée automatiquement">
            <a:extLst>
              <a:ext uri="{FF2B5EF4-FFF2-40B4-BE49-F238E27FC236}">
                <a16:creationId xmlns:a16="http://schemas.microsoft.com/office/drawing/2014/main" id="{9893BD3E-D986-4430-AC44-A63131E6B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r="11336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BCB58A-8E3D-42C4-9452-2241DD85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320" y="4560914"/>
            <a:ext cx="4869179" cy="1325563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000000"/>
                </a:solidFill>
              </a:rPr>
              <a:t>Mr professor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1EE5C8-6F89-4B4E-9CE8-0FDAC8A9D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321" y="1382165"/>
            <a:ext cx="5306910" cy="3047946"/>
          </a:xfrm>
        </p:spPr>
        <p:txBody>
          <a:bodyPr anchor="b">
            <a:normAutofit/>
          </a:bodyPr>
          <a:lstStyle/>
          <a:p>
            <a:r>
              <a:rPr lang="fr-FR" sz="3200">
                <a:solidFill>
                  <a:srgbClr val="000000"/>
                </a:solidFill>
              </a:rPr>
              <a:t>Do you remember a good Professor?</a:t>
            </a:r>
          </a:p>
          <a:p>
            <a:r>
              <a:rPr lang="fr-FR" sz="3200">
                <a:solidFill>
                  <a:srgbClr val="000000"/>
                </a:solidFill>
              </a:rPr>
              <a:t>Did you need supervision?</a:t>
            </a:r>
          </a:p>
          <a:p>
            <a:pPr marL="0" indent="0">
              <a:buNone/>
            </a:pPr>
            <a:endParaRPr lang="fr-FR" sz="3200">
              <a:solidFill>
                <a:srgbClr val="000000"/>
              </a:solidFill>
            </a:endParaRPr>
          </a:p>
          <a:p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086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647</Words>
  <Application>Microsoft Office PowerPoint</Application>
  <PresentationFormat>Grand écran</PresentationFormat>
  <Paragraphs>152</Paragraphs>
  <Slides>31</Slides>
  <Notes>18</Notes>
  <HiddenSlides>1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黑体</vt:lpstr>
      <vt:lpstr>Arial</vt:lpstr>
      <vt:lpstr>Calibri</vt:lpstr>
      <vt:lpstr>Calibri Light</vt:lpstr>
      <vt:lpstr>Wingdings 2</vt:lpstr>
      <vt:lpstr>Thème Office</vt:lpstr>
      <vt:lpstr>Me, myself and I…</vt:lpstr>
      <vt:lpstr>Who’s Afraid of the Big Bad AI?</vt:lpstr>
      <vt:lpstr>Bach In Time</vt:lpstr>
      <vt:lpstr>Humans: Hold on to your seat</vt:lpstr>
      <vt:lpstr>Tester: Hold on to your seat</vt:lpstr>
      <vt:lpstr>Big Bad AI</vt:lpstr>
      <vt:lpstr>Hollywood or the AI Fascination</vt:lpstr>
      <vt:lpstr>IA: ins and outs</vt:lpstr>
      <vt:lpstr>Mr professor</vt:lpstr>
      <vt:lpstr>Présentation PowerPoint</vt:lpstr>
      <vt:lpstr>Some cognitive biases</vt:lpstr>
      <vt:lpstr>Présentation PowerPoint</vt:lpstr>
      <vt:lpstr>Présentation PowerPoint</vt:lpstr>
      <vt:lpstr>All men are ego</vt:lpstr>
      <vt:lpstr>Tay one on</vt:lpstr>
      <vt:lpstr>Remedy worse than the disease?</vt:lpstr>
      <vt:lpstr>Artificial Intelligence vs. natural stupidity</vt:lpstr>
      <vt:lpstr>Big Blue check</vt:lpstr>
      <vt:lpstr>Sofia (Hanson Robotics)</vt:lpstr>
      <vt:lpstr>Senses can be fooled …Sensors too</vt:lpstr>
      <vt:lpstr>     A place to hide</vt:lpstr>
      <vt:lpstr>Fearless!</vt:lpstr>
      <vt:lpstr>What AI does better than us</vt:lpstr>
      <vt:lpstr>What AI should leave to human</vt:lpstr>
      <vt:lpstr>Humanity</vt:lpstr>
      <vt:lpstr>Save our pilots</vt:lpstr>
      <vt:lpstr>Write a number…  </vt:lpstr>
      <vt:lpstr>The tester must awaken</vt:lpstr>
      <vt:lpstr>And add Their Value</vt:lpstr>
      <vt:lpstr>Testers still have a future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Parlez-moi de moi…</dc:title>
  <dc:creator>Olivier Denoo</dc:creator>
  <cp:lastModifiedBy>Olivier Denoo</cp:lastModifiedBy>
  <cp:revision>41</cp:revision>
  <dcterms:created xsi:type="dcterms:W3CDTF">2019-03-24T15:32:52Z</dcterms:created>
  <dcterms:modified xsi:type="dcterms:W3CDTF">2019-11-09T11:53:11Z</dcterms:modified>
</cp:coreProperties>
</file>