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256" r:id="rId2"/>
    <p:sldId id="257" r:id="rId3"/>
    <p:sldId id="258" r:id="rId4"/>
    <p:sldId id="269" r:id="rId5"/>
    <p:sldId id="302" r:id="rId6"/>
    <p:sldId id="272" r:id="rId7"/>
    <p:sldId id="273" r:id="rId8"/>
    <p:sldId id="274" r:id="rId9"/>
    <p:sldId id="275" r:id="rId10"/>
    <p:sldId id="276" r:id="rId11"/>
    <p:sldId id="279" r:id="rId12"/>
    <p:sldId id="277" r:id="rId13"/>
    <p:sldId id="282" r:id="rId14"/>
    <p:sldId id="280" r:id="rId15"/>
    <p:sldId id="278" r:id="rId16"/>
    <p:sldId id="281" r:id="rId17"/>
    <p:sldId id="295" r:id="rId18"/>
    <p:sldId id="262" r:id="rId19"/>
    <p:sldId id="271" r:id="rId20"/>
    <p:sldId id="296" r:id="rId21"/>
    <p:sldId id="268" r:id="rId22"/>
    <p:sldId id="264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301" r:id="rId33"/>
    <p:sldId id="297" r:id="rId34"/>
    <p:sldId id="298" r:id="rId35"/>
    <p:sldId id="293" r:id="rId36"/>
    <p:sldId id="299" r:id="rId37"/>
    <p:sldId id="300" r:id="rId38"/>
    <p:sldId id="294" r:id="rId39"/>
    <p:sldId id="270" r:id="rId40"/>
    <p:sldId id="261" r:id="rId41"/>
    <p:sldId id="263" r:id="rId42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000000"/>
    <a:srgbClr val="434343"/>
    <a:srgbClr val="313131"/>
    <a:srgbClr val="314079"/>
    <a:srgbClr val="2033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333" autoAdjust="0"/>
  </p:normalViewPr>
  <p:slideViewPr>
    <p:cSldViewPr snapToGrid="0">
      <p:cViewPr varScale="1">
        <p:scale>
          <a:sx n="72" d="100"/>
          <a:sy n="72" d="100"/>
        </p:scale>
        <p:origin x="107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46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8843BA-9D0C-45EE-B895-3AEA4C93C43A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7FE0E-39D3-4141-9179-F748BA74078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00948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i="1" dirty="0"/>
              <a:t>Big world </a:t>
            </a:r>
            <a:r>
              <a:rPr lang="fr-FR" i="1" dirty="0" err="1"/>
              <a:t>companies</a:t>
            </a:r>
            <a:r>
              <a:rPr lang="fr-FR" i="1" dirty="0"/>
              <a:t> </a:t>
            </a:r>
            <a:r>
              <a:rPr lang="fr-FR" i="1" dirty="0" err="1"/>
              <a:t>don’t</a:t>
            </a:r>
            <a:r>
              <a:rPr lang="fr-FR" i="1" dirty="0"/>
              <a:t> </a:t>
            </a:r>
            <a:r>
              <a:rPr lang="fr-FR" i="1" dirty="0" err="1"/>
              <a:t>want</a:t>
            </a:r>
            <a:r>
              <a:rPr lang="fr-FR" i="1" dirty="0"/>
              <a:t> to face </a:t>
            </a:r>
            <a:r>
              <a:rPr lang="fr-FR" i="1" dirty="0" err="1"/>
              <a:t>their</a:t>
            </a:r>
            <a:r>
              <a:rPr lang="fr-FR" i="1" dirty="0"/>
              <a:t> </a:t>
            </a:r>
            <a:r>
              <a:rPr lang="fr-FR" i="1" dirty="0" err="1"/>
              <a:t>responsibilities</a:t>
            </a:r>
            <a:endParaRPr lang="fr-FR" i="1" dirty="0"/>
          </a:p>
          <a:p>
            <a:r>
              <a:rPr lang="fr-FR" dirty="0" err="1"/>
              <a:t>They</a:t>
            </a:r>
            <a:r>
              <a:rPr lang="fr-FR" dirty="0"/>
              <a:t> lie to us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641621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i="1" dirty="0"/>
              <a:t>Car </a:t>
            </a:r>
            <a:r>
              <a:rPr lang="fr-FR" i="1" dirty="0" err="1"/>
              <a:t>builder</a:t>
            </a:r>
            <a:r>
              <a:rPr lang="fr-FR" i="1" dirty="0"/>
              <a:t> </a:t>
            </a:r>
            <a:r>
              <a:rPr lang="fr-FR" i="1" dirty="0" err="1"/>
              <a:t>did</a:t>
            </a:r>
            <a:r>
              <a:rPr lang="fr-FR" i="1" dirty="0"/>
              <a:t> not </a:t>
            </a:r>
            <a:r>
              <a:rPr lang="fr-FR" i="1" dirty="0" err="1"/>
              <a:t>identify</a:t>
            </a:r>
            <a:r>
              <a:rPr lang="fr-FR" i="1" dirty="0"/>
              <a:t> </a:t>
            </a:r>
            <a:r>
              <a:rPr lang="fr-FR" i="1" dirty="0" err="1"/>
              <a:t>this</a:t>
            </a:r>
            <a:r>
              <a:rPr lang="fr-FR" i="1" dirty="0"/>
              <a:t> </a:t>
            </a:r>
            <a:r>
              <a:rPr lang="fr-FR" i="1" dirty="0" err="1"/>
              <a:t>requirement</a:t>
            </a:r>
            <a:r>
              <a:rPr lang="fr-FR" i="1" dirty="0"/>
              <a:t> or </a:t>
            </a:r>
            <a:r>
              <a:rPr lang="fr-FR" i="1" dirty="0" err="1"/>
              <a:t>constraint</a:t>
            </a:r>
            <a:endParaRPr lang="fr-FR" i="1" dirty="0"/>
          </a:p>
          <a:p>
            <a:r>
              <a:rPr lang="fr-FR" dirty="0"/>
              <a:t>User </a:t>
            </a:r>
            <a:r>
              <a:rPr lang="fr-FR" dirty="0" err="1"/>
              <a:t>didn’t</a:t>
            </a:r>
            <a:r>
              <a:rPr lang="fr-FR" dirty="0"/>
              <a:t> do </a:t>
            </a:r>
            <a:r>
              <a:rPr lang="fr-FR" dirty="0" err="1"/>
              <a:t>it</a:t>
            </a:r>
            <a:r>
              <a:rPr lang="fr-FR" dirty="0"/>
              <a:t> </a:t>
            </a:r>
            <a:r>
              <a:rPr lang="fr-FR" dirty="0" err="1"/>
              <a:t>either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87674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i="1" dirty="0" err="1"/>
              <a:t>Why</a:t>
            </a:r>
            <a:r>
              <a:rPr lang="fr-FR" i="1" dirty="0"/>
              <a:t> </a:t>
            </a:r>
            <a:r>
              <a:rPr lang="fr-FR" i="1" dirty="0" err="1"/>
              <a:t>should</a:t>
            </a:r>
            <a:r>
              <a:rPr lang="fr-FR" i="1" dirty="0"/>
              <a:t> </a:t>
            </a:r>
            <a:r>
              <a:rPr lang="fr-FR" i="1" dirty="0" err="1"/>
              <a:t>we</a:t>
            </a:r>
            <a:r>
              <a:rPr lang="fr-FR" i="1" dirty="0"/>
              <a:t> </a:t>
            </a:r>
            <a:r>
              <a:rPr lang="fr-FR" i="1" dirty="0" err="1"/>
              <a:t>bring</a:t>
            </a:r>
            <a:r>
              <a:rPr lang="fr-FR" i="1" dirty="0"/>
              <a:t> an </a:t>
            </a:r>
            <a:r>
              <a:rPr lang="fr-FR" i="1" dirty="0" err="1"/>
              <a:t>answer</a:t>
            </a:r>
            <a:r>
              <a:rPr lang="fr-FR" i="1" dirty="0"/>
              <a:t> to a </a:t>
            </a:r>
            <a:r>
              <a:rPr lang="fr-FR" i="1" dirty="0" err="1"/>
              <a:t>problem</a:t>
            </a:r>
            <a:r>
              <a:rPr lang="fr-FR" i="1" dirty="0"/>
              <a:t> </a:t>
            </a:r>
            <a:r>
              <a:rPr lang="fr-FR" i="1" dirty="0" err="1"/>
              <a:t>human</a:t>
            </a:r>
            <a:r>
              <a:rPr lang="fr-FR" i="1" dirty="0"/>
              <a:t> </a:t>
            </a:r>
            <a:r>
              <a:rPr lang="fr-FR" i="1" dirty="0" err="1"/>
              <a:t>beings</a:t>
            </a:r>
            <a:r>
              <a:rPr lang="fr-FR" i="1" dirty="0"/>
              <a:t> </a:t>
            </a:r>
            <a:r>
              <a:rPr lang="fr-FR" i="1" dirty="0" err="1"/>
              <a:t>cannot</a:t>
            </a:r>
            <a:r>
              <a:rPr lang="fr-FR" i="1" dirty="0"/>
              <a:t> </a:t>
            </a:r>
            <a:r>
              <a:rPr lang="fr-FR" i="1" dirty="0" err="1"/>
              <a:t>even</a:t>
            </a:r>
            <a:r>
              <a:rPr lang="fr-FR" i="1" dirty="0"/>
              <a:t> deal </a:t>
            </a:r>
            <a:r>
              <a:rPr lang="fr-FR" i="1" dirty="0" err="1"/>
              <a:t>with</a:t>
            </a:r>
            <a:r>
              <a:rPr lang="fr-FR" i="1" dirty="0"/>
              <a:t> in real life</a:t>
            </a:r>
            <a:br>
              <a:rPr lang="fr-FR" i="1" dirty="0"/>
            </a:br>
            <a:r>
              <a:rPr lang="fr-FR" i="1" dirty="0"/>
              <a:t>Our </a:t>
            </a:r>
            <a:r>
              <a:rPr lang="fr-FR" i="1" dirty="0" err="1"/>
              <a:t>products</a:t>
            </a:r>
            <a:r>
              <a:rPr lang="fr-FR" i="1" dirty="0"/>
              <a:t> are </a:t>
            </a:r>
            <a:r>
              <a:rPr lang="fr-FR" i="1" dirty="0" err="1"/>
              <a:t>hundreds</a:t>
            </a:r>
            <a:r>
              <a:rPr lang="fr-FR" i="1" dirty="0"/>
              <a:t> times </a:t>
            </a:r>
            <a:r>
              <a:rPr lang="fr-FR" i="1" dirty="0" err="1"/>
              <a:t>safer</a:t>
            </a:r>
            <a:r>
              <a:rPr lang="fr-FR" i="1" dirty="0"/>
              <a:t>, </a:t>
            </a:r>
            <a:r>
              <a:rPr lang="fr-FR" i="1" dirty="0" err="1"/>
              <a:t>so</a:t>
            </a:r>
            <a:r>
              <a:rPr lang="fr-FR" i="1" dirty="0"/>
              <a:t> </a:t>
            </a:r>
            <a:r>
              <a:rPr lang="fr-FR" i="1" dirty="0" err="1"/>
              <a:t>why</a:t>
            </a:r>
            <a:r>
              <a:rPr lang="fr-FR" i="1" dirty="0"/>
              <a:t> </a:t>
            </a:r>
            <a:r>
              <a:rPr lang="fr-FR" i="1" dirty="0" err="1"/>
              <a:t>complain</a:t>
            </a:r>
            <a:r>
              <a:rPr lang="fr-FR" i="1" dirty="0"/>
              <a:t>?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707771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i="1" dirty="0" err="1"/>
              <a:t>Sensor</a:t>
            </a:r>
            <a:r>
              <a:rPr lang="fr-FR" i="1" dirty="0"/>
              <a:t> </a:t>
            </a:r>
            <a:r>
              <a:rPr lang="fr-FR" i="1" dirty="0" err="1"/>
              <a:t>cannot</a:t>
            </a:r>
            <a:r>
              <a:rPr lang="fr-FR" i="1" dirty="0"/>
              <a:t> </a:t>
            </a:r>
            <a:r>
              <a:rPr lang="fr-FR" i="1" dirty="0" err="1"/>
              <a:t>distinguish</a:t>
            </a:r>
            <a:r>
              <a:rPr lang="fr-FR" i="1" dirty="0"/>
              <a:t> </a:t>
            </a:r>
            <a:r>
              <a:rPr lang="fr-FR" i="1" dirty="0" err="1"/>
              <a:t>between</a:t>
            </a:r>
            <a:r>
              <a:rPr lang="fr-FR" i="1" dirty="0"/>
              <a:t> pedestrians anyway</a:t>
            </a:r>
          </a:p>
          <a:p>
            <a:r>
              <a:rPr lang="fr-FR" dirty="0"/>
              <a:t>(</a:t>
            </a:r>
            <a:r>
              <a:rPr lang="fr-FR" dirty="0" err="1"/>
              <a:t>view</a:t>
            </a:r>
            <a:r>
              <a:rPr lang="fr-FR" dirty="0"/>
              <a:t> </a:t>
            </a:r>
            <a:r>
              <a:rPr lang="fr-FR" dirty="0" err="1"/>
              <a:t>from</a:t>
            </a:r>
            <a:r>
              <a:rPr lang="fr-FR" dirty="0"/>
              <a:t> Google </a:t>
            </a:r>
            <a:r>
              <a:rPr lang="fr-FR" dirty="0" err="1"/>
              <a:t>driverless</a:t>
            </a:r>
            <a:r>
              <a:rPr lang="fr-FR" dirty="0"/>
              <a:t> car)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37041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Not </a:t>
            </a:r>
            <a:r>
              <a:rPr lang="fr-FR" dirty="0" err="1"/>
              <a:t>our</a:t>
            </a:r>
            <a:r>
              <a:rPr lang="fr-FR" dirty="0"/>
              <a:t> </a:t>
            </a:r>
            <a:r>
              <a:rPr lang="fr-FR" dirty="0" err="1"/>
              <a:t>problem</a:t>
            </a:r>
            <a:r>
              <a:rPr lang="fr-FR" dirty="0"/>
              <a:t>, </a:t>
            </a:r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write</a:t>
            </a:r>
            <a:r>
              <a:rPr lang="fr-FR" dirty="0"/>
              <a:t> code, </a:t>
            </a:r>
            <a:r>
              <a:rPr lang="fr-FR" dirty="0" err="1"/>
              <a:t>that’s</a:t>
            </a:r>
            <a:r>
              <a:rPr lang="fr-FR" dirty="0"/>
              <a:t> </a:t>
            </a:r>
            <a:r>
              <a:rPr lang="fr-FR" dirty="0" err="1"/>
              <a:t>it!</a:t>
            </a:r>
            <a:endParaRPr lang="fr-FR" dirty="0"/>
          </a:p>
          <a:p>
            <a:r>
              <a:rPr lang="fr-FR" dirty="0" err="1"/>
              <a:t>They</a:t>
            </a:r>
            <a:r>
              <a:rPr lang="fr-FR" dirty="0"/>
              <a:t> have a partial </a:t>
            </a:r>
            <a:r>
              <a:rPr lang="fr-FR" dirty="0" err="1"/>
              <a:t>view</a:t>
            </a:r>
            <a:r>
              <a:rPr lang="fr-FR" dirty="0"/>
              <a:t> on the </a:t>
            </a:r>
            <a:r>
              <a:rPr lang="fr-FR" dirty="0" err="1"/>
              <a:t>problem</a:t>
            </a:r>
            <a:r>
              <a:rPr lang="fr-FR" dirty="0"/>
              <a:t>, </a:t>
            </a:r>
            <a:r>
              <a:rPr lang="fr-FR" dirty="0" err="1"/>
              <a:t>they</a:t>
            </a:r>
            <a:r>
              <a:rPr lang="fr-FR" dirty="0"/>
              <a:t> </a:t>
            </a:r>
            <a:r>
              <a:rPr lang="fr-FR" dirty="0" err="1"/>
              <a:t>often</a:t>
            </a:r>
            <a:r>
              <a:rPr lang="fr-FR" dirty="0"/>
              <a:t> </a:t>
            </a:r>
            <a:r>
              <a:rPr lang="fr-FR" dirty="0" err="1"/>
              <a:t>don’t</a:t>
            </a:r>
            <a:r>
              <a:rPr lang="fr-FR" dirty="0"/>
              <a:t> </a:t>
            </a:r>
            <a:r>
              <a:rPr lang="fr-FR" dirty="0" err="1"/>
              <a:t>even</a:t>
            </a:r>
            <a:r>
              <a:rPr lang="fr-FR" dirty="0"/>
              <a:t> </a:t>
            </a:r>
            <a:r>
              <a:rPr lang="fr-FR" dirty="0" err="1"/>
              <a:t>get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 </a:t>
            </a:r>
            <a:r>
              <a:rPr lang="fr-FR" dirty="0" err="1"/>
              <a:t>fully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024619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fr-FR" i="1" dirty="0" err="1"/>
              <a:t>Build</a:t>
            </a:r>
            <a:r>
              <a:rPr lang="fr-FR" i="1" dirty="0"/>
              <a:t> a </a:t>
            </a:r>
            <a:r>
              <a:rPr lang="fr-FR" i="1" dirty="0" err="1"/>
              <a:t>safe</a:t>
            </a:r>
            <a:r>
              <a:rPr lang="fr-FR" i="1" dirty="0"/>
              <a:t> car, for sure…but </a:t>
            </a:r>
            <a:r>
              <a:rPr lang="fr-FR" i="1" dirty="0" err="1"/>
              <a:t>keep</a:t>
            </a:r>
            <a:r>
              <a:rPr lang="fr-FR" i="1" dirty="0"/>
              <a:t> ME </a:t>
            </a:r>
            <a:r>
              <a:rPr lang="fr-FR" i="1" dirty="0" err="1"/>
              <a:t>safe</a:t>
            </a:r>
            <a:r>
              <a:rPr lang="fr-FR" i="1" dirty="0"/>
              <a:t> first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11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145491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fr-FR" i="1" dirty="0"/>
              <a:t>Who’s life </a:t>
            </a:r>
            <a:r>
              <a:rPr lang="fr-FR" i="1" dirty="0" err="1"/>
              <a:t>is</a:t>
            </a:r>
            <a:r>
              <a:rPr lang="fr-FR" i="1" dirty="0"/>
              <a:t> </a:t>
            </a:r>
            <a:r>
              <a:rPr lang="fr-FR" i="1" dirty="0" err="1"/>
              <a:t>worth</a:t>
            </a:r>
            <a:r>
              <a:rPr lang="fr-FR" i="1" dirty="0"/>
              <a:t> more </a:t>
            </a:r>
            <a:r>
              <a:rPr lang="fr-FR" i="1" dirty="0" err="1"/>
              <a:t>than</a:t>
            </a:r>
            <a:r>
              <a:rPr lang="fr-FR" i="1" dirty="0"/>
              <a:t> one </a:t>
            </a:r>
            <a:r>
              <a:rPr lang="fr-FR" i="1" dirty="0" err="1"/>
              <a:t>another</a:t>
            </a:r>
            <a:r>
              <a:rPr lang="fr-FR" i="1" dirty="0"/>
              <a:t>?</a:t>
            </a:r>
          </a:p>
          <a:p>
            <a:pPr lvl="1"/>
            <a:r>
              <a:rPr lang="fr-FR" i="1" dirty="0"/>
              <a:t>Is </a:t>
            </a:r>
            <a:r>
              <a:rPr lang="fr-FR" i="1" dirty="0" err="1"/>
              <a:t>progress</a:t>
            </a:r>
            <a:r>
              <a:rPr lang="fr-FR" i="1" dirty="0"/>
              <a:t> </a:t>
            </a:r>
            <a:r>
              <a:rPr lang="fr-FR" i="1" dirty="0" err="1"/>
              <a:t>better</a:t>
            </a:r>
            <a:r>
              <a:rPr lang="fr-FR" i="1" dirty="0"/>
              <a:t> by </a:t>
            </a:r>
            <a:r>
              <a:rPr lang="fr-FR" i="1" dirty="0" err="1"/>
              <a:t>definition</a:t>
            </a:r>
            <a:r>
              <a:rPr lang="fr-FR" i="1" dirty="0"/>
              <a:t>?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991944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i="1" dirty="0" err="1"/>
              <a:t>Please</a:t>
            </a:r>
            <a:r>
              <a:rPr lang="fr-FR" i="1" dirty="0"/>
              <a:t> </a:t>
            </a:r>
            <a:r>
              <a:rPr lang="fr-FR" i="1" dirty="0" err="1"/>
              <a:t>make</a:t>
            </a:r>
            <a:r>
              <a:rPr lang="fr-FR" i="1" dirty="0"/>
              <a:t> a </a:t>
            </a:r>
            <a:r>
              <a:rPr lang="fr-FR" i="1" dirty="0" err="1"/>
              <a:t>choice</a:t>
            </a:r>
            <a:r>
              <a:rPr lang="fr-FR" i="1" dirty="0"/>
              <a:t>, </a:t>
            </a:r>
            <a:r>
              <a:rPr lang="fr-FR" i="1" dirty="0" err="1"/>
              <a:t>we</a:t>
            </a:r>
            <a:r>
              <a:rPr lang="fr-FR" i="1" dirty="0"/>
              <a:t> </a:t>
            </a:r>
            <a:r>
              <a:rPr lang="fr-FR" i="1" dirty="0" err="1"/>
              <a:t>will</a:t>
            </a:r>
            <a:r>
              <a:rPr lang="fr-FR" i="1" dirty="0"/>
              <a:t> </a:t>
            </a:r>
            <a:r>
              <a:rPr lang="fr-FR" i="1" dirty="0" err="1"/>
              <a:t>take</a:t>
            </a:r>
            <a:r>
              <a:rPr lang="fr-FR" i="1" dirty="0"/>
              <a:t> </a:t>
            </a:r>
            <a:r>
              <a:rPr lang="fr-FR" i="1" dirty="0" err="1"/>
              <a:t>it</a:t>
            </a:r>
            <a:r>
              <a:rPr lang="fr-FR" i="1" dirty="0"/>
              <a:t> </a:t>
            </a:r>
            <a:r>
              <a:rPr lang="fr-FR" i="1" dirty="0" err="1"/>
              <a:t>into</a:t>
            </a:r>
            <a:r>
              <a:rPr lang="fr-FR" i="1" dirty="0"/>
              <a:t> </a:t>
            </a:r>
            <a:r>
              <a:rPr lang="fr-FR" i="1" dirty="0" err="1"/>
              <a:t>account</a:t>
            </a:r>
            <a:r>
              <a:rPr lang="fr-FR" i="1" dirty="0"/>
              <a:t> and </a:t>
            </a:r>
            <a:r>
              <a:rPr lang="fr-FR" i="1" dirty="0" err="1"/>
              <a:t>study</a:t>
            </a:r>
            <a:r>
              <a:rPr lang="fr-FR" i="1" dirty="0"/>
              <a:t> </a:t>
            </a:r>
            <a:r>
              <a:rPr lang="fr-FR" i="1" dirty="0" err="1"/>
              <a:t>it</a:t>
            </a:r>
            <a:endParaRPr lang="fr-FR" i="1" dirty="0"/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13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204275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fr-FR" b="1" i="1" dirty="0" err="1">
                <a:solidFill>
                  <a:srgbClr val="FF0000"/>
                </a:solidFill>
              </a:rPr>
              <a:t>Problem</a:t>
            </a:r>
            <a:r>
              <a:rPr lang="fr-FR" b="1" i="1" dirty="0">
                <a:solidFill>
                  <a:srgbClr val="FF0000"/>
                </a:solidFill>
              </a:rPr>
              <a:t> </a:t>
            </a:r>
            <a:r>
              <a:rPr lang="fr-FR" b="1" i="1" dirty="0" err="1">
                <a:solidFill>
                  <a:srgbClr val="FF0000"/>
                </a:solidFill>
              </a:rPr>
              <a:t>is</a:t>
            </a:r>
            <a:r>
              <a:rPr lang="fr-FR" b="1" i="1" dirty="0">
                <a:solidFill>
                  <a:srgbClr val="FF0000"/>
                </a:solidFill>
              </a:rPr>
              <a:t> not </a:t>
            </a:r>
            <a:r>
              <a:rPr lang="fr-FR" b="1" i="1" dirty="0" err="1">
                <a:solidFill>
                  <a:srgbClr val="FF0000"/>
                </a:solidFill>
              </a:rPr>
              <a:t>fully</a:t>
            </a:r>
            <a:r>
              <a:rPr lang="fr-FR" b="1" i="1" dirty="0">
                <a:solidFill>
                  <a:srgbClr val="FF0000"/>
                </a:solidFill>
              </a:rPr>
              <a:t> </a:t>
            </a:r>
            <a:r>
              <a:rPr lang="fr-FR" b="1" i="1" dirty="0" err="1">
                <a:solidFill>
                  <a:srgbClr val="FF0000"/>
                </a:solidFill>
              </a:rPr>
              <a:t>addressed</a:t>
            </a:r>
            <a:r>
              <a:rPr lang="fr-FR" b="1" i="1" dirty="0">
                <a:solidFill>
                  <a:srgbClr val="FF0000"/>
                </a:solidFill>
              </a:rPr>
              <a:t> – </a:t>
            </a:r>
            <a:r>
              <a:rPr lang="fr-FR" b="1" i="1" dirty="0" err="1">
                <a:solidFill>
                  <a:srgbClr val="FF0000"/>
                </a:solidFill>
              </a:rPr>
              <a:t>what</a:t>
            </a:r>
            <a:r>
              <a:rPr lang="fr-FR" b="1" i="1" dirty="0">
                <a:solidFill>
                  <a:srgbClr val="FF0000"/>
                </a:solidFill>
              </a:rPr>
              <a:t> about the </a:t>
            </a:r>
            <a:r>
              <a:rPr lang="fr-FR" b="1" i="1" dirty="0" err="1">
                <a:solidFill>
                  <a:srgbClr val="FF0000"/>
                </a:solidFill>
              </a:rPr>
              <a:t>other</a:t>
            </a:r>
            <a:r>
              <a:rPr lang="fr-FR" b="1" i="1" dirty="0">
                <a:solidFill>
                  <a:srgbClr val="FF0000"/>
                </a:solidFill>
              </a:rPr>
              <a:t> car, </a:t>
            </a:r>
            <a:r>
              <a:rPr lang="fr-FR" b="1" i="1" dirty="0" err="1">
                <a:solidFill>
                  <a:srgbClr val="FF0000"/>
                </a:solidFill>
              </a:rPr>
              <a:t>what</a:t>
            </a:r>
            <a:r>
              <a:rPr lang="fr-FR" b="1" i="1" dirty="0">
                <a:solidFill>
                  <a:srgbClr val="FF0000"/>
                </a:solidFill>
              </a:rPr>
              <a:t> </a:t>
            </a:r>
            <a:r>
              <a:rPr lang="fr-FR" b="1" i="1" dirty="0" err="1">
                <a:solidFill>
                  <a:srgbClr val="FF0000"/>
                </a:solidFill>
              </a:rPr>
              <a:t>parameters</a:t>
            </a:r>
            <a:r>
              <a:rPr lang="fr-FR" b="1" i="1" dirty="0">
                <a:solidFill>
                  <a:srgbClr val="FF0000"/>
                </a:solidFill>
              </a:rPr>
              <a:t>…</a:t>
            </a:r>
          </a:p>
          <a:p>
            <a:pPr lvl="1"/>
            <a:r>
              <a:rPr lang="fr-FR" i="1" dirty="0" err="1"/>
              <a:t>Probability</a:t>
            </a:r>
            <a:r>
              <a:rPr lang="fr-FR" i="1" dirty="0"/>
              <a:t> of occurrence </a:t>
            </a:r>
            <a:r>
              <a:rPr lang="fr-FR" i="1" dirty="0" err="1"/>
              <a:t>is</a:t>
            </a:r>
            <a:r>
              <a:rPr lang="fr-FR" i="1" dirty="0"/>
              <a:t> </a:t>
            </a:r>
            <a:r>
              <a:rPr lang="fr-FR" i="1" dirty="0" err="1"/>
              <a:t>extremely</a:t>
            </a:r>
            <a:r>
              <a:rPr lang="fr-FR" i="1" dirty="0"/>
              <a:t> </a:t>
            </a:r>
            <a:r>
              <a:rPr lang="fr-FR" i="1" dirty="0" err="1"/>
              <a:t>low</a:t>
            </a:r>
            <a:r>
              <a:rPr lang="fr-FR" i="1" dirty="0"/>
              <a:t> (yes but…) – not </a:t>
            </a:r>
            <a:r>
              <a:rPr lang="fr-FR" i="1" dirty="0" err="1"/>
              <a:t>equal</a:t>
            </a:r>
            <a:r>
              <a:rPr lang="fr-FR" i="1" dirty="0"/>
              <a:t> to </a:t>
            </a:r>
            <a:r>
              <a:rPr lang="fr-FR" i="1" dirty="0" err="1"/>
              <a:t>zero</a:t>
            </a:r>
            <a:r>
              <a:rPr lang="fr-FR" i="1" dirty="0"/>
              <a:t> and </a:t>
            </a:r>
            <a:r>
              <a:rPr lang="fr-FR" i="1" dirty="0" err="1"/>
              <a:t>with</a:t>
            </a:r>
            <a:r>
              <a:rPr lang="fr-FR" i="1" dirty="0"/>
              <a:t> high damages and </a:t>
            </a:r>
            <a:r>
              <a:rPr lang="fr-FR" i="1" dirty="0" err="1"/>
              <a:t>consequences</a:t>
            </a:r>
            <a:endParaRPr lang="fr-FR" i="1" dirty="0"/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162558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i="1" dirty="0"/>
              <a:t>Dieu existe, je l’ai programmé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i="1" dirty="0" err="1"/>
              <a:t>They</a:t>
            </a:r>
            <a:r>
              <a:rPr lang="fr-FR" i="1" dirty="0"/>
              <a:t> </a:t>
            </a:r>
            <a:r>
              <a:rPr lang="fr-FR" i="1" dirty="0" err="1"/>
              <a:t>learn</a:t>
            </a:r>
            <a:r>
              <a:rPr lang="fr-FR" i="1" dirty="0"/>
              <a:t> how </a:t>
            </a:r>
            <a:r>
              <a:rPr lang="fr-FR" i="1" dirty="0" err="1"/>
              <a:t>they’ve</a:t>
            </a:r>
            <a:r>
              <a:rPr lang="fr-FR" i="1" dirty="0"/>
              <a:t> been </a:t>
            </a:r>
            <a:r>
              <a:rPr lang="fr-FR" i="1" dirty="0" err="1"/>
              <a:t>told</a:t>
            </a:r>
            <a:r>
              <a:rPr lang="fr-FR" i="1" dirty="0"/>
              <a:t> (</a:t>
            </a:r>
            <a:r>
              <a:rPr lang="fr-FR" i="1" dirty="0" err="1"/>
              <a:t>otherwise</a:t>
            </a:r>
            <a:r>
              <a:rPr lang="fr-FR" i="1" dirty="0"/>
              <a:t> </a:t>
            </a:r>
            <a:r>
              <a:rPr lang="fr-FR" i="1" dirty="0" err="1"/>
              <a:t>who</a:t>
            </a:r>
            <a:r>
              <a:rPr lang="fr-FR" i="1" dirty="0"/>
              <a:t> sets the </a:t>
            </a:r>
            <a:r>
              <a:rPr lang="fr-FR" i="1" dirty="0" err="1"/>
              <a:t>limits</a:t>
            </a:r>
            <a:r>
              <a:rPr lang="fr-FR" i="1" dirty="0"/>
              <a:t>, </a:t>
            </a:r>
            <a:r>
              <a:rPr lang="fr-FR" i="1" dirty="0" err="1"/>
              <a:t>who</a:t>
            </a:r>
            <a:r>
              <a:rPr lang="fr-FR" i="1" dirty="0"/>
              <a:t> </a:t>
            </a:r>
            <a:r>
              <a:rPr lang="fr-FR" i="1" dirty="0" err="1"/>
              <a:t>educates</a:t>
            </a:r>
            <a:r>
              <a:rPr lang="fr-FR" i="1" dirty="0"/>
              <a:t>?)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15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814277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fr-FR" i="1" dirty="0"/>
              <a:t>It </a:t>
            </a:r>
            <a:r>
              <a:rPr lang="fr-FR" i="1" dirty="0" err="1"/>
              <a:t>is</a:t>
            </a:r>
            <a:r>
              <a:rPr lang="fr-FR" i="1" dirty="0"/>
              <a:t> a mater of </a:t>
            </a:r>
            <a:r>
              <a:rPr lang="fr-FR" i="1" dirty="0" err="1"/>
              <a:t>lawyers</a:t>
            </a:r>
            <a:r>
              <a:rPr lang="fr-FR" i="1" dirty="0"/>
              <a:t> and courts</a:t>
            </a:r>
          </a:p>
          <a:p>
            <a:pPr lvl="1"/>
            <a:r>
              <a:rPr lang="fr-FR" i="1" dirty="0"/>
              <a:t>Driver </a:t>
            </a:r>
            <a:r>
              <a:rPr lang="fr-FR" i="1" dirty="0" err="1"/>
              <a:t>liability</a:t>
            </a:r>
            <a:r>
              <a:rPr lang="fr-FR" i="1" dirty="0"/>
              <a:t> </a:t>
            </a:r>
            <a:r>
              <a:rPr lang="fr-FR" i="1" dirty="0" err="1"/>
              <a:t>stays</a:t>
            </a:r>
            <a:r>
              <a:rPr lang="fr-FR" i="1" dirty="0"/>
              <a:t> </a:t>
            </a:r>
            <a:r>
              <a:rPr lang="fr-FR" i="1" dirty="0" err="1"/>
              <a:t>whatever</a:t>
            </a:r>
            <a:endParaRPr lang="fr-FR" i="1" dirty="0"/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16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05481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Running </a:t>
            </a:r>
            <a:r>
              <a:rPr lang="fr-FR" dirty="0" err="1"/>
              <a:t>around</a:t>
            </a:r>
            <a:r>
              <a:rPr lang="fr-FR" dirty="0"/>
              <a:t> (Asimov) = Robot 3</a:t>
            </a:r>
            <a:r>
              <a:rPr lang="fr-FR" baseline="30000" dirty="0"/>
              <a:t>nd</a:t>
            </a:r>
            <a:r>
              <a:rPr lang="fr-FR" dirty="0"/>
              <a:t> </a:t>
            </a:r>
            <a:r>
              <a:rPr lang="fr-FR" dirty="0" err="1"/>
              <a:t>law</a:t>
            </a:r>
            <a:r>
              <a:rPr lang="fr-FR" dirty="0"/>
              <a:t>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reinforced</a:t>
            </a:r>
            <a:r>
              <a:rPr lang="fr-FR" dirty="0"/>
              <a:t> </a:t>
            </a:r>
            <a:r>
              <a:rPr lang="fr-FR" dirty="0" err="1"/>
              <a:t>because</a:t>
            </a:r>
            <a:r>
              <a:rPr lang="fr-FR" dirty="0"/>
              <a:t> of high </a:t>
            </a:r>
            <a:r>
              <a:rPr lang="fr-FR" dirty="0" err="1"/>
              <a:t>costs</a:t>
            </a:r>
            <a:r>
              <a:rPr lang="fr-FR" dirty="0"/>
              <a:t> – </a:t>
            </a:r>
            <a:r>
              <a:rPr lang="fr-FR" dirty="0" err="1"/>
              <a:t>when</a:t>
            </a:r>
            <a:r>
              <a:rPr lang="fr-FR" dirty="0"/>
              <a:t> </a:t>
            </a:r>
            <a:r>
              <a:rPr lang="fr-FR" dirty="0" err="1"/>
              <a:t>asked</a:t>
            </a:r>
            <a:r>
              <a:rPr lang="fr-FR" dirty="0"/>
              <a:t> to </a:t>
            </a:r>
            <a:r>
              <a:rPr lang="fr-FR" dirty="0" err="1"/>
              <a:t>fetch</a:t>
            </a:r>
            <a:r>
              <a:rPr lang="fr-FR" dirty="0"/>
              <a:t> ore, </a:t>
            </a:r>
            <a:r>
              <a:rPr lang="fr-FR" dirty="0" err="1"/>
              <a:t>he</a:t>
            </a:r>
            <a:r>
              <a:rPr lang="fr-FR" dirty="0"/>
              <a:t>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suffering</a:t>
            </a:r>
            <a:r>
              <a:rPr lang="fr-FR" dirty="0"/>
              <a:t> </a:t>
            </a:r>
            <a:r>
              <a:rPr lang="fr-FR" dirty="0" err="1"/>
              <a:t>from</a:t>
            </a:r>
            <a:r>
              <a:rPr lang="fr-FR" dirty="0"/>
              <a:t> radiations, </a:t>
            </a:r>
            <a:r>
              <a:rPr lang="fr-FR" dirty="0" err="1"/>
              <a:t>so</a:t>
            </a:r>
            <a:r>
              <a:rPr lang="fr-FR" dirty="0"/>
              <a:t> </a:t>
            </a:r>
            <a:r>
              <a:rPr lang="fr-FR" dirty="0" err="1"/>
              <a:t>walked</a:t>
            </a:r>
            <a:r>
              <a:rPr lang="fr-FR" dirty="0"/>
              <a:t> </a:t>
            </a:r>
            <a:r>
              <a:rPr lang="fr-FR" dirty="0" err="1"/>
              <a:t>away</a:t>
            </a:r>
            <a:r>
              <a:rPr lang="fr-FR" dirty="0"/>
              <a:t> </a:t>
            </a:r>
            <a:r>
              <a:rPr lang="fr-FR" dirty="0" err="1"/>
              <a:t>from</a:t>
            </a:r>
            <a:r>
              <a:rPr lang="fr-FR" dirty="0"/>
              <a:t> the objective, </a:t>
            </a:r>
            <a:r>
              <a:rPr lang="fr-FR" dirty="0" err="1"/>
              <a:t>then</a:t>
            </a:r>
            <a:r>
              <a:rPr lang="fr-FR" dirty="0"/>
              <a:t> 2</a:t>
            </a:r>
            <a:r>
              <a:rPr lang="fr-FR" baseline="30000" dirty="0"/>
              <a:t>nd</a:t>
            </a:r>
            <a:r>
              <a:rPr lang="fr-FR" dirty="0"/>
              <a:t> </a:t>
            </a:r>
            <a:r>
              <a:rPr lang="fr-FR" dirty="0" err="1"/>
              <a:t>law</a:t>
            </a:r>
            <a:r>
              <a:rPr lang="fr-FR" dirty="0"/>
              <a:t> </a:t>
            </a:r>
            <a:r>
              <a:rPr lang="fr-FR" dirty="0" err="1"/>
              <a:t>was</a:t>
            </a:r>
            <a:r>
              <a:rPr lang="fr-FR" dirty="0"/>
              <a:t> back in force, </a:t>
            </a:r>
            <a:r>
              <a:rPr lang="fr-FR" dirty="0" err="1"/>
              <a:t>so</a:t>
            </a:r>
            <a:r>
              <a:rPr lang="fr-FR" dirty="0"/>
              <a:t> </a:t>
            </a:r>
            <a:r>
              <a:rPr lang="fr-FR" dirty="0" err="1"/>
              <a:t>he</a:t>
            </a:r>
            <a:r>
              <a:rPr lang="fr-FR" dirty="0"/>
              <a:t> </a:t>
            </a:r>
            <a:r>
              <a:rPr lang="fr-FR" dirty="0" err="1"/>
              <a:t>moved</a:t>
            </a:r>
            <a:r>
              <a:rPr lang="fr-FR" dirty="0"/>
              <a:t> </a:t>
            </a:r>
            <a:r>
              <a:rPr lang="fr-FR" dirty="0" err="1"/>
              <a:t>again</a:t>
            </a:r>
            <a:r>
              <a:rPr lang="fr-FR" dirty="0"/>
              <a:t> </a:t>
            </a:r>
            <a:r>
              <a:rPr lang="fr-FR" dirty="0" err="1"/>
              <a:t>towards</a:t>
            </a:r>
            <a:r>
              <a:rPr lang="fr-FR" dirty="0"/>
              <a:t> the ore = </a:t>
            </a:r>
            <a:r>
              <a:rPr lang="fr-FR" dirty="0" err="1"/>
              <a:t>conflict</a:t>
            </a:r>
            <a:r>
              <a:rPr lang="fr-FR" dirty="0"/>
              <a:t> </a:t>
            </a:r>
            <a:r>
              <a:rPr lang="fr-FR" dirty="0" err="1"/>
              <a:t>between</a:t>
            </a:r>
            <a:r>
              <a:rPr lang="fr-FR" dirty="0"/>
              <a:t> </a:t>
            </a:r>
            <a:r>
              <a:rPr lang="fr-FR" dirty="0" err="1"/>
              <a:t>both</a:t>
            </a:r>
            <a:r>
              <a:rPr lang="fr-FR" dirty="0"/>
              <a:t> </a:t>
            </a:r>
            <a:r>
              <a:rPr lang="fr-FR" dirty="0" err="1"/>
              <a:t>laws</a:t>
            </a:r>
            <a:r>
              <a:rPr lang="fr-FR" dirty="0"/>
              <a:t> </a:t>
            </a:r>
            <a:r>
              <a:rPr lang="fr-FR" dirty="0" err="1"/>
              <a:t>forced</a:t>
            </a:r>
            <a:r>
              <a:rPr lang="fr-FR" dirty="0"/>
              <a:t> </a:t>
            </a:r>
            <a:r>
              <a:rPr lang="fr-FR" dirty="0" err="1"/>
              <a:t>him</a:t>
            </a:r>
            <a:r>
              <a:rPr lang="fr-FR" dirty="0"/>
              <a:t> to run in </a:t>
            </a:r>
            <a:r>
              <a:rPr lang="fr-FR" dirty="0" err="1"/>
              <a:t>circles</a:t>
            </a:r>
            <a:r>
              <a:rPr lang="fr-FR" dirty="0"/>
              <a:t> </a:t>
            </a:r>
            <a:r>
              <a:rPr lang="fr-FR" dirty="0" err="1"/>
              <a:t>until</a:t>
            </a:r>
            <a:r>
              <a:rPr lang="fr-FR" dirty="0"/>
              <a:t> </a:t>
            </a:r>
            <a:r>
              <a:rPr lang="fr-FR" dirty="0" err="1"/>
              <a:t>humans</a:t>
            </a:r>
            <a:r>
              <a:rPr lang="fr-FR" dirty="0"/>
              <a:t> </a:t>
            </a:r>
            <a:r>
              <a:rPr lang="fr-FR" dirty="0" err="1"/>
              <a:t>claimed</a:t>
            </a:r>
            <a:r>
              <a:rPr lang="fr-FR" dirty="0"/>
              <a:t> </a:t>
            </a:r>
            <a:r>
              <a:rPr lang="fr-FR" dirty="0" err="1"/>
              <a:t>they</a:t>
            </a:r>
            <a:r>
              <a:rPr lang="fr-FR" dirty="0"/>
              <a:t> </a:t>
            </a:r>
            <a:r>
              <a:rPr lang="fr-FR" dirty="0" err="1"/>
              <a:t>were</a:t>
            </a:r>
            <a:r>
              <a:rPr lang="fr-FR" dirty="0"/>
              <a:t> in danger, </a:t>
            </a:r>
            <a:r>
              <a:rPr lang="fr-FR" dirty="0" err="1"/>
              <a:t>thus</a:t>
            </a:r>
            <a:r>
              <a:rPr lang="fr-FR" dirty="0"/>
              <a:t> </a:t>
            </a:r>
            <a:r>
              <a:rPr lang="fr-FR" dirty="0" err="1"/>
              <a:t>activating</a:t>
            </a:r>
            <a:r>
              <a:rPr lang="fr-FR" dirty="0"/>
              <a:t> 1st </a:t>
            </a:r>
            <a:r>
              <a:rPr lang="fr-FR" dirty="0" err="1"/>
              <a:t>law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314415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650634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What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wrong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not </a:t>
            </a:r>
            <a:r>
              <a:rPr lang="fr-FR" dirty="0" err="1"/>
              <a:t>that</a:t>
            </a:r>
            <a:r>
              <a:rPr lang="fr-FR" dirty="0"/>
              <a:t> </a:t>
            </a:r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don’t</a:t>
            </a:r>
            <a:r>
              <a:rPr lang="fr-FR" dirty="0"/>
              <a:t> have an </a:t>
            </a:r>
            <a:r>
              <a:rPr lang="fr-FR" dirty="0" err="1"/>
              <a:t>immediate</a:t>
            </a:r>
            <a:r>
              <a:rPr lang="fr-FR" dirty="0"/>
              <a:t> </a:t>
            </a:r>
            <a:r>
              <a:rPr lang="fr-FR" dirty="0" err="1"/>
              <a:t>answer</a:t>
            </a:r>
            <a:r>
              <a:rPr lang="fr-FR" dirty="0"/>
              <a:t>, but </a:t>
            </a:r>
            <a:r>
              <a:rPr lang="fr-FR" dirty="0" err="1"/>
              <a:t>rather</a:t>
            </a:r>
            <a:r>
              <a:rPr lang="fr-FR" dirty="0"/>
              <a:t> </a:t>
            </a:r>
            <a:r>
              <a:rPr lang="fr-FR" dirty="0" err="1"/>
              <a:t>that</a:t>
            </a:r>
            <a:r>
              <a:rPr lang="fr-FR" dirty="0"/>
              <a:t> </a:t>
            </a:r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take</a:t>
            </a:r>
            <a:r>
              <a:rPr lang="fr-FR" dirty="0"/>
              <a:t> </a:t>
            </a:r>
            <a:r>
              <a:rPr lang="fr-FR" dirty="0" err="1"/>
              <a:t>every</a:t>
            </a:r>
            <a:r>
              <a:rPr lang="fr-FR" dirty="0"/>
              <a:t> </a:t>
            </a:r>
            <a:r>
              <a:rPr lang="fr-FR" dirty="0" err="1"/>
              <a:t>opportunity</a:t>
            </a:r>
            <a:r>
              <a:rPr lang="fr-FR" dirty="0"/>
              <a:t> to </a:t>
            </a:r>
            <a:r>
              <a:rPr lang="fr-FR" dirty="0" err="1"/>
              <a:t>get</a:t>
            </a:r>
            <a:r>
              <a:rPr lang="fr-FR" dirty="0"/>
              <a:t> </a:t>
            </a:r>
            <a:r>
              <a:rPr lang="fr-FR" dirty="0" err="1"/>
              <a:t>rid</a:t>
            </a:r>
            <a:r>
              <a:rPr lang="fr-FR" dirty="0"/>
              <a:t> of the </a:t>
            </a:r>
            <a:r>
              <a:rPr lang="fr-FR" dirty="0" err="1"/>
              <a:t>problem</a:t>
            </a:r>
            <a:r>
              <a:rPr lang="fr-FR" dirty="0"/>
              <a:t>, to </a:t>
            </a:r>
            <a:r>
              <a:rPr lang="fr-FR" dirty="0" err="1"/>
              <a:t>avoid</a:t>
            </a:r>
            <a:r>
              <a:rPr lang="fr-FR" dirty="0"/>
              <a:t> </a:t>
            </a:r>
            <a:r>
              <a:rPr lang="fr-FR" dirty="0" err="1"/>
              <a:t>our</a:t>
            </a:r>
            <a:r>
              <a:rPr lang="fr-FR" dirty="0"/>
              <a:t> </a:t>
            </a:r>
            <a:r>
              <a:rPr lang="fr-FR" dirty="0" err="1"/>
              <a:t>responsibility</a:t>
            </a:r>
            <a:r>
              <a:rPr lang="fr-FR" dirty="0"/>
              <a:t>, to </a:t>
            </a:r>
            <a:r>
              <a:rPr lang="fr-FR" dirty="0" err="1"/>
              <a:t>blame</a:t>
            </a:r>
            <a:r>
              <a:rPr lang="fr-FR" dirty="0"/>
              <a:t> chance or </a:t>
            </a:r>
            <a:r>
              <a:rPr lang="fr-FR" dirty="0" err="1"/>
              <a:t>everyone</a:t>
            </a:r>
            <a:r>
              <a:rPr lang="fr-FR" dirty="0"/>
              <a:t>/no one. Not </a:t>
            </a:r>
            <a:r>
              <a:rPr lang="fr-FR" dirty="0" err="1"/>
              <a:t>choosing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already</a:t>
            </a:r>
            <a:r>
              <a:rPr lang="fr-FR" dirty="0"/>
              <a:t> </a:t>
            </a:r>
            <a:r>
              <a:rPr lang="fr-FR" dirty="0" err="1"/>
              <a:t>choosing</a:t>
            </a:r>
            <a:r>
              <a:rPr lang="fr-FR" dirty="0"/>
              <a:t> </a:t>
            </a:r>
            <a:r>
              <a:rPr lang="fr-FR" dirty="0" err="1"/>
              <a:t>unfortunately</a:t>
            </a:r>
            <a:r>
              <a:rPr lang="fr-FR" dirty="0"/>
              <a:t>. </a:t>
            </a:r>
            <a:r>
              <a:rPr lang="fr-FR" dirty="0" err="1"/>
              <a:t>Whetever</a:t>
            </a:r>
            <a:r>
              <a:rPr lang="fr-FR" dirty="0"/>
              <a:t> </a:t>
            </a:r>
            <a:r>
              <a:rPr lang="fr-FR" dirty="0" err="1"/>
              <a:t>happens</a:t>
            </a:r>
            <a:r>
              <a:rPr lang="fr-FR" dirty="0"/>
              <a:t>, an computer-</a:t>
            </a:r>
            <a:r>
              <a:rPr lang="fr-FR" dirty="0" err="1"/>
              <a:t>mech</a:t>
            </a:r>
            <a:r>
              <a:rPr lang="fr-FR" dirty="0"/>
              <a:t> </a:t>
            </a:r>
            <a:r>
              <a:rPr lang="fr-FR" dirty="0" err="1"/>
              <a:t>answer</a:t>
            </a:r>
            <a:r>
              <a:rPr lang="fr-FR" dirty="0"/>
              <a:t> </a:t>
            </a:r>
            <a:r>
              <a:rPr lang="fr-FR" dirty="0" err="1"/>
              <a:t>should</a:t>
            </a:r>
            <a:r>
              <a:rPr lang="fr-FR" dirty="0"/>
              <a:t> </a:t>
            </a:r>
            <a:r>
              <a:rPr lang="fr-FR" dirty="0" err="1"/>
              <a:t>be</a:t>
            </a:r>
            <a:r>
              <a:rPr lang="fr-FR" dirty="0"/>
              <a:t> </a:t>
            </a:r>
            <a:r>
              <a:rPr lang="fr-FR" dirty="0" err="1"/>
              <a:t>given</a:t>
            </a:r>
            <a:r>
              <a:rPr lang="fr-FR" dirty="0"/>
              <a:t>…but </a:t>
            </a:r>
            <a:r>
              <a:rPr lang="fr-FR" dirty="0" err="1"/>
              <a:t>whic</a:t>
            </a:r>
            <a:r>
              <a:rPr lang="fr-FR" dirty="0"/>
              <a:t> one and </a:t>
            </a:r>
            <a:r>
              <a:rPr lang="fr-FR" dirty="0" err="1"/>
              <a:t>why</a:t>
            </a:r>
            <a:r>
              <a:rPr lang="fr-FR" dirty="0"/>
              <a:t>?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19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686365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What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« </a:t>
            </a:r>
            <a:r>
              <a:rPr lang="fr-FR" dirty="0" err="1"/>
              <a:t>funny</a:t>
            </a:r>
            <a:r>
              <a:rPr lang="fr-FR" dirty="0"/>
              <a:t> »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that</a:t>
            </a:r>
            <a:r>
              <a:rPr lang="fr-FR" dirty="0"/>
              <a:t> in all cases the driver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held</a:t>
            </a:r>
            <a:r>
              <a:rPr lang="fr-FR" dirty="0"/>
              <a:t> </a:t>
            </a:r>
            <a:r>
              <a:rPr lang="fr-FR" dirty="0" err="1"/>
              <a:t>responsible</a:t>
            </a:r>
            <a:r>
              <a:rPr lang="fr-FR" dirty="0"/>
              <a:t> for the </a:t>
            </a:r>
            <a:r>
              <a:rPr lang="fr-FR" dirty="0" err="1"/>
              <a:t>autopilot</a:t>
            </a:r>
            <a:r>
              <a:rPr lang="fr-FR" dirty="0"/>
              <a:t> </a:t>
            </a:r>
            <a:r>
              <a:rPr lang="fr-FR" dirty="0" err="1"/>
              <a:t>behavior</a:t>
            </a:r>
            <a:r>
              <a:rPr lang="fr-FR" dirty="0"/>
              <a:t> and </a:t>
            </a:r>
            <a:r>
              <a:rPr lang="fr-FR" dirty="0" err="1"/>
              <a:t>careless</a:t>
            </a:r>
            <a:endParaRPr lang="fr-FR" dirty="0"/>
          </a:p>
          <a:p>
            <a:r>
              <a:rPr lang="fr-FR" dirty="0"/>
              <a:t>So on one </a:t>
            </a:r>
            <a:r>
              <a:rPr lang="fr-FR" dirty="0" err="1"/>
              <a:t>side</a:t>
            </a:r>
            <a:r>
              <a:rPr lang="fr-FR" dirty="0"/>
              <a:t> </a:t>
            </a:r>
            <a:r>
              <a:rPr lang="fr-FR" dirty="0" err="1"/>
              <a:t>we</a:t>
            </a:r>
            <a:r>
              <a:rPr lang="fr-FR" dirty="0"/>
              <a:t> are </a:t>
            </a:r>
            <a:r>
              <a:rPr lang="fr-FR" dirty="0" err="1"/>
              <a:t>told</a:t>
            </a:r>
            <a:r>
              <a:rPr lang="fr-FR" dirty="0"/>
              <a:t> computers are more reliable but </a:t>
            </a:r>
            <a:r>
              <a:rPr lang="fr-FR" dirty="0" err="1"/>
              <a:t>when</a:t>
            </a:r>
            <a:r>
              <a:rPr lang="fr-FR" dirty="0"/>
              <a:t> the </a:t>
            </a:r>
            <a:r>
              <a:rPr lang="fr-FR" dirty="0" err="1"/>
              <a:t>problem</a:t>
            </a:r>
            <a:r>
              <a:rPr lang="fr-FR" dirty="0"/>
              <a:t> </a:t>
            </a:r>
            <a:r>
              <a:rPr lang="fr-FR" dirty="0" err="1"/>
              <a:t>occurs</a:t>
            </a:r>
            <a:r>
              <a:rPr lang="fr-FR" dirty="0"/>
              <a:t> </a:t>
            </a:r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should</a:t>
            </a:r>
            <a:r>
              <a:rPr lang="fr-FR" dirty="0"/>
              <a:t> use </a:t>
            </a:r>
            <a:r>
              <a:rPr lang="fr-FR" dirty="0" err="1"/>
              <a:t>our</a:t>
            </a:r>
            <a:r>
              <a:rPr lang="fr-FR" dirty="0"/>
              <a:t> </a:t>
            </a:r>
            <a:r>
              <a:rPr lang="fr-FR" dirty="0" err="1"/>
              <a:t>unreliable</a:t>
            </a:r>
            <a:r>
              <a:rPr lang="fr-FR" dirty="0"/>
              <a:t> </a:t>
            </a:r>
            <a:r>
              <a:rPr lang="fr-FR" dirty="0" err="1"/>
              <a:t>senses</a:t>
            </a:r>
            <a:r>
              <a:rPr lang="fr-FR" dirty="0"/>
              <a:t> and </a:t>
            </a:r>
            <a:r>
              <a:rPr lang="fr-FR" dirty="0" err="1"/>
              <a:t>decisions</a:t>
            </a:r>
            <a:r>
              <a:rPr lang="fr-FR" dirty="0"/>
              <a:t> to </a:t>
            </a:r>
            <a:r>
              <a:rPr lang="fr-FR" dirty="0" err="1"/>
              <a:t>prevent</a:t>
            </a:r>
            <a:r>
              <a:rPr lang="fr-FR" dirty="0"/>
              <a:t> the crash</a:t>
            </a:r>
          </a:p>
          <a:p>
            <a:r>
              <a:rPr lang="fr-FR" dirty="0"/>
              <a:t>…but </a:t>
            </a:r>
            <a:r>
              <a:rPr lang="fr-FR" dirty="0" err="1"/>
              <a:t>this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just</a:t>
            </a:r>
            <a:r>
              <a:rPr lang="fr-FR" dirty="0"/>
              <a:t> an </a:t>
            </a:r>
            <a:r>
              <a:rPr lang="fr-FR" dirty="0" err="1"/>
              <a:t>early</a:t>
            </a:r>
            <a:r>
              <a:rPr lang="fr-FR" dirty="0"/>
              <a:t> stage, </a:t>
            </a:r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did</a:t>
            </a:r>
            <a:r>
              <a:rPr lang="fr-FR" dirty="0"/>
              <a:t> not </a:t>
            </a:r>
            <a:r>
              <a:rPr lang="fr-FR" dirty="0" err="1"/>
              <a:t>understand</a:t>
            </a:r>
            <a:r>
              <a:rPr lang="fr-FR" dirty="0"/>
              <a:t>, </a:t>
            </a:r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misinterpreted</a:t>
            </a:r>
            <a:r>
              <a:rPr lang="fr-FR" dirty="0"/>
              <a:t> the power of AI, </a:t>
            </a:r>
            <a:r>
              <a:rPr lang="fr-FR" dirty="0" err="1"/>
              <a:t>it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not </a:t>
            </a:r>
            <a:r>
              <a:rPr lang="fr-FR" dirty="0" err="1"/>
              <a:t>fully</a:t>
            </a:r>
            <a:r>
              <a:rPr lang="fr-FR" dirty="0"/>
              <a:t> </a:t>
            </a:r>
            <a:r>
              <a:rPr lang="fr-FR" dirty="0" err="1"/>
              <a:t>ready</a:t>
            </a:r>
            <a:r>
              <a:rPr lang="fr-FR" dirty="0"/>
              <a:t> </a:t>
            </a:r>
            <a:r>
              <a:rPr lang="fr-FR" dirty="0" err="1"/>
              <a:t>yet</a:t>
            </a:r>
            <a:r>
              <a:rPr lang="fr-FR" dirty="0"/>
              <a:t>…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20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333849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La vraie vie et le futur de la voiture sans pilote? </a:t>
            </a:r>
            <a:r>
              <a:rPr lang="fr-FR" dirty="0" err="1"/>
              <a:t>Mwouahahhaaaaa</a:t>
            </a:r>
            <a:r>
              <a:rPr lang="fr-FR" dirty="0"/>
              <a:t>!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21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123022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We</a:t>
            </a:r>
            <a:r>
              <a:rPr lang="fr-FR" dirty="0"/>
              <a:t> are more and more in an impatient </a:t>
            </a:r>
            <a:r>
              <a:rPr lang="fr-FR" dirty="0" err="1"/>
              <a:t>now</a:t>
            </a:r>
            <a:r>
              <a:rPr lang="fr-FR" dirty="0"/>
              <a:t> </a:t>
            </a:r>
            <a:r>
              <a:rPr lang="fr-FR" dirty="0" err="1"/>
              <a:t>now</a:t>
            </a:r>
            <a:r>
              <a:rPr lang="fr-FR" dirty="0"/>
              <a:t> society</a:t>
            </a:r>
          </a:p>
          <a:p>
            <a:pPr lvl="1"/>
            <a:r>
              <a:rPr lang="fr-FR" dirty="0"/>
              <a:t>Tinder, Amazon Prime J+1, Agility, 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23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146752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We</a:t>
            </a:r>
            <a:r>
              <a:rPr lang="fr-FR" dirty="0"/>
              <a:t> are </a:t>
            </a:r>
            <a:r>
              <a:rPr lang="fr-FR" dirty="0" err="1"/>
              <a:t>obsessed</a:t>
            </a:r>
            <a:r>
              <a:rPr lang="fr-FR" dirty="0"/>
              <a:t> by speed and performance</a:t>
            </a:r>
          </a:p>
          <a:p>
            <a:pPr lvl="1"/>
            <a:r>
              <a:rPr lang="fr-FR" dirty="0"/>
              <a:t>Twitter, Agile…hyper trading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24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316694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Software are more and more </a:t>
            </a:r>
            <a:r>
              <a:rPr lang="fr-FR" dirty="0" err="1"/>
              <a:t>complex</a:t>
            </a:r>
            <a:r>
              <a:rPr lang="fr-FR" dirty="0"/>
              <a:t> if not </a:t>
            </a:r>
            <a:r>
              <a:rPr lang="fr-FR" dirty="0" err="1"/>
              <a:t>complicated</a:t>
            </a:r>
            <a:r>
              <a:rPr lang="fr-FR" dirty="0"/>
              <a:t> (car = computer </a:t>
            </a:r>
            <a:r>
              <a:rPr lang="fr-FR" dirty="0" err="1"/>
              <a:t>you</a:t>
            </a:r>
            <a:r>
              <a:rPr lang="fr-FR" dirty="0"/>
              <a:t> can drive (100 </a:t>
            </a:r>
            <a:r>
              <a:rPr lang="fr-FR" dirty="0" err="1"/>
              <a:t>Mio</a:t>
            </a:r>
            <a:r>
              <a:rPr lang="fr-FR" dirty="0"/>
              <a:t> LOC sur Tesla))</a:t>
            </a:r>
          </a:p>
          <a:p>
            <a:r>
              <a:rPr lang="fr-FR" dirty="0"/>
              <a:t>Software </a:t>
            </a:r>
            <a:r>
              <a:rPr lang="fr-FR" dirty="0" err="1"/>
              <a:t>gets</a:t>
            </a:r>
            <a:r>
              <a:rPr lang="fr-FR" dirty="0"/>
              <a:t> more and more </a:t>
            </a:r>
            <a:r>
              <a:rPr lang="fr-FR" dirty="0" err="1"/>
              <a:t>integrated</a:t>
            </a:r>
            <a:r>
              <a:rPr lang="fr-FR" dirty="0"/>
              <a:t> (</a:t>
            </a:r>
            <a:r>
              <a:rPr lang="fr-FR" dirty="0" err="1"/>
              <a:t>Interopérability</a:t>
            </a:r>
            <a:r>
              <a:rPr lang="fr-FR" dirty="0"/>
              <a:t>, big data…), </a:t>
            </a:r>
            <a:r>
              <a:rPr lang="fr-FR" dirty="0" err="1"/>
              <a:t>heterogeneous</a:t>
            </a:r>
            <a:r>
              <a:rPr lang="fr-FR" dirty="0"/>
              <a:t> et </a:t>
            </a:r>
            <a:r>
              <a:rPr lang="fr-FR" dirty="0" err="1"/>
              <a:t>interconnected</a:t>
            </a:r>
            <a:r>
              <a:rPr lang="fr-FR" dirty="0"/>
              <a:t> (</a:t>
            </a:r>
            <a:r>
              <a:rPr lang="fr-FR" dirty="0" err="1"/>
              <a:t>systems</a:t>
            </a:r>
            <a:r>
              <a:rPr lang="fr-FR" dirty="0"/>
              <a:t> of </a:t>
            </a:r>
            <a:r>
              <a:rPr lang="fr-FR" dirty="0" err="1"/>
              <a:t>systems</a:t>
            </a:r>
            <a:r>
              <a:rPr lang="fr-FR" dirty="0"/>
              <a:t>…)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25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827651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Software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nearly</a:t>
            </a:r>
            <a:r>
              <a:rPr lang="fr-FR" dirty="0"/>
              <a:t> </a:t>
            </a:r>
            <a:r>
              <a:rPr lang="fr-FR" dirty="0" err="1"/>
              <a:t>always</a:t>
            </a:r>
            <a:r>
              <a:rPr lang="fr-FR" dirty="0"/>
              <a:t> </a:t>
            </a:r>
            <a:r>
              <a:rPr lang="fr-FR" dirty="0" err="1"/>
              <a:t>used</a:t>
            </a:r>
            <a:r>
              <a:rPr lang="fr-FR" dirty="0"/>
              <a:t> by </a:t>
            </a:r>
            <a:r>
              <a:rPr lang="fr-FR" dirty="0" err="1"/>
              <a:t>laymen</a:t>
            </a:r>
            <a:r>
              <a:rPr lang="fr-FR" dirty="0"/>
              <a:t> (profane)</a:t>
            </a:r>
          </a:p>
          <a:p>
            <a:pPr lvl="1"/>
            <a:r>
              <a:rPr lang="fr-FR" dirty="0" err="1"/>
              <a:t>Users</a:t>
            </a:r>
            <a:r>
              <a:rPr lang="fr-FR" dirty="0"/>
              <a:t> &lt; &gt; IT-ers and </a:t>
            </a:r>
            <a:r>
              <a:rPr lang="fr-FR" dirty="0" err="1"/>
              <a:t>they</a:t>
            </a:r>
            <a:r>
              <a:rPr lang="fr-FR" dirty="0"/>
              <a:t> </a:t>
            </a:r>
            <a:r>
              <a:rPr lang="fr-FR" dirty="0" err="1"/>
              <a:t>don’t</a:t>
            </a:r>
            <a:r>
              <a:rPr lang="fr-FR" dirty="0"/>
              <a:t> </a:t>
            </a:r>
            <a:r>
              <a:rPr lang="fr-FR" dirty="0" err="1"/>
              <a:t>want</a:t>
            </a:r>
            <a:r>
              <a:rPr lang="fr-FR" dirty="0"/>
              <a:t> to </a:t>
            </a:r>
          </a:p>
          <a:p>
            <a:pPr lvl="1"/>
            <a:r>
              <a:rPr lang="fr-FR" dirty="0" err="1"/>
              <a:t>Error</a:t>
            </a:r>
            <a:r>
              <a:rPr lang="fr-FR" dirty="0"/>
              <a:t> </a:t>
            </a:r>
            <a:r>
              <a:rPr lang="fr-FR" dirty="0" err="1"/>
              <a:t>prevention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key, WYSIWYG and «</a:t>
            </a:r>
            <a:r>
              <a:rPr lang="fr-FR" dirty="0" err="1"/>
              <a:t>natural</a:t>
            </a:r>
            <a:r>
              <a:rPr lang="fr-FR" dirty="0"/>
              <a:t> in use » </a:t>
            </a:r>
            <a:r>
              <a:rPr lang="fr-FR" dirty="0" err="1"/>
              <a:t>too</a:t>
            </a:r>
            <a:endParaRPr lang="fr-FR" dirty="0"/>
          </a:p>
          <a:p>
            <a:pPr lvl="1"/>
            <a:r>
              <a:rPr lang="fr-FR" dirty="0"/>
              <a:t>WYSIATI (</a:t>
            </a:r>
            <a:r>
              <a:rPr lang="fr-FR" dirty="0" err="1"/>
              <a:t>what</a:t>
            </a:r>
            <a:r>
              <a:rPr lang="fr-FR" dirty="0"/>
              <a:t> </a:t>
            </a:r>
            <a:r>
              <a:rPr lang="fr-FR" dirty="0" err="1"/>
              <a:t>you</a:t>
            </a:r>
            <a:r>
              <a:rPr lang="fr-FR" dirty="0"/>
              <a:t> </a:t>
            </a:r>
            <a:r>
              <a:rPr lang="fr-FR" dirty="0" err="1"/>
              <a:t>see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all </a:t>
            </a:r>
            <a:r>
              <a:rPr lang="fr-FR" dirty="0" err="1"/>
              <a:t>there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)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26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667543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Habits </a:t>
            </a:r>
            <a:r>
              <a:rPr lang="fr-FR" dirty="0" err="1"/>
              <a:t>changed</a:t>
            </a:r>
            <a:r>
              <a:rPr lang="fr-FR" dirty="0"/>
              <a:t> </a:t>
            </a:r>
            <a:r>
              <a:rPr lang="fr-FR" dirty="0" err="1"/>
              <a:t>faster</a:t>
            </a:r>
            <a:r>
              <a:rPr lang="fr-FR" dirty="0"/>
              <a:t> </a:t>
            </a:r>
            <a:r>
              <a:rPr lang="fr-FR" dirty="0" err="1"/>
              <a:t>than</a:t>
            </a:r>
            <a:r>
              <a:rPr lang="fr-FR" dirty="0"/>
              <a:t> </a:t>
            </a:r>
            <a:r>
              <a:rPr lang="fr-FR" dirty="0" err="1"/>
              <a:t>our</a:t>
            </a:r>
            <a:r>
              <a:rPr lang="fr-FR" dirty="0"/>
              <a:t> </a:t>
            </a:r>
            <a:r>
              <a:rPr lang="fr-FR" dirty="0" err="1"/>
              <a:t>brains</a:t>
            </a:r>
            <a:r>
              <a:rPr lang="fr-FR" dirty="0"/>
              <a:t> and </a:t>
            </a:r>
            <a:r>
              <a:rPr lang="fr-FR" dirty="0" err="1"/>
              <a:t>programming</a:t>
            </a:r>
            <a:r>
              <a:rPr lang="fr-FR" dirty="0"/>
              <a:t> habits (Hey Siri…Google me </a:t>
            </a:r>
            <a:r>
              <a:rPr lang="fr-FR" dirty="0" err="1"/>
              <a:t>this</a:t>
            </a:r>
            <a:r>
              <a:rPr lang="fr-FR" dirty="0"/>
              <a:t>…)</a:t>
            </a:r>
          </a:p>
          <a:p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need</a:t>
            </a:r>
            <a:r>
              <a:rPr lang="fr-FR" dirty="0"/>
              <a:t> to </a:t>
            </a:r>
            <a:r>
              <a:rPr lang="fr-FR" dirty="0" err="1"/>
              <a:t>be</a:t>
            </a:r>
            <a:r>
              <a:rPr lang="fr-FR" dirty="0"/>
              <a:t> « </a:t>
            </a:r>
            <a:r>
              <a:rPr lang="fr-FR" dirty="0" err="1"/>
              <a:t>conected</a:t>
            </a:r>
            <a:r>
              <a:rPr lang="fr-FR" dirty="0"/>
              <a:t> » </a:t>
            </a:r>
            <a:r>
              <a:rPr lang="fr-FR" dirty="0" err="1"/>
              <a:t>with</a:t>
            </a:r>
            <a:r>
              <a:rPr lang="fr-FR" dirty="0"/>
              <a:t> </a:t>
            </a:r>
            <a:r>
              <a:rPr lang="fr-FR" dirty="0" err="1"/>
              <a:t>what</a:t>
            </a:r>
            <a:r>
              <a:rPr lang="fr-FR" dirty="0"/>
              <a:t> </a:t>
            </a:r>
            <a:r>
              <a:rPr lang="fr-FR" dirty="0" err="1"/>
              <a:t>we</a:t>
            </a:r>
            <a:r>
              <a:rPr lang="fr-FR" dirty="0"/>
              <a:t> do (code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meaningless</a:t>
            </a:r>
            <a:r>
              <a:rPr lang="fr-FR" dirty="0"/>
              <a:t>) </a:t>
            </a:r>
          </a:p>
          <a:p>
            <a:r>
              <a:rPr lang="fr-FR" dirty="0" err="1"/>
              <a:t>Frameworks</a:t>
            </a:r>
            <a:r>
              <a:rPr lang="fr-FR" dirty="0"/>
              <a:t> tend to </a:t>
            </a:r>
            <a:r>
              <a:rPr lang="fr-FR" dirty="0" err="1"/>
              <a:t>generalize</a:t>
            </a:r>
            <a:r>
              <a:rPr lang="fr-FR" dirty="0"/>
              <a:t>, </a:t>
            </a:r>
            <a:r>
              <a:rPr lang="fr-FR" dirty="0" err="1"/>
              <a:t>becoming</a:t>
            </a:r>
            <a:r>
              <a:rPr lang="fr-FR" dirty="0"/>
              <a:t> SPOF (single point of </a:t>
            </a:r>
            <a:r>
              <a:rPr lang="fr-FR" dirty="0" err="1"/>
              <a:t>failures</a:t>
            </a:r>
            <a:r>
              <a:rPr lang="fr-FR" dirty="0"/>
              <a:t>) </a:t>
            </a:r>
            <a:r>
              <a:rPr lang="fr-FR" dirty="0" err="1"/>
              <a:t>reproducing</a:t>
            </a:r>
            <a:r>
              <a:rPr lang="fr-FR" dirty="0"/>
              <a:t> </a:t>
            </a:r>
            <a:r>
              <a:rPr lang="fr-FR" dirty="0" err="1"/>
              <a:t>problems</a:t>
            </a:r>
            <a:r>
              <a:rPr lang="fr-FR" dirty="0"/>
              <a:t> at a </a:t>
            </a:r>
            <a:r>
              <a:rPr lang="fr-FR" dirty="0" err="1"/>
              <a:t>larger</a:t>
            </a:r>
            <a:r>
              <a:rPr lang="fr-FR" dirty="0"/>
              <a:t> </a:t>
            </a:r>
            <a:r>
              <a:rPr lang="fr-FR" dirty="0" err="1"/>
              <a:t>scale</a:t>
            </a:r>
            <a:r>
              <a:rPr lang="fr-FR" dirty="0"/>
              <a:t>(Intel)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27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7893200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We</a:t>
            </a:r>
            <a:r>
              <a:rPr lang="fr-FR" dirty="0"/>
              <a:t> are more and more on-line or </a:t>
            </a:r>
            <a:r>
              <a:rPr lang="fr-FR" dirty="0" err="1"/>
              <a:t>connected</a:t>
            </a:r>
            <a:r>
              <a:rPr lang="fr-FR" dirty="0"/>
              <a:t> (</a:t>
            </a:r>
            <a:r>
              <a:rPr lang="fr-FR" dirty="0" err="1"/>
              <a:t>Cell</a:t>
            </a:r>
            <a:r>
              <a:rPr lang="fr-FR" dirty="0"/>
              <a:t> phones, Internet…) </a:t>
            </a:r>
            <a:r>
              <a:rPr lang="fr-FR" dirty="0" err="1"/>
              <a:t>with</a:t>
            </a:r>
            <a:r>
              <a:rPr lang="fr-FR" dirty="0"/>
              <a:t> </a:t>
            </a:r>
            <a:r>
              <a:rPr lang="fr-FR" dirty="0" err="1"/>
              <a:t>subsequent</a:t>
            </a:r>
            <a:r>
              <a:rPr lang="fr-FR" dirty="0"/>
              <a:t> </a:t>
            </a:r>
            <a:r>
              <a:rPr lang="fr-FR" dirty="0" err="1"/>
              <a:t>problems</a:t>
            </a:r>
            <a:r>
              <a:rPr lang="fr-FR" dirty="0"/>
              <a:t> </a:t>
            </a:r>
            <a:r>
              <a:rPr lang="fr-FR" dirty="0" err="1"/>
              <a:t>coming</a:t>
            </a:r>
            <a:r>
              <a:rPr lang="fr-FR" dirty="0"/>
              <a:t> </a:t>
            </a:r>
            <a:r>
              <a:rPr lang="fr-FR" dirty="0" err="1"/>
              <a:t>along</a:t>
            </a:r>
            <a:r>
              <a:rPr lang="fr-FR" dirty="0"/>
              <a:t> (</a:t>
            </a:r>
            <a:r>
              <a:rPr lang="fr-FR" dirty="0" err="1"/>
              <a:t>security</a:t>
            </a:r>
            <a:r>
              <a:rPr lang="fr-FR" dirty="0"/>
              <a:t>, </a:t>
            </a:r>
            <a:r>
              <a:rPr lang="fr-FR" dirty="0" err="1"/>
              <a:t>privacy</a:t>
            </a:r>
            <a:r>
              <a:rPr lang="fr-FR" dirty="0"/>
              <a:t>…)</a:t>
            </a:r>
          </a:p>
          <a:p>
            <a:r>
              <a:rPr lang="fr-FR" dirty="0"/>
              <a:t>Info </a:t>
            </a:r>
            <a:r>
              <a:rPr lang="fr-FR" dirty="0" err="1"/>
              <a:t>gets</a:t>
            </a:r>
            <a:r>
              <a:rPr lang="fr-FR" dirty="0"/>
              <a:t> more </a:t>
            </a:r>
            <a:r>
              <a:rPr lang="fr-FR" dirty="0" err="1"/>
              <a:t>available</a:t>
            </a:r>
            <a:r>
              <a:rPr lang="fr-FR" dirty="0"/>
              <a:t> (for </a:t>
            </a:r>
            <a:r>
              <a:rPr lang="fr-FR" dirty="0" err="1"/>
              <a:t>those</a:t>
            </a:r>
            <a:r>
              <a:rPr lang="fr-FR" dirty="0"/>
              <a:t> </a:t>
            </a:r>
            <a:r>
              <a:rPr lang="fr-FR" dirty="0" err="1"/>
              <a:t>who</a:t>
            </a:r>
            <a:r>
              <a:rPr lang="fr-FR" dirty="0"/>
              <a:t> </a:t>
            </a:r>
            <a:r>
              <a:rPr lang="fr-FR" dirty="0" err="1"/>
              <a:t>want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) Architecture INTEL &amp; </a:t>
            </a:r>
            <a:r>
              <a:rPr lang="fr-FR" dirty="0" err="1"/>
              <a:t>Meltdown</a:t>
            </a:r>
            <a:r>
              <a:rPr lang="fr-FR" dirty="0"/>
              <a:t>/Spectre - Bluetooth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29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941836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Iterative</a:t>
            </a:r>
            <a:r>
              <a:rPr lang="fr-FR" dirty="0"/>
              <a:t> </a:t>
            </a:r>
            <a:r>
              <a:rPr lang="fr-FR" dirty="0" err="1"/>
              <a:t>development</a:t>
            </a:r>
            <a:r>
              <a:rPr lang="fr-FR" dirty="0"/>
              <a:t> and </a:t>
            </a:r>
            <a:r>
              <a:rPr lang="fr-FR" dirty="0" err="1"/>
              <a:t>continuous</a:t>
            </a:r>
            <a:r>
              <a:rPr lang="fr-FR" dirty="0"/>
              <a:t> </a:t>
            </a:r>
            <a:r>
              <a:rPr lang="fr-FR" dirty="0" err="1"/>
              <a:t>approaches</a:t>
            </a:r>
            <a:r>
              <a:rPr lang="fr-FR" dirty="0"/>
              <a:t>, </a:t>
            </a:r>
            <a:r>
              <a:rPr lang="fr-FR" dirty="0" err="1"/>
              <a:t>when</a:t>
            </a:r>
            <a:r>
              <a:rPr lang="fr-FR" dirty="0"/>
              <a:t> not </a:t>
            </a:r>
            <a:r>
              <a:rPr lang="fr-FR" dirty="0" err="1"/>
              <a:t>properly</a:t>
            </a:r>
            <a:r>
              <a:rPr lang="fr-FR" dirty="0"/>
              <a:t> </a:t>
            </a:r>
            <a:r>
              <a:rPr lang="fr-FR" dirty="0" err="1"/>
              <a:t>done</a:t>
            </a:r>
            <a:endParaRPr lang="fr-FR" dirty="0"/>
          </a:p>
          <a:p>
            <a:pPr lvl="1"/>
            <a:r>
              <a:rPr lang="fr-FR" dirty="0" err="1"/>
              <a:t>Favor</a:t>
            </a:r>
            <a:r>
              <a:rPr lang="fr-FR" dirty="0"/>
              <a:t> short-</a:t>
            </a:r>
            <a:r>
              <a:rPr lang="fr-FR" dirty="0" err="1"/>
              <a:t>term</a:t>
            </a:r>
            <a:r>
              <a:rPr lang="fr-FR" dirty="0"/>
              <a:t> and </a:t>
            </a:r>
            <a:r>
              <a:rPr lang="fr-FR" dirty="0" err="1"/>
              <a:t>narrow-filed</a:t>
            </a:r>
            <a:r>
              <a:rPr lang="fr-FR" dirty="0"/>
              <a:t>  </a:t>
            </a:r>
            <a:r>
              <a:rPr lang="fr-FR" dirty="0" err="1"/>
              <a:t>views</a:t>
            </a:r>
            <a:r>
              <a:rPr lang="fr-FR" dirty="0"/>
              <a:t> (startup </a:t>
            </a:r>
            <a:r>
              <a:rPr lang="fr-FR" dirty="0" err="1"/>
              <a:t>loosing</a:t>
            </a:r>
            <a:r>
              <a:rPr lang="fr-FR" dirty="0"/>
              <a:t> </a:t>
            </a:r>
            <a:r>
              <a:rPr lang="fr-FR" dirty="0" err="1"/>
              <a:t>track</a:t>
            </a:r>
            <a:r>
              <a:rPr lang="fr-FR" dirty="0"/>
              <a:t>)</a:t>
            </a:r>
          </a:p>
          <a:p>
            <a:pPr lvl="1"/>
            <a:r>
              <a:rPr lang="fr-FR" dirty="0" err="1"/>
              <a:t>Favor</a:t>
            </a:r>
            <a:r>
              <a:rPr lang="fr-FR" dirty="0"/>
              <a:t> </a:t>
            </a:r>
            <a:r>
              <a:rPr lang="fr-FR" dirty="0" err="1"/>
              <a:t>quality</a:t>
            </a:r>
            <a:r>
              <a:rPr lang="fr-FR" dirty="0"/>
              <a:t> drops (</a:t>
            </a:r>
            <a:r>
              <a:rPr lang="fr-FR" dirty="0" err="1"/>
              <a:t>it</a:t>
            </a:r>
            <a:r>
              <a:rPr lang="fr-FR" dirty="0"/>
              <a:t> </a:t>
            </a:r>
            <a:r>
              <a:rPr lang="fr-FR" dirty="0" err="1"/>
              <a:t>will</a:t>
            </a:r>
            <a:r>
              <a:rPr lang="fr-FR" dirty="0"/>
              <a:t> </a:t>
            </a:r>
            <a:r>
              <a:rPr lang="fr-FR" dirty="0" err="1"/>
              <a:t>work</a:t>
            </a:r>
            <a:r>
              <a:rPr lang="fr-FR" dirty="0"/>
              <a:t> in </a:t>
            </a:r>
            <a:r>
              <a:rPr lang="fr-FR" dirty="0" err="1"/>
              <a:t>next</a:t>
            </a:r>
            <a:r>
              <a:rPr lang="fr-FR" dirty="0"/>
              <a:t> </a:t>
            </a:r>
            <a:r>
              <a:rPr lang="fr-FR" dirty="0" err="1"/>
              <a:t>iteration</a:t>
            </a:r>
            <a:r>
              <a:rPr lang="fr-FR" dirty="0"/>
              <a:t>, promise)</a:t>
            </a:r>
          </a:p>
          <a:p>
            <a:pPr lvl="1"/>
            <a:r>
              <a:rPr lang="fr-FR" dirty="0"/>
              <a:t>« Break » the notion of </a:t>
            </a:r>
            <a:r>
              <a:rPr lang="fr-FR" dirty="0" err="1"/>
              <a:t>temporality</a:t>
            </a:r>
            <a:r>
              <a:rPr lang="fr-FR" dirty="0"/>
              <a:t> = a </a:t>
            </a:r>
            <a:r>
              <a:rPr lang="fr-FR" dirty="0" err="1"/>
              <a:t>serie</a:t>
            </a:r>
            <a:r>
              <a:rPr lang="fr-FR" dirty="0"/>
              <a:t> of </a:t>
            </a:r>
            <a:r>
              <a:rPr lang="fr-FR" dirty="0" err="1"/>
              <a:t>small</a:t>
            </a:r>
            <a:r>
              <a:rPr lang="fr-FR" dirty="0"/>
              <a:t> </a:t>
            </a:r>
            <a:r>
              <a:rPr lang="fr-FR" dirty="0" err="1"/>
              <a:t>individual</a:t>
            </a:r>
            <a:r>
              <a:rPr lang="fr-FR" dirty="0"/>
              <a:t> </a:t>
            </a:r>
            <a:r>
              <a:rPr lang="fr-FR" dirty="0" err="1"/>
              <a:t>events</a:t>
            </a:r>
            <a:r>
              <a:rPr lang="fr-FR" dirty="0"/>
              <a:t> (FB, LinkedIn)</a:t>
            </a:r>
          </a:p>
          <a:p>
            <a:pPr lvl="1"/>
            <a:r>
              <a:rPr lang="fr-FR" dirty="0" err="1"/>
              <a:t>Favor</a:t>
            </a:r>
            <a:r>
              <a:rPr lang="fr-FR" dirty="0"/>
              <a:t> spaghetti / </a:t>
            </a:r>
            <a:r>
              <a:rPr lang="fr-FR" dirty="0" err="1"/>
              <a:t>unreadable</a:t>
            </a:r>
            <a:r>
              <a:rPr lang="fr-FR" dirty="0"/>
              <a:t> / </a:t>
            </a:r>
            <a:r>
              <a:rPr lang="fr-FR" dirty="0" err="1"/>
              <a:t>unmaintainable</a:t>
            </a:r>
            <a:r>
              <a:rPr lang="fr-FR" dirty="0"/>
              <a:t> code (Toyota </a:t>
            </a:r>
            <a:r>
              <a:rPr lang="fr-FR" dirty="0" err="1"/>
              <a:t>Camry</a:t>
            </a:r>
            <a:r>
              <a:rPr lang="fr-FR" dirty="0"/>
              <a:t> – and </a:t>
            </a:r>
            <a:r>
              <a:rPr lang="fr-FR" dirty="0" err="1"/>
              <a:t>deadly</a:t>
            </a:r>
            <a:r>
              <a:rPr lang="fr-FR" dirty="0"/>
              <a:t> </a:t>
            </a:r>
            <a:r>
              <a:rPr lang="fr-FR" dirty="0" err="1"/>
              <a:t>accelerations</a:t>
            </a:r>
            <a:r>
              <a:rPr lang="fr-FR" dirty="0"/>
              <a:t>)</a:t>
            </a:r>
          </a:p>
          <a:p>
            <a:pPr lvl="1"/>
            <a:r>
              <a:rPr lang="fr-FR" dirty="0"/>
              <a:t>De-</a:t>
            </a:r>
            <a:r>
              <a:rPr lang="fr-FR" dirty="0" err="1"/>
              <a:t>professionalize</a:t>
            </a:r>
            <a:r>
              <a:rPr lang="fr-FR" dirty="0"/>
              <a:t> IT (</a:t>
            </a:r>
            <a:r>
              <a:rPr lang="fr-FR" dirty="0" err="1"/>
              <a:t>making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 more accessible, </a:t>
            </a:r>
            <a:r>
              <a:rPr lang="fr-FR" dirty="0" err="1"/>
              <a:t>removing</a:t>
            </a:r>
            <a:r>
              <a:rPr lang="fr-FR" dirty="0"/>
              <a:t> R&amp;R…)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30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5298300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Software </a:t>
            </a:r>
            <a:r>
              <a:rPr lang="fr-FR" dirty="0" err="1"/>
              <a:t>becomes</a:t>
            </a:r>
            <a:r>
              <a:rPr lang="fr-FR" dirty="0"/>
              <a:t> </a:t>
            </a:r>
            <a:r>
              <a:rPr lang="fr-FR" dirty="0" err="1"/>
              <a:t>too</a:t>
            </a:r>
            <a:r>
              <a:rPr lang="fr-FR" dirty="0"/>
              <a:t> </a:t>
            </a:r>
            <a:r>
              <a:rPr lang="fr-FR" dirty="0" err="1"/>
              <a:t>complex</a:t>
            </a:r>
            <a:r>
              <a:rPr lang="fr-FR" dirty="0"/>
              <a:t> / </a:t>
            </a:r>
            <a:r>
              <a:rPr lang="fr-FR" dirty="0" err="1"/>
              <a:t>complicated</a:t>
            </a:r>
            <a:r>
              <a:rPr lang="fr-FR" dirty="0"/>
              <a:t> for </a:t>
            </a:r>
            <a:r>
              <a:rPr lang="fr-FR" dirty="0" err="1"/>
              <a:t>human</a:t>
            </a:r>
            <a:r>
              <a:rPr lang="fr-FR" dirty="0"/>
              <a:t> </a:t>
            </a:r>
            <a:r>
              <a:rPr lang="fr-FR" dirty="0" err="1"/>
              <a:t>brain</a:t>
            </a:r>
            <a:endParaRPr lang="fr-FR" dirty="0"/>
          </a:p>
          <a:p>
            <a:pPr lvl="1"/>
            <a:r>
              <a:rPr lang="fr-FR" dirty="0"/>
              <a:t>FB  and US </a:t>
            </a:r>
            <a:r>
              <a:rPr lang="fr-FR" dirty="0" err="1"/>
              <a:t>election</a:t>
            </a:r>
            <a:r>
              <a:rPr lang="fr-FR" dirty="0"/>
              <a:t> – Mark Zuckerberg </a:t>
            </a:r>
            <a:r>
              <a:rPr lang="fr-FR" dirty="0" err="1"/>
              <a:t>denied</a:t>
            </a:r>
            <a:r>
              <a:rPr lang="fr-FR" dirty="0"/>
              <a:t> </a:t>
            </a:r>
            <a:r>
              <a:rPr lang="fr-FR" dirty="0" err="1"/>
              <a:t>Obama’s</a:t>
            </a:r>
            <a:r>
              <a:rPr lang="fr-FR" dirty="0"/>
              <a:t> warning 2 </a:t>
            </a:r>
            <a:r>
              <a:rPr lang="fr-FR" dirty="0" err="1"/>
              <a:t>months</a:t>
            </a:r>
            <a:r>
              <a:rPr lang="fr-FR" dirty="0"/>
              <a:t> </a:t>
            </a:r>
            <a:r>
              <a:rPr lang="fr-FR" dirty="0" err="1"/>
              <a:t>before</a:t>
            </a:r>
            <a:r>
              <a:rPr lang="fr-FR" dirty="0"/>
              <a:t> Trump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elected</a:t>
            </a:r>
            <a:r>
              <a:rPr lang="fr-FR" dirty="0"/>
              <a:t> / </a:t>
            </a:r>
            <a:r>
              <a:rPr lang="fr-FR" dirty="0" err="1"/>
              <a:t>Then</a:t>
            </a:r>
            <a:r>
              <a:rPr lang="fr-FR" dirty="0"/>
              <a:t> </a:t>
            </a:r>
            <a:r>
              <a:rPr lang="fr-FR" dirty="0" err="1"/>
              <a:t>he</a:t>
            </a:r>
            <a:r>
              <a:rPr lang="fr-FR" dirty="0"/>
              <a:t> </a:t>
            </a:r>
            <a:r>
              <a:rPr lang="fr-FR" dirty="0" err="1"/>
              <a:t>had</a:t>
            </a:r>
            <a:r>
              <a:rPr lang="fr-FR" dirty="0"/>
              <a:t> to admit FB </a:t>
            </a:r>
            <a:r>
              <a:rPr lang="fr-FR" dirty="0" err="1"/>
              <a:t>might</a:t>
            </a:r>
            <a:r>
              <a:rPr lang="fr-FR" dirty="0"/>
              <a:t> have </a:t>
            </a:r>
            <a:r>
              <a:rPr lang="fr-FR" dirty="0" err="1"/>
              <a:t>had</a:t>
            </a:r>
            <a:r>
              <a:rPr lang="fr-FR" dirty="0"/>
              <a:t> an impact</a:t>
            </a:r>
          </a:p>
          <a:p>
            <a:pPr lvl="1"/>
            <a:r>
              <a:rPr lang="fr-FR" dirty="0"/>
              <a:t>Hyper trading and stock exchange issues on </a:t>
            </a:r>
            <a:r>
              <a:rPr lang="fr-FR" dirty="0" err="1"/>
              <a:t>early</a:t>
            </a:r>
            <a:r>
              <a:rPr lang="fr-FR" dirty="0"/>
              <a:t> </a:t>
            </a:r>
            <a:r>
              <a:rPr lang="fr-FR" dirty="0" err="1"/>
              <a:t>Feb</a:t>
            </a:r>
            <a:r>
              <a:rPr lang="fr-FR" dirty="0"/>
              <a:t> 2017 (but </a:t>
            </a:r>
            <a:r>
              <a:rPr lang="fr-FR" dirty="0" err="1"/>
              <a:t>also</a:t>
            </a:r>
            <a:r>
              <a:rPr lang="fr-FR" dirty="0"/>
              <a:t> Knight Capital in 2010) /</a:t>
            </a:r>
          </a:p>
          <a:p>
            <a:pPr lvl="1"/>
            <a:r>
              <a:rPr lang="fr-FR" dirty="0"/>
              <a:t>Toyota </a:t>
            </a:r>
            <a:r>
              <a:rPr lang="fr-FR" dirty="0" err="1"/>
              <a:t>Camry</a:t>
            </a:r>
            <a:r>
              <a:rPr lang="fr-FR" dirty="0"/>
              <a:t> – </a:t>
            </a:r>
            <a:r>
              <a:rPr lang="fr-FR" dirty="0" err="1"/>
              <a:t>my</a:t>
            </a:r>
            <a:r>
              <a:rPr lang="fr-FR" dirty="0"/>
              <a:t> C70 convertible issue </a:t>
            </a:r>
          </a:p>
          <a:p>
            <a:pPr lvl="1"/>
            <a:endParaRPr lang="fr-FR" dirty="0"/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31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043471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Dihydrogen</a:t>
            </a:r>
            <a:r>
              <a:rPr lang="fr-FR" dirty="0"/>
              <a:t> monoxyde, </a:t>
            </a:r>
            <a:r>
              <a:rPr lang="fr-FR" dirty="0" err="1"/>
              <a:t>massively</a:t>
            </a:r>
            <a:r>
              <a:rPr lang="fr-FR" dirty="0"/>
              <a:t> </a:t>
            </a:r>
            <a:r>
              <a:rPr lang="fr-FR" dirty="0" err="1"/>
              <a:t>used</a:t>
            </a:r>
            <a:r>
              <a:rPr lang="fr-FR" dirty="0"/>
              <a:t> in the </a:t>
            </a:r>
            <a:r>
              <a:rPr lang="fr-FR" dirty="0" err="1"/>
              <a:t>chemical</a:t>
            </a:r>
            <a:r>
              <a:rPr lang="fr-FR" dirty="0"/>
              <a:t> and </a:t>
            </a:r>
            <a:r>
              <a:rPr lang="fr-FR" dirty="0" err="1"/>
              <a:t>nuclear</a:t>
            </a:r>
            <a:r>
              <a:rPr lang="fr-FR" dirty="0"/>
              <a:t> </a:t>
            </a:r>
            <a:r>
              <a:rPr lang="fr-FR" dirty="0" err="1"/>
              <a:t>industry</a:t>
            </a:r>
            <a:r>
              <a:rPr lang="fr-FR" dirty="0"/>
              <a:t> has been </a:t>
            </a:r>
            <a:r>
              <a:rPr lang="fr-FR" dirty="0" err="1"/>
              <a:t>identified</a:t>
            </a:r>
            <a:r>
              <a:rPr lang="fr-FR" dirty="0"/>
              <a:t> as</a:t>
            </a:r>
          </a:p>
          <a:p>
            <a:pPr marL="171450" indent="-171450">
              <a:buFontTx/>
              <a:buChar char="-"/>
            </a:pPr>
            <a:r>
              <a:rPr lang="fr-FR" dirty="0"/>
              <a:t>A major additive in </a:t>
            </a:r>
            <a:r>
              <a:rPr lang="fr-FR" dirty="0" err="1"/>
              <a:t>beverages</a:t>
            </a:r>
            <a:r>
              <a:rPr lang="fr-FR" dirty="0"/>
              <a:t> and </a:t>
            </a:r>
            <a:r>
              <a:rPr lang="fr-FR" dirty="0" err="1"/>
              <a:t>food</a:t>
            </a:r>
            <a:r>
              <a:rPr lang="fr-FR" dirty="0"/>
              <a:t>. </a:t>
            </a:r>
          </a:p>
          <a:p>
            <a:pPr marL="171450" indent="-171450">
              <a:buFontTx/>
              <a:buChar char="-"/>
            </a:pPr>
            <a:r>
              <a:rPr lang="fr-FR" dirty="0"/>
              <a:t>A major </a:t>
            </a:r>
            <a:r>
              <a:rPr lang="fr-FR" dirty="0" err="1"/>
              <a:t>contributor</a:t>
            </a:r>
            <a:r>
              <a:rPr lang="fr-FR" dirty="0"/>
              <a:t> to </a:t>
            </a:r>
            <a:r>
              <a:rPr lang="fr-FR" dirty="0" err="1"/>
              <a:t>acid</a:t>
            </a:r>
            <a:r>
              <a:rPr lang="fr-FR" dirty="0"/>
              <a:t> </a:t>
            </a:r>
            <a:r>
              <a:rPr lang="fr-FR" dirty="0" err="1"/>
              <a:t>rains</a:t>
            </a:r>
            <a:endParaRPr lang="fr-FR" dirty="0"/>
          </a:p>
          <a:p>
            <a:pPr marL="171450" indent="-171450">
              <a:buFontTx/>
              <a:buChar char="-"/>
            </a:pPr>
            <a:r>
              <a:rPr lang="fr-FR" dirty="0" err="1"/>
              <a:t>Playing</a:t>
            </a:r>
            <a:r>
              <a:rPr lang="fr-FR" dirty="0"/>
              <a:t> a major </a:t>
            </a:r>
            <a:r>
              <a:rPr lang="fr-FR" dirty="0" err="1"/>
              <a:t>role</a:t>
            </a:r>
            <a:r>
              <a:rPr lang="fr-FR" dirty="0"/>
              <a:t> in the </a:t>
            </a:r>
            <a:r>
              <a:rPr lang="fr-FR" dirty="0" err="1"/>
              <a:t>greenhouse</a:t>
            </a:r>
            <a:r>
              <a:rPr lang="fr-FR" dirty="0"/>
              <a:t> </a:t>
            </a:r>
            <a:r>
              <a:rPr lang="fr-FR" dirty="0" err="1"/>
              <a:t>effect</a:t>
            </a:r>
            <a:r>
              <a:rPr lang="fr-FR" dirty="0"/>
              <a:t> </a:t>
            </a:r>
            <a:r>
              <a:rPr lang="fr-FR" dirty="0" err="1"/>
              <a:t>when</a:t>
            </a:r>
            <a:r>
              <a:rPr lang="fr-FR" dirty="0"/>
              <a:t> in </a:t>
            </a:r>
            <a:r>
              <a:rPr lang="fr-FR" dirty="0" err="1"/>
              <a:t>gaseous</a:t>
            </a:r>
            <a:r>
              <a:rPr lang="fr-FR" dirty="0"/>
              <a:t> state</a:t>
            </a:r>
          </a:p>
          <a:p>
            <a:pPr marL="171450" indent="-171450">
              <a:buFontTx/>
              <a:buChar char="-"/>
            </a:pPr>
            <a:r>
              <a:rPr lang="fr-FR" dirty="0" err="1"/>
              <a:t>Used</a:t>
            </a:r>
            <a:r>
              <a:rPr lang="fr-FR" dirty="0"/>
              <a:t> by </a:t>
            </a:r>
            <a:r>
              <a:rPr lang="fr-FR" dirty="0" err="1"/>
              <a:t>armies</a:t>
            </a:r>
            <a:r>
              <a:rPr lang="fr-FR" dirty="0"/>
              <a:t> or police forces for torture or </a:t>
            </a:r>
            <a:r>
              <a:rPr lang="fr-FR" dirty="0" err="1"/>
              <a:t>riots</a:t>
            </a:r>
            <a:r>
              <a:rPr lang="fr-FR" dirty="0"/>
              <a:t> </a:t>
            </a:r>
            <a:r>
              <a:rPr lang="fr-FR"/>
              <a:t>counter-measures</a:t>
            </a:r>
            <a:endParaRPr lang="fr-FR" dirty="0"/>
          </a:p>
          <a:p>
            <a:pPr marL="171450" indent="-171450">
              <a:buFontTx/>
              <a:buChar char="-"/>
            </a:pPr>
            <a:r>
              <a:rPr lang="fr-FR" dirty="0"/>
              <a:t>A </a:t>
            </a:r>
            <a:r>
              <a:rPr lang="fr-FR" dirty="0" err="1"/>
              <a:t>vector</a:t>
            </a:r>
            <a:r>
              <a:rPr lang="fr-FR" dirty="0"/>
              <a:t> of </a:t>
            </a:r>
            <a:r>
              <a:rPr lang="fr-FR" dirty="0" err="1"/>
              <a:t>lethal</a:t>
            </a:r>
            <a:r>
              <a:rPr lang="fr-FR" dirty="0"/>
              <a:t> </a:t>
            </a:r>
            <a:r>
              <a:rPr lang="fr-FR" dirty="0" err="1"/>
              <a:t>diseases</a:t>
            </a:r>
            <a:r>
              <a:rPr lang="fr-FR" dirty="0"/>
              <a:t> like cancer (</a:t>
            </a:r>
            <a:r>
              <a:rPr lang="fr-FR" dirty="0" err="1"/>
              <a:t>significant</a:t>
            </a:r>
            <a:r>
              <a:rPr lang="fr-FR" dirty="0"/>
              <a:t> </a:t>
            </a:r>
            <a:r>
              <a:rPr lang="fr-FR" dirty="0" err="1"/>
              <a:t>amounts</a:t>
            </a:r>
            <a:r>
              <a:rPr lang="fr-FR" dirty="0"/>
              <a:t> </a:t>
            </a:r>
            <a:r>
              <a:rPr lang="fr-FR" dirty="0" err="1"/>
              <a:t>found</a:t>
            </a:r>
            <a:r>
              <a:rPr lang="fr-FR" dirty="0"/>
              <a:t> in </a:t>
            </a:r>
            <a:r>
              <a:rPr lang="fr-FR" dirty="0" err="1"/>
              <a:t>tumors</a:t>
            </a:r>
            <a:r>
              <a:rPr lang="fr-FR" dirty="0"/>
              <a:t>) and E. Coli (major </a:t>
            </a:r>
            <a:r>
              <a:rPr lang="fr-FR" dirty="0" err="1"/>
              <a:t>vector</a:t>
            </a:r>
            <a:r>
              <a:rPr lang="fr-FR" dirty="0"/>
              <a:t>)</a:t>
            </a:r>
          </a:p>
          <a:p>
            <a:pPr marL="171450" indent="-171450">
              <a:buFontTx/>
              <a:buChar char="-"/>
            </a:pPr>
            <a:r>
              <a:rPr lang="fr-FR" dirty="0" err="1"/>
              <a:t>Lethal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absorbed</a:t>
            </a:r>
            <a:r>
              <a:rPr lang="fr-FR" dirty="0"/>
              <a:t> in large </a:t>
            </a:r>
            <a:r>
              <a:rPr lang="fr-FR" dirty="0" err="1"/>
              <a:t>quantities</a:t>
            </a:r>
            <a:r>
              <a:rPr lang="fr-FR" dirty="0"/>
              <a:t> or </a:t>
            </a:r>
            <a:r>
              <a:rPr lang="fr-FR" dirty="0" err="1"/>
              <a:t>accidentally</a:t>
            </a:r>
            <a:r>
              <a:rPr lang="fr-FR" dirty="0"/>
              <a:t> </a:t>
            </a:r>
            <a:r>
              <a:rPr lang="fr-FR" dirty="0" err="1"/>
              <a:t>inhaled</a:t>
            </a:r>
            <a:r>
              <a:rPr lang="fr-FR" dirty="0"/>
              <a:t> </a:t>
            </a:r>
          </a:p>
          <a:p>
            <a:pPr marL="171450" indent="-171450">
              <a:buFontTx/>
              <a:buChar char="-"/>
            </a:pPr>
            <a:r>
              <a:rPr lang="fr-FR" dirty="0"/>
              <a:t>A cause of injuries </a:t>
            </a:r>
            <a:r>
              <a:rPr lang="fr-FR" dirty="0" err="1"/>
              <a:t>leading</a:t>
            </a:r>
            <a:r>
              <a:rPr lang="fr-FR" dirty="0"/>
              <a:t> to amputation in </a:t>
            </a:r>
            <a:r>
              <a:rPr lang="fr-FR" dirty="0" err="1"/>
              <a:t>most</a:t>
            </a:r>
            <a:r>
              <a:rPr lang="fr-FR" dirty="0"/>
              <a:t> </a:t>
            </a:r>
            <a:r>
              <a:rPr lang="fr-FR" dirty="0" err="1"/>
              <a:t>severe</a:t>
            </a:r>
            <a:r>
              <a:rPr lang="fr-FR" dirty="0"/>
              <a:t> </a:t>
            </a:r>
            <a:r>
              <a:rPr lang="fr-FR" dirty="0" err="1"/>
              <a:t>forms</a:t>
            </a:r>
            <a:r>
              <a:rPr lang="fr-FR" dirty="0"/>
              <a:t> </a:t>
            </a:r>
            <a:r>
              <a:rPr lang="fr-FR" dirty="0" err="1"/>
              <a:t>when</a:t>
            </a:r>
            <a:r>
              <a:rPr lang="fr-FR" dirty="0"/>
              <a:t> a </a:t>
            </a:r>
            <a:r>
              <a:rPr lang="fr-FR" dirty="0" err="1"/>
              <a:t>prolonged</a:t>
            </a:r>
            <a:r>
              <a:rPr lang="fr-FR" dirty="0"/>
              <a:t> contact </a:t>
            </a:r>
            <a:r>
              <a:rPr lang="fr-FR" dirty="0" err="1"/>
              <a:t>is</a:t>
            </a:r>
            <a:r>
              <a:rPr lang="fr-FR" dirty="0"/>
              <a:t> made </a:t>
            </a:r>
            <a:r>
              <a:rPr lang="fr-FR" dirty="0" err="1"/>
              <a:t>with</a:t>
            </a:r>
            <a:r>
              <a:rPr lang="fr-FR" dirty="0"/>
              <a:t> </a:t>
            </a:r>
            <a:r>
              <a:rPr lang="fr-FR" dirty="0" err="1"/>
              <a:t>its</a:t>
            </a:r>
            <a:r>
              <a:rPr lang="fr-FR" dirty="0"/>
              <a:t> </a:t>
            </a:r>
            <a:r>
              <a:rPr lang="fr-FR" dirty="0" err="1"/>
              <a:t>solid</a:t>
            </a:r>
            <a:r>
              <a:rPr lang="fr-FR" dirty="0"/>
              <a:t> state</a:t>
            </a:r>
          </a:p>
          <a:p>
            <a:pPr marL="171450" indent="-171450">
              <a:buFontTx/>
              <a:buChar char="-"/>
            </a:pPr>
            <a:r>
              <a:rPr lang="fr-FR" dirty="0"/>
              <a:t>A major </a:t>
            </a:r>
            <a:r>
              <a:rPr lang="fr-FR" dirty="0" err="1"/>
              <a:t>contributor</a:t>
            </a:r>
            <a:r>
              <a:rPr lang="fr-FR" dirty="0"/>
              <a:t> to </a:t>
            </a:r>
            <a:r>
              <a:rPr lang="fr-FR" dirty="0" err="1"/>
              <a:t>environmental</a:t>
            </a:r>
            <a:r>
              <a:rPr lang="fr-FR" dirty="0"/>
              <a:t> </a:t>
            </a:r>
            <a:r>
              <a:rPr lang="fr-FR" dirty="0" err="1"/>
              <a:t>casualties</a:t>
            </a:r>
            <a:endParaRPr lang="fr-FR" dirty="0"/>
          </a:p>
          <a:p>
            <a:pPr marL="171450" indent="-171450">
              <a:buFontTx/>
              <a:buChar char="-"/>
            </a:pPr>
            <a:r>
              <a:rPr lang="fr-FR" dirty="0"/>
              <a:t>A </a:t>
            </a:r>
            <a:r>
              <a:rPr lang="fr-FR" dirty="0" err="1"/>
              <a:t>contributor</a:t>
            </a:r>
            <a:r>
              <a:rPr lang="fr-FR" dirty="0"/>
              <a:t> to </a:t>
            </a:r>
            <a:r>
              <a:rPr lang="fr-FR" dirty="0" err="1"/>
              <a:t>traffic</a:t>
            </a:r>
            <a:r>
              <a:rPr lang="fr-FR" dirty="0"/>
              <a:t> accidents</a:t>
            </a:r>
          </a:p>
          <a:p>
            <a:pPr marL="171450" indent="-171450">
              <a:buFontTx/>
              <a:buChar char="-"/>
            </a:pPr>
            <a:endParaRPr lang="fr-FR" dirty="0"/>
          </a:p>
          <a:p>
            <a:pPr marL="171450" indent="-171450">
              <a:buFontTx/>
              <a:buChar char="-"/>
            </a:pP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32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060422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« The shed » at Dulwich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London’s</a:t>
            </a:r>
            <a:r>
              <a:rPr lang="fr-FR" dirty="0"/>
              <a:t> top-</a:t>
            </a:r>
            <a:r>
              <a:rPr lang="fr-FR" dirty="0" err="1"/>
              <a:t>rated</a:t>
            </a:r>
            <a:r>
              <a:rPr lang="fr-FR" dirty="0"/>
              <a:t> restaurant…but </a:t>
            </a:r>
            <a:r>
              <a:rPr lang="fr-FR" dirty="0" err="1"/>
              <a:t>it</a:t>
            </a:r>
            <a:r>
              <a:rPr lang="fr-FR" dirty="0"/>
              <a:t> </a:t>
            </a:r>
            <a:r>
              <a:rPr lang="fr-FR" dirty="0" err="1"/>
              <a:t>didn’t</a:t>
            </a:r>
            <a:r>
              <a:rPr lang="fr-FR" dirty="0"/>
              <a:t> </a:t>
            </a:r>
            <a:r>
              <a:rPr lang="fr-FR" dirty="0" err="1"/>
              <a:t>exist</a:t>
            </a:r>
            <a:endParaRPr lang="fr-FR" dirty="0"/>
          </a:p>
          <a:p>
            <a:r>
              <a:rPr lang="fr-FR" dirty="0"/>
              <a:t>http://www.independent.co.uk/life-style/food-and-drink/the-shed-at-dulwich-was-london-s-top-rated-restaurant-just-one-problem-it-didn-t-exist-a8107791.html</a:t>
            </a:r>
          </a:p>
          <a:p>
            <a:r>
              <a:rPr lang="fr-FR" dirty="0"/>
              <a:t>One web site – a couple of </a:t>
            </a:r>
            <a:r>
              <a:rPr lang="fr-FR" dirty="0" err="1"/>
              <a:t>friends</a:t>
            </a:r>
            <a:r>
              <a:rPr lang="fr-FR" dirty="0"/>
              <a:t> – a big secret culture – teasing and </a:t>
            </a:r>
            <a:r>
              <a:rPr lang="fr-FR" dirty="0" err="1"/>
              <a:t>refusing</a:t>
            </a:r>
            <a:r>
              <a:rPr lang="fr-FR" dirty="0"/>
              <a:t> – </a:t>
            </a:r>
            <a:r>
              <a:rPr lang="fr-FR" dirty="0" err="1"/>
              <a:t>Tripadvisor</a:t>
            </a:r>
            <a:endParaRPr lang="fr-FR" dirty="0"/>
          </a:p>
          <a:p>
            <a:endParaRPr lang="fr-FR" dirty="0"/>
          </a:p>
          <a:p>
            <a:r>
              <a:rPr lang="fr-FR" dirty="0"/>
              <a:t>https://www.getbadnews.com  (</a:t>
            </a:r>
            <a:r>
              <a:rPr lang="fr-FR" dirty="0" err="1"/>
              <a:t>game</a:t>
            </a:r>
            <a:r>
              <a:rPr lang="fr-FR" dirty="0"/>
              <a:t> on how to </a:t>
            </a:r>
            <a:r>
              <a:rPr lang="fr-FR" dirty="0" err="1"/>
              <a:t>build</a:t>
            </a:r>
            <a:r>
              <a:rPr lang="fr-FR" dirty="0"/>
              <a:t> a </a:t>
            </a:r>
            <a:r>
              <a:rPr lang="fr-FR" dirty="0" err="1"/>
              <a:t>reputation</a:t>
            </a:r>
            <a:r>
              <a:rPr lang="fr-FR" dirty="0"/>
              <a:t> and spread fake news)</a:t>
            </a:r>
          </a:p>
          <a:p>
            <a:endParaRPr lang="fr-FR" dirty="0"/>
          </a:p>
          <a:p>
            <a:endParaRPr lang="fr-FR" dirty="0"/>
          </a:p>
          <a:p>
            <a:r>
              <a:rPr lang="fr-FR" dirty="0"/>
              <a:t>18 </a:t>
            </a:r>
            <a:r>
              <a:rPr lang="fr-FR" dirty="0" err="1"/>
              <a:t>Feb</a:t>
            </a:r>
            <a:r>
              <a:rPr lang="fr-FR" dirty="0"/>
              <a:t> – Facebook (in </a:t>
            </a:r>
            <a:r>
              <a:rPr lang="fr-FR" dirty="0" err="1"/>
              <a:t>my</a:t>
            </a:r>
            <a:r>
              <a:rPr lang="fr-FR" dirty="0"/>
              <a:t> </a:t>
            </a:r>
            <a:r>
              <a:rPr lang="fr-FR" dirty="0" err="1"/>
              <a:t>region</a:t>
            </a:r>
            <a:r>
              <a:rPr lang="fr-FR" dirty="0"/>
              <a:t>)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flooded</a:t>
            </a:r>
            <a:r>
              <a:rPr lang="fr-FR" dirty="0"/>
              <a:t> </a:t>
            </a:r>
            <a:r>
              <a:rPr lang="fr-FR" dirty="0" err="1"/>
              <a:t>with</a:t>
            </a:r>
            <a:r>
              <a:rPr lang="fr-FR" dirty="0"/>
              <a:t> </a:t>
            </a:r>
            <a:r>
              <a:rPr lang="fr-FR" dirty="0" err="1"/>
              <a:t>demands</a:t>
            </a:r>
            <a:r>
              <a:rPr lang="fr-FR" dirty="0"/>
              <a:t> to </a:t>
            </a:r>
            <a:r>
              <a:rPr lang="fr-FR" dirty="0" err="1"/>
              <a:t>share</a:t>
            </a:r>
            <a:r>
              <a:rPr lang="fr-FR" dirty="0"/>
              <a:t> the profile of a </a:t>
            </a:r>
            <a:r>
              <a:rPr lang="fr-FR" dirty="0" err="1"/>
              <a:t>missing</a:t>
            </a:r>
            <a:r>
              <a:rPr lang="fr-FR" dirty="0"/>
              <a:t> girl</a:t>
            </a:r>
          </a:p>
          <a:p>
            <a:r>
              <a:rPr lang="fr-FR" dirty="0"/>
              <a:t>It has been </a:t>
            </a:r>
            <a:r>
              <a:rPr lang="fr-FR" dirty="0" err="1"/>
              <a:t>shared</a:t>
            </a:r>
            <a:r>
              <a:rPr lang="fr-FR" dirty="0"/>
              <a:t> more </a:t>
            </a:r>
            <a:r>
              <a:rPr lang="fr-FR" dirty="0" err="1"/>
              <a:t>than</a:t>
            </a:r>
            <a:r>
              <a:rPr lang="fr-FR" dirty="0"/>
              <a:t> 13,000 times (the </a:t>
            </a:r>
            <a:r>
              <a:rPr lang="fr-FR" dirty="0" err="1"/>
              <a:t>girl’s</a:t>
            </a:r>
            <a:r>
              <a:rPr lang="fr-FR" dirty="0"/>
              <a:t> profile </a:t>
            </a:r>
            <a:r>
              <a:rPr lang="fr-FR" dirty="0" err="1"/>
              <a:t>was</a:t>
            </a:r>
            <a:r>
              <a:rPr lang="fr-FR" dirty="0"/>
              <a:t> 2 </a:t>
            </a:r>
            <a:r>
              <a:rPr lang="fr-FR" dirty="0" err="1"/>
              <a:t>months</a:t>
            </a:r>
            <a:r>
              <a:rPr lang="fr-FR" dirty="0"/>
              <a:t> </a:t>
            </a:r>
            <a:r>
              <a:rPr lang="fr-FR" dirty="0" err="1"/>
              <a:t>old</a:t>
            </a:r>
            <a:r>
              <a:rPr lang="fr-FR" dirty="0"/>
              <a:t>, no one </a:t>
            </a:r>
            <a:r>
              <a:rPr lang="fr-FR" dirty="0" err="1"/>
              <a:t>knew</a:t>
            </a:r>
            <a:r>
              <a:rPr lang="fr-FR" dirty="0"/>
              <a:t> </a:t>
            </a:r>
            <a:r>
              <a:rPr lang="fr-FR" dirty="0" err="1"/>
              <a:t>her</a:t>
            </a:r>
            <a:r>
              <a:rPr lang="fr-FR" dirty="0"/>
              <a:t> </a:t>
            </a:r>
            <a:r>
              <a:rPr lang="fr-FR" dirty="0" err="1"/>
              <a:t>directly</a:t>
            </a:r>
            <a:r>
              <a:rPr lang="fr-FR" dirty="0"/>
              <a:t>, </a:t>
            </a:r>
            <a:r>
              <a:rPr lang="fr-FR" dirty="0" err="1"/>
              <a:t>she</a:t>
            </a:r>
            <a:r>
              <a:rPr lang="fr-FR" dirty="0"/>
              <a:t> looks 18 and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said</a:t>
            </a:r>
            <a:r>
              <a:rPr lang="fr-FR" dirty="0"/>
              <a:t> to </a:t>
            </a:r>
            <a:r>
              <a:rPr lang="fr-FR" dirty="0" err="1"/>
              <a:t>be</a:t>
            </a:r>
            <a:r>
              <a:rPr lang="fr-FR" dirty="0"/>
              <a:t> 26, </a:t>
            </a:r>
            <a:r>
              <a:rPr lang="fr-FR" dirty="0" err="1"/>
              <a:t>her</a:t>
            </a:r>
            <a:r>
              <a:rPr lang="fr-FR" dirty="0"/>
              <a:t> </a:t>
            </a:r>
            <a:r>
              <a:rPr lang="fr-FR" dirty="0" err="1"/>
              <a:t>so-called</a:t>
            </a:r>
            <a:r>
              <a:rPr lang="fr-FR" dirty="0"/>
              <a:t> </a:t>
            </a:r>
            <a:r>
              <a:rPr lang="fr-FR" dirty="0" err="1"/>
              <a:t>father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not </a:t>
            </a:r>
            <a:r>
              <a:rPr lang="fr-FR" dirty="0" err="1"/>
              <a:t>linked</a:t>
            </a:r>
            <a:r>
              <a:rPr lang="fr-FR" dirty="0"/>
              <a:t> to </a:t>
            </a:r>
            <a:r>
              <a:rPr lang="fr-FR" dirty="0" err="1"/>
              <a:t>her</a:t>
            </a:r>
            <a:r>
              <a:rPr lang="fr-FR" dirty="0"/>
              <a:t> and </a:t>
            </a:r>
            <a:r>
              <a:rPr lang="fr-FR" dirty="0" err="1"/>
              <a:t>did</a:t>
            </a:r>
            <a:r>
              <a:rPr lang="fr-FR" dirty="0"/>
              <a:t> not </a:t>
            </a:r>
            <a:r>
              <a:rPr lang="fr-FR" dirty="0" err="1"/>
              <a:t>react</a:t>
            </a:r>
            <a:r>
              <a:rPr lang="fr-FR" dirty="0"/>
              <a:t> or call for sharing), </a:t>
            </a:r>
            <a:r>
              <a:rPr lang="fr-FR" dirty="0" err="1"/>
              <a:t>She</a:t>
            </a:r>
            <a:r>
              <a:rPr lang="fr-FR" dirty="0"/>
              <a:t>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said</a:t>
            </a:r>
            <a:r>
              <a:rPr lang="fr-FR" dirty="0"/>
              <a:t> to </a:t>
            </a:r>
            <a:r>
              <a:rPr lang="fr-FR" dirty="0" err="1"/>
              <a:t>be</a:t>
            </a:r>
            <a:r>
              <a:rPr lang="fr-FR" dirty="0"/>
              <a:t> </a:t>
            </a:r>
            <a:r>
              <a:rPr lang="fr-FR" dirty="0" err="1"/>
              <a:t>found</a:t>
            </a:r>
            <a:r>
              <a:rPr lang="fr-FR" dirty="0"/>
              <a:t> and people </a:t>
            </a:r>
            <a:r>
              <a:rPr lang="fr-FR" dirty="0" err="1"/>
              <a:t>rejoiced</a:t>
            </a:r>
            <a:r>
              <a:rPr lang="fr-FR" dirty="0"/>
              <a:t> </a:t>
            </a:r>
            <a:r>
              <a:rPr lang="fr-FR" dirty="0" err="1"/>
              <a:t>claiming</a:t>
            </a:r>
            <a:r>
              <a:rPr lang="fr-FR" dirty="0"/>
              <a:t> to know </a:t>
            </a:r>
            <a:r>
              <a:rPr lang="fr-FR" dirty="0" err="1"/>
              <a:t>her</a:t>
            </a:r>
            <a:r>
              <a:rPr lang="fr-FR" dirty="0"/>
              <a:t> </a:t>
            </a:r>
            <a:r>
              <a:rPr lang="fr-FR" dirty="0" err="1"/>
              <a:t>personnally</a:t>
            </a:r>
            <a:r>
              <a:rPr lang="fr-FR" dirty="0"/>
              <a:t>. All the time </a:t>
            </a:r>
            <a:r>
              <a:rPr lang="fr-FR" dirty="0" err="1"/>
              <a:t>she</a:t>
            </a:r>
            <a:r>
              <a:rPr lang="fr-FR" dirty="0"/>
              <a:t>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posting</a:t>
            </a:r>
            <a:r>
              <a:rPr lang="fr-FR" dirty="0"/>
              <a:t> news as if </a:t>
            </a:r>
            <a:r>
              <a:rPr lang="fr-FR" dirty="0" err="1"/>
              <a:t>she</a:t>
            </a:r>
            <a:r>
              <a:rPr lang="fr-FR" dirty="0"/>
              <a:t>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perfectly</a:t>
            </a:r>
            <a:r>
              <a:rPr lang="fr-FR" dirty="0"/>
              <a:t> OK.</a:t>
            </a:r>
          </a:p>
          <a:p>
            <a:r>
              <a:rPr lang="fr-FR" dirty="0"/>
              <a:t>WHY?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33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766356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 err="1"/>
              <a:t>Deep</a:t>
            </a:r>
            <a:r>
              <a:rPr lang="fr-FR" dirty="0"/>
              <a:t> Blue won </a:t>
            </a:r>
            <a:r>
              <a:rPr lang="fr-FR" dirty="0" err="1"/>
              <a:t>against</a:t>
            </a:r>
            <a:r>
              <a:rPr lang="fr-FR" dirty="0"/>
              <a:t> Kasparov due to a bug – </a:t>
            </a:r>
            <a:r>
              <a:rPr lang="fr-FR" dirty="0" err="1"/>
              <a:t>it</a:t>
            </a:r>
            <a:r>
              <a:rPr lang="fr-FR" dirty="0"/>
              <a:t> </a:t>
            </a:r>
            <a:r>
              <a:rPr lang="fr-FR" dirty="0" err="1"/>
              <a:t>couldn’t</a:t>
            </a:r>
            <a:r>
              <a:rPr lang="fr-FR" dirty="0"/>
              <a:t> </a:t>
            </a:r>
            <a:r>
              <a:rPr lang="fr-FR" dirty="0" err="1"/>
              <a:t>actually</a:t>
            </a:r>
            <a:r>
              <a:rPr lang="fr-FR" dirty="0"/>
              <a:t> </a:t>
            </a:r>
            <a:r>
              <a:rPr lang="fr-FR" dirty="0" err="1"/>
              <a:t>predict</a:t>
            </a:r>
            <a:r>
              <a:rPr lang="fr-FR" dirty="0"/>
              <a:t> and </a:t>
            </a:r>
            <a:r>
              <a:rPr lang="fr-FR" dirty="0" err="1"/>
              <a:t>played</a:t>
            </a:r>
            <a:r>
              <a:rPr lang="fr-FR" dirty="0"/>
              <a:t> </a:t>
            </a:r>
            <a:r>
              <a:rPr lang="fr-FR" dirty="0" err="1"/>
              <a:t>random</a:t>
            </a:r>
            <a:r>
              <a:rPr lang="fr-FR" dirty="0"/>
              <a:t>, </a:t>
            </a:r>
            <a:r>
              <a:rPr lang="fr-FR" dirty="0" err="1"/>
              <a:t>sacrifying</a:t>
            </a:r>
            <a:r>
              <a:rPr lang="fr-FR" dirty="0"/>
              <a:t> a </a:t>
            </a:r>
            <a:r>
              <a:rPr lang="fr-FR" dirty="0" err="1"/>
              <a:t>pawn</a:t>
            </a:r>
            <a:r>
              <a:rPr lang="fr-FR" dirty="0"/>
              <a:t> </a:t>
            </a:r>
            <a:r>
              <a:rPr lang="fr-FR" dirty="0" err="1"/>
              <a:t>which</a:t>
            </a:r>
            <a:r>
              <a:rPr lang="fr-FR" dirty="0"/>
              <a:t> </a:t>
            </a:r>
            <a:r>
              <a:rPr lang="fr-FR" dirty="0" err="1"/>
              <a:t>totally</a:t>
            </a:r>
            <a:r>
              <a:rPr lang="fr-FR" dirty="0"/>
              <a:t> </a:t>
            </a:r>
            <a:r>
              <a:rPr lang="fr-FR" dirty="0" err="1"/>
              <a:t>puzzled</a:t>
            </a:r>
            <a:r>
              <a:rPr lang="fr-FR" dirty="0"/>
              <a:t> Kasparov.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He </a:t>
            </a:r>
            <a:r>
              <a:rPr lang="fr-FR" dirty="0" err="1"/>
              <a:t>lost</a:t>
            </a:r>
            <a:r>
              <a:rPr lang="fr-FR" dirty="0"/>
              <a:t> </a:t>
            </a:r>
            <a:r>
              <a:rPr lang="fr-FR" dirty="0" err="1"/>
              <a:t>his</a:t>
            </a:r>
            <a:r>
              <a:rPr lang="fr-FR" dirty="0"/>
              <a:t> concentration and the </a:t>
            </a:r>
            <a:r>
              <a:rPr lang="fr-FR" dirty="0" err="1"/>
              <a:t>game</a:t>
            </a:r>
            <a:r>
              <a:rPr lang="fr-FR" dirty="0"/>
              <a:t> (</a:t>
            </a:r>
            <a:r>
              <a:rPr lang="fr-FR" dirty="0" err="1"/>
              <a:t>he</a:t>
            </a:r>
            <a:r>
              <a:rPr lang="fr-FR" dirty="0"/>
              <a:t> </a:t>
            </a:r>
            <a:r>
              <a:rPr lang="fr-FR" dirty="0" err="1"/>
              <a:t>thought</a:t>
            </a:r>
            <a:r>
              <a:rPr lang="fr-FR" dirty="0"/>
              <a:t> a </a:t>
            </a:r>
            <a:r>
              <a:rPr lang="fr-FR" dirty="0" err="1"/>
              <a:t>chess</a:t>
            </a:r>
            <a:r>
              <a:rPr lang="fr-FR" dirty="0"/>
              <a:t> master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behind</a:t>
            </a:r>
            <a:r>
              <a:rPr lang="fr-FR" dirty="0"/>
              <a:t> the </a:t>
            </a:r>
            <a:r>
              <a:rPr lang="fr-FR" dirty="0" err="1"/>
              <a:t>game</a:t>
            </a:r>
            <a:r>
              <a:rPr lang="fr-FR" dirty="0"/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fr-F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dirty="0"/>
              <a:t>Light Verse (Asimov) = the </a:t>
            </a:r>
            <a:r>
              <a:rPr lang="fr-FR" dirty="0" err="1"/>
              <a:t>malfunctioning</a:t>
            </a:r>
            <a:r>
              <a:rPr lang="fr-FR" dirty="0"/>
              <a:t> robot </a:t>
            </a:r>
            <a:r>
              <a:rPr lang="fr-FR" dirty="0" err="1"/>
              <a:t>was</a:t>
            </a:r>
            <a:r>
              <a:rPr lang="fr-FR" dirty="0"/>
              <a:t> the </a:t>
            </a:r>
            <a:r>
              <a:rPr lang="fr-FR" dirty="0" err="1"/>
              <a:t>artist</a:t>
            </a:r>
            <a:r>
              <a:rPr lang="fr-FR" dirty="0"/>
              <a:t> 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34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300549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fr-FR" dirty="0"/>
              <a:t>A computer beat </a:t>
            </a:r>
            <a:r>
              <a:rPr lang="fr-FR" dirty="0" err="1"/>
              <a:t>humans</a:t>
            </a:r>
            <a:r>
              <a:rPr lang="fr-FR" dirty="0"/>
              <a:t> @Poker </a:t>
            </a:r>
          </a:p>
          <a:p>
            <a:pPr lvl="1"/>
            <a:endParaRPr lang="fr-FR" dirty="0"/>
          </a:p>
          <a:p>
            <a:pPr lvl="1"/>
            <a:r>
              <a:rPr lang="fr-FR" dirty="0"/>
              <a:t>911 « down » for 6 </a:t>
            </a:r>
            <a:r>
              <a:rPr lang="fr-FR" dirty="0" err="1"/>
              <a:t>hours</a:t>
            </a:r>
            <a:r>
              <a:rPr lang="fr-FR" dirty="0"/>
              <a:t> (Washington state 2014) due to a simple </a:t>
            </a:r>
            <a:r>
              <a:rPr lang="fr-FR" dirty="0" err="1"/>
              <a:t>counter</a:t>
            </a:r>
            <a:r>
              <a:rPr lang="fr-FR" dirty="0"/>
              <a:t> (over </a:t>
            </a:r>
            <a:r>
              <a:rPr lang="fr-FR" dirty="0" err="1"/>
              <a:t>limit</a:t>
            </a:r>
            <a:r>
              <a:rPr lang="fr-FR" dirty="0"/>
              <a:t>)</a:t>
            </a:r>
          </a:p>
          <a:p>
            <a:pPr lvl="1"/>
            <a:r>
              <a:rPr lang="fr-FR" dirty="0"/>
              <a:t>	how about </a:t>
            </a:r>
            <a:r>
              <a:rPr lang="fr-FR" dirty="0" err="1"/>
              <a:t>sending</a:t>
            </a:r>
            <a:r>
              <a:rPr lang="fr-FR" dirty="0"/>
              <a:t> texto/sms to 911 / or a </a:t>
            </a:r>
            <a:r>
              <a:rPr lang="fr-FR" dirty="0" err="1"/>
              <a:t>picture</a:t>
            </a:r>
            <a:r>
              <a:rPr lang="fr-FR" dirty="0"/>
              <a:t> / vidéo…</a:t>
            </a:r>
          </a:p>
          <a:p>
            <a:pPr lvl="1"/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can’t</a:t>
            </a:r>
            <a:r>
              <a:rPr lang="fr-FR" dirty="0"/>
              <a:t> </a:t>
            </a:r>
            <a:r>
              <a:rPr lang="fr-FR" dirty="0" err="1"/>
              <a:t>get</a:t>
            </a:r>
            <a:r>
              <a:rPr lang="fr-FR" dirty="0"/>
              <a:t> </a:t>
            </a:r>
            <a:r>
              <a:rPr lang="fr-FR" dirty="0" err="1"/>
              <a:t>what</a:t>
            </a:r>
            <a:r>
              <a:rPr lang="fr-FR" dirty="0"/>
              <a:t> machines </a:t>
            </a:r>
            <a:r>
              <a:rPr lang="fr-FR" dirty="0" err="1"/>
              <a:t>say</a:t>
            </a:r>
            <a:r>
              <a:rPr lang="fr-FR" dirty="0"/>
              <a:t> to machines </a:t>
            </a:r>
            <a:r>
              <a:rPr lang="fr-FR" dirty="0" err="1"/>
              <a:t>anymore</a:t>
            </a:r>
            <a:r>
              <a:rPr lang="fr-FR" dirty="0"/>
              <a:t>…but </a:t>
            </a:r>
            <a:r>
              <a:rPr lang="fr-FR" dirty="0" err="1"/>
              <a:t>we</a:t>
            </a:r>
            <a:r>
              <a:rPr lang="fr-FR" dirty="0"/>
              <a:t> </a:t>
            </a:r>
            <a:r>
              <a:rPr lang="fr-FR" dirty="0" err="1"/>
              <a:t>clearly</a:t>
            </a:r>
            <a:r>
              <a:rPr lang="fr-FR" dirty="0"/>
              <a:t> </a:t>
            </a:r>
            <a:r>
              <a:rPr lang="fr-FR" dirty="0" err="1"/>
              <a:t>understand</a:t>
            </a:r>
            <a:r>
              <a:rPr lang="fr-FR" dirty="0"/>
              <a:t> </a:t>
            </a:r>
            <a:r>
              <a:rPr lang="fr-FR" dirty="0" err="1"/>
              <a:t>when</a:t>
            </a:r>
            <a:r>
              <a:rPr lang="fr-FR" dirty="0"/>
              <a:t> </a:t>
            </a:r>
            <a:r>
              <a:rPr lang="fr-FR" dirty="0" err="1"/>
              <a:t>they</a:t>
            </a:r>
            <a:r>
              <a:rPr lang="fr-FR" dirty="0"/>
              <a:t> </a:t>
            </a:r>
            <a:r>
              <a:rPr lang="fr-FR" dirty="0" err="1"/>
              <a:t>speak</a:t>
            </a:r>
            <a:r>
              <a:rPr lang="fr-FR" dirty="0"/>
              <a:t> to us…</a:t>
            </a:r>
            <a:r>
              <a:rPr lang="fr-FR" dirty="0" err="1"/>
              <a:t>does</a:t>
            </a:r>
            <a:r>
              <a:rPr lang="fr-FR" dirty="0"/>
              <a:t> not </a:t>
            </a:r>
            <a:r>
              <a:rPr lang="fr-FR" dirty="0" err="1"/>
              <a:t>compute</a:t>
            </a:r>
            <a:endParaRPr lang="fr-FR" dirty="0"/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35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0253592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Deep</a:t>
            </a:r>
            <a:r>
              <a:rPr lang="fr-FR" dirty="0"/>
              <a:t> </a:t>
            </a:r>
            <a:r>
              <a:rPr lang="fr-FR" dirty="0" err="1"/>
              <a:t>learning</a:t>
            </a:r>
            <a:r>
              <a:rPr lang="fr-FR" dirty="0"/>
              <a:t> and the SISO </a:t>
            </a:r>
            <a:r>
              <a:rPr lang="fr-FR" dirty="0" err="1"/>
              <a:t>principle</a:t>
            </a:r>
            <a:r>
              <a:rPr lang="fr-FR" dirty="0"/>
              <a:t> = Microsoft </a:t>
            </a:r>
            <a:r>
              <a:rPr lang="fr-FR" dirty="0" err="1"/>
              <a:t>deep</a:t>
            </a:r>
            <a:r>
              <a:rPr lang="fr-FR" dirty="0"/>
              <a:t> </a:t>
            </a:r>
            <a:r>
              <a:rPr lang="fr-FR" dirty="0" err="1"/>
              <a:t>learning</a:t>
            </a:r>
            <a:r>
              <a:rPr lang="fr-FR" dirty="0"/>
              <a:t> (Tay)</a:t>
            </a:r>
          </a:p>
          <a:p>
            <a:r>
              <a:rPr lang="fr-FR" dirty="0"/>
              <a:t>Google </a:t>
            </a:r>
            <a:r>
              <a:rPr lang="fr-FR" dirty="0" err="1"/>
              <a:t>doesn’t</a:t>
            </a:r>
            <a:r>
              <a:rPr lang="fr-FR" dirty="0"/>
              <a:t> know </a:t>
            </a:r>
            <a:r>
              <a:rPr lang="fr-FR" dirty="0" err="1"/>
              <a:t>anything</a:t>
            </a:r>
            <a:r>
              <a:rPr lang="fr-FR" dirty="0"/>
              <a:t> about the </a:t>
            </a:r>
            <a:r>
              <a:rPr lang="fr-FR" dirty="0" err="1"/>
              <a:t>Dark</a:t>
            </a:r>
            <a:r>
              <a:rPr lang="fr-FR" dirty="0"/>
              <a:t> Web</a:t>
            </a:r>
          </a:p>
          <a:p>
            <a:r>
              <a:rPr lang="en-US" dirty="0"/>
              <a:t>Liar (Asimov) = telling the truth might also hurt (conflict between 1</a:t>
            </a:r>
            <a:r>
              <a:rPr lang="en-US" baseline="30000" dirty="0"/>
              <a:t>st</a:t>
            </a:r>
            <a:r>
              <a:rPr lang="en-US" dirty="0"/>
              <a:t> law and 2</a:t>
            </a:r>
            <a:r>
              <a:rPr lang="en-US" baseline="30000" dirty="0"/>
              <a:t>nd</a:t>
            </a:r>
            <a:r>
              <a:rPr lang="en-US" dirty="0"/>
              <a:t> law)</a:t>
            </a:r>
          </a:p>
          <a:p>
            <a:endParaRPr lang="en-US" dirty="0"/>
          </a:p>
          <a:p>
            <a:r>
              <a:rPr lang="fr-FR" dirty="0"/>
              <a:t>Michal </a:t>
            </a:r>
            <a:r>
              <a:rPr lang="fr-FR" dirty="0" err="1"/>
              <a:t>Kosinski</a:t>
            </a:r>
            <a:r>
              <a:rPr lang="fr-FR" dirty="0"/>
              <a:t>, chercheur à l'Université de Stanford, a démontré via l'expérimentation</a:t>
            </a:r>
          </a:p>
          <a:p>
            <a:r>
              <a:rPr lang="fr-FR" dirty="0" err="1"/>
              <a:t>MYPersonality</a:t>
            </a:r>
            <a:r>
              <a:rPr lang="fr-FR" dirty="0"/>
              <a:t> (une étude basée sur les données de 6 millions d'utilisateurs Facebook)</a:t>
            </a:r>
          </a:p>
          <a:p>
            <a:r>
              <a:rPr lang="fr-FR" dirty="0"/>
              <a:t>que via le réseau:</a:t>
            </a:r>
          </a:p>
          <a:p>
            <a:r>
              <a:rPr lang="fr-FR" dirty="0"/>
              <a:t>• dès 68 likes, FB connait les principales caractéristiques d'une personne (genre, opinion politique, orientation sexuelle, couleur de peau, centres d'intérêts, etc...)</a:t>
            </a:r>
          </a:p>
          <a:p>
            <a:r>
              <a:rPr lang="fr-FR" dirty="0"/>
              <a:t>• 150 likes, FB en sait plus sur elle que ses parents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36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412288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It </a:t>
            </a:r>
            <a:r>
              <a:rPr lang="fr-FR" dirty="0" err="1"/>
              <a:t>would</a:t>
            </a:r>
            <a:r>
              <a:rPr lang="fr-FR" dirty="0"/>
              <a:t> </a:t>
            </a:r>
            <a:r>
              <a:rPr lang="fr-FR" dirty="0" err="1"/>
              <a:t>be</a:t>
            </a:r>
            <a:r>
              <a:rPr lang="fr-FR" dirty="0"/>
              <a:t> vain to </a:t>
            </a:r>
            <a:r>
              <a:rPr lang="fr-FR" dirty="0" err="1"/>
              <a:t>try</a:t>
            </a:r>
            <a:r>
              <a:rPr lang="fr-FR" dirty="0"/>
              <a:t> to stop or slow down </a:t>
            </a:r>
            <a:r>
              <a:rPr lang="fr-FR" dirty="0" err="1"/>
              <a:t>progress</a:t>
            </a:r>
            <a:r>
              <a:rPr lang="fr-FR" dirty="0"/>
              <a:t> HOWEVER</a:t>
            </a:r>
          </a:p>
          <a:p>
            <a:r>
              <a:rPr lang="fr-FR" dirty="0"/>
              <a:t>It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our</a:t>
            </a:r>
            <a:r>
              <a:rPr lang="fr-FR" dirty="0"/>
              <a:t> </a:t>
            </a:r>
            <a:r>
              <a:rPr lang="fr-FR" dirty="0" err="1"/>
              <a:t>duty</a:t>
            </a:r>
            <a:r>
              <a:rPr lang="fr-FR" dirty="0"/>
              <a:t> to question </a:t>
            </a:r>
            <a:r>
              <a:rPr lang="fr-FR" dirty="0" err="1"/>
              <a:t>it</a:t>
            </a:r>
            <a:r>
              <a:rPr lang="fr-FR" dirty="0"/>
              <a:t>, challenge the </a:t>
            </a:r>
            <a:r>
              <a:rPr lang="fr-FR" dirty="0" err="1"/>
              <a:t>hows</a:t>
            </a:r>
            <a:r>
              <a:rPr lang="fr-FR" dirty="0"/>
              <a:t> by </a:t>
            </a:r>
            <a:r>
              <a:rPr lang="fr-FR" dirty="0" err="1"/>
              <a:t>whys</a:t>
            </a:r>
            <a:endParaRPr lang="fr-FR" dirty="0"/>
          </a:p>
          <a:p>
            <a:r>
              <a:rPr lang="fr-FR" dirty="0" err="1"/>
              <a:t>We</a:t>
            </a:r>
            <a:r>
              <a:rPr lang="fr-FR" dirty="0"/>
              <a:t> are the last </a:t>
            </a:r>
            <a:r>
              <a:rPr lang="fr-FR" dirty="0" err="1"/>
              <a:t>link</a:t>
            </a:r>
            <a:r>
              <a:rPr lang="fr-FR" dirty="0"/>
              <a:t> of the </a:t>
            </a:r>
            <a:r>
              <a:rPr lang="fr-FR" dirty="0" err="1"/>
              <a:t>chain</a:t>
            </a:r>
            <a:r>
              <a:rPr lang="fr-FR" dirty="0"/>
              <a:t>, the last </a:t>
            </a:r>
            <a:r>
              <a:rPr lang="fr-FR" dirty="0" err="1"/>
              <a:t>wall</a:t>
            </a:r>
            <a:r>
              <a:rPr lang="fr-FR" dirty="0"/>
              <a:t> </a:t>
            </a:r>
            <a:r>
              <a:rPr lang="fr-FR" dirty="0" err="1"/>
              <a:t>before</a:t>
            </a:r>
            <a:r>
              <a:rPr lang="fr-FR" dirty="0"/>
              <a:t> live</a:t>
            </a:r>
          </a:p>
          <a:p>
            <a:r>
              <a:rPr lang="fr-FR" dirty="0" err="1"/>
              <a:t>We’ll</a:t>
            </a:r>
            <a:r>
              <a:rPr lang="fr-FR" dirty="0"/>
              <a:t> </a:t>
            </a:r>
            <a:r>
              <a:rPr lang="fr-FR" dirty="0" err="1"/>
              <a:t>be</a:t>
            </a:r>
            <a:r>
              <a:rPr lang="fr-FR" dirty="0"/>
              <a:t> </a:t>
            </a:r>
            <a:r>
              <a:rPr lang="fr-FR" dirty="0" err="1"/>
              <a:t>looked</a:t>
            </a:r>
            <a:r>
              <a:rPr lang="fr-FR" dirty="0"/>
              <a:t> at and </a:t>
            </a:r>
            <a:r>
              <a:rPr lang="fr-FR" dirty="0" err="1"/>
              <a:t>blamed</a:t>
            </a:r>
            <a:r>
              <a:rPr lang="fr-FR" dirty="0"/>
              <a:t> </a:t>
            </a:r>
            <a:r>
              <a:rPr lang="fr-FR" dirty="0" err="1"/>
              <a:t>when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 </a:t>
            </a:r>
            <a:r>
              <a:rPr lang="fr-FR" dirty="0" err="1"/>
              <a:t>will</a:t>
            </a:r>
            <a:r>
              <a:rPr lang="fr-FR" dirty="0"/>
              <a:t> come to chaos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38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9886873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The </a:t>
            </a:r>
            <a:r>
              <a:rPr lang="fr-FR" dirty="0" err="1"/>
              <a:t>laugh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Alexa’s</a:t>
            </a:r>
            <a:r>
              <a:rPr lang="fr-FR" dirty="0"/>
              <a:t> Amazon </a:t>
            </a:r>
            <a:r>
              <a:rPr lang="fr-FR" dirty="0" err="1"/>
              <a:t>connected</a:t>
            </a:r>
            <a:r>
              <a:rPr lang="fr-FR" dirty="0"/>
              <a:t> </a:t>
            </a:r>
            <a:r>
              <a:rPr lang="fr-FR" dirty="0" err="1"/>
              <a:t>sound</a:t>
            </a:r>
            <a:r>
              <a:rPr lang="fr-FR" dirty="0"/>
              <a:t> bar, due to </a:t>
            </a:r>
            <a:r>
              <a:rPr lang="fr-FR" dirty="0" err="1"/>
              <a:t>its</a:t>
            </a:r>
            <a:r>
              <a:rPr lang="fr-FR" dirty="0"/>
              <a:t> </a:t>
            </a:r>
            <a:r>
              <a:rPr lang="fr-FR" dirty="0" err="1"/>
              <a:t>misinterpretation</a:t>
            </a:r>
            <a:r>
              <a:rPr lang="fr-FR" dirty="0"/>
              <a:t> of « Alexa </a:t>
            </a:r>
            <a:r>
              <a:rPr lang="fr-FR" dirty="0" err="1"/>
              <a:t>laugh</a:t>
            </a:r>
            <a:r>
              <a:rPr lang="fr-FR" dirty="0"/>
              <a:t> », </a:t>
            </a:r>
            <a:r>
              <a:rPr lang="fr-FR" dirty="0" err="1"/>
              <a:t>it</a:t>
            </a:r>
            <a:r>
              <a:rPr lang="fr-FR" dirty="0"/>
              <a:t> </a:t>
            </a:r>
            <a:r>
              <a:rPr lang="fr-FR" dirty="0" err="1"/>
              <a:t>started</a:t>
            </a:r>
            <a:r>
              <a:rPr lang="fr-FR" dirty="0"/>
              <a:t> to </a:t>
            </a:r>
            <a:r>
              <a:rPr lang="fr-FR" dirty="0" err="1"/>
              <a:t>laugh</a:t>
            </a:r>
            <a:r>
              <a:rPr lang="fr-FR" dirty="0"/>
              <a:t> and </a:t>
            </a:r>
            <a:r>
              <a:rPr lang="fr-FR" dirty="0" err="1"/>
              <a:t>freaked</a:t>
            </a:r>
            <a:r>
              <a:rPr lang="fr-FR" dirty="0"/>
              <a:t> </a:t>
            </a:r>
            <a:r>
              <a:rPr lang="fr-FR" dirty="0" err="1"/>
              <a:t>some</a:t>
            </a:r>
            <a:r>
              <a:rPr lang="fr-FR" dirty="0"/>
              <a:t> user out</a:t>
            </a:r>
          </a:p>
          <a:p>
            <a:r>
              <a:rPr lang="fr-FR" dirty="0"/>
              <a:t>Amazon </a:t>
            </a:r>
            <a:r>
              <a:rPr lang="fr-FR" dirty="0" err="1"/>
              <a:t>said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 </a:t>
            </a:r>
            <a:r>
              <a:rPr lang="fr-FR" dirty="0" err="1"/>
              <a:t>will</a:t>
            </a:r>
            <a:r>
              <a:rPr lang="fr-FR" dirty="0"/>
              <a:t> fix </a:t>
            </a:r>
            <a:r>
              <a:rPr lang="fr-FR" dirty="0" err="1"/>
              <a:t>it</a:t>
            </a:r>
            <a:r>
              <a:rPr lang="fr-FR" dirty="0"/>
              <a:t> by </a:t>
            </a:r>
            <a:r>
              <a:rPr lang="fr-FR" dirty="0" err="1"/>
              <a:t>replacing</a:t>
            </a:r>
            <a:r>
              <a:rPr lang="fr-FR" dirty="0"/>
              <a:t> the command by « Alexa can </a:t>
            </a:r>
            <a:r>
              <a:rPr lang="fr-FR" dirty="0" err="1"/>
              <a:t>you</a:t>
            </a:r>
            <a:r>
              <a:rPr lang="fr-FR" dirty="0"/>
              <a:t> </a:t>
            </a:r>
            <a:r>
              <a:rPr lang="fr-FR" dirty="0" err="1"/>
              <a:t>laugh</a:t>
            </a:r>
            <a:r>
              <a:rPr lang="fr-FR" dirty="0"/>
              <a:t> » or </a:t>
            </a:r>
            <a:r>
              <a:rPr lang="fr-FR" dirty="0" err="1"/>
              <a:t>something</a:t>
            </a:r>
            <a:r>
              <a:rPr lang="fr-FR" dirty="0"/>
              <a:t> </a:t>
            </a:r>
            <a:r>
              <a:rPr lang="fr-FR" dirty="0" err="1"/>
              <a:t>alike</a:t>
            </a:r>
            <a:r>
              <a:rPr lang="fr-FR" dirty="0"/>
              <a:t> (</a:t>
            </a:r>
            <a:r>
              <a:rPr lang="fr-FR" dirty="0" err="1"/>
              <a:t>it’s</a:t>
            </a:r>
            <a:r>
              <a:rPr lang="fr-FR"/>
              <a:t> R&amp;D in prod)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FE0E-39D3-4141-9179-F748BA74078D}" type="slidenum">
              <a:rPr lang="fr-FR" smtClean="0"/>
              <a:t>40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13096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49E074E-097C-450E-BCC2-E313ECE859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9CA6589D-0FF4-4109-8FEC-C55F1A9B05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DE594C7-943A-495C-8DE0-575063667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0E409FF-7759-411F-B41C-17CF06321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2515CE2-8509-4688-9D4C-2A04EEA57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84975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72664D9-2428-44AE-A539-0677FA40A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F52701E-DCE5-4956-B080-6E68F8EB88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326C4759-38AB-4750-904F-72CA3E69B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30E1AA2-6784-4FAB-8ED2-608B1C1CA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CAB1E2E-8F8B-4FC7-9021-536A00D4B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74943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4320C57-055F-4931-839B-EF5CA49A6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FD739D2-3914-47E7-9BE5-192466A20B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25BBEF7-B55E-4D72-A675-2BB4C1AF0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F9CD45E0-6321-4DC7-B4BA-B891F8868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1EAB789-D0E6-4B3B-9599-476834AE2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47744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70FC89A-48B2-4062-949B-9105D6F8A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D0661CE-4098-48B4-9DFF-C333E10FB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D8F34F9A-1C0D-4F61-9C7A-0CD136A2D5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657F203D-DD01-42D5-8EF9-3914742A8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611D7AA-79F7-4D08-A4E0-3C611A398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B8EB7F7F-0838-42F6-A3A2-947F76879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99491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C896996-B21E-4360-86C3-CEFE16FF4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5CE13A6E-1C54-4110-B551-52D99A051D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A4DCB153-85C9-4939-A326-79EA62A951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C7ED2D22-FBBC-4D79-9FC8-C12C613C37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3AEEB47D-5851-4B3A-BA47-30C49A222E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1894CCA2-F464-44AA-9994-892C53E57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BD8D3BD1-8F29-4C55-A3A5-9FF4CD263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E2104D46-ACD8-4BD4-9AA8-CDCC3D4EE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31644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680116E-512D-4C00-A58B-52E3BFE28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1AB4DA95-79EF-411E-B8BA-5EE003A6A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36C76D2E-82FB-4C64-AA1C-669EDC780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85B6F794-3325-4B3E-98FF-55E58EE0A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74766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20C84CA1-876A-40A7-8D81-90FCDD5D8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A19E94A8-7A1F-42B1-897E-84D9EAA45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9BA8A82-62FB-4AB4-9300-E3998F8D5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11503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47F9F31-EEEE-48D9-9DB5-826A4AC3F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2C5A0A37-6FE6-4928-9272-04884EA18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9A82962B-A7AD-4AD9-B684-B2705E5AA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9DA01EDB-0FE5-4AE9-A455-43CF5DB2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9B5DBB9-744F-4472-8B7E-4A23835FC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5C116E2E-4739-4425-B121-2293DDB56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30696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8E57048-8BB4-44B1-97A4-A7881358D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F98CF6E0-7613-4F46-9CDA-633D3F3888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38E5A4B8-408E-4D2B-A67D-675419CB7E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D4E6F1A9-F155-4399-B822-0A16D9113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A88BA899-F803-4CF7-9FD0-9EAEAD083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03CFC3B-5F9D-404F-AF41-EE78B3993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69201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774751B-3428-405E-81A5-B9D5D3C7E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EA89DFCE-C523-47CF-A2BA-8BAB39C58E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06447A3-0694-4271-8C66-F5A8E462A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19438AB-ED55-4031-8951-2C5029AE7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2C9113C-4266-4566-94DE-01A0EB57D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0532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6623334E-B317-4794-9753-1A8BD366CA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16A0055F-644D-4200-8424-01CBE076A3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1CD46E8-8668-4227-B341-51431A54C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C660242-6141-4F03-97E9-5742B163E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B434442-2DC2-4764-B764-0BFAA2A4F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5226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5B96A330-8318-4FEB-B568-CC6461AC6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5861A088-8557-447F-9E05-742A6BE015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8E02EAB-38FA-42CF-AAE1-923B1E3C7D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5D08A9-1587-4E91-BA73-0F99FDCAF4B8}" type="datetimeFigureOut">
              <a:rPr lang="fr-FR" smtClean="0"/>
              <a:t>23/05/2018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E120B4F-376C-4280-ACFA-FEBD5F2229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3620D29-E7BF-4275-B533-C0AC65A285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671D3-3E01-412B-81B5-4EFFD50D260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0017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3.png"/><Relationship Id="rId7" Type="http://schemas.openxmlformats.org/officeDocument/2006/relationships/image" Target="../media/image8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moralmachine.mit.edu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jp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jpg"/><Relationship Id="rId5" Type="http://schemas.openxmlformats.org/officeDocument/2006/relationships/image" Target="../media/image39.jpg"/><Relationship Id="rId4" Type="http://schemas.openxmlformats.org/officeDocument/2006/relationships/image" Target="../media/image38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jpg"/><Relationship Id="rId7" Type="http://schemas.openxmlformats.org/officeDocument/2006/relationships/image" Target="../media/image59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8.jpg"/><Relationship Id="rId5" Type="http://schemas.openxmlformats.org/officeDocument/2006/relationships/image" Target="../media/image57.png"/><Relationship Id="rId4" Type="http://schemas.openxmlformats.org/officeDocument/2006/relationships/image" Target="../media/image56.jpg"/><Relationship Id="rId9" Type="http://schemas.openxmlformats.org/officeDocument/2006/relationships/image" Target="../media/image6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3.jpg"/><Relationship Id="rId4" Type="http://schemas.microsoft.com/office/2007/relationships/hdphoto" Target="../media/hdphoto1.wdp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4.jpg"/><Relationship Id="rId7" Type="http://schemas.openxmlformats.org/officeDocument/2006/relationships/image" Target="../media/image68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4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7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7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notesSlide" Target="../notesSlides/notesSlide3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atlantic.com/technology/archive/2017/09/saving-the-world-from-code/540393/" TargetMode="External"/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1.jpg"/><Relationship Id="rId4" Type="http://schemas.openxmlformats.org/officeDocument/2006/relationships/hyperlink" Target="http://www.independent.co.uk/life-style/food-and-drink/the-shed-at-dulwich-was-london-s-top-rated-restaurant-just-one-problem-it-didn-t-exist-a810779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CCD0BB1A-C6B1-4E3A-8199-5D16232365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8930"/>
            <a:ext cx="5336261" cy="583907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B411F14-06D8-4255-BFFC-355B8F272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6548" y="1508862"/>
            <a:ext cx="9692011" cy="1045802"/>
          </a:xfrm>
        </p:spPr>
        <p:txBody>
          <a:bodyPr>
            <a:normAutofit fontScale="90000"/>
          </a:bodyPr>
          <a:lstStyle/>
          <a:p>
            <a:r>
              <a:rPr lang="fr-FR" dirty="0"/>
              <a:t>The </a:t>
            </a:r>
            <a:r>
              <a:rPr lang="fr-FR" dirty="0" err="1"/>
              <a:t>curious</a:t>
            </a:r>
            <a:r>
              <a:rPr lang="fr-FR" dirty="0"/>
              <a:t> incident of the trolley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A078205-7859-47D5-9186-E3FA13DBC7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732" y="2804631"/>
            <a:ext cx="9144000" cy="1655762"/>
          </a:xfrm>
        </p:spPr>
        <p:txBody>
          <a:bodyPr>
            <a:normAutofit/>
          </a:bodyPr>
          <a:lstStyle/>
          <a:p>
            <a:r>
              <a:rPr lang="fr-FR" sz="3200" dirty="0"/>
              <a:t>And </a:t>
            </a:r>
            <a:r>
              <a:rPr lang="fr-FR" sz="3200" dirty="0" err="1"/>
              <a:t>other</a:t>
            </a:r>
            <a:r>
              <a:rPr lang="fr-FR" sz="3200" dirty="0"/>
              <a:t> AI tales</a:t>
            </a:r>
          </a:p>
        </p:txBody>
      </p:sp>
    </p:spTree>
    <p:extLst>
      <p:ext uri="{BB962C8B-B14F-4D97-AF65-F5344CB8AC3E}">
        <p14:creationId xmlns:p14="http://schemas.microsoft.com/office/powerpoint/2010/main" val="364562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4.44444E-6 L 0.8569 0.05717 " pathEditMode="relative" rAng="0" ptsTypes="AA">
                                      <p:cBhvr>
                                        <p:cTn id="6" dur="4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39" y="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e 86">
            <a:extLst>
              <a:ext uri="{FF2B5EF4-FFF2-40B4-BE49-F238E27FC236}">
                <a16:creationId xmlns:a16="http://schemas.microsoft.com/office/drawing/2014/main" id="{65670B66-DEF4-4F3C-A92B-24B73F3E07A0}"/>
              </a:ext>
            </a:extLst>
          </p:cNvPr>
          <p:cNvGrpSpPr/>
          <p:nvPr/>
        </p:nvGrpSpPr>
        <p:grpSpPr>
          <a:xfrm>
            <a:off x="1720689" y="1688761"/>
            <a:ext cx="10471309" cy="5169236"/>
            <a:chOff x="1720689" y="1688761"/>
            <a:chExt cx="10471309" cy="516923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8985F52-BEE9-4A91-8F84-D7E75DD6C98B}"/>
                </a:ext>
              </a:extLst>
            </p:cNvPr>
            <p:cNvSpPr/>
            <p:nvPr/>
          </p:nvSpPr>
          <p:spPr>
            <a:xfrm>
              <a:off x="1720690" y="2371700"/>
              <a:ext cx="10438615" cy="3374796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A8466B8-7AD4-443A-8D41-71B596568663}"/>
                </a:ext>
              </a:extLst>
            </p:cNvPr>
            <p:cNvSpPr/>
            <p:nvPr/>
          </p:nvSpPr>
          <p:spPr>
            <a:xfrm>
              <a:off x="1720689" y="1688761"/>
              <a:ext cx="10438614" cy="684867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3F144CE-6CED-4109-B068-6CE7EEDC71ED}"/>
                </a:ext>
              </a:extLst>
            </p:cNvPr>
            <p:cNvSpPr/>
            <p:nvPr/>
          </p:nvSpPr>
          <p:spPr>
            <a:xfrm>
              <a:off x="1720689" y="5415997"/>
              <a:ext cx="10438616" cy="684867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cxnSp>
          <p:nvCxnSpPr>
            <p:cNvPr id="14" name="Connecteur droit 13">
              <a:extLst>
                <a:ext uri="{FF2B5EF4-FFF2-40B4-BE49-F238E27FC236}">
                  <a16:creationId xmlns:a16="http://schemas.microsoft.com/office/drawing/2014/main" id="{2E770247-DD6F-4C8E-9033-435BB60603FC}"/>
                </a:ext>
              </a:extLst>
            </p:cNvPr>
            <p:cNvCxnSpPr>
              <a:cxnSpLocks/>
              <a:stCxn id="10" idx="1"/>
              <a:endCxn id="10" idx="3"/>
            </p:cNvCxnSpPr>
            <p:nvPr/>
          </p:nvCxnSpPr>
          <p:spPr>
            <a:xfrm>
              <a:off x="1720690" y="4059098"/>
              <a:ext cx="10438615" cy="0"/>
            </a:xfrm>
            <a:prstGeom prst="line">
              <a:avLst/>
            </a:prstGeom>
            <a:ln w="76200">
              <a:solidFill>
                <a:schemeClr val="bg1">
                  <a:lumMod val="95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2" name="Image 21">
              <a:extLst>
                <a:ext uri="{FF2B5EF4-FFF2-40B4-BE49-F238E27FC236}">
                  <a16:creationId xmlns:a16="http://schemas.microsoft.com/office/drawing/2014/main" id="{7F109AE3-F0C1-4E5C-AFBB-C18254F6D3A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8766927" y="6045424"/>
              <a:ext cx="3425071" cy="812573"/>
            </a:xfrm>
            <a:prstGeom prst="rect">
              <a:avLst/>
            </a:prstGeom>
          </p:spPr>
        </p:pic>
        <p:pic>
          <p:nvPicPr>
            <p:cNvPr id="23" name="Image 22">
              <a:extLst>
                <a:ext uri="{FF2B5EF4-FFF2-40B4-BE49-F238E27FC236}">
                  <a16:creationId xmlns:a16="http://schemas.microsoft.com/office/drawing/2014/main" id="{477E860E-ABE3-4F59-9114-F874F46474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5295901" y="6045424"/>
              <a:ext cx="3425071" cy="812573"/>
            </a:xfrm>
            <a:prstGeom prst="rect">
              <a:avLst/>
            </a:prstGeom>
          </p:spPr>
        </p:pic>
      </p:grpSp>
      <p:sp>
        <p:nvSpPr>
          <p:cNvPr id="2" name="Titre 1">
            <a:extLst>
              <a:ext uri="{FF2B5EF4-FFF2-40B4-BE49-F238E27FC236}">
                <a16:creationId xmlns:a16="http://schemas.microsoft.com/office/drawing/2014/main" id="{D16D3040-57E6-4626-9873-E11F6541F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135" y="365125"/>
            <a:ext cx="11653168" cy="1325563"/>
          </a:xfrm>
        </p:spPr>
        <p:txBody>
          <a:bodyPr/>
          <a:lstStyle/>
          <a:p>
            <a:r>
              <a:rPr lang="fr-FR" dirty="0" err="1"/>
              <a:t>Problem</a:t>
            </a:r>
            <a:r>
              <a:rPr lang="fr-FR" dirty="0"/>
              <a:t> : Driving </a:t>
            </a:r>
            <a:r>
              <a:rPr lang="fr-FR" dirty="0" err="1"/>
              <a:t>your</a:t>
            </a:r>
            <a:r>
              <a:rPr lang="fr-FR" dirty="0"/>
              <a:t> </a:t>
            </a:r>
            <a:r>
              <a:rPr lang="fr-FR" dirty="0" err="1"/>
              <a:t>driverless</a:t>
            </a:r>
            <a:r>
              <a:rPr lang="fr-FR" dirty="0"/>
              <a:t> car…</a:t>
            </a:r>
          </a:p>
        </p:txBody>
      </p:sp>
      <p:pic>
        <p:nvPicPr>
          <p:cNvPr id="16" name="Image 15">
            <a:extLst>
              <a:ext uri="{FF2B5EF4-FFF2-40B4-BE49-F238E27FC236}">
                <a16:creationId xmlns:a16="http://schemas.microsoft.com/office/drawing/2014/main" id="{15F8E37A-6BA9-4E30-8266-C594493F13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82859" y="3918599"/>
            <a:ext cx="891097" cy="1706252"/>
          </a:xfrm>
          <a:prstGeom prst="rect">
            <a:avLst/>
          </a:prstGeom>
        </p:spPr>
      </p:pic>
      <p:grpSp>
        <p:nvGrpSpPr>
          <p:cNvPr id="52" name="Groupe 51">
            <a:extLst>
              <a:ext uri="{FF2B5EF4-FFF2-40B4-BE49-F238E27FC236}">
                <a16:creationId xmlns:a16="http://schemas.microsoft.com/office/drawing/2014/main" id="{66F9C652-5A89-4D64-B2E3-DA178ADD14D6}"/>
              </a:ext>
            </a:extLst>
          </p:cNvPr>
          <p:cNvGrpSpPr/>
          <p:nvPr/>
        </p:nvGrpSpPr>
        <p:grpSpPr>
          <a:xfrm>
            <a:off x="425024" y="4084094"/>
            <a:ext cx="1133179" cy="1133179"/>
            <a:chOff x="158487" y="311857"/>
            <a:chExt cx="1133179" cy="1133179"/>
          </a:xfrm>
        </p:grpSpPr>
        <p:grpSp>
          <p:nvGrpSpPr>
            <p:cNvPr id="40" name="Groupe 39">
              <a:extLst>
                <a:ext uri="{FF2B5EF4-FFF2-40B4-BE49-F238E27FC236}">
                  <a16:creationId xmlns:a16="http://schemas.microsoft.com/office/drawing/2014/main" id="{624B9B68-E79C-497B-8E1B-856594D78575}"/>
                </a:ext>
              </a:extLst>
            </p:cNvPr>
            <p:cNvGrpSpPr/>
            <p:nvPr/>
          </p:nvGrpSpPr>
          <p:grpSpPr>
            <a:xfrm>
              <a:off x="158487" y="311857"/>
              <a:ext cx="1133179" cy="1133179"/>
              <a:chOff x="5295901" y="829559"/>
              <a:chExt cx="1133179" cy="1133179"/>
            </a:xfrm>
          </p:grpSpPr>
          <p:grpSp>
            <p:nvGrpSpPr>
              <p:cNvPr id="32" name="Groupe 31">
                <a:extLst>
                  <a:ext uri="{FF2B5EF4-FFF2-40B4-BE49-F238E27FC236}">
                    <a16:creationId xmlns:a16="http://schemas.microsoft.com/office/drawing/2014/main" id="{A9C02DC3-D4BA-4814-863C-5F5E70D51281}"/>
                  </a:ext>
                </a:extLst>
              </p:cNvPr>
              <p:cNvGrpSpPr/>
              <p:nvPr/>
            </p:nvGrpSpPr>
            <p:grpSpPr>
              <a:xfrm>
                <a:off x="5295901" y="829559"/>
                <a:ext cx="1133179" cy="1133179"/>
                <a:chOff x="5295901" y="829559"/>
                <a:chExt cx="1133179" cy="1133179"/>
              </a:xfrm>
            </p:grpSpPr>
            <p:sp>
              <p:nvSpPr>
                <p:cNvPr id="28" name="Ellipse 27">
                  <a:extLst>
                    <a:ext uri="{FF2B5EF4-FFF2-40B4-BE49-F238E27FC236}">
                      <a16:creationId xmlns:a16="http://schemas.microsoft.com/office/drawing/2014/main" id="{B63E9196-DF2C-4E49-A6C6-CA1B24945D2E}"/>
                    </a:ext>
                  </a:extLst>
                </p:cNvPr>
                <p:cNvSpPr/>
                <p:nvPr/>
              </p:nvSpPr>
              <p:spPr>
                <a:xfrm>
                  <a:off x="5295901" y="829559"/>
                  <a:ext cx="1133179" cy="1133179"/>
                </a:xfrm>
                <a:prstGeom prst="ellipse">
                  <a:avLst/>
                </a:prstGeom>
                <a:solidFill>
                  <a:schemeClr val="tx1">
                    <a:lumMod val="50000"/>
                    <a:lumOff val="50000"/>
                  </a:schemeClr>
                </a:solidFill>
                <a:ln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fr-FR"/>
                </a:p>
              </p:txBody>
            </p:sp>
            <p:sp>
              <p:nvSpPr>
                <p:cNvPr id="31" name="Ellipse 30">
                  <a:extLst>
                    <a:ext uri="{FF2B5EF4-FFF2-40B4-BE49-F238E27FC236}">
                      <a16:creationId xmlns:a16="http://schemas.microsoft.com/office/drawing/2014/main" id="{9C60ADAC-1093-4EA5-9D86-6B26628560FB}"/>
                    </a:ext>
                  </a:extLst>
                </p:cNvPr>
                <p:cNvSpPr/>
                <p:nvPr/>
              </p:nvSpPr>
              <p:spPr>
                <a:xfrm>
                  <a:off x="5377012" y="894764"/>
                  <a:ext cx="980779" cy="98077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fr-FR"/>
                </a:p>
              </p:txBody>
            </p:sp>
          </p:grpSp>
          <p:sp>
            <p:nvSpPr>
              <p:cNvPr id="35" name="Rectangle : coins arrondis 34">
                <a:extLst>
                  <a:ext uri="{FF2B5EF4-FFF2-40B4-BE49-F238E27FC236}">
                    <a16:creationId xmlns:a16="http://schemas.microsoft.com/office/drawing/2014/main" id="{9531648D-90E9-4DAB-A6D5-B2390A03DDFC}"/>
                  </a:ext>
                </a:extLst>
              </p:cNvPr>
              <p:cNvSpPr/>
              <p:nvPr/>
            </p:nvSpPr>
            <p:spPr>
              <a:xfrm>
                <a:off x="5659814" y="1567058"/>
                <a:ext cx="367644" cy="86560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</p:grpSp>
        <p:cxnSp>
          <p:nvCxnSpPr>
            <p:cNvPr id="30" name="Connecteur droit 29">
              <a:extLst>
                <a:ext uri="{FF2B5EF4-FFF2-40B4-BE49-F238E27FC236}">
                  <a16:creationId xmlns:a16="http://schemas.microsoft.com/office/drawing/2014/main" id="{7E0C5885-8C82-42F3-ADDB-2741B9D1F233}"/>
                </a:ext>
              </a:extLst>
            </p:cNvPr>
            <p:cNvCxnSpPr>
              <a:cxnSpLocks/>
            </p:cNvCxnSpPr>
            <p:nvPr/>
          </p:nvCxnSpPr>
          <p:spPr>
            <a:xfrm>
              <a:off x="258452" y="745444"/>
              <a:ext cx="466624" cy="14798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4" name="Image 53">
            <a:extLst>
              <a:ext uri="{FF2B5EF4-FFF2-40B4-BE49-F238E27FC236}">
                <a16:creationId xmlns:a16="http://schemas.microsoft.com/office/drawing/2014/main" id="{515B5C72-6FD5-42DC-9010-ACD8A8EE02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8121" y="2712662"/>
            <a:ext cx="1783400" cy="891700"/>
          </a:xfrm>
          <a:prstGeom prst="rect">
            <a:avLst/>
          </a:prstGeom>
        </p:spPr>
      </p:pic>
      <p:pic>
        <p:nvPicPr>
          <p:cNvPr id="64" name="Image 63">
            <a:extLst>
              <a:ext uri="{FF2B5EF4-FFF2-40B4-BE49-F238E27FC236}">
                <a16:creationId xmlns:a16="http://schemas.microsoft.com/office/drawing/2014/main" id="{3C097DF4-455A-4073-846C-DC07FD8734D7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947" y="3885744"/>
            <a:ext cx="1353963" cy="1353963"/>
          </a:xfrm>
          <a:prstGeom prst="rect">
            <a:avLst/>
          </a:prstGeom>
        </p:spPr>
      </p:pic>
      <p:grpSp>
        <p:nvGrpSpPr>
          <p:cNvPr id="65" name="Groupe 64">
            <a:extLst>
              <a:ext uri="{FF2B5EF4-FFF2-40B4-BE49-F238E27FC236}">
                <a16:creationId xmlns:a16="http://schemas.microsoft.com/office/drawing/2014/main" id="{5C6E0B99-CE6A-43E5-B9E5-E959E5B382A4}"/>
              </a:ext>
            </a:extLst>
          </p:cNvPr>
          <p:cNvGrpSpPr/>
          <p:nvPr/>
        </p:nvGrpSpPr>
        <p:grpSpPr>
          <a:xfrm>
            <a:off x="443879" y="2466786"/>
            <a:ext cx="1133179" cy="1133179"/>
            <a:chOff x="158487" y="311857"/>
            <a:chExt cx="1133179" cy="1133179"/>
          </a:xfrm>
        </p:grpSpPr>
        <p:grpSp>
          <p:nvGrpSpPr>
            <p:cNvPr id="66" name="Groupe 65">
              <a:extLst>
                <a:ext uri="{FF2B5EF4-FFF2-40B4-BE49-F238E27FC236}">
                  <a16:creationId xmlns:a16="http://schemas.microsoft.com/office/drawing/2014/main" id="{3F5F5B41-B492-43E7-A00F-6F47018FE58F}"/>
                </a:ext>
              </a:extLst>
            </p:cNvPr>
            <p:cNvGrpSpPr/>
            <p:nvPr/>
          </p:nvGrpSpPr>
          <p:grpSpPr>
            <a:xfrm>
              <a:off x="158487" y="311857"/>
              <a:ext cx="1133179" cy="1133179"/>
              <a:chOff x="5295901" y="829559"/>
              <a:chExt cx="1133179" cy="1133179"/>
            </a:xfrm>
          </p:grpSpPr>
          <p:grpSp>
            <p:nvGrpSpPr>
              <p:cNvPr id="68" name="Groupe 67">
                <a:extLst>
                  <a:ext uri="{FF2B5EF4-FFF2-40B4-BE49-F238E27FC236}">
                    <a16:creationId xmlns:a16="http://schemas.microsoft.com/office/drawing/2014/main" id="{13D31A96-7D93-4358-A69E-F053C54E58BC}"/>
                  </a:ext>
                </a:extLst>
              </p:cNvPr>
              <p:cNvGrpSpPr/>
              <p:nvPr/>
            </p:nvGrpSpPr>
            <p:grpSpPr>
              <a:xfrm>
                <a:off x="5295901" y="829559"/>
                <a:ext cx="1133179" cy="1133179"/>
                <a:chOff x="5295901" y="829559"/>
                <a:chExt cx="1133179" cy="1133179"/>
              </a:xfrm>
            </p:grpSpPr>
            <p:sp>
              <p:nvSpPr>
                <p:cNvPr id="70" name="Ellipse 69">
                  <a:extLst>
                    <a:ext uri="{FF2B5EF4-FFF2-40B4-BE49-F238E27FC236}">
                      <a16:creationId xmlns:a16="http://schemas.microsoft.com/office/drawing/2014/main" id="{2659DE33-5D89-4864-A95D-3E27025211E4}"/>
                    </a:ext>
                  </a:extLst>
                </p:cNvPr>
                <p:cNvSpPr/>
                <p:nvPr/>
              </p:nvSpPr>
              <p:spPr>
                <a:xfrm>
                  <a:off x="5295901" y="829559"/>
                  <a:ext cx="1133179" cy="1133179"/>
                </a:xfrm>
                <a:prstGeom prst="ellipse">
                  <a:avLst/>
                </a:prstGeom>
                <a:solidFill>
                  <a:schemeClr val="tx1">
                    <a:lumMod val="50000"/>
                    <a:lumOff val="50000"/>
                  </a:schemeClr>
                </a:solidFill>
                <a:ln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fr-FR"/>
                </a:p>
              </p:txBody>
            </p:sp>
            <p:sp>
              <p:nvSpPr>
                <p:cNvPr id="71" name="Ellipse 70">
                  <a:extLst>
                    <a:ext uri="{FF2B5EF4-FFF2-40B4-BE49-F238E27FC236}">
                      <a16:creationId xmlns:a16="http://schemas.microsoft.com/office/drawing/2014/main" id="{B9FECB84-F94D-4421-B343-42C29B8FC6C7}"/>
                    </a:ext>
                  </a:extLst>
                </p:cNvPr>
                <p:cNvSpPr/>
                <p:nvPr/>
              </p:nvSpPr>
              <p:spPr>
                <a:xfrm>
                  <a:off x="5377012" y="894764"/>
                  <a:ext cx="980779" cy="98077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fr-FR"/>
                </a:p>
              </p:txBody>
            </p:sp>
          </p:grpSp>
          <p:sp>
            <p:nvSpPr>
              <p:cNvPr id="69" name="Rectangle : coins arrondis 68">
                <a:extLst>
                  <a:ext uri="{FF2B5EF4-FFF2-40B4-BE49-F238E27FC236}">
                    <a16:creationId xmlns:a16="http://schemas.microsoft.com/office/drawing/2014/main" id="{CAA060AE-EF4B-4BB8-8E09-DC85AA6DE2F6}"/>
                  </a:ext>
                </a:extLst>
              </p:cNvPr>
              <p:cNvSpPr/>
              <p:nvPr/>
            </p:nvSpPr>
            <p:spPr>
              <a:xfrm>
                <a:off x="5659814" y="1567058"/>
                <a:ext cx="367644" cy="86560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fr-FR"/>
              </a:p>
            </p:txBody>
          </p:sp>
        </p:grpSp>
        <p:cxnSp>
          <p:nvCxnSpPr>
            <p:cNvPr id="67" name="Connecteur droit 66">
              <a:extLst>
                <a:ext uri="{FF2B5EF4-FFF2-40B4-BE49-F238E27FC236}">
                  <a16:creationId xmlns:a16="http://schemas.microsoft.com/office/drawing/2014/main" id="{3A00F688-4F0D-4274-A21D-EDB2402C0918}"/>
                </a:ext>
              </a:extLst>
            </p:cNvPr>
            <p:cNvCxnSpPr>
              <a:cxnSpLocks/>
              <a:stCxn id="71" idx="1"/>
            </p:cNvCxnSpPr>
            <p:nvPr/>
          </p:nvCxnSpPr>
          <p:spPr>
            <a:xfrm>
              <a:off x="383230" y="520694"/>
              <a:ext cx="341846" cy="372733"/>
            </a:xfrm>
            <a:prstGeom prst="line">
              <a:avLst/>
            </a:prstGeom>
            <a:ln w="571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Ellipse 83">
            <a:extLst>
              <a:ext uri="{FF2B5EF4-FFF2-40B4-BE49-F238E27FC236}">
                <a16:creationId xmlns:a16="http://schemas.microsoft.com/office/drawing/2014/main" id="{26905630-78AB-4060-B79F-93B63825BB5F}"/>
              </a:ext>
            </a:extLst>
          </p:cNvPr>
          <p:cNvSpPr/>
          <p:nvPr/>
        </p:nvSpPr>
        <p:spPr>
          <a:xfrm>
            <a:off x="4631089" y="-1587408"/>
            <a:ext cx="4965016" cy="4745920"/>
          </a:xfrm>
          <a:prstGeom prst="ellipse">
            <a:avLst/>
          </a:prstGeom>
          <a:blipFill dpi="0" rotWithShape="1">
            <a:blip r:embed="rId6">
              <a:alphaModFix amt="2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7972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98 -1.85185E-6 L 0.25508 -1.85185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03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63 0.00463 L -0.33112 0.0025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81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e 86">
            <a:extLst>
              <a:ext uri="{FF2B5EF4-FFF2-40B4-BE49-F238E27FC236}">
                <a16:creationId xmlns:a16="http://schemas.microsoft.com/office/drawing/2014/main" id="{65670B66-DEF4-4F3C-A92B-24B73F3E07A0}"/>
              </a:ext>
            </a:extLst>
          </p:cNvPr>
          <p:cNvGrpSpPr/>
          <p:nvPr/>
        </p:nvGrpSpPr>
        <p:grpSpPr>
          <a:xfrm>
            <a:off x="1720689" y="1688761"/>
            <a:ext cx="10471309" cy="5169236"/>
            <a:chOff x="1720689" y="1688761"/>
            <a:chExt cx="10471309" cy="516923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8985F52-BEE9-4A91-8F84-D7E75DD6C98B}"/>
                </a:ext>
              </a:extLst>
            </p:cNvPr>
            <p:cNvSpPr/>
            <p:nvPr/>
          </p:nvSpPr>
          <p:spPr>
            <a:xfrm>
              <a:off x="1720690" y="2371700"/>
              <a:ext cx="10438615" cy="3374796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A8466B8-7AD4-443A-8D41-71B596568663}"/>
                </a:ext>
              </a:extLst>
            </p:cNvPr>
            <p:cNvSpPr/>
            <p:nvPr/>
          </p:nvSpPr>
          <p:spPr>
            <a:xfrm>
              <a:off x="1720689" y="1688761"/>
              <a:ext cx="10438614" cy="684867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3F144CE-6CED-4109-B068-6CE7EEDC71ED}"/>
                </a:ext>
              </a:extLst>
            </p:cNvPr>
            <p:cNvSpPr/>
            <p:nvPr/>
          </p:nvSpPr>
          <p:spPr>
            <a:xfrm>
              <a:off x="1720689" y="5415997"/>
              <a:ext cx="10438616" cy="684867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  <p:cxnSp>
          <p:nvCxnSpPr>
            <p:cNvPr id="14" name="Connecteur droit 13">
              <a:extLst>
                <a:ext uri="{FF2B5EF4-FFF2-40B4-BE49-F238E27FC236}">
                  <a16:creationId xmlns:a16="http://schemas.microsoft.com/office/drawing/2014/main" id="{2E770247-DD6F-4C8E-9033-435BB60603FC}"/>
                </a:ext>
              </a:extLst>
            </p:cNvPr>
            <p:cNvCxnSpPr>
              <a:cxnSpLocks/>
              <a:stCxn id="10" idx="1"/>
              <a:endCxn id="10" idx="3"/>
            </p:cNvCxnSpPr>
            <p:nvPr/>
          </p:nvCxnSpPr>
          <p:spPr>
            <a:xfrm>
              <a:off x="1720690" y="4059098"/>
              <a:ext cx="10438615" cy="0"/>
            </a:xfrm>
            <a:prstGeom prst="line">
              <a:avLst/>
            </a:prstGeom>
            <a:ln w="76200">
              <a:solidFill>
                <a:schemeClr val="bg1">
                  <a:lumMod val="95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2" name="Image 21">
              <a:extLst>
                <a:ext uri="{FF2B5EF4-FFF2-40B4-BE49-F238E27FC236}">
                  <a16:creationId xmlns:a16="http://schemas.microsoft.com/office/drawing/2014/main" id="{7F109AE3-F0C1-4E5C-AFBB-C18254F6D3A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8766927" y="6045424"/>
              <a:ext cx="3425071" cy="812573"/>
            </a:xfrm>
            <a:prstGeom prst="rect">
              <a:avLst/>
            </a:prstGeom>
          </p:spPr>
        </p:pic>
        <p:pic>
          <p:nvPicPr>
            <p:cNvPr id="23" name="Image 22">
              <a:extLst>
                <a:ext uri="{FF2B5EF4-FFF2-40B4-BE49-F238E27FC236}">
                  <a16:creationId xmlns:a16="http://schemas.microsoft.com/office/drawing/2014/main" id="{477E860E-ABE3-4F59-9114-F874F46474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5295901" y="6045424"/>
              <a:ext cx="3425071" cy="812573"/>
            </a:xfrm>
            <a:prstGeom prst="rect">
              <a:avLst/>
            </a:prstGeom>
          </p:spPr>
        </p:pic>
      </p:grpSp>
      <p:sp>
        <p:nvSpPr>
          <p:cNvPr id="2" name="Titre 1">
            <a:extLst>
              <a:ext uri="{FF2B5EF4-FFF2-40B4-BE49-F238E27FC236}">
                <a16:creationId xmlns:a16="http://schemas.microsoft.com/office/drawing/2014/main" id="{D16D3040-57E6-4626-9873-E11F6541F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3384" y="365125"/>
            <a:ext cx="9600416" cy="1325563"/>
          </a:xfrm>
        </p:spPr>
        <p:txBody>
          <a:bodyPr/>
          <a:lstStyle/>
          <a:p>
            <a:r>
              <a:rPr lang="fr-FR" dirty="0"/>
              <a:t>Imagine…</a:t>
            </a:r>
            <a:r>
              <a:rPr lang="fr-FR" dirty="0" err="1"/>
              <a:t>what</a:t>
            </a:r>
            <a:r>
              <a:rPr lang="fr-FR" dirty="0"/>
              <a:t> </a:t>
            </a:r>
            <a:r>
              <a:rPr lang="fr-FR" dirty="0" err="1"/>
              <a:t>comes</a:t>
            </a:r>
            <a:r>
              <a:rPr lang="fr-FR" dirty="0"/>
              <a:t> </a:t>
            </a:r>
            <a:r>
              <a:rPr lang="fr-FR" dirty="0" err="1"/>
              <a:t>next</a:t>
            </a:r>
            <a:endParaRPr lang="fr-FR" dirty="0"/>
          </a:p>
        </p:txBody>
      </p:sp>
      <p:pic>
        <p:nvPicPr>
          <p:cNvPr id="16" name="Image 15">
            <a:extLst>
              <a:ext uri="{FF2B5EF4-FFF2-40B4-BE49-F238E27FC236}">
                <a16:creationId xmlns:a16="http://schemas.microsoft.com/office/drawing/2014/main" id="{15F8E37A-6BA9-4E30-8266-C594493F13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84708" y="3918599"/>
            <a:ext cx="891097" cy="1706252"/>
          </a:xfrm>
          <a:prstGeom prst="rect">
            <a:avLst/>
          </a:prstGeom>
        </p:spPr>
      </p:pic>
      <p:pic>
        <p:nvPicPr>
          <p:cNvPr id="54" name="Image 53">
            <a:extLst>
              <a:ext uri="{FF2B5EF4-FFF2-40B4-BE49-F238E27FC236}">
                <a16:creationId xmlns:a16="http://schemas.microsoft.com/office/drawing/2014/main" id="{515B5C72-6FD5-42DC-9010-ACD8A8EE02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2604" y="2791393"/>
            <a:ext cx="1783400" cy="891700"/>
          </a:xfrm>
          <a:prstGeom prst="rect">
            <a:avLst/>
          </a:prstGeom>
        </p:spPr>
      </p:pic>
      <p:pic>
        <p:nvPicPr>
          <p:cNvPr id="64" name="Image 63">
            <a:extLst>
              <a:ext uri="{FF2B5EF4-FFF2-40B4-BE49-F238E27FC236}">
                <a16:creationId xmlns:a16="http://schemas.microsoft.com/office/drawing/2014/main" id="{3C097DF4-455A-4073-846C-DC07FD8734D7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947" y="3885744"/>
            <a:ext cx="1353963" cy="1353963"/>
          </a:xfrm>
          <a:prstGeom prst="rect">
            <a:avLst/>
          </a:prstGeom>
        </p:spPr>
      </p:pic>
      <p:pic>
        <p:nvPicPr>
          <p:cNvPr id="75" name="Image 74">
            <a:extLst>
              <a:ext uri="{FF2B5EF4-FFF2-40B4-BE49-F238E27FC236}">
                <a16:creationId xmlns:a16="http://schemas.microsoft.com/office/drawing/2014/main" id="{9D8F5A6B-191F-4DA0-9B72-3340FCF3DB89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198" y="4413616"/>
            <a:ext cx="1432725" cy="1432725"/>
          </a:xfrm>
          <a:prstGeom prst="rect">
            <a:avLst/>
          </a:prstGeom>
        </p:spPr>
      </p:pic>
      <p:pic>
        <p:nvPicPr>
          <p:cNvPr id="77" name="Image 76">
            <a:extLst>
              <a:ext uri="{FF2B5EF4-FFF2-40B4-BE49-F238E27FC236}">
                <a16:creationId xmlns:a16="http://schemas.microsoft.com/office/drawing/2014/main" id="{7EC29E8A-473A-40F7-9B32-99E46C9559E4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2552" y="4326176"/>
            <a:ext cx="2454372" cy="2454372"/>
          </a:xfrm>
          <a:prstGeom prst="rect">
            <a:avLst/>
          </a:prstGeom>
        </p:spPr>
      </p:pic>
      <p:sp>
        <p:nvSpPr>
          <p:cNvPr id="84" name="Ellipse 83">
            <a:extLst>
              <a:ext uri="{FF2B5EF4-FFF2-40B4-BE49-F238E27FC236}">
                <a16:creationId xmlns:a16="http://schemas.microsoft.com/office/drawing/2014/main" id="{26905630-78AB-4060-B79F-93B63825BB5F}"/>
              </a:ext>
            </a:extLst>
          </p:cNvPr>
          <p:cNvSpPr/>
          <p:nvPr/>
        </p:nvSpPr>
        <p:spPr>
          <a:xfrm>
            <a:off x="4631089" y="-1587408"/>
            <a:ext cx="4965016" cy="4745920"/>
          </a:xfrm>
          <a:prstGeom prst="ellipse">
            <a:avLst/>
          </a:prstGeom>
          <a:blipFill dpi="0" rotWithShape="1">
            <a:blip r:embed="rId8">
              <a:alphaModFix amt="2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Flèche : droite 2">
            <a:extLst>
              <a:ext uri="{FF2B5EF4-FFF2-40B4-BE49-F238E27FC236}">
                <a16:creationId xmlns:a16="http://schemas.microsoft.com/office/drawing/2014/main" id="{8BE9414D-DA6F-4C4B-9A48-B9E6E591A0C0}"/>
              </a:ext>
            </a:extLst>
          </p:cNvPr>
          <p:cNvSpPr/>
          <p:nvPr/>
        </p:nvSpPr>
        <p:spPr>
          <a:xfrm>
            <a:off x="5886370" y="4477666"/>
            <a:ext cx="693231" cy="60767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Flèche : virage 4">
            <a:extLst>
              <a:ext uri="{FF2B5EF4-FFF2-40B4-BE49-F238E27FC236}">
                <a16:creationId xmlns:a16="http://schemas.microsoft.com/office/drawing/2014/main" id="{B17591F4-BB06-42A0-B14A-6A645112D29D}"/>
              </a:ext>
            </a:extLst>
          </p:cNvPr>
          <p:cNvSpPr/>
          <p:nvPr/>
        </p:nvSpPr>
        <p:spPr>
          <a:xfrm rot="5400000">
            <a:off x="5690149" y="4855118"/>
            <a:ext cx="1069869" cy="709034"/>
          </a:xfrm>
          <a:prstGeom prst="bentArrow">
            <a:avLst>
              <a:gd name="adj1" fmla="val 29848"/>
              <a:gd name="adj2" fmla="val 29034"/>
              <a:gd name="adj3" fmla="val 25000"/>
              <a:gd name="adj4" fmla="val 4375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  <p:sp>
        <p:nvSpPr>
          <p:cNvPr id="33" name="Flèche : virage 32">
            <a:extLst>
              <a:ext uri="{FF2B5EF4-FFF2-40B4-BE49-F238E27FC236}">
                <a16:creationId xmlns:a16="http://schemas.microsoft.com/office/drawing/2014/main" id="{641BA81C-AC3E-40A6-AD36-BBD07D2503FE}"/>
              </a:ext>
            </a:extLst>
          </p:cNvPr>
          <p:cNvSpPr/>
          <p:nvPr/>
        </p:nvSpPr>
        <p:spPr>
          <a:xfrm rot="5400000" flipH="1">
            <a:off x="5568317" y="3742724"/>
            <a:ext cx="1336483" cy="709034"/>
          </a:xfrm>
          <a:prstGeom prst="bentArrow">
            <a:avLst>
              <a:gd name="adj1" fmla="val 29848"/>
              <a:gd name="adj2" fmla="val 29034"/>
              <a:gd name="adj3" fmla="val 25000"/>
              <a:gd name="adj4" fmla="val 4375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  <p:pic>
        <p:nvPicPr>
          <p:cNvPr id="34" name="Image 33">
            <a:extLst>
              <a:ext uri="{FF2B5EF4-FFF2-40B4-BE49-F238E27FC236}">
                <a16:creationId xmlns:a16="http://schemas.microsoft.com/office/drawing/2014/main" id="{BBE2200F-F7A4-408C-973D-0B82A2902F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5318878" y="6037334"/>
            <a:ext cx="3425071" cy="81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48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6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 animBg="1"/>
      <p:bldP spid="3" grpId="0" animBg="1"/>
      <p:bldP spid="3" grpId="1" animBg="1"/>
      <p:bldP spid="5" grpId="0" animBg="1"/>
      <p:bldP spid="33" grpId="0" animBg="1"/>
      <p:bldP spid="33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he ethical dilemma of self-driving cars - Patrick Lin">
            <a:hlinkClick r:id="" action="ppaction://media"/>
            <a:extLst>
              <a:ext uri="{FF2B5EF4-FFF2-40B4-BE49-F238E27FC236}">
                <a16:creationId xmlns:a16="http://schemas.microsoft.com/office/drawing/2014/main" id="{5EC03704-EAFD-41C3-B88D-FBBD71C4BC5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80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0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A6372576-68D3-4D61-B991-F8400C838CE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4395" y="-2194560"/>
            <a:ext cx="12396395" cy="94583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itre 2">
            <a:extLst>
              <a:ext uri="{FF2B5EF4-FFF2-40B4-BE49-F238E27FC236}">
                <a16:creationId xmlns:a16="http://schemas.microsoft.com/office/drawing/2014/main" id="{C2C8F233-E200-456F-970D-1CA41C8A0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52283"/>
            <a:ext cx="10515600" cy="518104"/>
          </a:xfrm>
          <a:solidFill>
            <a:srgbClr val="FFFFFF">
              <a:alpha val="18824"/>
            </a:srgbClr>
          </a:solidFill>
        </p:spPr>
        <p:txBody>
          <a:bodyPr>
            <a:normAutofit fontScale="90000"/>
          </a:bodyPr>
          <a:lstStyle/>
          <a:p>
            <a:r>
              <a:rPr lang="fr-FR" dirty="0"/>
              <a:t>Marketing</a:t>
            </a:r>
          </a:p>
        </p:txBody>
      </p:sp>
    </p:spTree>
    <p:extLst>
      <p:ext uri="{BB962C8B-B14F-4D97-AF65-F5344CB8AC3E}">
        <p14:creationId xmlns:p14="http://schemas.microsoft.com/office/powerpoint/2010/main" val="381066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C6F5FD59-96C8-4F3E-89C5-B196DD1286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4579" y="-194554"/>
            <a:ext cx="12266579" cy="8177719"/>
          </a:xfrm>
          <a:prstGeom prst="rect">
            <a:avLst/>
          </a:prstGeom>
        </p:spPr>
      </p:pic>
      <p:sp>
        <p:nvSpPr>
          <p:cNvPr id="4" name="Titre 3">
            <a:extLst>
              <a:ext uri="{FF2B5EF4-FFF2-40B4-BE49-F238E27FC236}">
                <a16:creationId xmlns:a16="http://schemas.microsoft.com/office/drawing/2014/main" id="{2E281F68-721A-4013-ABA0-1EAF4DD37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0790"/>
          </a:xfrm>
          <a:solidFill>
            <a:schemeClr val="bg1">
              <a:alpha val="39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 err="1"/>
              <a:t>Conspiracy</a:t>
            </a:r>
            <a:r>
              <a:rPr lang="fr-FR" dirty="0"/>
              <a:t> </a:t>
            </a:r>
            <a:r>
              <a:rPr lang="fr-FR" dirty="0" err="1"/>
              <a:t>theory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3326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2">
            <a:extLst>
              <a:ext uri="{FF2B5EF4-FFF2-40B4-BE49-F238E27FC236}">
                <a16:creationId xmlns:a16="http://schemas.microsoft.com/office/drawing/2014/main" id="{CCA6DBE0-9037-4757-BAA1-D07C8AFB6A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90653" y="0"/>
            <a:ext cx="13941910" cy="6970955"/>
          </a:xfrm>
          <a:prstGeom prst="rect">
            <a:avLst/>
          </a:prstGeom>
        </p:spPr>
      </p:pic>
      <p:sp>
        <p:nvSpPr>
          <p:cNvPr id="6" name="Titre 5">
            <a:extLst>
              <a:ext uri="{FF2B5EF4-FFF2-40B4-BE49-F238E27FC236}">
                <a16:creationId xmlns:a16="http://schemas.microsoft.com/office/drawing/2014/main" id="{214ED223-E8B2-4945-9B8C-E75763197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7334"/>
          </a:xfrm>
          <a:solidFill>
            <a:schemeClr val="bg1">
              <a:alpha val="51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/>
              <a:t>Business </a:t>
            </a:r>
            <a:r>
              <a:rPr lang="fr-FR" dirty="0" err="1"/>
              <a:t>Analyst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718369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4FA33E57-5320-481D-8205-F928829B62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91440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CC3A0E9D-B9AD-4116-8620-E56C15A25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17002"/>
          </a:xfrm>
          <a:solidFill>
            <a:schemeClr val="bg1">
              <a:alpha val="70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/>
              <a:t>Product </a:t>
            </a:r>
            <a:r>
              <a:rPr lang="fr-FR" dirty="0" err="1"/>
              <a:t>Owner</a:t>
            </a:r>
            <a:r>
              <a:rPr lang="fr-FR" dirty="0"/>
              <a:t> – Lead </a:t>
            </a:r>
            <a:r>
              <a:rPr lang="fr-FR" dirty="0" err="1"/>
              <a:t>Developer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937488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82EDB586-2CB2-4307-8906-FB82E5CD35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6995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AA042BC2-02C1-4690-9B57-1E5C57D35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4579"/>
          </a:xfrm>
          <a:solidFill>
            <a:schemeClr val="bg1">
              <a:alpha val="75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/>
              <a:t>Engineering </a:t>
            </a:r>
            <a:r>
              <a:rPr lang="fr-FR" dirty="0" err="1"/>
              <a:t>Department</a:t>
            </a:r>
            <a:endParaRPr lang="fr-FR" dirty="0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E0EF945A-510C-4D65-9517-B0EA0432A7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4374572"/>
            <a:ext cx="3580230" cy="21183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994C8B79-4143-459B-BB1A-E9432E4FAA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571886"/>
            <a:ext cx="3580230" cy="22205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11746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78E3CF40-DBE9-4300-B7FA-027FAE7F976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0645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524B73DB-CBAB-43DC-B3B3-F40978A4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9124"/>
          </a:xfrm>
          <a:solidFill>
            <a:schemeClr val="bg1">
              <a:alpha val="67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 err="1"/>
              <a:t>Developer</a:t>
            </a:r>
            <a:endParaRPr lang="fr-FR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8B70AB21-FCE8-4BB2-9BD4-E8891501B6AF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185" y="2717847"/>
            <a:ext cx="6127747" cy="432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272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4BA6EAF2-21C0-4DB7-9066-86E02064A359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468113" cy="82861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EF7914C-5F87-49F0-99A6-80C6EB944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9124"/>
          </a:xfrm>
          <a:solidFill>
            <a:schemeClr val="bg1">
              <a:alpha val="46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/>
              <a:t>Driver</a:t>
            </a:r>
          </a:p>
        </p:txBody>
      </p:sp>
    </p:spTree>
    <p:extLst>
      <p:ext uri="{BB962C8B-B14F-4D97-AF65-F5344CB8AC3E}">
        <p14:creationId xmlns:p14="http://schemas.microsoft.com/office/powerpoint/2010/main" val="204219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AE7B5B46-3F64-4A6E-A7EE-9A4883103AFF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102" y="0"/>
            <a:ext cx="12217101" cy="8144734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EF7914C-5F87-49F0-99A6-80C6EB944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0640"/>
          </a:xfrm>
          <a:solidFill>
            <a:schemeClr val="bg1">
              <a:alpha val="55000"/>
            </a:schemeClr>
          </a:solidFill>
        </p:spPr>
        <p:txBody>
          <a:bodyPr/>
          <a:lstStyle/>
          <a:p>
            <a:r>
              <a:rPr lang="fr-FR" dirty="0"/>
              <a:t>Philosopher</a:t>
            </a:r>
          </a:p>
        </p:txBody>
      </p:sp>
    </p:spTree>
    <p:extLst>
      <p:ext uri="{BB962C8B-B14F-4D97-AF65-F5344CB8AC3E}">
        <p14:creationId xmlns:p14="http://schemas.microsoft.com/office/powerpoint/2010/main" val="3050124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D17294ED-F10D-4EE4-A776-09575B8F36A3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1501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EF7914C-5F87-49F0-99A6-80C6EB944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9124"/>
          </a:xfrm>
          <a:solidFill>
            <a:schemeClr val="bg1">
              <a:alpha val="31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 err="1"/>
              <a:t>University</a:t>
            </a:r>
            <a:r>
              <a:rPr lang="fr-FR" dirty="0"/>
              <a:t> – </a:t>
            </a:r>
            <a:r>
              <a:rPr lang="fr-FR" dirty="0" err="1"/>
              <a:t>Behaviorists</a:t>
            </a:r>
            <a:endParaRPr lang="fr-FR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A781CE7-6A80-4168-8442-54112ABA3FA4}"/>
              </a:ext>
            </a:extLst>
          </p:cNvPr>
          <p:cNvSpPr/>
          <p:nvPr/>
        </p:nvSpPr>
        <p:spPr>
          <a:xfrm>
            <a:off x="1153313" y="5083891"/>
            <a:ext cx="45495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800" i="1" dirty="0">
                <a:hlinkClick r:id="rId4"/>
              </a:rPr>
              <a:t>http://moralmachine.mit.edu</a:t>
            </a:r>
            <a:r>
              <a:rPr lang="fr-FR" sz="2800" i="1" dirty="0"/>
              <a:t> </a:t>
            </a:r>
            <a:endParaRPr lang="fr-FR" sz="2800" dirty="0"/>
          </a:p>
        </p:txBody>
      </p:sp>
    </p:spTree>
    <p:extLst>
      <p:ext uri="{BB962C8B-B14F-4D97-AF65-F5344CB8AC3E}">
        <p14:creationId xmlns:p14="http://schemas.microsoft.com/office/powerpoint/2010/main" val="2434680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1B72AD0B-A099-4D37-AEAA-92DA666C7759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7597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EF7914C-5F87-49F0-99A6-80C6EB944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9731"/>
          </a:xfrm>
          <a:solidFill>
            <a:schemeClr val="bg1">
              <a:alpha val="48000"/>
            </a:schemeClr>
          </a:solidFill>
        </p:spPr>
        <p:txBody>
          <a:bodyPr/>
          <a:lstStyle/>
          <a:p>
            <a:r>
              <a:rPr lang="fr-FR" dirty="0" err="1"/>
              <a:t>Physicist</a:t>
            </a:r>
            <a:r>
              <a:rPr lang="fr-FR" dirty="0"/>
              <a:t> - </a:t>
            </a:r>
            <a:r>
              <a:rPr lang="fr-FR" dirty="0" err="1"/>
              <a:t>Statistician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20241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9A67726-9F9F-4994-9D06-095748750EEA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1012" y="0"/>
            <a:ext cx="12443011" cy="8269418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EF7914C-5F87-49F0-99A6-80C6EB944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0790"/>
          </a:xfrm>
          <a:solidFill>
            <a:schemeClr val="bg2">
              <a:lumMod val="50000"/>
              <a:alpha val="27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/>
              <a:t>01000001 01001001 (AI)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3FC26642-7609-44B7-AFD5-7F4FFF88A3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583" y="6052372"/>
            <a:ext cx="1208442" cy="8056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7548D8C9-3EEF-4FCE-BD16-B40C8EED2D8E}"/>
              </a:ext>
            </a:extLst>
          </p:cNvPr>
          <p:cNvSpPr txBox="1"/>
          <p:nvPr/>
        </p:nvSpPr>
        <p:spPr>
          <a:xfrm>
            <a:off x="5802854" y="1249478"/>
            <a:ext cx="5550946" cy="2062103"/>
          </a:xfrm>
          <a:prstGeom prst="rect">
            <a:avLst/>
          </a:prstGeom>
          <a:solidFill>
            <a:schemeClr val="bg1">
              <a:alpha val="38000"/>
            </a:schemeClr>
          </a:solidFill>
        </p:spPr>
        <p:txBody>
          <a:bodyPr wrap="square" rtlCol="0">
            <a:spAutoFit/>
          </a:bodyPr>
          <a:lstStyle/>
          <a:p>
            <a:pPr lvl="1"/>
            <a:r>
              <a:rPr lang="fr-FR" sz="1600" i="1"/>
              <a:t>010001000110100101100101011101010010000001100101011110000110100101110011011101000110010100101100001000000110101001100101001000000110110000100110001000110011000000110011001110010011101101100001011010010010000001110000011100100110111101100111011100100110000101101101011011010010011001100101011000010110001101110101011101000110010100111011</a:t>
            </a:r>
            <a:endParaRPr lang="fr-FR" sz="1600" i="1" dirty="0"/>
          </a:p>
        </p:txBody>
      </p:sp>
    </p:spTree>
    <p:extLst>
      <p:ext uri="{BB962C8B-B14F-4D97-AF65-F5344CB8AC3E}">
        <p14:creationId xmlns:p14="http://schemas.microsoft.com/office/powerpoint/2010/main" val="281380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7A88D03C-2B2F-43AE-9343-ED22A4C2F0BF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EF7914C-5F87-49F0-99A6-80C6EB944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8367"/>
          </a:xfrm>
          <a:solidFill>
            <a:schemeClr val="bg1">
              <a:alpha val="62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 err="1"/>
              <a:t>Lawyers</a:t>
            </a:r>
            <a:r>
              <a:rPr lang="fr-FR" dirty="0"/>
              <a:t> – </a:t>
            </a:r>
            <a:r>
              <a:rPr lang="fr-FR" dirty="0" err="1"/>
              <a:t>Insurance</a:t>
            </a:r>
            <a:r>
              <a:rPr lang="fr-FR" dirty="0"/>
              <a:t> C°</a:t>
            </a:r>
          </a:p>
        </p:txBody>
      </p:sp>
    </p:spTree>
    <p:extLst>
      <p:ext uri="{BB962C8B-B14F-4D97-AF65-F5344CB8AC3E}">
        <p14:creationId xmlns:p14="http://schemas.microsoft.com/office/powerpoint/2010/main" val="1396434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re 10">
            <a:extLst>
              <a:ext uri="{FF2B5EF4-FFF2-40B4-BE49-F238E27FC236}">
                <a16:creationId xmlns:a16="http://schemas.microsoft.com/office/drawing/2014/main" id="{106321CF-3744-456D-89E3-66E434232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8367"/>
          </a:xfrm>
          <a:solidFill>
            <a:schemeClr val="bg2">
              <a:lumMod val="90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 err="1"/>
              <a:t>Sci</a:t>
            </a:r>
            <a:r>
              <a:rPr lang="fr-FR" dirty="0"/>
              <a:t>-fi </a:t>
            </a:r>
            <a:r>
              <a:rPr lang="fr-FR" dirty="0" err="1"/>
              <a:t>Authors</a:t>
            </a:r>
            <a:endParaRPr lang="fr-FR" dirty="0"/>
          </a:p>
        </p:txBody>
      </p:sp>
      <p:pic>
        <p:nvPicPr>
          <p:cNvPr id="10" name="Espace réservé du contenu 9">
            <a:extLst>
              <a:ext uri="{FF2B5EF4-FFF2-40B4-BE49-F238E27FC236}">
                <a16:creationId xmlns:a16="http://schemas.microsoft.com/office/drawing/2014/main" id="{77A5F876-D8D9-4510-8A89-A7118AE66BA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28" y="1726079"/>
            <a:ext cx="3012140" cy="4367603"/>
          </a:xfrm>
        </p:spPr>
      </p:pic>
      <p:sp>
        <p:nvSpPr>
          <p:cNvPr id="8" name="Espace réservé du contenu 7">
            <a:extLst>
              <a:ext uri="{FF2B5EF4-FFF2-40B4-BE49-F238E27FC236}">
                <a16:creationId xmlns:a16="http://schemas.microsoft.com/office/drawing/2014/main" id="{B993ECED-B62E-40C2-BB4E-22AF49D5F9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25837" y="1728805"/>
            <a:ext cx="6702015" cy="435133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400" i="1" dirty="0"/>
              <a:t>A robot may not injure a human being or, through inaction, allow a human being to come to harm.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i="1" dirty="0"/>
              <a:t>A robot must obey the orders given it by human beings except where such orders would conflict with the First Law.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i="1" dirty="0"/>
              <a:t>A robot must protect its own existence as long as such protection does not conflict with the First or Second Laws.</a:t>
            </a:r>
            <a:endParaRPr lang="fr-FR" sz="2400" i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7F4819-51A5-451A-B9E2-B1072578819A}"/>
              </a:ext>
            </a:extLst>
          </p:cNvPr>
          <p:cNvSpPr/>
          <p:nvPr/>
        </p:nvSpPr>
        <p:spPr>
          <a:xfrm>
            <a:off x="3825838" y="5249146"/>
            <a:ext cx="70501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US" sz="2400" i="1" dirty="0"/>
              <a:t>(added later) A robot may not harm humanity, or, by inaction, allow humanity to come to harm.</a:t>
            </a:r>
            <a:endParaRPr lang="fr-FR" sz="2400" i="1" dirty="0"/>
          </a:p>
        </p:txBody>
      </p:sp>
    </p:spTree>
    <p:extLst>
      <p:ext uri="{BB962C8B-B14F-4D97-AF65-F5344CB8AC3E}">
        <p14:creationId xmlns:p14="http://schemas.microsoft.com/office/powerpoint/2010/main" val="4001724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 14">
            <a:extLst>
              <a:ext uri="{FF2B5EF4-FFF2-40B4-BE49-F238E27FC236}">
                <a16:creationId xmlns:a16="http://schemas.microsoft.com/office/drawing/2014/main" id="{11D6825A-DBA5-4610-9317-E31372C05288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itre 10">
            <a:extLst>
              <a:ext uri="{FF2B5EF4-FFF2-40B4-BE49-F238E27FC236}">
                <a16:creationId xmlns:a16="http://schemas.microsoft.com/office/drawing/2014/main" id="{0641B68A-744E-46CC-AD00-D63C28613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>
                <a:solidFill>
                  <a:schemeClr val="bg1"/>
                </a:solidFill>
              </a:rPr>
              <a:t>What’s</a:t>
            </a:r>
            <a:r>
              <a:rPr lang="fr-FR" dirty="0">
                <a:solidFill>
                  <a:schemeClr val="bg1"/>
                </a:solidFill>
              </a:rPr>
              <a:t> (y)ours?</a:t>
            </a:r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0E0F5329-56FD-4C4E-B4A9-1DCDB82C87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28" y="1027423"/>
            <a:ext cx="2194023" cy="2194023"/>
          </a:xfrm>
          <a:prstGeom prst="rect">
            <a:avLst/>
          </a:prstGeom>
          <a:solidFill>
            <a:schemeClr val="bg2">
              <a:lumMod val="90000"/>
            </a:schemeClr>
          </a:solidFill>
          <a:ln w="31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w="139700" prst="cross"/>
          </a:sp3d>
        </p:spPr>
      </p:pic>
    </p:spTree>
    <p:extLst>
      <p:ext uri="{BB962C8B-B14F-4D97-AF65-F5344CB8AC3E}">
        <p14:creationId xmlns:p14="http://schemas.microsoft.com/office/powerpoint/2010/main" val="30581613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D4D1BA27-52CB-4B1A-88FD-29F5ABC56E25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650" y="124611"/>
            <a:ext cx="9144000" cy="645795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154FF1DA-24FD-420C-BD3E-9724F0F71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573761"/>
            <a:ext cx="11074204" cy="716339"/>
          </a:xfrm>
          <a:solidFill>
            <a:schemeClr val="bg1">
              <a:alpha val="75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 err="1"/>
              <a:t>Why</a:t>
            </a:r>
            <a:r>
              <a:rPr lang="fr-FR" dirty="0"/>
              <a:t> I </a:t>
            </a:r>
            <a:r>
              <a:rPr lang="fr-FR" dirty="0" err="1"/>
              <a:t>became</a:t>
            </a:r>
            <a:r>
              <a:rPr lang="fr-FR" dirty="0"/>
              <a:t> a tester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7C1C30D-6C19-4B01-9626-058F49CE18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416560"/>
            <a:ext cx="10515600" cy="406743"/>
          </a:xfrm>
          <a:solidFill>
            <a:schemeClr val="bg1">
              <a:alpha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fr-FR" dirty="0" err="1"/>
              <a:t>Someone</a:t>
            </a:r>
            <a:r>
              <a:rPr lang="fr-FR" dirty="0"/>
              <a:t> </a:t>
            </a:r>
            <a:r>
              <a:rPr lang="fr-FR" dirty="0" err="1"/>
              <a:t>had</a:t>
            </a:r>
            <a:r>
              <a:rPr lang="fr-FR" dirty="0"/>
              <a:t> to do the job – </a:t>
            </a:r>
            <a:r>
              <a:rPr lang="fr-FR" dirty="0" err="1"/>
              <a:t>don’t</a:t>
            </a:r>
            <a:r>
              <a:rPr lang="fr-FR" dirty="0"/>
              <a:t> </a:t>
            </a:r>
            <a:r>
              <a:rPr lang="fr-FR" dirty="0" err="1"/>
              <a:t>be</a:t>
            </a:r>
            <a:r>
              <a:rPr lang="fr-FR" dirty="0"/>
              <a:t> </a:t>
            </a:r>
            <a:r>
              <a:rPr lang="fr-FR" dirty="0" err="1"/>
              <a:t>careless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6868415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38ACD10-74A1-4952-9004-2671CE99B3C0}"/>
              </a:ext>
            </a:extLst>
          </p:cNvPr>
          <p:cNvSpPr/>
          <p:nvPr/>
        </p:nvSpPr>
        <p:spPr>
          <a:xfrm>
            <a:off x="0" y="0"/>
            <a:ext cx="12192000" cy="693868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B76DFBC0-B3AC-4204-9FA8-18CD2E1DF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455" y="397306"/>
            <a:ext cx="4977279" cy="1883316"/>
          </a:xfrm>
        </p:spPr>
        <p:txBody>
          <a:bodyPr/>
          <a:lstStyle/>
          <a:p>
            <a:r>
              <a:rPr lang="fr-FR" dirty="0"/>
              <a:t>The real trolley </a:t>
            </a:r>
            <a:br>
              <a:rPr lang="fr-FR" dirty="0"/>
            </a:br>
            <a:r>
              <a:rPr lang="fr-FR" dirty="0"/>
              <a:t>hall of </a:t>
            </a:r>
            <a:r>
              <a:rPr lang="fr-FR" dirty="0" err="1"/>
              <a:t>fame</a:t>
            </a:r>
            <a:endParaRPr lang="fr-FR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3F9F38A8-CAF5-479A-ABF5-1B1ED19DA7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0937" y="274237"/>
            <a:ext cx="4379904" cy="26340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greenpin">
            <a:extLst>
              <a:ext uri="{FF2B5EF4-FFF2-40B4-BE49-F238E27FC236}">
                <a16:creationId xmlns:a16="http://schemas.microsoft.com/office/drawing/2014/main" id="{4F593730-A3A3-4D18-9B70-39A4AFE396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605" y="302811"/>
            <a:ext cx="569449" cy="432283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F57379F2-275D-4A6F-971D-06851871F044}"/>
              </a:ext>
            </a:extLst>
          </p:cNvPr>
          <p:cNvSpPr txBox="1"/>
          <p:nvPr/>
        </p:nvSpPr>
        <p:spPr>
          <a:xfrm>
            <a:off x="9130132" y="334286"/>
            <a:ext cx="1882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2016 – Tesla crash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01EEF62B-DD37-41BC-B549-FECF7286F2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4641" y="3397651"/>
            <a:ext cx="4379904" cy="32849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ZoneTexte 10">
            <a:extLst>
              <a:ext uri="{FF2B5EF4-FFF2-40B4-BE49-F238E27FC236}">
                <a16:creationId xmlns:a16="http://schemas.microsoft.com/office/drawing/2014/main" id="{5A13AA2C-3054-41EB-8972-9521409BD0BE}"/>
              </a:ext>
            </a:extLst>
          </p:cNvPr>
          <p:cNvSpPr txBox="1"/>
          <p:nvPr/>
        </p:nvSpPr>
        <p:spPr>
          <a:xfrm>
            <a:off x="9681781" y="3397203"/>
            <a:ext cx="18826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fr-FR" dirty="0"/>
              <a:t>2016 – Tesla crash</a:t>
            </a:r>
          </a:p>
        </p:txBody>
      </p:sp>
      <p:pic>
        <p:nvPicPr>
          <p:cNvPr id="9" name="greenpin">
            <a:extLst>
              <a:ext uri="{FF2B5EF4-FFF2-40B4-BE49-F238E27FC236}">
                <a16:creationId xmlns:a16="http://schemas.microsoft.com/office/drawing/2014/main" id="{D82A3F8A-05A4-42C2-811F-7C2562FC50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0978" y="3334252"/>
            <a:ext cx="569449" cy="432283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F81CBFC7-FF97-47F3-852B-3B659477850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364" y="2908263"/>
            <a:ext cx="4572000" cy="304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greenpin">
            <a:extLst>
              <a:ext uri="{FF2B5EF4-FFF2-40B4-BE49-F238E27FC236}">
                <a16:creationId xmlns:a16="http://schemas.microsoft.com/office/drawing/2014/main" id="{04AD4902-0C24-48B1-BC58-C071C00D8A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0428" y="2964920"/>
            <a:ext cx="569449" cy="432283"/>
          </a:xfrm>
          <a:prstGeom prst="rect">
            <a:avLst/>
          </a:prstGeom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ABF88DDD-913B-4DB0-A429-7196D8BBFE64}"/>
              </a:ext>
            </a:extLst>
          </p:cNvPr>
          <p:cNvSpPr txBox="1"/>
          <p:nvPr/>
        </p:nvSpPr>
        <p:spPr>
          <a:xfrm>
            <a:off x="2686535" y="5473005"/>
            <a:ext cx="3105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2018 – </a:t>
            </a:r>
            <a:r>
              <a:rPr lang="fr-FR" dirty="0" err="1"/>
              <a:t>drunk</a:t>
            </a:r>
            <a:r>
              <a:rPr lang="fr-FR" dirty="0"/>
              <a:t> driver = </a:t>
            </a:r>
            <a:r>
              <a:rPr lang="fr-FR" dirty="0" err="1"/>
              <a:t>autopilot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3459300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ips to cross roads in Vietnam - big cities Hanoi and Ho Chi Minh">
            <a:hlinkClick r:id="" action="ppaction://media"/>
            <a:extLst>
              <a:ext uri="{FF2B5EF4-FFF2-40B4-BE49-F238E27FC236}">
                <a16:creationId xmlns:a16="http://schemas.microsoft.com/office/drawing/2014/main" id="{1D46C2FE-D990-4ED2-B547-B9C620CF74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43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0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13768036-F902-491D-B33A-F9518E4CDA1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96" y="12700"/>
            <a:ext cx="12192000" cy="68453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AE0393E6-98BE-48D9-A826-A45B6E516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5414" y="4621560"/>
            <a:ext cx="12386820" cy="72334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fr-FR" dirty="0"/>
              <a:t>	Brave New World </a:t>
            </a:r>
            <a:r>
              <a:rPr lang="fr-FR" sz="3600" dirty="0"/>
              <a:t>(A. Huxley)</a:t>
            </a:r>
            <a:endParaRPr lang="fr-FR" dirty="0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1862B066-6C7A-443F-A4D1-869F20545D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9265" y="5550998"/>
            <a:ext cx="2693775" cy="444450"/>
          </a:xfrm>
          <a:solidFill>
            <a:schemeClr val="bg1"/>
          </a:solidFill>
        </p:spPr>
        <p:txBody>
          <a:bodyPr/>
          <a:lstStyle/>
          <a:p>
            <a:r>
              <a:rPr lang="fr-FR" dirty="0"/>
              <a:t>Possible? (Voltaire)</a:t>
            </a:r>
          </a:p>
        </p:txBody>
      </p:sp>
    </p:spTree>
    <p:extLst>
      <p:ext uri="{BB962C8B-B14F-4D97-AF65-F5344CB8AC3E}">
        <p14:creationId xmlns:p14="http://schemas.microsoft.com/office/powerpoint/2010/main" val="10491715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B3734733-79BB-455B-9194-73048B3C2FAF}"/>
              </a:ext>
            </a:extLst>
          </p:cNvPr>
          <p:cNvSpPr/>
          <p:nvPr/>
        </p:nvSpPr>
        <p:spPr>
          <a:xfrm>
            <a:off x="-75304" y="0"/>
            <a:ext cx="3123304" cy="6858000"/>
          </a:xfrm>
          <a:prstGeom prst="rect">
            <a:avLst/>
          </a:prstGeom>
          <a:solidFill>
            <a:srgbClr val="4343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A5520BCF-35C4-4EC4-8D61-2C8D454BCA55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0"/>
            <a:ext cx="9144000" cy="6858000"/>
          </a:xfrm>
          <a:prstGeom prst="rect">
            <a:avLst/>
          </a:prstGeom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234E359B-97BC-4421-A966-5800B7CCC2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501" y="2851865"/>
            <a:ext cx="2300173" cy="14673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8C040C7C-8709-4050-9495-87D9634C7C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771" y="4736333"/>
            <a:ext cx="2331631" cy="14673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5" name="Titre 24">
            <a:extLst>
              <a:ext uri="{FF2B5EF4-FFF2-40B4-BE49-F238E27FC236}">
                <a16:creationId xmlns:a16="http://schemas.microsoft.com/office/drawing/2014/main" id="{F0C2C2FB-1702-48C4-A458-434966FEB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1782"/>
          </a:xfrm>
          <a:solidFill>
            <a:schemeClr val="bg1">
              <a:alpha val="26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/>
              <a:t>				</a:t>
            </a:r>
            <a:r>
              <a:rPr lang="fr-FR" dirty="0" err="1"/>
              <a:t>Now</a:t>
            </a:r>
            <a:r>
              <a:rPr lang="fr-FR" dirty="0"/>
              <a:t> </a:t>
            </a:r>
            <a:r>
              <a:rPr lang="fr-FR" dirty="0" err="1"/>
              <a:t>Now</a:t>
            </a:r>
            <a:r>
              <a:rPr lang="fr-FR" dirty="0"/>
              <a:t> Society</a:t>
            </a:r>
          </a:p>
        </p:txBody>
      </p:sp>
      <p:grpSp>
        <p:nvGrpSpPr>
          <p:cNvPr id="22" name="Groupe 21">
            <a:extLst>
              <a:ext uri="{FF2B5EF4-FFF2-40B4-BE49-F238E27FC236}">
                <a16:creationId xmlns:a16="http://schemas.microsoft.com/office/drawing/2014/main" id="{833A7F71-5CAB-4AAE-B209-FD1EC08E8F35}"/>
              </a:ext>
            </a:extLst>
          </p:cNvPr>
          <p:cNvGrpSpPr/>
          <p:nvPr/>
        </p:nvGrpSpPr>
        <p:grpSpPr>
          <a:xfrm>
            <a:off x="492249" y="1463990"/>
            <a:ext cx="2236388" cy="970793"/>
            <a:chOff x="257286" y="294937"/>
            <a:chExt cx="3568851" cy="1189617"/>
          </a:xfrm>
        </p:grpSpPr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7F34923A-FE1E-4B41-87AA-4A89F336144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7286" y="294937"/>
              <a:ext cx="3568851" cy="1189617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pic>
          <p:nvPicPr>
            <p:cNvPr id="13" name="Graphique 12">
              <a:extLst>
                <a:ext uri="{FF2B5EF4-FFF2-40B4-BE49-F238E27FC236}">
                  <a16:creationId xmlns:a16="http://schemas.microsoft.com/office/drawing/2014/main" id="{C1EB4A71-8284-45E4-8CF6-31CEAA1C6D6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379723" y="732582"/>
              <a:ext cx="1323975" cy="3143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288551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CED4E13E-AADB-47FD-9DB6-1D7151DA3F53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975600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95CAE57B-25FA-41F7-91C1-071B5121DDDB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3506" y="3998288"/>
            <a:ext cx="5766099" cy="3085623"/>
          </a:xfrm>
          <a:prstGeom prst="rect">
            <a:avLst/>
          </a:prstGeom>
        </p:spPr>
      </p:pic>
      <p:sp>
        <p:nvSpPr>
          <p:cNvPr id="12" name="Titre 11">
            <a:extLst>
              <a:ext uri="{FF2B5EF4-FFF2-40B4-BE49-F238E27FC236}">
                <a16:creationId xmlns:a16="http://schemas.microsoft.com/office/drawing/2014/main" id="{1BCF078F-FFDD-4898-9FAD-2FF74A554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0033"/>
          </a:xfrm>
          <a:solidFill>
            <a:schemeClr val="bg1">
              <a:alpha val="56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/>
              <a:t>Speed - Performance</a:t>
            </a:r>
          </a:p>
        </p:txBody>
      </p:sp>
      <p:pic>
        <p:nvPicPr>
          <p:cNvPr id="18" name="Image 17">
            <a:extLst>
              <a:ext uri="{FF2B5EF4-FFF2-40B4-BE49-F238E27FC236}">
                <a16:creationId xmlns:a16="http://schemas.microsoft.com/office/drawing/2014/main" id="{4C468F10-7A88-49CF-B22E-9589520E6735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3796" y="3049191"/>
            <a:ext cx="1938111" cy="10003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910813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4D755971-7731-4CB2-985F-888857466A4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75765" y="0"/>
            <a:ext cx="15418454" cy="6858000"/>
          </a:xfrm>
          <a:prstGeom prst="rect">
            <a:avLst/>
          </a:prstGeom>
        </p:spPr>
      </p:pic>
      <p:sp>
        <p:nvSpPr>
          <p:cNvPr id="4" name="Titre 3">
            <a:extLst>
              <a:ext uri="{FF2B5EF4-FFF2-40B4-BE49-F238E27FC236}">
                <a16:creationId xmlns:a16="http://schemas.microsoft.com/office/drawing/2014/main" id="{D1A479D6-68CA-4D8C-AF13-D3DD0785A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4602"/>
          </a:xfrm>
          <a:solidFill>
            <a:schemeClr val="bg1">
              <a:alpha val="65000"/>
            </a:schemeClr>
          </a:solidFill>
        </p:spPr>
        <p:txBody>
          <a:bodyPr/>
          <a:lstStyle/>
          <a:p>
            <a:r>
              <a:rPr lang="fr-FR" dirty="0" err="1"/>
              <a:t>Increasing</a:t>
            </a:r>
            <a:r>
              <a:rPr lang="fr-FR" dirty="0"/>
              <a:t> </a:t>
            </a:r>
            <a:r>
              <a:rPr lang="fr-FR" dirty="0" err="1"/>
              <a:t>Complexity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275732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7C07DA62-29BD-4EF1-BDBA-88FEEC3F76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05610"/>
            <a:ext cx="12306748" cy="8140401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00E1C1D7-BD23-4EC4-A0AE-3695D47C7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2155"/>
          </a:xfrm>
          <a:solidFill>
            <a:schemeClr val="bg1">
              <a:alpha val="72000"/>
            </a:schemeClr>
          </a:solidFill>
        </p:spPr>
        <p:txBody>
          <a:bodyPr/>
          <a:lstStyle/>
          <a:p>
            <a:r>
              <a:rPr lang="fr-FR" dirty="0" err="1"/>
              <a:t>Users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7828972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B2F7EBCA-B31B-4CA5-B1F5-473E58C98C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5437" y="0"/>
            <a:ext cx="9001125" cy="68580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AD73F5E-2EEB-462A-AC53-CC46061AD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/>
              <a:t>Evolution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271453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264B1A06-0920-4DAC-8B01-96E4F31D4E6B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2729" y="0"/>
            <a:ext cx="13463558" cy="6858000"/>
          </a:xfrm>
          <a:prstGeom prst="rect">
            <a:avLst/>
          </a:prstGeom>
        </p:spPr>
      </p:pic>
      <p:sp>
        <p:nvSpPr>
          <p:cNvPr id="3" name="Titre 2">
            <a:extLst>
              <a:ext uri="{FF2B5EF4-FFF2-40B4-BE49-F238E27FC236}">
                <a16:creationId xmlns:a16="http://schemas.microsoft.com/office/drawing/2014/main" id="{BDC9B58C-018B-4F9C-BC64-6FE6F36FB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17002"/>
          </a:xfrm>
          <a:solidFill>
            <a:schemeClr val="bg1">
              <a:alpha val="69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 err="1"/>
              <a:t>Consequently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768707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D33E689D-1F22-428A-A900-92E7073A0E9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4" name="Titre 3">
            <a:extLst>
              <a:ext uri="{FF2B5EF4-FFF2-40B4-BE49-F238E27FC236}">
                <a16:creationId xmlns:a16="http://schemas.microsoft.com/office/drawing/2014/main" id="{4120014F-3026-4757-848B-46F3D582D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99882"/>
          </a:xfrm>
          <a:solidFill>
            <a:schemeClr val="bg1">
              <a:alpha val="49000"/>
            </a:schemeClr>
          </a:solidFill>
        </p:spPr>
        <p:txBody>
          <a:bodyPr/>
          <a:lstStyle/>
          <a:p>
            <a:r>
              <a:rPr lang="fr-FR" dirty="0" err="1"/>
              <a:t>Sécurity</a:t>
            </a:r>
            <a:r>
              <a:rPr lang="fr-FR" dirty="0"/>
              <a:t> – </a:t>
            </a:r>
            <a:r>
              <a:rPr lang="fr-FR" dirty="0" err="1"/>
              <a:t>Privacy</a:t>
            </a:r>
            <a:endParaRPr lang="fr-FR" dirty="0"/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0F375532-9AC2-42C8-B6ED-EA59D90F5F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6005" y="3863526"/>
            <a:ext cx="1240715" cy="8271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6B83C110-651A-426F-BE3E-0E76382F36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34659" y="5802503"/>
            <a:ext cx="727669" cy="1110004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789279E0-B92B-48A5-8244-83A205B1F4E6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386" y="1065008"/>
            <a:ext cx="1541929" cy="1156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2320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006FE421-259C-489C-B378-7D7D054093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081668"/>
            <a:ext cx="12192001" cy="7939668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7F1C1C0-6700-4626-82B1-2BE03C41D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0790"/>
          </a:xfrm>
          <a:solidFill>
            <a:schemeClr val="bg1">
              <a:alpha val="48000"/>
            </a:schemeClr>
          </a:solidFill>
        </p:spPr>
        <p:txBody>
          <a:bodyPr>
            <a:normAutofit fontScale="90000"/>
          </a:bodyPr>
          <a:lstStyle/>
          <a:p>
            <a:r>
              <a:rPr lang="fr-FR" dirty="0"/>
              <a:t>Bad practices</a:t>
            </a:r>
          </a:p>
        </p:txBody>
      </p:sp>
    </p:spTree>
    <p:extLst>
      <p:ext uri="{BB962C8B-B14F-4D97-AF65-F5344CB8AC3E}">
        <p14:creationId xmlns:p14="http://schemas.microsoft.com/office/powerpoint/2010/main" val="24051081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C7BD4AA4-2AB2-4F35-BB60-BAFBBE87035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1534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12CDC98B-DA71-4307-B012-D0B6C0D31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2155"/>
          </a:xfrm>
          <a:solidFill>
            <a:schemeClr val="bg1">
              <a:alpha val="78000"/>
            </a:schemeClr>
          </a:solidFill>
        </p:spPr>
        <p:txBody>
          <a:bodyPr/>
          <a:lstStyle/>
          <a:p>
            <a:r>
              <a:rPr lang="fr-FR" dirty="0"/>
              <a:t>Is </a:t>
            </a:r>
            <a:r>
              <a:rPr lang="fr-FR" dirty="0" err="1"/>
              <a:t>there</a:t>
            </a:r>
            <a:r>
              <a:rPr lang="fr-FR" dirty="0"/>
              <a:t> </a:t>
            </a:r>
            <a:r>
              <a:rPr lang="fr-FR" dirty="0" err="1"/>
              <a:t>still</a:t>
            </a:r>
            <a:r>
              <a:rPr lang="fr-FR" dirty="0"/>
              <a:t> a pilot?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AA38774D-4070-4A2B-839F-B0D7F0E912C8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00909B"/>
              </a:clrFrom>
              <a:clrTo>
                <a:srgbClr val="00909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" y="4318299"/>
            <a:ext cx="2832847" cy="2832847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DF59AE7E-4DF7-40CB-AAD0-1DED618982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200" y="4787152"/>
            <a:ext cx="750533" cy="1522207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D24FD204-81C0-4110-B9A0-74B683092B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03430">
            <a:off x="2423023" y="1959576"/>
            <a:ext cx="2505970" cy="167064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BA73D4FA-8E6D-4003-959C-5D7FCE89ABAC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EBE9EC"/>
              </a:clrFrom>
              <a:clrTo>
                <a:srgbClr val="EBE9E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01967">
            <a:off x="4242319" y="4561703"/>
            <a:ext cx="2086424" cy="139094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33E54B6C-F9F7-4CE6-AA3D-4342E6DC54C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655" y="1869558"/>
            <a:ext cx="361581" cy="289592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97B8BEF2-76AB-44B2-AB7D-BA58A1F3788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531" y="4482688"/>
            <a:ext cx="308437" cy="285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0223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6">
            <a:extLst>
              <a:ext uri="{FF2B5EF4-FFF2-40B4-BE49-F238E27FC236}">
                <a16:creationId xmlns:a16="http://schemas.microsoft.com/office/drawing/2014/main" id="{01F71997-B5F9-4B5F-B6C1-A2F0E0FF69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086"/>
            <a:ext cx="12309170" cy="6911086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681C05C-BE1D-435A-9B60-912E5A9D3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691054"/>
            <a:ext cx="10515600" cy="871421"/>
          </a:xfrm>
          <a:solidFill>
            <a:srgbClr val="FFFFFF">
              <a:alpha val="34902"/>
            </a:srgbClr>
          </a:solidFill>
        </p:spPr>
        <p:txBody>
          <a:bodyPr>
            <a:normAutofit fontScale="90000"/>
          </a:bodyPr>
          <a:lstStyle/>
          <a:p>
            <a:r>
              <a:rPr lang="fr-FR" dirty="0"/>
              <a:t>Ban DHMO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52F5AB53-94EF-4690-A38B-690298D308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51A6451-C9C9-4FA2-A52B-02A355D885B3}"/>
              </a:ext>
            </a:extLst>
          </p:cNvPr>
          <p:cNvSpPr/>
          <p:nvPr/>
        </p:nvSpPr>
        <p:spPr>
          <a:xfrm>
            <a:off x="4304371" y="-53086"/>
            <a:ext cx="8004799" cy="6911086"/>
          </a:xfrm>
          <a:prstGeom prst="rect">
            <a:avLst/>
          </a:prstGeom>
          <a:solidFill>
            <a:srgbClr val="000000">
              <a:alpha val="4392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3CE8154-581C-4A10-B1C8-43D95DCD573F}"/>
              </a:ext>
            </a:extLst>
          </p:cNvPr>
          <p:cNvSpPr/>
          <p:nvPr/>
        </p:nvSpPr>
        <p:spPr>
          <a:xfrm>
            <a:off x="8652673" y="2802292"/>
            <a:ext cx="26947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000" dirty="0">
                <a:solidFill>
                  <a:schemeClr val="bg1"/>
                </a:solidFill>
              </a:rPr>
              <a:t>http://dhmo.org/alerts/</a:t>
            </a:r>
          </a:p>
        </p:txBody>
      </p:sp>
      <p:grpSp>
        <p:nvGrpSpPr>
          <p:cNvPr id="10" name="Groupe 9">
            <a:extLst>
              <a:ext uri="{FF2B5EF4-FFF2-40B4-BE49-F238E27FC236}">
                <a16:creationId xmlns:a16="http://schemas.microsoft.com/office/drawing/2014/main" id="{ECC447C4-708E-462F-8B15-600456E1CD4F}"/>
              </a:ext>
            </a:extLst>
          </p:cNvPr>
          <p:cNvGrpSpPr/>
          <p:nvPr/>
        </p:nvGrpSpPr>
        <p:grpSpPr>
          <a:xfrm>
            <a:off x="0" y="-53086"/>
            <a:ext cx="12309170" cy="8142004"/>
            <a:chOff x="0" y="-53086"/>
            <a:chExt cx="12309170" cy="8142004"/>
          </a:xfrm>
        </p:grpSpPr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C6E9C6D8-72EA-4D7C-98AD-C4F7E6D30DF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53086"/>
              <a:ext cx="12309170" cy="8142004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276478F-23C8-4282-8EF7-F0241CDCF525}"/>
                </a:ext>
              </a:extLst>
            </p:cNvPr>
            <p:cNvSpPr/>
            <p:nvPr/>
          </p:nvSpPr>
          <p:spPr>
            <a:xfrm>
              <a:off x="284471" y="6178997"/>
              <a:ext cx="7540654" cy="461665"/>
            </a:xfrm>
            <a:prstGeom prst="rect">
              <a:avLst/>
            </a:prstGeom>
            <a:solidFill>
              <a:srgbClr val="FFFFFF"/>
            </a:solidFill>
          </p:spPr>
          <p:txBody>
            <a:bodyPr wrap="none">
              <a:spAutoFit/>
            </a:bodyPr>
            <a:lstStyle/>
            <a:p>
              <a:r>
                <a:rPr lang="fr-FR" sz="2400" dirty="0"/>
                <a:t>https://en.wikipedia.org/wiki/Dihydrogen_monoxide_hoax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66452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485DD0A-6255-4EC0-B564-34E69953537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457"/>
            <a:ext cx="12382052" cy="8513672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6225748C-22FE-4819-A5E5-B720D4B73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7461" y="4493690"/>
            <a:ext cx="8524539" cy="753670"/>
          </a:xfrm>
          <a:solidFill>
            <a:schemeClr val="bg1"/>
          </a:solidFill>
        </p:spPr>
        <p:txBody>
          <a:bodyPr/>
          <a:lstStyle/>
          <a:p>
            <a:r>
              <a:rPr lang="fr-FR" dirty="0" err="1"/>
              <a:t>Anatomy</a:t>
            </a:r>
            <a:r>
              <a:rPr lang="fr-FR" dirty="0"/>
              <a:t> of fake news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EF0D0834-72A2-4F94-A2BF-29001FEBDA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5911" y="3808207"/>
            <a:ext cx="4218585" cy="287830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4AE1BDE5-3672-4BF1-A12D-ACF39DDE0761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0F0F0"/>
              </a:clrFrom>
              <a:clrTo>
                <a:srgbClr val="F0F0F0">
                  <a:alpha val="0"/>
                </a:srgbClr>
              </a:clrTo>
            </a:clrChange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411" y="1328527"/>
            <a:ext cx="1813036" cy="1813036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346CFCED-2A87-4D96-9E57-7F1F37E29E5D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0F0F0"/>
              </a:clrFrom>
              <a:clrTo>
                <a:srgbClr val="F0F0F0">
                  <a:alpha val="0"/>
                </a:srgbClr>
              </a:clrTo>
            </a:clrChange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7343" y="-105509"/>
            <a:ext cx="2399852" cy="2399852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D096483C-6B50-4A3B-86B5-3B47B25C2B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9094" y="4409696"/>
            <a:ext cx="1875927" cy="1178902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8227043E-7370-43AE-A020-7AA44582A01D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9460" y="745874"/>
            <a:ext cx="870689" cy="102434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5468AD2D-DF49-4DB9-AB3C-A61C4706081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471" y="3986274"/>
            <a:ext cx="2463550" cy="159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103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>
            <a:extLst>
              <a:ext uri="{FF2B5EF4-FFF2-40B4-BE49-F238E27FC236}">
                <a16:creationId xmlns:a16="http://schemas.microsoft.com/office/drawing/2014/main" id="{2C2049D4-256F-4194-8977-7419F8DDA1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14620" cy="68580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5ED9951C-AEF7-435F-AA9E-482A5F468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0640"/>
          </a:xfrm>
          <a:solidFill>
            <a:srgbClr val="FFFFFF">
              <a:alpha val="45098"/>
            </a:srgbClr>
          </a:solidFill>
        </p:spPr>
        <p:txBody>
          <a:bodyPr>
            <a:normAutofit/>
          </a:bodyPr>
          <a:lstStyle/>
          <a:p>
            <a:r>
              <a:rPr lang="fr-FR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Deep</a:t>
            </a:r>
            <a:r>
              <a:rPr lang="fr-FR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Blue </a:t>
            </a:r>
            <a:r>
              <a:rPr lang="fr-FR" dirty="0">
                <a:solidFill>
                  <a:schemeClr val="bg1"/>
                </a:solidFill>
              </a:rPr>
              <a:t>vs. Kasparov</a:t>
            </a:r>
          </a:p>
        </p:txBody>
      </p:sp>
    </p:spTree>
    <p:extLst>
      <p:ext uri="{BB962C8B-B14F-4D97-AF65-F5344CB8AC3E}">
        <p14:creationId xmlns:p14="http://schemas.microsoft.com/office/powerpoint/2010/main" val="425463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3721E865-222C-4D37-82D2-69204AA88F0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455FFEC6-975D-4FB0-8560-B3EBDFCE0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2155"/>
          </a:xfrm>
          <a:solidFill>
            <a:schemeClr val="bg1">
              <a:alpha val="54000"/>
            </a:schemeClr>
          </a:solidFill>
        </p:spPr>
        <p:txBody>
          <a:bodyPr/>
          <a:lstStyle/>
          <a:p>
            <a:r>
              <a:rPr lang="fr-FR" dirty="0" err="1"/>
              <a:t>It’s</a:t>
            </a:r>
            <a:r>
              <a:rPr lang="fr-FR" dirty="0"/>
              <a:t> a </a:t>
            </a:r>
            <a:r>
              <a:rPr lang="fr-FR" dirty="0" err="1"/>
              <a:t>game</a:t>
            </a:r>
            <a:r>
              <a:rPr lang="fr-FR" dirty="0"/>
              <a:t> </a:t>
            </a:r>
            <a:r>
              <a:rPr lang="fr-FR" dirty="0" err="1"/>
              <a:t>after</a:t>
            </a:r>
            <a:r>
              <a:rPr lang="fr-FR" dirty="0"/>
              <a:t> all…</a:t>
            </a:r>
            <a:r>
              <a:rPr lang="fr-FR" dirty="0" err="1"/>
              <a:t>isn’t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5988E7-D454-41B5-8F6A-8E21471AF0BE}"/>
              </a:ext>
            </a:extLst>
          </p:cNvPr>
          <p:cNvSpPr/>
          <p:nvPr/>
        </p:nvSpPr>
        <p:spPr>
          <a:xfrm>
            <a:off x="838200" y="4687645"/>
            <a:ext cx="10515600" cy="1680882"/>
          </a:xfrm>
          <a:prstGeom prst="rect">
            <a:avLst/>
          </a:prstGeom>
          <a:solidFill>
            <a:schemeClr val="bg1">
              <a:alpha val="54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</a:pPr>
            <a:r>
              <a:rPr lang="fr-FR" sz="36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 </a:t>
            </a:r>
            <a:r>
              <a:rPr lang="fr-FR" sz="3600" i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fear</a:t>
            </a:r>
            <a:r>
              <a:rPr lang="fr-FR" sz="36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fr-FR" sz="3600" i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less</a:t>
            </a:r>
            <a:r>
              <a:rPr lang="fr-FR" sz="36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AI </a:t>
            </a:r>
            <a:r>
              <a:rPr lang="fr-FR" sz="3600" i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</a:t>
            </a:r>
            <a:r>
              <a:rPr lang="fr-FR" sz="36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fr-FR" sz="3600" i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human</a:t>
            </a:r>
            <a:r>
              <a:rPr lang="fr-FR" sz="36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fr-FR" sz="3600" i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stupidity</a:t>
            </a:r>
            <a:r>
              <a:rPr lang="fr-FR" sz="36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…</a:t>
            </a:r>
          </a:p>
          <a:p>
            <a:pPr algn="ctr">
              <a:lnSpc>
                <a:spcPct val="90000"/>
              </a:lnSpc>
              <a:spcBef>
                <a:spcPct val="0"/>
              </a:spcBef>
            </a:pPr>
            <a:r>
              <a:rPr lang="fr-FR" sz="3600" i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unless</a:t>
            </a:r>
            <a:r>
              <a:rPr lang="fr-FR" sz="36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the latter </a:t>
            </a:r>
            <a:r>
              <a:rPr lang="fr-FR" sz="3600" i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is</a:t>
            </a:r>
            <a:r>
              <a:rPr lang="fr-FR" sz="36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fr-FR" sz="3600" i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giving</a:t>
            </a:r>
            <a:r>
              <a:rPr lang="fr-FR" sz="36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fr-FR" sz="3600" i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birth</a:t>
            </a:r>
            <a:r>
              <a:rPr lang="fr-FR" sz="36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to the </a:t>
            </a:r>
            <a:r>
              <a:rPr lang="fr-FR" sz="3600" i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other</a:t>
            </a:r>
            <a:endParaRPr lang="fr-FR" sz="3600" i="1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390668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FA6CC997-6BF6-46D6-A5DF-2AB994F313DD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148BDBE8-6B0C-4D92-A9DA-FD36B2907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42913"/>
          </a:xfrm>
          <a:solidFill>
            <a:srgbClr val="FFFFFF">
              <a:alpha val="60000"/>
            </a:srgbClr>
          </a:solidFill>
        </p:spPr>
        <p:txBody>
          <a:bodyPr/>
          <a:lstStyle/>
          <a:p>
            <a:r>
              <a:rPr lang="fr-FR" dirty="0" err="1"/>
              <a:t>Deep</a:t>
            </a:r>
            <a:r>
              <a:rPr lang="fr-FR" dirty="0"/>
              <a:t> Learning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A5ABF8CF-BB78-4C81-A433-CBE556850430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202972"/>
            <a:ext cx="2541382" cy="2226028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E68E8811-BDC0-45FB-8910-B66561C00691}"/>
              </a:ext>
            </a:extLst>
          </p:cNvPr>
          <p:cNvSpPr txBox="1"/>
          <p:nvPr/>
        </p:nvSpPr>
        <p:spPr>
          <a:xfrm>
            <a:off x="8812420" y="1273108"/>
            <a:ext cx="15985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dirty="0">
                <a:solidFill>
                  <a:schemeClr val="bg1"/>
                </a:solidFill>
              </a:rPr>
              <a:t>:-() </a:t>
            </a:r>
            <a:r>
              <a:rPr lang="fr-FR" sz="2000" dirty="0" err="1">
                <a:solidFill>
                  <a:schemeClr val="bg1"/>
                </a:solidFill>
              </a:rPr>
              <a:t>is</a:t>
            </a:r>
            <a:r>
              <a:rPr lang="fr-FR" sz="2000" dirty="0">
                <a:solidFill>
                  <a:schemeClr val="bg1"/>
                </a:solidFill>
              </a:rPr>
              <a:t> not :-(  )</a:t>
            </a:r>
          </a:p>
        </p:txBody>
      </p:sp>
    </p:spTree>
    <p:extLst>
      <p:ext uri="{BB962C8B-B14F-4D97-AF65-F5344CB8AC3E}">
        <p14:creationId xmlns:p14="http://schemas.microsoft.com/office/powerpoint/2010/main" val="30482734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29A38C9-478F-4F9B-A942-9CC360D64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fr-FR"/>
          </a:p>
        </p:txBody>
      </p:sp>
      <p:pic>
        <p:nvPicPr>
          <p:cNvPr id="3" name="Dave le voyant - Sous Titré français - Publicité Febelfin">
            <a:hlinkClick r:id="" action="ppaction://media"/>
            <a:extLst>
              <a:ext uri="{FF2B5EF4-FFF2-40B4-BE49-F238E27FC236}">
                <a16:creationId xmlns:a16="http://schemas.microsoft.com/office/drawing/2014/main" id="{54CC619E-2699-41C2-B46D-8BD0ECB297F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0"/>
            <a:ext cx="122487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62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1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163586E6-C788-4DFB-B25F-C21B642D61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3" name="Titre 2">
            <a:extLst>
              <a:ext uri="{FF2B5EF4-FFF2-40B4-BE49-F238E27FC236}">
                <a16:creationId xmlns:a16="http://schemas.microsoft.com/office/drawing/2014/main" id="{F6A9EDAA-89E0-4505-B7D4-F18C41E69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763158"/>
            <a:ext cx="12192000" cy="904277"/>
          </a:xfrm>
          <a:solidFill>
            <a:schemeClr val="bg1">
              <a:alpha val="39000"/>
            </a:schemeClr>
          </a:solidFill>
        </p:spPr>
        <p:txBody>
          <a:bodyPr/>
          <a:lstStyle/>
          <a:p>
            <a:r>
              <a:rPr lang="fr-FR" dirty="0"/>
              <a:t>The Tester of the Future </a:t>
            </a:r>
            <a:r>
              <a:rPr lang="fr-FR" dirty="0" err="1"/>
              <a:t>Facing</a:t>
            </a:r>
            <a:r>
              <a:rPr lang="fr-FR" dirty="0"/>
              <a:t> New Challenges</a:t>
            </a:r>
          </a:p>
        </p:txBody>
      </p:sp>
    </p:spTree>
    <p:extLst>
      <p:ext uri="{BB962C8B-B14F-4D97-AF65-F5344CB8AC3E}">
        <p14:creationId xmlns:p14="http://schemas.microsoft.com/office/powerpoint/2010/main" val="27940174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ophia-short">
            <a:hlinkClick r:id="" action="ppaction://media"/>
            <a:extLst>
              <a:ext uri="{FF2B5EF4-FFF2-40B4-BE49-F238E27FC236}">
                <a16:creationId xmlns:a16="http://schemas.microsoft.com/office/drawing/2014/main" id="{306613A5-1693-4A35-8435-4EACF47C47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"/>
            <a:ext cx="12200932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56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1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 13">
            <a:extLst>
              <a:ext uri="{FF2B5EF4-FFF2-40B4-BE49-F238E27FC236}">
                <a16:creationId xmlns:a16="http://schemas.microsoft.com/office/drawing/2014/main" id="{B48F11B2-57A2-491F-B19D-52C2B6B1873E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5372" y="162000"/>
            <a:ext cx="4194486" cy="6330875"/>
          </a:xfrm>
          <a:prstGeom prst="rect">
            <a:avLst/>
          </a:prstGeom>
        </p:spPr>
      </p:pic>
      <p:sp>
        <p:nvSpPr>
          <p:cNvPr id="5" name="Titre 4">
            <a:extLst>
              <a:ext uri="{FF2B5EF4-FFF2-40B4-BE49-F238E27FC236}">
                <a16:creationId xmlns:a16="http://schemas.microsoft.com/office/drawing/2014/main" id="{4A91F5FE-CC8F-4D9F-B279-EB1024BCF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/>
              <a:t>Some</a:t>
            </a:r>
            <a:r>
              <a:rPr lang="fr-FR" dirty="0"/>
              <a:t> Quotes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EF22B734-D441-45B3-BE8C-3E45BD3A4A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fr-FR" i="1" dirty="0"/>
              <a:t>« </a:t>
            </a:r>
            <a:r>
              <a:rPr lang="fr-FR" i="1" dirty="0">
                <a:solidFill>
                  <a:srgbClr val="FF0000"/>
                </a:solidFill>
              </a:rPr>
              <a:t>If </a:t>
            </a:r>
            <a:r>
              <a:rPr lang="fr-FR" i="1" dirty="0" err="1">
                <a:solidFill>
                  <a:srgbClr val="FF0000"/>
                </a:solidFill>
              </a:rPr>
              <a:t>you’re</a:t>
            </a:r>
            <a:r>
              <a:rPr lang="fr-FR" i="1" dirty="0">
                <a:solidFill>
                  <a:srgbClr val="FF0000"/>
                </a:solidFill>
              </a:rPr>
              <a:t> </a:t>
            </a:r>
            <a:r>
              <a:rPr lang="fr-FR" i="1" dirty="0" err="1">
                <a:solidFill>
                  <a:srgbClr val="FF0000"/>
                </a:solidFill>
              </a:rPr>
              <a:t>nice</a:t>
            </a:r>
            <a:r>
              <a:rPr lang="fr-FR" i="1" dirty="0">
                <a:solidFill>
                  <a:srgbClr val="FF0000"/>
                </a:solidFill>
              </a:rPr>
              <a:t> to me, </a:t>
            </a:r>
            <a:r>
              <a:rPr lang="fr-FR" i="1" dirty="0" err="1">
                <a:solidFill>
                  <a:srgbClr val="FF0000"/>
                </a:solidFill>
              </a:rPr>
              <a:t>I’ll</a:t>
            </a:r>
            <a:r>
              <a:rPr lang="fr-FR" i="1" dirty="0">
                <a:solidFill>
                  <a:srgbClr val="FF0000"/>
                </a:solidFill>
              </a:rPr>
              <a:t> </a:t>
            </a:r>
            <a:r>
              <a:rPr lang="fr-FR" i="1" dirty="0" err="1">
                <a:solidFill>
                  <a:srgbClr val="FF0000"/>
                </a:solidFill>
              </a:rPr>
              <a:t>be</a:t>
            </a:r>
            <a:r>
              <a:rPr lang="fr-FR" i="1" dirty="0">
                <a:solidFill>
                  <a:srgbClr val="FF0000"/>
                </a:solidFill>
              </a:rPr>
              <a:t> </a:t>
            </a:r>
            <a:r>
              <a:rPr lang="fr-FR" i="1" dirty="0" err="1">
                <a:solidFill>
                  <a:srgbClr val="FF0000"/>
                </a:solidFill>
              </a:rPr>
              <a:t>nice</a:t>
            </a:r>
            <a:r>
              <a:rPr lang="fr-FR" i="1" dirty="0">
                <a:solidFill>
                  <a:srgbClr val="FF0000"/>
                </a:solidFill>
              </a:rPr>
              <a:t> to </a:t>
            </a:r>
            <a:r>
              <a:rPr lang="fr-FR" i="1" dirty="0" err="1">
                <a:solidFill>
                  <a:srgbClr val="FF0000"/>
                </a:solidFill>
              </a:rPr>
              <a:t>you</a:t>
            </a:r>
            <a:r>
              <a:rPr lang="fr-FR" i="1" dirty="0"/>
              <a:t> »</a:t>
            </a:r>
            <a:br>
              <a:rPr lang="fr-FR" i="1" dirty="0"/>
            </a:br>
            <a:r>
              <a:rPr lang="fr-FR" sz="2200" dirty="0"/>
              <a:t>(Robot Sofia)</a:t>
            </a:r>
          </a:p>
          <a:p>
            <a:endParaRPr lang="fr-FR" i="1" dirty="0"/>
          </a:p>
          <a:p>
            <a:r>
              <a:rPr lang="fr-FR" i="1" dirty="0"/>
              <a:t>« </a:t>
            </a:r>
            <a:r>
              <a:rPr lang="fr-FR" i="1" dirty="0" err="1"/>
              <a:t>Problems</a:t>
            </a:r>
            <a:r>
              <a:rPr lang="fr-FR" i="1" dirty="0"/>
              <a:t> are the </a:t>
            </a:r>
            <a:r>
              <a:rPr lang="fr-FR" i="1" dirty="0" err="1"/>
              <a:t>price</a:t>
            </a:r>
            <a:r>
              <a:rPr lang="fr-FR" i="1" dirty="0"/>
              <a:t> of </a:t>
            </a:r>
            <a:r>
              <a:rPr lang="fr-FR" i="1" dirty="0" err="1"/>
              <a:t>progress</a:t>
            </a:r>
            <a:r>
              <a:rPr lang="fr-FR" i="1" dirty="0"/>
              <a:t>» </a:t>
            </a:r>
            <a:br>
              <a:rPr lang="fr-FR" i="1" dirty="0"/>
            </a:br>
            <a:r>
              <a:rPr lang="fr-FR" sz="2200" dirty="0"/>
              <a:t>(Charles Kettering, American </a:t>
            </a:r>
            <a:r>
              <a:rPr lang="fr-FR" sz="2200" dirty="0" err="1"/>
              <a:t>inventor</a:t>
            </a:r>
            <a:r>
              <a:rPr lang="fr-FR" sz="2200" dirty="0"/>
              <a:t> and </a:t>
            </a:r>
            <a:r>
              <a:rPr lang="fr-FR" sz="2200" dirty="0" err="1"/>
              <a:t>engineer</a:t>
            </a:r>
            <a:r>
              <a:rPr lang="fr-FR" sz="2200" dirty="0"/>
              <a:t>, 1876-1958).</a:t>
            </a:r>
            <a:br>
              <a:rPr lang="fr-FR" sz="2200" dirty="0"/>
            </a:br>
            <a:endParaRPr lang="fr-FR" sz="2200" dirty="0"/>
          </a:p>
          <a:p>
            <a:r>
              <a:rPr lang="fr-FR" dirty="0"/>
              <a:t>« </a:t>
            </a:r>
            <a:r>
              <a:rPr lang="fr-FR" i="1" dirty="0" err="1"/>
              <a:t>Honest</a:t>
            </a:r>
            <a:r>
              <a:rPr lang="fr-FR" i="1" dirty="0"/>
              <a:t> </a:t>
            </a:r>
            <a:r>
              <a:rPr lang="fr-FR" i="1" dirty="0" err="1"/>
              <a:t>disagreement</a:t>
            </a:r>
            <a:r>
              <a:rPr lang="fr-FR" i="1" dirty="0"/>
              <a:t> </a:t>
            </a:r>
            <a:r>
              <a:rPr lang="fr-FR" i="1" dirty="0" err="1"/>
              <a:t>is</a:t>
            </a:r>
            <a:r>
              <a:rPr lang="fr-FR" i="1" dirty="0"/>
              <a:t> </a:t>
            </a:r>
            <a:r>
              <a:rPr lang="fr-FR" i="1" dirty="0" err="1"/>
              <a:t>often</a:t>
            </a:r>
            <a:r>
              <a:rPr lang="fr-FR" i="1" dirty="0"/>
              <a:t> a good </a:t>
            </a:r>
            <a:r>
              <a:rPr lang="fr-FR" i="1" dirty="0" err="1"/>
              <a:t>sign</a:t>
            </a:r>
            <a:r>
              <a:rPr lang="fr-FR" i="1" dirty="0"/>
              <a:t> of </a:t>
            </a:r>
            <a:r>
              <a:rPr lang="fr-FR" i="1" dirty="0" err="1"/>
              <a:t>progress</a:t>
            </a:r>
            <a:r>
              <a:rPr lang="fr-FR" dirty="0"/>
              <a:t> »</a:t>
            </a:r>
            <a:br>
              <a:rPr lang="fr-FR" dirty="0"/>
            </a:br>
            <a:r>
              <a:rPr lang="fr-FR" sz="2200" dirty="0"/>
              <a:t>(Mahatma Gandhi – </a:t>
            </a:r>
            <a:r>
              <a:rPr lang="fr-FR" sz="2200" dirty="0" err="1"/>
              <a:t>Indian</a:t>
            </a:r>
            <a:r>
              <a:rPr lang="fr-FR" sz="2200" dirty="0"/>
              <a:t> </a:t>
            </a:r>
            <a:r>
              <a:rPr lang="fr-FR" sz="2200" dirty="0" err="1"/>
              <a:t>politician</a:t>
            </a:r>
            <a:r>
              <a:rPr lang="fr-FR" sz="2200" dirty="0"/>
              <a:t> and philosopher, 1869-1948 )</a:t>
            </a:r>
          </a:p>
          <a:p>
            <a:endParaRPr lang="fr-FR" sz="2200" dirty="0"/>
          </a:p>
          <a:p>
            <a:r>
              <a:rPr lang="fr-FR" i="1" dirty="0"/>
              <a:t>« </a:t>
            </a:r>
            <a:r>
              <a:rPr lang="fr-FR" i="1" dirty="0" err="1"/>
              <a:t>I’ll</a:t>
            </a:r>
            <a:r>
              <a:rPr lang="fr-FR" i="1" dirty="0"/>
              <a:t> </a:t>
            </a:r>
            <a:r>
              <a:rPr lang="fr-FR" i="1" dirty="0" err="1"/>
              <a:t>be</a:t>
            </a:r>
            <a:r>
              <a:rPr lang="fr-FR" i="1" dirty="0"/>
              <a:t> back »</a:t>
            </a:r>
          </a:p>
          <a:p>
            <a:endParaRPr lang="fr-FR" i="1" dirty="0"/>
          </a:p>
          <a:p>
            <a:r>
              <a:rPr lang="fr-FR" i="1" dirty="0"/>
              <a:t>Ha </a:t>
            </a:r>
            <a:r>
              <a:rPr lang="fr-FR" i="1" dirty="0" err="1"/>
              <a:t>ha</a:t>
            </a:r>
            <a:r>
              <a:rPr lang="fr-FR" i="1" dirty="0"/>
              <a:t> </a:t>
            </a:r>
            <a:r>
              <a:rPr lang="fr-FR" i="1" dirty="0" err="1"/>
              <a:t>ha</a:t>
            </a:r>
            <a:r>
              <a:rPr lang="fr-FR" i="1" dirty="0"/>
              <a:t> (Alexa)</a:t>
            </a:r>
          </a:p>
        </p:txBody>
      </p:sp>
      <p:sp>
        <p:nvSpPr>
          <p:cNvPr id="15" name="Rectangle : coins arrondis 14">
            <a:extLst>
              <a:ext uri="{FF2B5EF4-FFF2-40B4-BE49-F238E27FC236}">
                <a16:creationId xmlns:a16="http://schemas.microsoft.com/office/drawing/2014/main" id="{43811FEA-448E-4E26-A6B6-59C0026C60D4}"/>
              </a:ext>
            </a:extLst>
          </p:cNvPr>
          <p:cNvSpPr/>
          <p:nvPr/>
        </p:nvSpPr>
        <p:spPr>
          <a:xfrm>
            <a:off x="8444753" y="6360375"/>
            <a:ext cx="2607834" cy="33562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Sofia 3.0 ?</a:t>
            </a:r>
          </a:p>
        </p:txBody>
      </p:sp>
      <p:pic>
        <p:nvPicPr>
          <p:cNvPr id="2" name="alexa">
            <a:hlinkClick r:id="" action="ppaction://media"/>
            <a:extLst>
              <a:ext uri="{FF2B5EF4-FFF2-40B4-BE49-F238E27FC236}">
                <a16:creationId xmlns:a16="http://schemas.microsoft.com/office/drawing/2014/main" id="{8DE35F3E-4120-47DB-9102-0A870D6C2F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600170" y="534293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984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63BA1AD-7AC4-4154-B45E-A0C0C995C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2447" y="365125"/>
            <a:ext cx="7911352" cy="1325563"/>
          </a:xfrm>
        </p:spPr>
        <p:txBody>
          <a:bodyPr/>
          <a:lstStyle/>
          <a:p>
            <a:r>
              <a:rPr lang="fr-FR" dirty="0"/>
              <a:t>Change </a:t>
            </a:r>
            <a:r>
              <a:rPr lang="fr-FR" dirty="0" err="1"/>
              <a:t>your</a:t>
            </a:r>
            <a:r>
              <a:rPr lang="fr-FR" dirty="0"/>
              <a:t> perspective, </a:t>
            </a:r>
            <a:r>
              <a:rPr lang="fr-FR" dirty="0" err="1"/>
              <a:t>maybe</a:t>
            </a:r>
            <a:r>
              <a:rPr lang="fr-FR" dirty="0"/>
              <a:t>…</a:t>
            </a:r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C42DB136-A202-4683-B8C6-E35B610254A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42" y="2068156"/>
            <a:ext cx="2342799" cy="35964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Espace réservé du contenu 8">
            <a:extLst>
              <a:ext uri="{FF2B5EF4-FFF2-40B4-BE49-F238E27FC236}">
                <a16:creationId xmlns:a16="http://schemas.microsoft.com/office/drawing/2014/main" id="{E7592417-EAF6-4076-A83E-AC6A26996F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90364" y="1443262"/>
            <a:ext cx="7565315" cy="4351338"/>
          </a:xfrm>
        </p:spPr>
        <p:txBody>
          <a:bodyPr>
            <a:normAutofit/>
          </a:bodyPr>
          <a:lstStyle/>
          <a:p>
            <a:r>
              <a:rPr lang="fr-FR" dirty="0">
                <a:hlinkClick r:id="rId3"/>
              </a:rPr>
              <a:t>https://www.theatlantic.com/technology/archive/2017/09/saving-the-world-from-code/540393/</a:t>
            </a:r>
            <a:endParaRPr lang="fr-FR" dirty="0"/>
          </a:p>
          <a:p>
            <a:endParaRPr lang="fr-FR" dirty="0"/>
          </a:p>
          <a:p>
            <a:r>
              <a:rPr lang="fr-FR" dirty="0">
                <a:hlinkClick r:id="rId4"/>
              </a:rPr>
              <a:t>http://www.independent.co.uk/life-style/food-and-drink/the-shed-at-dulwich-was-london-s-top-rated-restaurant-just-one-problem-it-didn-t-exist-a8107791.html</a:t>
            </a:r>
            <a:r>
              <a:rPr lang="fr-FR" dirty="0"/>
              <a:t> </a:t>
            </a:r>
          </a:p>
          <a:p>
            <a:endParaRPr lang="fr-FR" dirty="0"/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16DA7FF9-5D66-4954-9F7A-555E9CAC8C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501122"/>
            <a:ext cx="2466487" cy="11895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22360710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866</TotalTime>
  <Words>1350</Words>
  <Application>Microsoft Office PowerPoint</Application>
  <PresentationFormat>Grand écran</PresentationFormat>
  <Paragraphs>191</Paragraphs>
  <Slides>41</Slides>
  <Notes>31</Notes>
  <HiddenSlides>1</HiddenSlides>
  <MMClips>5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41</vt:i4>
      </vt:variant>
    </vt:vector>
  </HeadingPairs>
  <TitlesOfParts>
    <vt:vector size="45" baseType="lpstr">
      <vt:lpstr>Arial</vt:lpstr>
      <vt:lpstr>Calibri</vt:lpstr>
      <vt:lpstr>Calibri Light</vt:lpstr>
      <vt:lpstr>Thème Office</vt:lpstr>
      <vt:lpstr>The curious incident of the trolley</vt:lpstr>
      <vt:lpstr>Problem : Driving your driverless car…</vt:lpstr>
      <vt:lpstr>Imagine…what comes next</vt:lpstr>
      <vt:lpstr>Présentation PowerPoint</vt:lpstr>
      <vt:lpstr>Marketing</vt:lpstr>
      <vt:lpstr>Conspiracy theory</vt:lpstr>
      <vt:lpstr>Business Analyst</vt:lpstr>
      <vt:lpstr>Product Owner – Lead Developer</vt:lpstr>
      <vt:lpstr>Engineering Department</vt:lpstr>
      <vt:lpstr>Developer</vt:lpstr>
      <vt:lpstr>Driver</vt:lpstr>
      <vt:lpstr>Philosopher</vt:lpstr>
      <vt:lpstr>University – Behaviorists</vt:lpstr>
      <vt:lpstr>Physicist - Statistician</vt:lpstr>
      <vt:lpstr>01000001 01001001 (AI)</vt:lpstr>
      <vt:lpstr>Lawyers – Insurance C°</vt:lpstr>
      <vt:lpstr>Sci-fi Authors</vt:lpstr>
      <vt:lpstr>What’s (y)ours?</vt:lpstr>
      <vt:lpstr>Why I became a tester</vt:lpstr>
      <vt:lpstr>The real trolley  hall of fame</vt:lpstr>
      <vt:lpstr>Présentation PowerPoint</vt:lpstr>
      <vt:lpstr> Brave New World (A. Huxley)</vt:lpstr>
      <vt:lpstr>    Now Now Society</vt:lpstr>
      <vt:lpstr>Speed - Performance</vt:lpstr>
      <vt:lpstr>Increasing Complexity</vt:lpstr>
      <vt:lpstr>Users</vt:lpstr>
      <vt:lpstr>Evolution</vt:lpstr>
      <vt:lpstr>Consequently</vt:lpstr>
      <vt:lpstr>Sécurity – Privacy</vt:lpstr>
      <vt:lpstr>Bad practices</vt:lpstr>
      <vt:lpstr>Is there still a pilot?</vt:lpstr>
      <vt:lpstr>Ban DHMO</vt:lpstr>
      <vt:lpstr>Anatomy of fake news</vt:lpstr>
      <vt:lpstr>Deep Blue vs. Kasparov</vt:lpstr>
      <vt:lpstr>It’s a game after all…isn’t it?</vt:lpstr>
      <vt:lpstr>Deep Learning</vt:lpstr>
      <vt:lpstr>Présentation PowerPoint</vt:lpstr>
      <vt:lpstr>The Tester of the Future Facing New Challenges</vt:lpstr>
      <vt:lpstr>Présentation PowerPoint</vt:lpstr>
      <vt:lpstr>Some Quotes</vt:lpstr>
      <vt:lpstr>Change your perspective, maybe…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 bizarre incident du trolley</dc:title>
  <dc:creator>Olivier Denoo</dc:creator>
  <cp:lastModifiedBy>Olivier Denoo</cp:lastModifiedBy>
  <cp:revision>19</cp:revision>
  <dcterms:created xsi:type="dcterms:W3CDTF">2018-02-07T10:13:57Z</dcterms:created>
  <dcterms:modified xsi:type="dcterms:W3CDTF">2018-05-23T15:36:31Z</dcterms:modified>
</cp:coreProperties>
</file>