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79" r:id="rId10"/>
    <p:sldId id="298" r:id="rId11"/>
    <p:sldId id="299" r:id="rId12"/>
    <p:sldId id="300" r:id="rId13"/>
    <p:sldId id="301" r:id="rId14"/>
    <p:sldId id="305" r:id="rId15"/>
    <p:sldId id="306" r:id="rId16"/>
    <p:sldId id="302" r:id="rId17"/>
    <p:sldId id="303" r:id="rId18"/>
    <p:sldId id="304" r:id="rId19"/>
    <p:sldId id="283" r:id="rId20"/>
    <p:sldId id="284" r:id="rId21"/>
    <p:sldId id="285" r:id="rId22"/>
    <p:sldId id="286" r:id="rId23"/>
    <p:sldId id="287" r:id="rId24"/>
    <p:sldId id="288" r:id="rId25"/>
    <p:sldId id="276" r:id="rId26"/>
    <p:sldId id="296" r:id="rId27"/>
    <p:sldId id="297" r:id="rId28"/>
    <p:sldId id="295" r:id="rId29"/>
    <p:sldId id="270" r:id="rId30"/>
    <p:sldId id="289" r:id="rId31"/>
    <p:sldId id="290" r:id="rId32"/>
    <p:sldId id="269" r:id="rId33"/>
    <p:sldId id="293" r:id="rId34"/>
    <p:sldId id="291" r:id="rId35"/>
    <p:sldId id="292" r:id="rId36"/>
    <p:sldId id="307" r:id="rId37"/>
    <p:sldId id="271" r:id="rId38"/>
    <p:sldId id="294" r:id="rId39"/>
    <p:sldId id="272" r:id="rId40"/>
    <p:sldId id="274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9" autoAdjust="0"/>
  </p:normalViewPr>
  <p:slideViewPr>
    <p:cSldViewPr snapToObjects="1"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15C6919B-507F-40C4-8CC1-7FC4312D5960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6EC925D0-9AA2-47FF-9A45-A3590786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545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3278C01B-CB11-4E26-8EC9-D4A59BAB827F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99DEDEF0-64AD-4998-9B3A-53BD697CC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81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835144-0FA5-4908-8CCC-ECABA1AEAF15}" type="slidenum">
              <a:rPr lang="ru-RU" smtClean="0">
                <a:ea typeface="ＭＳ Ｐゴシック" pitchFamily="34" charset="-128"/>
              </a:rPr>
              <a:pPr/>
              <a:t>1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9179"/>
            <a:ext cx="7772400" cy="1170072"/>
          </a:xfrm>
        </p:spPr>
        <p:txBody>
          <a:bodyPr/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82653"/>
            <a:ext cx="6400800" cy="67376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31963" y="2746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qb.org/downloads/syllabi.html" TargetMode="External"/><Relationship Id="rId2" Type="http://schemas.openxmlformats.org/officeDocument/2006/relationships/hyperlink" Target="http://www.istqb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hyperlink" Target="http://www.istqb.org/references/books/istqb-related-books.html" TargetMode="External"/><Relationship Id="rId4" Type="http://schemas.openxmlformats.org/officeDocument/2006/relationships/hyperlink" Target="http://www.istqb.org/references/articles/istqb-related-articles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waretestinggenius.com/" TargetMode="External"/><Relationship Id="rId2" Type="http://schemas.openxmlformats.org/officeDocument/2006/relationships/hyperlink" Target="http://www.istqb.gu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hyperlink" Target="http://istqb.patshala.com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experts.com/ru/products/services/istqb/cert.html" TargetMode="External"/><Relationship Id="rId2" Type="http://schemas.openxmlformats.org/officeDocument/2006/relationships/hyperlink" Target="mailto:kravchenko@devexperts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hyperlink" Target="mailto:istqb@devexperts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ISTQB</a:t>
            </a:r>
            <a:r>
              <a:rPr lang="ru-RU" sz="3200" b="1" dirty="0" smtClean="0"/>
              <a:t> сертификация: Приводим знания</a:t>
            </a:r>
            <a:r>
              <a:rPr lang="en-US" sz="3200" b="1" dirty="0" smtClean="0"/>
              <a:t> </a:t>
            </a:r>
            <a:r>
              <a:rPr lang="ru-RU" sz="3200" b="1" dirty="0" smtClean="0"/>
              <a:t>в порядок</a:t>
            </a:r>
            <a:endParaRPr lang="en-US" sz="3400" dirty="0" smtClean="0"/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685800" y="5638800"/>
            <a:ext cx="7772400" cy="53340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</a:rPr>
              <a:t>Mike Kravchenko</a:t>
            </a:r>
            <a:r>
              <a:rPr lang="ru-RU" dirty="0" smtClean="0">
                <a:solidFill>
                  <a:srgbClr val="898989"/>
                </a:solidFill>
              </a:rPr>
              <a:t>. </a:t>
            </a:r>
            <a:r>
              <a:rPr lang="en-US" dirty="0" err="1" smtClean="0">
                <a:solidFill>
                  <a:srgbClr val="898989"/>
                </a:solidFill>
              </a:rPr>
              <a:t>Devexperts</a:t>
            </a:r>
            <a:r>
              <a:rPr lang="en-US" dirty="0" smtClean="0">
                <a:solidFill>
                  <a:srgbClr val="89898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8290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Foundation Base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Content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Основы теории тестирования</a:t>
            </a:r>
          </a:p>
          <a:p>
            <a:pPr lvl="1">
              <a:buFontTx/>
              <a:buChar char="-"/>
            </a:pPr>
            <a:r>
              <a:rPr lang="ru-RU" sz="1800" dirty="0" smtClean="0"/>
              <a:t>Жизненный цикл разработки и тестирования ПО</a:t>
            </a:r>
          </a:p>
          <a:p>
            <a:pPr lvl="2">
              <a:buFontTx/>
              <a:buChar char="-"/>
            </a:pPr>
            <a:r>
              <a:rPr lang="ru-RU" sz="1400" dirty="0" smtClean="0"/>
              <a:t>Модели разработки ПО</a:t>
            </a:r>
          </a:p>
          <a:p>
            <a:pPr lvl="3">
              <a:buFontTx/>
              <a:buChar char="-"/>
            </a:pPr>
            <a:r>
              <a:rPr lang="ru-RU" sz="1000" dirty="0" smtClean="0"/>
              <a:t>Каскадная, спиральная, инкрементальная</a:t>
            </a:r>
          </a:p>
          <a:p>
            <a:pPr lvl="2">
              <a:buFontTx/>
              <a:buChar char="-"/>
            </a:pPr>
            <a:r>
              <a:rPr lang="en-US" sz="1400" dirty="0" smtClean="0"/>
              <a:t>Test levels</a:t>
            </a:r>
          </a:p>
          <a:p>
            <a:pPr lvl="3">
              <a:buFontTx/>
              <a:buChar char="-"/>
            </a:pPr>
            <a:r>
              <a:rPr lang="en-US" sz="1000" dirty="0" smtClean="0"/>
              <a:t>Component, Integration, System, Acceptance</a:t>
            </a:r>
          </a:p>
          <a:p>
            <a:pPr lvl="2">
              <a:buFontTx/>
              <a:buChar char="-"/>
            </a:pPr>
            <a:r>
              <a:rPr lang="en-US" sz="1400" dirty="0" smtClean="0"/>
              <a:t>Test types</a:t>
            </a:r>
          </a:p>
          <a:p>
            <a:pPr lvl="3">
              <a:buFontTx/>
              <a:buChar char="-"/>
            </a:pPr>
            <a:r>
              <a:rPr lang="en-US" sz="1000" dirty="0" smtClean="0"/>
              <a:t>Functional, non-functional</a:t>
            </a:r>
            <a:endParaRPr lang="ru-RU" sz="1000" dirty="0" smtClean="0"/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Статические техники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Техники тест-дизайна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Тест-менеджмент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Использование тулов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Foundation Base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Content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Основы теории тестирования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Жизненный цикл разработки и тестирования ПО</a:t>
            </a:r>
          </a:p>
          <a:p>
            <a:pPr lvl="1">
              <a:buFontTx/>
              <a:buChar char="-"/>
            </a:pPr>
            <a:r>
              <a:rPr lang="ru-RU" sz="1800" dirty="0" smtClean="0"/>
              <a:t>Статические техники</a:t>
            </a:r>
            <a:endParaRPr lang="en-US" sz="1800" dirty="0" smtClean="0"/>
          </a:p>
          <a:p>
            <a:pPr lvl="2">
              <a:buFontTx/>
              <a:buChar char="-"/>
            </a:pPr>
            <a:r>
              <a:rPr lang="en-US" sz="1400" dirty="0" smtClean="0"/>
              <a:t>Formal review</a:t>
            </a:r>
          </a:p>
          <a:p>
            <a:pPr lvl="3">
              <a:buFontTx/>
              <a:buChar char="-"/>
            </a:pPr>
            <a:r>
              <a:rPr lang="en-US" sz="1000" dirty="0" smtClean="0"/>
              <a:t>Informal, walkthrough, technical, inspection</a:t>
            </a:r>
          </a:p>
          <a:p>
            <a:pPr lvl="2">
              <a:buFontTx/>
              <a:buChar char="-"/>
            </a:pPr>
            <a:r>
              <a:rPr lang="en-US" sz="1400" dirty="0" smtClean="0"/>
              <a:t>Static analysis by tools</a:t>
            </a:r>
            <a:r>
              <a:rPr lang="en-US" sz="1800" dirty="0" smtClean="0"/>
              <a:t>	</a:t>
            </a:r>
            <a:endParaRPr lang="ru-RU" sz="1800" dirty="0" smtClean="0"/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Техники тест-дизайна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Тест-менеджмент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Использование тулов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5775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Foundation Base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Content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Основы теории тестирования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Жизненный цикл разработки и тестирования ПО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Статические техники</a:t>
            </a:r>
          </a:p>
          <a:p>
            <a:pPr lvl="1">
              <a:buFontTx/>
              <a:buChar char="-"/>
            </a:pPr>
            <a:r>
              <a:rPr lang="ru-RU" sz="1800" dirty="0" smtClean="0"/>
              <a:t>Техники тест-дизайна</a:t>
            </a:r>
            <a:endParaRPr lang="en-US" sz="1800" dirty="0" smtClean="0"/>
          </a:p>
          <a:p>
            <a:pPr lvl="1" indent="0">
              <a:buFontTx/>
              <a:buChar char="-"/>
            </a:pPr>
            <a:r>
              <a:rPr lang="en-US" sz="1400" dirty="0" smtClean="0"/>
              <a:t>Black-box Techniques</a:t>
            </a:r>
            <a:endParaRPr lang="ru-RU" sz="14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Equivalence Partitioning</a:t>
            </a:r>
            <a:endParaRPr lang="ru-RU" sz="10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Boundary Value Analysis</a:t>
            </a:r>
            <a:endParaRPr lang="ru-RU" sz="10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Decision Table Testing</a:t>
            </a:r>
            <a:endParaRPr lang="ru-RU" sz="10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State Transition Testing</a:t>
            </a:r>
            <a:endParaRPr lang="ru-RU" sz="10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Use Case Testing</a:t>
            </a:r>
            <a:endParaRPr lang="ru-RU" sz="1000" dirty="0" smtClean="0"/>
          </a:p>
          <a:p>
            <a:pPr lvl="1" indent="0">
              <a:buFontTx/>
              <a:buChar char="-"/>
            </a:pPr>
            <a:r>
              <a:rPr lang="en-US" sz="1400" dirty="0" smtClean="0"/>
              <a:t>White-box Techniques</a:t>
            </a:r>
            <a:endParaRPr lang="ru-RU" sz="14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Statement Testing and Coverage</a:t>
            </a:r>
            <a:endParaRPr lang="ru-RU" sz="10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Decision Testing and Coverage</a:t>
            </a:r>
            <a:endParaRPr lang="ru-RU" sz="1000" dirty="0" smtClean="0"/>
          </a:p>
          <a:p>
            <a:pPr lvl="1" indent="0">
              <a:buFontTx/>
              <a:buChar char="-"/>
            </a:pPr>
            <a:r>
              <a:rPr lang="en-US" sz="1400" dirty="0" smtClean="0"/>
              <a:t>Experience-based Techniques</a:t>
            </a:r>
            <a:endParaRPr lang="ru-RU" sz="14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Skills, intuition, experience</a:t>
            </a:r>
            <a:endParaRPr lang="ru-RU" sz="1000" dirty="0" smtClean="0"/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Тест-менеджмент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Использование тулов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642910" y="1428736"/>
            <a:ext cx="7543824" cy="4757757"/>
          </a:xfrm>
        </p:spPr>
        <p:txBody>
          <a:bodyPr/>
          <a:lstStyle/>
          <a:p>
            <a:pPr lvl="2">
              <a:buNone/>
            </a:pPr>
            <a:endParaRPr lang="en-US" sz="1800" dirty="0" smtClean="0"/>
          </a:p>
          <a:p>
            <a:pPr lvl="2">
              <a:buNone/>
            </a:pPr>
            <a:endParaRPr lang="en-US" sz="1800" dirty="0" smtClean="0"/>
          </a:p>
          <a:p>
            <a:pPr lvl="2">
              <a:buNone/>
            </a:pPr>
            <a:r>
              <a:rPr lang="en-US" dirty="0" smtClean="0"/>
              <a:t>Which test ensures that modifications did </a:t>
            </a:r>
          </a:p>
          <a:p>
            <a:pPr lvl="2">
              <a:buNone/>
            </a:pPr>
            <a:r>
              <a:rPr lang="en-US" dirty="0" smtClean="0"/>
              <a:t>not introduce new problems? 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Stress testing</a:t>
            </a:r>
          </a:p>
          <a:p>
            <a:pPr lvl="2"/>
            <a:r>
              <a:rPr lang="en-US" dirty="0" smtClean="0"/>
              <a:t>Black-box testing</a:t>
            </a:r>
          </a:p>
          <a:p>
            <a:pPr lvl="2"/>
            <a:r>
              <a:rPr lang="en-US" dirty="0" smtClean="0"/>
              <a:t>Structural testing</a:t>
            </a:r>
          </a:p>
          <a:p>
            <a:pPr lvl="2"/>
            <a:r>
              <a:rPr lang="en-US" dirty="0" smtClean="0"/>
              <a:t>Regression testing</a:t>
            </a:r>
          </a:p>
          <a:p>
            <a:pPr lvl="1"/>
            <a:endParaRPr lang="ru-RU" sz="18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884363" y="4270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ISTQB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Foundation Level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929078"/>
            <a:ext cx="2817394" cy="22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-285784" y="1428736"/>
            <a:ext cx="7543824" cy="4757757"/>
          </a:xfrm>
        </p:spPr>
        <p:txBody>
          <a:bodyPr/>
          <a:lstStyle/>
          <a:p>
            <a:pPr lvl="1">
              <a:buNone/>
            </a:pPr>
            <a:endParaRPr lang="en-US" sz="1800" dirty="0" smtClean="0"/>
          </a:p>
          <a:p>
            <a:pPr lvl="2"/>
            <a:r>
              <a:rPr lang="en-US" dirty="0" smtClean="0"/>
              <a:t>Stress testing</a:t>
            </a:r>
          </a:p>
          <a:p>
            <a:pPr lvl="3"/>
            <a:r>
              <a:rPr lang="en-US" dirty="0" smtClean="0"/>
              <a:t>Evaluates the system at the limits of its requirements</a:t>
            </a:r>
          </a:p>
          <a:p>
            <a:pPr lvl="2"/>
            <a:r>
              <a:rPr lang="en-US" dirty="0" smtClean="0"/>
              <a:t>Black-box testing</a:t>
            </a:r>
          </a:p>
          <a:p>
            <a:pPr lvl="3"/>
            <a:r>
              <a:rPr lang="en-US" dirty="0" smtClean="0"/>
              <a:t>Derives test cases based on spec analysis</a:t>
            </a:r>
          </a:p>
          <a:p>
            <a:pPr lvl="2"/>
            <a:r>
              <a:rPr lang="en-US" dirty="0" smtClean="0"/>
              <a:t>Structural testing</a:t>
            </a:r>
          </a:p>
          <a:p>
            <a:pPr lvl="3"/>
            <a:r>
              <a:rPr lang="en-US" dirty="0" smtClean="0"/>
              <a:t>Relies on the analysis of the internal structure</a:t>
            </a:r>
          </a:p>
          <a:p>
            <a:pPr lvl="2"/>
            <a:r>
              <a:rPr lang="en-US" dirty="0" smtClean="0"/>
              <a:t>Regression testing</a:t>
            </a:r>
          </a:p>
          <a:p>
            <a:pPr lvl="3"/>
            <a:r>
              <a:rPr lang="en-US" dirty="0" smtClean="0"/>
              <a:t>Ensures that no new problems were introduced in the unchanged portion of the software</a:t>
            </a:r>
          </a:p>
          <a:p>
            <a:pPr lvl="1"/>
            <a:endParaRPr lang="ru-RU" sz="18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884363" y="4270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ISTQB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Foundation Level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-285784" y="1428736"/>
            <a:ext cx="7543824" cy="4757757"/>
          </a:xfrm>
        </p:spPr>
        <p:txBody>
          <a:bodyPr/>
          <a:lstStyle/>
          <a:p>
            <a:pPr lvl="1">
              <a:buNone/>
            </a:pPr>
            <a:endParaRPr lang="en-US" sz="1800" dirty="0" smtClean="0"/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Stress testing</a:t>
            </a:r>
          </a:p>
          <a:p>
            <a:pPr lvl="3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Evaluates the system at the limits of its requirements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Black-box testing</a:t>
            </a:r>
          </a:p>
          <a:p>
            <a:pPr lvl="3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Derives test cases based on spec analysis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Structural testing</a:t>
            </a:r>
          </a:p>
          <a:p>
            <a:pPr lvl="3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Relies on the analysis of the internal structure</a:t>
            </a:r>
          </a:p>
          <a:p>
            <a:pPr lvl="2"/>
            <a:r>
              <a:rPr lang="en-US" dirty="0" smtClean="0"/>
              <a:t>Regression testing</a:t>
            </a:r>
          </a:p>
          <a:p>
            <a:pPr lvl="3"/>
            <a:r>
              <a:rPr lang="en-US" dirty="0" smtClean="0"/>
              <a:t>Ensures that no new problems were introduced in the unchanged portion of the software</a:t>
            </a:r>
          </a:p>
          <a:p>
            <a:pPr lvl="1"/>
            <a:endParaRPr lang="ru-RU" sz="18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884363" y="4270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ISTQB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Foundation Level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5775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		</a:t>
            </a:r>
            <a:r>
              <a:rPr lang="en-US" dirty="0" smtClean="0"/>
              <a:t>How many test cases are needed to achieve 100% decision </a:t>
            </a:r>
            <a:r>
              <a:rPr lang="ru-RU" dirty="0" smtClean="0"/>
              <a:t>				</a:t>
            </a:r>
            <a:r>
              <a:rPr lang="en-US" dirty="0" smtClean="0"/>
              <a:t>coverage?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	</a:t>
            </a:r>
            <a:r>
              <a:rPr lang="en-US" dirty="0" smtClean="0"/>
              <a:t>if (p = q) {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			</a:t>
            </a:r>
            <a:r>
              <a:rPr lang="en-US" dirty="0" smtClean="0"/>
              <a:t>S = S + 1;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			</a:t>
            </a:r>
            <a:r>
              <a:rPr lang="en-US" dirty="0" smtClean="0"/>
              <a:t>if (s &lt; 5) {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				</a:t>
            </a:r>
            <a:r>
              <a:rPr lang="en-US" dirty="0" smtClean="0"/>
              <a:t>t = 10;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			</a:t>
            </a:r>
            <a:r>
              <a:rPr lang="en-US" dirty="0" smtClean="0"/>
              <a:t>}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		</a:t>
            </a:r>
            <a:r>
              <a:rPr lang="en-US" dirty="0" smtClean="0"/>
              <a:t>} else if (p &gt; g) {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			</a:t>
            </a:r>
            <a:r>
              <a:rPr lang="en-US" dirty="0" smtClean="0"/>
              <a:t>t = 5;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		</a:t>
            </a:r>
            <a:r>
              <a:rPr lang="en-US" dirty="0" smtClean="0"/>
              <a:t>}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</a:t>
            </a:r>
            <a:r>
              <a:rPr lang="en-US" dirty="0" smtClean="0"/>
              <a:t>Answer: </a:t>
            </a:r>
            <a:r>
              <a:rPr lang="ru-RU" dirty="0" smtClean="0"/>
              <a:t>2, 6, 5 </a:t>
            </a:r>
            <a:r>
              <a:rPr lang="en-US" dirty="0" smtClean="0"/>
              <a:t>or 4?</a:t>
            </a:r>
          </a:p>
          <a:p>
            <a:pPr lvl="1"/>
            <a:endParaRPr lang="ru-RU" sz="18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884363" y="4270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ISTQB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Foundation Level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1884363" y="4270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ISTQB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Foundation Level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95442" y="1570038"/>
            <a:ext cx="1214446" cy="100013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p=q</a:t>
            </a:r>
            <a:endParaRPr lang="ru-RU" dirty="0"/>
          </a:p>
        </p:txBody>
      </p:sp>
      <p:sp>
        <p:nvSpPr>
          <p:cNvPr id="6" name="Diamond 5"/>
          <p:cNvSpPr/>
          <p:nvPr/>
        </p:nvSpPr>
        <p:spPr>
          <a:xfrm>
            <a:off x="580994" y="2714620"/>
            <a:ext cx="1214446" cy="100013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p&gt;q</a:t>
            </a:r>
            <a:endParaRPr lang="ru-RU" dirty="0"/>
          </a:p>
        </p:txBody>
      </p:sp>
      <p:sp>
        <p:nvSpPr>
          <p:cNvPr id="7" name="Diamond 6"/>
          <p:cNvSpPr/>
          <p:nvPr/>
        </p:nvSpPr>
        <p:spPr>
          <a:xfrm>
            <a:off x="3107521" y="2724144"/>
            <a:ext cx="1214446" cy="100013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s&lt;5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4321967" y="4295780"/>
            <a:ext cx="107157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t=10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571604" y="4295780"/>
            <a:ext cx="107157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t=5</a:t>
            </a:r>
            <a:endParaRPr lang="ru-RU" dirty="0"/>
          </a:p>
        </p:txBody>
      </p:sp>
      <p:cxnSp>
        <p:nvCxnSpPr>
          <p:cNvPr id="11" name="Straight Arrow Connector 10"/>
          <p:cNvCxnSpPr>
            <a:stCxn id="5" idx="1"/>
            <a:endCxn id="6" idx="0"/>
          </p:cNvCxnSpPr>
          <p:nvPr/>
        </p:nvCxnSpPr>
        <p:spPr>
          <a:xfrm rot="10800000" flipV="1">
            <a:off x="1188218" y="2070104"/>
            <a:ext cx="607225" cy="644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7" idx="0"/>
          </p:cNvCxnSpPr>
          <p:nvPr/>
        </p:nvCxnSpPr>
        <p:spPr>
          <a:xfrm>
            <a:off x="3009888" y="2070104"/>
            <a:ext cx="704856" cy="654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9" idx="0"/>
          </p:cNvCxnSpPr>
          <p:nvPr/>
        </p:nvCxnSpPr>
        <p:spPr>
          <a:xfrm>
            <a:off x="1795440" y="3214686"/>
            <a:ext cx="311949" cy="1081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>
            <a:off x="4321967" y="3224210"/>
            <a:ext cx="535785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1714480" y="4510094"/>
            <a:ext cx="2724168" cy="133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-852527" y="4505333"/>
            <a:ext cx="2714644" cy="152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013" y="2070104"/>
            <a:ext cx="3298187" cy="27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1884363" y="4270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ISTQB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Foundation Level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95442" y="1570038"/>
            <a:ext cx="1214446" cy="100013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p=q</a:t>
            </a:r>
            <a:endParaRPr lang="ru-RU" dirty="0"/>
          </a:p>
        </p:txBody>
      </p:sp>
      <p:sp>
        <p:nvSpPr>
          <p:cNvPr id="6" name="Diamond 5"/>
          <p:cNvSpPr/>
          <p:nvPr/>
        </p:nvSpPr>
        <p:spPr>
          <a:xfrm>
            <a:off x="580994" y="2714620"/>
            <a:ext cx="1214446" cy="100013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p&gt;q</a:t>
            </a:r>
            <a:endParaRPr lang="ru-RU" dirty="0"/>
          </a:p>
        </p:txBody>
      </p:sp>
      <p:sp>
        <p:nvSpPr>
          <p:cNvPr id="7" name="Diamond 6"/>
          <p:cNvSpPr/>
          <p:nvPr/>
        </p:nvSpPr>
        <p:spPr>
          <a:xfrm>
            <a:off x="3107521" y="2724144"/>
            <a:ext cx="1214446" cy="100013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s&lt;5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4321967" y="4295780"/>
            <a:ext cx="107157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t=10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571604" y="4295780"/>
            <a:ext cx="107157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t=5</a:t>
            </a:r>
            <a:endParaRPr lang="ru-RU" dirty="0"/>
          </a:p>
        </p:txBody>
      </p:sp>
      <p:cxnSp>
        <p:nvCxnSpPr>
          <p:cNvPr id="11" name="Straight Arrow Connector 10"/>
          <p:cNvCxnSpPr>
            <a:stCxn id="5" idx="1"/>
            <a:endCxn id="6" idx="0"/>
          </p:cNvCxnSpPr>
          <p:nvPr/>
        </p:nvCxnSpPr>
        <p:spPr>
          <a:xfrm rot="10800000" flipV="1">
            <a:off x="1188218" y="2070104"/>
            <a:ext cx="607225" cy="644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7" idx="0"/>
          </p:cNvCxnSpPr>
          <p:nvPr/>
        </p:nvCxnSpPr>
        <p:spPr>
          <a:xfrm>
            <a:off x="3009888" y="2070104"/>
            <a:ext cx="704856" cy="654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9" idx="0"/>
          </p:cNvCxnSpPr>
          <p:nvPr/>
        </p:nvCxnSpPr>
        <p:spPr>
          <a:xfrm>
            <a:off x="1795440" y="3214686"/>
            <a:ext cx="311949" cy="1081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>
            <a:off x="4321967" y="3224210"/>
            <a:ext cx="535785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1714480" y="4510094"/>
            <a:ext cx="2724168" cy="133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-852527" y="4505333"/>
            <a:ext cx="2714644" cy="152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29322" y="2070104"/>
            <a:ext cx="25154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Statement coverage: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(p=q) and (s&lt;5)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(p&gt;q)	</a:t>
            </a:r>
          </a:p>
          <a:p>
            <a:endParaRPr lang="en-US" dirty="0" smtClean="0"/>
          </a:p>
          <a:p>
            <a:r>
              <a:rPr lang="en-US" dirty="0" smtClean="0"/>
              <a:t>Decision coverage: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(p=q) and (s&lt;5)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(p&gt;q)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(p=q) and (s&gt;=5)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(p&lt;q)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Agile</a:t>
            </a:r>
          </a:p>
          <a:p>
            <a:pPr lvl="1">
              <a:buFontTx/>
              <a:buChar char="-"/>
            </a:pPr>
            <a:r>
              <a:rPr lang="ru-RU" sz="1800" dirty="0" smtClean="0"/>
              <a:t>Основы </a:t>
            </a:r>
            <a:r>
              <a:rPr lang="en-US" sz="1800" dirty="0" smtClean="0"/>
              <a:t>Agile software development</a:t>
            </a:r>
          </a:p>
          <a:p>
            <a:pPr lvl="1">
              <a:buFontTx/>
              <a:buChar char="-"/>
            </a:pPr>
            <a:r>
              <a:rPr lang="ru-RU" sz="1800" dirty="0" smtClean="0"/>
              <a:t>Представление о разных подходах </a:t>
            </a:r>
            <a:r>
              <a:rPr lang="en-US" sz="1800" dirty="0" smtClean="0"/>
              <a:t>Agile</a:t>
            </a:r>
          </a:p>
          <a:p>
            <a:pPr lvl="1">
              <a:buFontTx/>
              <a:buChar char="-"/>
            </a:pPr>
            <a:r>
              <a:rPr lang="ru-RU" sz="1800" dirty="0" smtClean="0"/>
              <a:t>Определение разницы тестирования </a:t>
            </a:r>
            <a:r>
              <a:rPr lang="en-US" sz="1800" dirty="0" smtClean="0"/>
              <a:t>Agile </a:t>
            </a:r>
            <a:r>
              <a:rPr lang="ru-RU" sz="1800" dirty="0" smtClean="0"/>
              <a:t>и </a:t>
            </a:r>
            <a:r>
              <a:rPr lang="en-US" sz="1800" dirty="0" smtClean="0"/>
              <a:t>Traditional</a:t>
            </a:r>
          </a:p>
          <a:p>
            <a:pPr lvl="1">
              <a:buFontTx/>
              <a:buChar char="-"/>
            </a:pPr>
            <a:r>
              <a:rPr lang="ru-RU" sz="1800" dirty="0" smtClean="0"/>
              <a:t>Оценка </a:t>
            </a:r>
            <a:r>
              <a:rPr lang="en-US" sz="1800" dirty="0" smtClean="0"/>
              <a:t>testing efforts </a:t>
            </a:r>
            <a:r>
              <a:rPr lang="ru-RU" sz="1800" dirty="0" smtClean="0"/>
              <a:t>в итеративной разработке</a:t>
            </a:r>
          </a:p>
          <a:p>
            <a:pPr lvl="1">
              <a:buFontTx/>
              <a:buChar char="-"/>
            </a:pPr>
            <a:r>
              <a:rPr lang="ru-RU" sz="1800" dirty="0" smtClean="0"/>
              <a:t>Выбор и внедрение необходимых тулов</a:t>
            </a:r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Обо мне...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В тестировании 1</a:t>
            </a:r>
            <a:r>
              <a:rPr lang="en-US" dirty="0" smtClean="0"/>
              <a:t>3</a:t>
            </a:r>
            <a:r>
              <a:rPr lang="ru-RU" dirty="0" smtClean="0"/>
              <a:t> лет.</a:t>
            </a:r>
          </a:p>
          <a:p>
            <a:r>
              <a:rPr lang="ru-RU" dirty="0" smtClean="0"/>
              <a:t>Последние </a:t>
            </a:r>
            <a:r>
              <a:rPr lang="en-US" dirty="0" smtClean="0"/>
              <a:t>5</a:t>
            </a:r>
            <a:r>
              <a:rPr lang="ru-RU" dirty="0" smtClean="0"/>
              <a:t> лет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QA team lead </a:t>
            </a:r>
            <a:r>
              <a:rPr lang="ru-RU" dirty="0" smtClean="0"/>
              <a:t>в компании </a:t>
            </a:r>
            <a:r>
              <a:rPr lang="en-US" dirty="0" err="1" smtClean="0"/>
              <a:t>Devexperts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Последние 3 года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Proctor of </a:t>
            </a:r>
            <a:r>
              <a:rPr lang="en-US" dirty="0" err="1" smtClean="0"/>
              <a:t>Devexperts</a:t>
            </a:r>
            <a:r>
              <a:rPr lang="en-US" dirty="0" smtClean="0"/>
              <a:t> ISTQB Certification Center.</a:t>
            </a:r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388" y="2643182"/>
            <a:ext cx="52197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z="1800" dirty="0" smtClean="0"/>
              <a:t>Test Manager</a:t>
            </a:r>
          </a:p>
          <a:p>
            <a:pPr lvl="1">
              <a:buFontTx/>
              <a:buChar char="-"/>
            </a:pPr>
            <a:r>
              <a:rPr lang="en-US" sz="1800" dirty="0" smtClean="0"/>
              <a:t>Test Analyst</a:t>
            </a:r>
          </a:p>
          <a:p>
            <a:pPr lvl="1">
              <a:buFontTx/>
              <a:buChar char="-"/>
            </a:pPr>
            <a:r>
              <a:rPr lang="en-US" sz="1800" dirty="0" smtClean="0"/>
              <a:t>Technical Test Analyst</a:t>
            </a:r>
          </a:p>
          <a:p>
            <a:pPr lvl="1"/>
            <a:endParaRPr lang="ru-RU" sz="18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Test Manager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Процесс тестирования ПО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Test Management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Ревью и метрики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Defect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Management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Improving Testing Process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Выбор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внедрение необходимых тулов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Работа с командой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Test Analyst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Процесс тестирования ПО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Test Management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monitoring,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control, risks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Техники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тестирования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Ревью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Defect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Management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Выбор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внедрение необходимых тулов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Technical Test Analyst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latin typeface="+mj-lt"/>
                <a:ea typeface="+mn-ea"/>
              </a:rPr>
              <a:t>Risk Based Testing</a:t>
            </a:r>
            <a:endParaRPr lang="ru-RU" dirty="0" smtClean="0">
              <a:latin typeface="+mj-lt"/>
              <a:ea typeface="+mn-ea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Structure Based Testing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Техники анализа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Review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Выбор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внедрение необходимых тулов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Автоматизация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Expert Level</a:t>
            </a:r>
            <a:endParaRPr lang="ru-RU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Management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latin typeface="+mn-lt"/>
                <a:ea typeface="+mn-ea"/>
              </a:rPr>
              <a:t>Improving</a:t>
            </a:r>
            <a:r>
              <a:rPr lang="en-US" dirty="0" smtClean="0">
                <a:latin typeface="+mn-lt"/>
                <a:ea typeface="+mn-ea"/>
              </a:rPr>
              <a:t> the Test Process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Automation Engineering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Test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Automation Management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153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Требования к кандидатам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8229600" cy="5011758"/>
          </a:xfrm>
        </p:spPr>
        <p:txBody>
          <a:bodyPr/>
          <a:lstStyle/>
          <a:p>
            <a:r>
              <a:rPr lang="en-US" dirty="0" smtClean="0"/>
              <a:t>Foundation Level</a:t>
            </a:r>
          </a:p>
          <a:p>
            <a:pPr lvl="1"/>
            <a:r>
              <a:rPr lang="ru-RU" sz="1800" dirty="0" smtClean="0"/>
              <a:t>Особых требований нет, но...</a:t>
            </a:r>
            <a:endParaRPr lang="en-US" sz="1800" dirty="0" smtClean="0"/>
          </a:p>
          <a:p>
            <a:pPr lvl="1"/>
            <a:r>
              <a:rPr lang="ru-RU" sz="1800" dirty="0" smtClean="0"/>
              <a:t>Желательно иметь полугодовой опыт в отрасли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Advanced Level</a:t>
            </a:r>
          </a:p>
          <a:p>
            <a:pPr lvl="1"/>
            <a:r>
              <a:rPr lang="ru-RU" sz="1800" dirty="0" smtClean="0"/>
              <a:t>Сертификат </a:t>
            </a:r>
            <a:r>
              <a:rPr lang="en-US" sz="1800" dirty="0" smtClean="0"/>
              <a:t>Foundation Level</a:t>
            </a:r>
          </a:p>
          <a:p>
            <a:pPr lvl="1"/>
            <a:r>
              <a:rPr lang="ru-RU" sz="1800" dirty="0" smtClean="0"/>
              <a:t>Опыт в отрасле от 3-х лет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dirty="0" smtClean="0"/>
              <a:t>Expert Level</a:t>
            </a:r>
          </a:p>
          <a:p>
            <a:pPr lvl="1"/>
            <a:r>
              <a:rPr lang="ru-RU" sz="1800" dirty="0" smtClean="0"/>
              <a:t>Сертификат </a:t>
            </a:r>
            <a:r>
              <a:rPr lang="en-US" sz="1800" dirty="0" smtClean="0"/>
              <a:t>Foundation Level</a:t>
            </a:r>
          </a:p>
          <a:p>
            <a:pPr lvl="1"/>
            <a:r>
              <a:rPr lang="ru-RU" sz="1800" dirty="0" smtClean="0"/>
              <a:t>Сертификат </a:t>
            </a:r>
            <a:r>
              <a:rPr lang="en-US" sz="1800" dirty="0" smtClean="0"/>
              <a:t>Advanced Level </a:t>
            </a:r>
            <a:r>
              <a:rPr lang="ru-RU" sz="1800" dirty="0" smtClean="0"/>
              <a:t>соответствующего направления</a:t>
            </a:r>
            <a:endParaRPr lang="en-US" sz="1800" dirty="0" smtClean="0"/>
          </a:p>
          <a:p>
            <a:pPr lvl="1"/>
            <a:r>
              <a:rPr lang="ru-RU" sz="1800" dirty="0" smtClean="0"/>
              <a:t>Как минимум </a:t>
            </a:r>
            <a:r>
              <a:rPr lang="en-US" sz="1800" dirty="0" smtClean="0"/>
              <a:t>7</a:t>
            </a:r>
            <a:r>
              <a:rPr lang="ru-RU" sz="1800" dirty="0" smtClean="0"/>
              <a:t> лет опыта практического тестирования</a:t>
            </a:r>
            <a:endParaRPr lang="en-US" sz="1800" dirty="0" smtClean="0"/>
          </a:p>
          <a:p>
            <a:pPr lvl="1"/>
            <a:r>
              <a:rPr lang="ru-RU" sz="1800" dirty="0" smtClean="0"/>
              <a:t>Из них как минимум 2 года опыта по направлению экзамена</a:t>
            </a:r>
          </a:p>
          <a:p>
            <a:pPr lvl="1"/>
            <a:r>
              <a:rPr lang="ru-RU" sz="1800" dirty="0" smtClean="0"/>
              <a:t>Прохождение курсов </a:t>
            </a:r>
            <a:r>
              <a:rPr lang="en-US" sz="1800" dirty="0" smtClean="0"/>
              <a:t>Expert Level</a:t>
            </a:r>
          </a:p>
          <a:p>
            <a:pPr lvl="1"/>
            <a:r>
              <a:rPr lang="ru-RU" sz="1800" dirty="0" smtClean="0"/>
              <a:t>Необходимо подтверждать уровень раз в 5 лет</a:t>
            </a:r>
            <a:endParaRPr lang="en-US" sz="1800" dirty="0" smtClean="0"/>
          </a:p>
          <a:p>
            <a:endParaRPr lang="en-US" sz="1800" dirty="0" smtClean="0"/>
          </a:p>
          <a:p>
            <a:pPr lvl="1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Русский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ru-RU" dirty="0" smtClean="0"/>
              <a:t>Английский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938329"/>
            <a:ext cx="5010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38329"/>
            <a:ext cx="3579778" cy="291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Русский язык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5043494" cy="31543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Какой набор тестовых данных</a:t>
            </a:r>
          </a:p>
          <a:p>
            <a:pPr>
              <a:buNone/>
            </a:pPr>
            <a:r>
              <a:rPr lang="ru-RU" dirty="0" smtClean="0"/>
              <a:t>демонстрирует классы эквивалентности </a:t>
            </a:r>
          </a:p>
          <a:p>
            <a:pPr>
              <a:buNone/>
            </a:pPr>
            <a:r>
              <a:rPr lang="ru-RU" dirty="0" smtClean="0"/>
              <a:t>для проверки является ли человек</a:t>
            </a:r>
          </a:p>
          <a:p>
            <a:pPr>
              <a:buNone/>
            </a:pPr>
            <a:r>
              <a:rPr lang="ru-RU" dirty="0" smtClean="0"/>
              <a:t>подростком или нет</a:t>
            </a:r>
            <a:r>
              <a:rPr lang="en-US" dirty="0" smtClean="0"/>
              <a:t>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10, 15 </a:t>
            </a:r>
            <a:r>
              <a:rPr lang="ru-RU" dirty="0" smtClean="0"/>
              <a:t>и</a:t>
            </a:r>
            <a:r>
              <a:rPr lang="en-US" dirty="0" smtClean="0"/>
              <a:t> 19 </a:t>
            </a:r>
            <a:r>
              <a:rPr lang="ru-RU" dirty="0" smtClean="0"/>
              <a:t>лет</a:t>
            </a:r>
            <a:endParaRPr lang="en-US" dirty="0" smtClean="0"/>
          </a:p>
          <a:p>
            <a:r>
              <a:rPr lang="en-US" dirty="0" smtClean="0"/>
              <a:t>13, 19 </a:t>
            </a:r>
            <a:r>
              <a:rPr lang="ru-RU" dirty="0" smtClean="0"/>
              <a:t>и</a:t>
            </a:r>
            <a:r>
              <a:rPr lang="en-US" dirty="0" smtClean="0"/>
              <a:t> 25 </a:t>
            </a:r>
            <a:r>
              <a:rPr lang="ru-RU" dirty="0" smtClean="0"/>
              <a:t>лет</a:t>
            </a:r>
            <a:endParaRPr lang="en-US" dirty="0" smtClean="0"/>
          </a:p>
          <a:p>
            <a:r>
              <a:rPr lang="en-US" dirty="0" smtClean="0"/>
              <a:t>13, 16 </a:t>
            </a:r>
            <a:r>
              <a:rPr lang="ru-RU" dirty="0" smtClean="0"/>
              <a:t>и</a:t>
            </a:r>
            <a:r>
              <a:rPr lang="en-US" dirty="0" smtClean="0"/>
              <a:t> 19 </a:t>
            </a:r>
            <a:r>
              <a:rPr lang="ru-RU" dirty="0" smtClean="0"/>
              <a:t>лет</a:t>
            </a:r>
            <a:endParaRPr lang="en-US" dirty="0" smtClean="0"/>
          </a:p>
          <a:p>
            <a:r>
              <a:rPr lang="en-US" dirty="0" smtClean="0"/>
              <a:t>12, 13 </a:t>
            </a:r>
            <a:r>
              <a:rPr lang="ru-RU" dirty="0" smtClean="0"/>
              <a:t>и</a:t>
            </a:r>
            <a:r>
              <a:rPr lang="en-US" dirty="0" smtClean="0"/>
              <a:t> 20 </a:t>
            </a:r>
            <a:r>
              <a:rPr lang="ru-RU" dirty="0" smtClean="0"/>
              <a:t>лет</a:t>
            </a:r>
            <a:endParaRPr lang="en-US" sz="1800" dirty="0" smtClean="0"/>
          </a:p>
          <a:p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2663"/>
            <a:ext cx="4987130" cy="365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Английский язык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5043494" cy="315437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Which set of test data demonstrates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equivalence partitioning to check whether a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customer is a </a:t>
            </a:r>
            <a:r>
              <a:rPr lang="en-US" b="1" dirty="0" smtClean="0"/>
              <a:t>teenager</a:t>
            </a:r>
            <a:r>
              <a:rPr lang="en-US" dirty="0" smtClean="0"/>
              <a:t> or not?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10, 15 and 19 years</a:t>
            </a:r>
          </a:p>
          <a:p>
            <a:r>
              <a:rPr lang="en-US" dirty="0" smtClean="0"/>
              <a:t>13, 19 and 25 years</a:t>
            </a:r>
          </a:p>
          <a:p>
            <a:r>
              <a:rPr lang="en-US" dirty="0" smtClean="0"/>
              <a:t>13, 16 and 19 years</a:t>
            </a:r>
          </a:p>
          <a:p>
            <a:r>
              <a:rPr lang="en-US" dirty="0" smtClean="0"/>
              <a:t>12, 13 and 20 years</a:t>
            </a:r>
            <a:endParaRPr lang="en-US" sz="1800" dirty="0" smtClean="0"/>
          </a:p>
          <a:p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14554"/>
            <a:ext cx="3669495" cy="43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готовиться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614998" cy="4525963"/>
          </a:xfrm>
        </p:spPr>
        <p:txBody>
          <a:bodyPr/>
          <a:lstStyle/>
          <a:p>
            <a:r>
              <a:rPr lang="ru-RU" dirty="0" smtClean="0"/>
              <a:t>Самостоятельная подготовка</a:t>
            </a:r>
          </a:p>
          <a:p>
            <a:endParaRPr lang="ru-RU" dirty="0" smtClean="0"/>
          </a:p>
          <a:p>
            <a:pPr lvl="1"/>
            <a:r>
              <a:rPr lang="ru-RU" sz="1800" dirty="0" smtClean="0"/>
              <a:t>Материалы для подготовки:</a:t>
            </a:r>
          </a:p>
          <a:p>
            <a:pPr lvl="2"/>
            <a:r>
              <a:rPr lang="en-US" sz="1400" dirty="0" smtClean="0"/>
              <a:t>Syllabus</a:t>
            </a:r>
          </a:p>
          <a:p>
            <a:pPr lvl="2"/>
            <a:r>
              <a:rPr lang="en-US" sz="1400" dirty="0" smtClean="0"/>
              <a:t>Glossary</a:t>
            </a:r>
          </a:p>
          <a:p>
            <a:pPr lvl="2"/>
            <a:r>
              <a:rPr lang="en-US" sz="1400" dirty="0" smtClean="0"/>
              <a:t>ISTQB Books</a:t>
            </a:r>
          </a:p>
          <a:p>
            <a:pPr lvl="2"/>
            <a:r>
              <a:rPr lang="en-US" sz="1400" dirty="0" smtClean="0"/>
              <a:t>Exam samples</a:t>
            </a:r>
          </a:p>
          <a:p>
            <a:pPr lvl="1"/>
            <a:endParaRPr lang="ru-RU" sz="1800" dirty="0" smtClean="0"/>
          </a:p>
          <a:p>
            <a:pPr lvl="1"/>
            <a:r>
              <a:rPr lang="ru-RU" sz="1800" dirty="0" smtClean="0"/>
              <a:t>Плюсы:</a:t>
            </a:r>
          </a:p>
          <a:p>
            <a:pPr lvl="2"/>
            <a:r>
              <a:rPr lang="ru-RU" sz="1400" dirty="0" smtClean="0"/>
              <a:t>Удобное время</a:t>
            </a:r>
          </a:p>
          <a:p>
            <a:pPr lvl="2"/>
            <a:r>
              <a:rPr lang="ru-RU" sz="1400" dirty="0" smtClean="0"/>
              <a:t>Ваша ответственность</a:t>
            </a:r>
          </a:p>
          <a:p>
            <a:pPr lvl="1"/>
            <a:r>
              <a:rPr lang="ru-RU" sz="1800" dirty="0" smtClean="0"/>
              <a:t>Минусы:</a:t>
            </a:r>
          </a:p>
          <a:p>
            <a:pPr lvl="2"/>
            <a:r>
              <a:rPr lang="ru-RU" sz="1400" dirty="0" smtClean="0"/>
              <a:t>Мотивация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143248"/>
            <a:ext cx="4686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О чем поговорим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3050"/>
            <a:ext cx="5043494" cy="4572032"/>
          </a:xfrm>
        </p:spPr>
        <p:txBody>
          <a:bodyPr/>
          <a:lstStyle/>
          <a:p>
            <a:r>
              <a:rPr lang="ru-RU" sz="2000" dirty="0" smtClean="0">
                <a:latin typeface="+mj-lt"/>
              </a:rPr>
              <a:t>Сертификация:</a:t>
            </a:r>
          </a:p>
          <a:p>
            <a:pPr lvl="1"/>
            <a:r>
              <a:rPr lang="ru-RU" sz="2000" dirty="0" smtClean="0"/>
              <a:t>Что это?</a:t>
            </a:r>
          </a:p>
          <a:p>
            <a:pPr lvl="1"/>
            <a:r>
              <a:rPr lang="ru-RU" sz="2000" dirty="0" smtClean="0"/>
              <a:t>Для чего нужна</a:t>
            </a:r>
            <a:r>
              <a:rPr lang="ru-RU" sz="2000" dirty="0" smtClean="0"/>
              <a:t>?</a:t>
            </a:r>
            <a:endParaRPr lang="ru-RU" sz="2000" dirty="0" smtClean="0"/>
          </a:p>
          <a:p>
            <a:pPr lvl="1"/>
            <a:endParaRPr lang="ru-RU" sz="2000" dirty="0" smtClean="0"/>
          </a:p>
          <a:p>
            <a:r>
              <a:rPr lang="ru-RU" dirty="0" smtClean="0">
                <a:latin typeface="+mj-lt"/>
              </a:rPr>
              <a:t>Почему </a:t>
            </a:r>
            <a:r>
              <a:rPr lang="en-US" dirty="0" smtClean="0">
                <a:latin typeface="+mj-lt"/>
              </a:rPr>
              <a:t>ISTQB</a:t>
            </a:r>
            <a:r>
              <a:rPr lang="ru-RU" dirty="0" smtClean="0">
                <a:latin typeface="+mj-lt"/>
              </a:rPr>
              <a:t>, а не...</a:t>
            </a:r>
            <a:r>
              <a:rPr lang="en-US" dirty="0" smtClean="0">
                <a:latin typeface="+mj-lt"/>
              </a:rPr>
              <a:t>?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Уровни и требования к кандидатам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Как сдавать?</a:t>
            </a:r>
          </a:p>
          <a:p>
            <a:r>
              <a:rPr lang="ru-RU" dirty="0" smtClean="0">
                <a:latin typeface="+mj-lt"/>
              </a:rPr>
              <a:t>Как готовиться?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Ссылки, контакты, вопросы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33893" y="2138347"/>
            <a:ext cx="5343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готовиться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9" y="3474732"/>
            <a:ext cx="4400552" cy="30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457200" y="1600200"/>
            <a:ext cx="56149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Объединяться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группы по интересам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Материалы для подготовки: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Syllabus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Glossary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ISTQB Books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 samples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Плюсы: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Общение, дискуссии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Обсуждения, чекпоинты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Минусы: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Организация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готовиться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070" y="3071810"/>
            <a:ext cx="3841350" cy="335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642910" y="1600200"/>
            <a:ext cx="56149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Проходить обучение в центрах сертификации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Материалы для подготовки: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Предоставляются центром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Плюсы: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Квалифицированный тренер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Отработанный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процесс обучения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Минусы: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Стоимость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обучения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сдавать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Определиться с вариантом подготовки</a:t>
            </a:r>
          </a:p>
          <a:p>
            <a:r>
              <a:rPr lang="ru-RU" dirty="0" smtClean="0"/>
              <a:t>Найти удобный Центр Сертификации</a:t>
            </a:r>
          </a:p>
          <a:p>
            <a:r>
              <a:rPr lang="ru-RU" dirty="0" smtClean="0"/>
              <a:t>Зарегистрироваться на экзамен</a:t>
            </a:r>
          </a:p>
          <a:p>
            <a:r>
              <a:rPr lang="ru-RU" dirty="0" smtClean="0"/>
              <a:t>Подготовиться к экзамену</a:t>
            </a:r>
          </a:p>
          <a:p>
            <a:r>
              <a:rPr lang="ru-RU" dirty="0" smtClean="0"/>
              <a:t>Сдать сертификационный экзамен</a:t>
            </a:r>
          </a:p>
          <a:p>
            <a:r>
              <a:rPr lang="ru-RU" dirty="0" smtClean="0"/>
              <a:t>Получить сертификат международного образца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37665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Регламент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Идентификация кандидата</a:t>
            </a:r>
          </a:p>
          <a:p>
            <a:r>
              <a:rPr lang="ru-RU" dirty="0" smtClean="0"/>
              <a:t>Инструктаж </a:t>
            </a:r>
          </a:p>
          <a:p>
            <a:r>
              <a:rPr lang="ru-RU" dirty="0" smtClean="0"/>
              <a:t>Принятие соглашений и регистрация в системе </a:t>
            </a:r>
          </a:p>
          <a:p>
            <a:r>
              <a:rPr lang="ru-RU" dirty="0" smtClean="0"/>
              <a:t>Экзамен</a:t>
            </a:r>
          </a:p>
          <a:p>
            <a:r>
              <a:rPr lang="ru-RU" dirty="0" smtClean="0"/>
              <a:t>Получение результата</a:t>
            </a:r>
          </a:p>
          <a:p>
            <a:r>
              <a:rPr lang="ru-RU" dirty="0" smtClean="0"/>
              <a:t>Анализ результата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06238"/>
            <a:ext cx="4114801" cy="325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Нет ничего лучше самостоятельной подготовки</a:t>
            </a:r>
          </a:p>
          <a:p>
            <a:r>
              <a:rPr lang="ru-RU" dirty="0" smtClean="0">
                <a:latin typeface="+mj-lt"/>
              </a:rPr>
              <a:t>Используйте несколько источников</a:t>
            </a:r>
          </a:p>
          <a:p>
            <a:r>
              <a:rPr lang="ru-RU" dirty="0" smtClean="0">
                <a:latin typeface="+mj-lt"/>
              </a:rPr>
              <a:t>Ранняя регистрация – сильная мотивация</a:t>
            </a:r>
          </a:p>
          <a:p>
            <a:r>
              <a:rPr lang="ru-RU" dirty="0" smtClean="0">
                <a:latin typeface="+mj-lt"/>
              </a:rPr>
              <a:t>Период подготовки в режиме 2-3 часа в день:</a:t>
            </a:r>
          </a:p>
          <a:p>
            <a:pPr lvl="1"/>
            <a:r>
              <a:rPr lang="en-US" sz="1800" dirty="0" smtClean="0"/>
              <a:t>FL: 2 </a:t>
            </a:r>
            <a:r>
              <a:rPr lang="ru-RU" sz="1800" dirty="0" smtClean="0"/>
              <a:t>недели</a:t>
            </a:r>
          </a:p>
          <a:p>
            <a:pPr lvl="1"/>
            <a:r>
              <a:rPr lang="en-US" sz="1800" dirty="0" smtClean="0"/>
              <a:t>AL: </a:t>
            </a:r>
            <a:r>
              <a:rPr lang="ru-RU" sz="1800" dirty="0" smtClean="0"/>
              <a:t>6 недель</a:t>
            </a:r>
          </a:p>
          <a:p>
            <a:endParaRPr lang="ru-RU" sz="800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На экзамене:</a:t>
            </a:r>
          </a:p>
          <a:p>
            <a:pPr lvl="1"/>
            <a:r>
              <a:rPr lang="ru-RU" sz="1800" dirty="0" smtClean="0"/>
              <a:t>Не волнуйтесь</a:t>
            </a:r>
          </a:p>
          <a:p>
            <a:pPr lvl="1"/>
            <a:r>
              <a:rPr lang="ru-RU" sz="1800" dirty="0" smtClean="0"/>
              <a:t>Есть вопрос – задайте</a:t>
            </a:r>
          </a:p>
          <a:p>
            <a:pPr lvl="1"/>
            <a:r>
              <a:rPr lang="ru-RU" sz="1800" dirty="0" smtClean="0"/>
              <a:t>Следите за временем</a:t>
            </a:r>
          </a:p>
          <a:p>
            <a:pPr lvl="1"/>
            <a:r>
              <a:rPr lang="ru-RU" sz="1800" dirty="0" smtClean="0"/>
              <a:t>Учитывайте весовые коэффициенты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7634" y="3000372"/>
            <a:ext cx="2759166" cy="332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Материалы для подготовки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247174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Syllabi</a:t>
            </a:r>
          </a:p>
          <a:p>
            <a:r>
              <a:rPr lang="en-US" dirty="0" smtClean="0"/>
              <a:t>Books for ISTQB Certification</a:t>
            </a:r>
          </a:p>
          <a:p>
            <a:r>
              <a:rPr lang="en-US" dirty="0" smtClean="0"/>
              <a:t>IEEE 829</a:t>
            </a:r>
          </a:p>
          <a:p>
            <a:r>
              <a:rPr lang="en-US" dirty="0" smtClean="0"/>
              <a:t>ISTQB Glossary</a:t>
            </a:r>
            <a:endParaRPr lang="ru-RU" dirty="0" smtClean="0"/>
          </a:p>
          <a:p>
            <a:r>
              <a:rPr lang="en-US" dirty="0" smtClean="0"/>
              <a:t>Exam samples</a:t>
            </a:r>
            <a:endParaRPr lang="ru-RU" dirty="0" smtClean="0"/>
          </a:p>
          <a:p>
            <a:endParaRPr lang="en-US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3" y="1804956"/>
            <a:ext cx="3471858" cy="46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Материалы для подготовки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714348" y="1600200"/>
            <a:ext cx="8229600" cy="325756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Based on the IEEE Standard for Software Test Documentation, which of the </a:t>
            </a:r>
          </a:p>
          <a:p>
            <a:pPr>
              <a:buNone/>
            </a:pPr>
            <a:r>
              <a:rPr lang="en-US" dirty="0" smtClean="0"/>
              <a:t>following sections are part of the test summary report?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Test summary and report identifier </a:t>
            </a:r>
            <a:br>
              <a:rPr lang="en-US" dirty="0" smtClean="0"/>
            </a:br>
            <a:r>
              <a:rPr lang="en-US" dirty="0" smtClean="0"/>
              <a:t>- Summary </a:t>
            </a:r>
            <a:br>
              <a:rPr lang="en-US" dirty="0" smtClean="0"/>
            </a:br>
            <a:r>
              <a:rPr lang="en-US" dirty="0" smtClean="0"/>
              <a:t>- Variances </a:t>
            </a:r>
            <a:br>
              <a:rPr lang="en-US" dirty="0" smtClean="0"/>
            </a:br>
            <a:r>
              <a:rPr lang="en-US" dirty="0" smtClean="0"/>
              <a:t>- Comprehensive assessment </a:t>
            </a:r>
            <a:br>
              <a:rPr lang="en-US" dirty="0" smtClean="0"/>
            </a:br>
            <a:r>
              <a:rPr lang="en-US" dirty="0" smtClean="0"/>
              <a:t>- Approvals</a:t>
            </a: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0" y="2714620"/>
            <a:ext cx="37719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Материалы для подготовки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http://www.istqb.org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http://www.istqb.org/downloads/syllabi.html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http://www.istqb.org/references/articles/istqb-related-articles.html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http://www.istqb.org/references/books/istqb-related-books.html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000372"/>
            <a:ext cx="3329771" cy="352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Материалы для подготовки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ru-RU" u="sng" dirty="0" smtClean="0">
                <a:hlinkClick r:id="rId2"/>
              </a:rPr>
              <a:t>http://www.istqb.guru/</a:t>
            </a:r>
            <a:endParaRPr lang="en-US" u="sng" dirty="0" smtClean="0"/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softwaretestinggenius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com</a:t>
            </a:r>
            <a:r>
              <a:rPr lang="ru-RU" u="sng" dirty="0" smtClean="0">
                <a:hlinkClick r:id="rId3"/>
              </a:rPr>
              <a:t>/</a:t>
            </a:r>
            <a:endParaRPr lang="en-US" u="sng" dirty="0" smtClean="0"/>
          </a:p>
          <a:p>
            <a:r>
              <a:rPr lang="en-US" dirty="0" smtClean="0">
                <a:hlinkClick r:id="rId4"/>
              </a:rPr>
              <a:t>http://istqb.patshala.com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*(неофициальные материалы)</a:t>
            </a: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000372"/>
            <a:ext cx="3329771" cy="352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5276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Сертификация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14488"/>
            <a:ext cx="4900618" cy="1571636"/>
          </a:xfrm>
        </p:spPr>
        <p:txBody>
          <a:bodyPr/>
          <a:lstStyle/>
          <a:p>
            <a:r>
              <a:rPr lang="ru-RU" dirty="0" smtClean="0"/>
              <a:t>Сертификация – это...</a:t>
            </a:r>
          </a:p>
          <a:p>
            <a:pPr>
              <a:buNone/>
            </a:pPr>
            <a:r>
              <a:rPr lang="ru-RU" dirty="0" smtClean="0"/>
              <a:t>	...форма </a:t>
            </a:r>
            <a:r>
              <a:rPr lang="ru-RU" u="sng" dirty="0" smtClean="0"/>
              <a:t>подтверждения соответствия</a:t>
            </a:r>
            <a:r>
              <a:rPr lang="ru-RU" dirty="0" smtClean="0"/>
              <a:t> чего-либо требованиям каких-либо регламентов, стандартов, правил.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848" y="1600200"/>
            <a:ext cx="3418952" cy="482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20831233">
            <a:off x="904024" y="3922431"/>
            <a:ext cx="165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знания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 rot="18223945">
            <a:off x="1932325" y="4426745"/>
            <a:ext cx="1720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навыки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 rot="19119472">
            <a:off x="3198909" y="4695654"/>
            <a:ext cx="1676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умения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Mike Kravchenko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mike.kravchenko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kravchenko@devexperts.com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ICQ: 121239649</a:t>
            </a:r>
          </a:p>
          <a:p>
            <a:endParaRPr lang="ru-RU" dirty="0" smtClean="0"/>
          </a:p>
          <a:p>
            <a:pPr>
              <a:buNone/>
            </a:pPr>
            <a:r>
              <a:rPr lang="en-US" dirty="0" err="1" smtClean="0"/>
              <a:t>Devexperts</a:t>
            </a:r>
            <a:r>
              <a:rPr lang="en-US" dirty="0" smtClean="0"/>
              <a:t> ISTQB Certification Center:</a:t>
            </a:r>
          </a:p>
          <a:p>
            <a:r>
              <a:rPr lang="en-US" sz="1800" dirty="0" smtClean="0">
                <a:hlinkClick r:id="rId3"/>
              </a:rPr>
              <a:t>http://www.devexperts.com/ru/products/services/istqb/cert.html</a:t>
            </a:r>
            <a:endParaRPr lang="en-US" dirty="0" smtClean="0"/>
          </a:p>
          <a:p>
            <a:r>
              <a:rPr lang="en-US" sz="1800" dirty="0" smtClean="0"/>
              <a:t>Email: </a:t>
            </a:r>
            <a:r>
              <a:rPr lang="en-US" sz="1800" dirty="0" smtClean="0">
                <a:hlinkClick r:id="rId4"/>
              </a:rPr>
              <a:t>istqb@devexperts.com</a:t>
            </a:r>
            <a:r>
              <a:rPr lang="en-US" sz="1800" dirty="0" smtClean="0"/>
              <a:t>  </a:t>
            </a:r>
          </a:p>
          <a:p>
            <a:endParaRPr lang="ru-R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00504"/>
            <a:ext cx="3971924" cy="25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Сертификация: Зачем?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r>
              <a:rPr lang="ru-RU" dirty="0" smtClean="0"/>
              <a:t>...чтобы подтвердить уровень</a:t>
            </a:r>
            <a:endParaRPr lang="en-US" dirty="0" smtClean="0"/>
          </a:p>
          <a:p>
            <a:r>
              <a:rPr lang="ru-RU" dirty="0" smtClean="0"/>
              <a:t>...чтобы заполнить пробелы</a:t>
            </a:r>
          </a:p>
          <a:p>
            <a:r>
              <a:rPr lang="ru-RU" dirty="0" smtClean="0"/>
              <a:t>...чтобы систематизировать</a:t>
            </a:r>
          </a:p>
          <a:p>
            <a:r>
              <a:rPr lang="ru-RU" dirty="0" smtClean="0"/>
              <a:t>...чтобы структурировать</a:t>
            </a:r>
          </a:p>
          <a:p>
            <a:r>
              <a:rPr lang="ru-RU" dirty="0" smtClean="0"/>
              <a:t>...чтобы освежить</a:t>
            </a:r>
          </a:p>
          <a:p>
            <a:r>
              <a:rPr lang="ru-RU" dirty="0" smtClean="0"/>
              <a:t>...чтобы научиться </a:t>
            </a:r>
          </a:p>
          <a:p>
            <a:r>
              <a:rPr lang="ru-RU" dirty="0" smtClean="0"/>
              <a:t>...чтобы не стоять на месте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38" y="1600200"/>
            <a:ext cx="4019562" cy="360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972188" cy="4525963"/>
          </a:xfrm>
        </p:spPr>
        <p:txBody>
          <a:bodyPr/>
          <a:lstStyle/>
          <a:p>
            <a:r>
              <a:rPr lang="en-US" dirty="0" smtClean="0"/>
              <a:t>International Software Testing Qualifications Board</a:t>
            </a:r>
          </a:p>
          <a:p>
            <a:endParaRPr lang="en-US" dirty="0" smtClean="0"/>
          </a:p>
          <a:p>
            <a:r>
              <a:rPr lang="ru-RU" dirty="0" smtClean="0"/>
              <a:t>Особенности:</a:t>
            </a:r>
          </a:p>
          <a:p>
            <a:pPr lvl="1"/>
            <a:r>
              <a:rPr lang="ru-RU" sz="1800" dirty="0" smtClean="0"/>
              <a:t>Международная</a:t>
            </a:r>
          </a:p>
          <a:p>
            <a:pPr lvl="1"/>
            <a:r>
              <a:rPr lang="ru-RU" sz="1800" dirty="0" smtClean="0"/>
              <a:t>Развивающаяся</a:t>
            </a:r>
          </a:p>
          <a:p>
            <a:pPr lvl="1"/>
            <a:r>
              <a:rPr lang="ru-RU" sz="1800" dirty="0" smtClean="0"/>
              <a:t>Открытая</a:t>
            </a:r>
          </a:p>
          <a:p>
            <a:pPr lvl="1"/>
            <a:r>
              <a:rPr lang="ru-RU" sz="1800" dirty="0" smtClean="0"/>
              <a:t>Официальная</a:t>
            </a:r>
            <a:endParaRPr lang="en-US" sz="1800" dirty="0" smtClean="0"/>
          </a:p>
          <a:p>
            <a:pPr lvl="1"/>
            <a:r>
              <a:rPr lang="ru-RU" sz="1800" dirty="0" smtClean="0"/>
              <a:t>Независимая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Что еще?</a:t>
            </a:r>
          </a:p>
          <a:p>
            <a:pPr lvl="1"/>
            <a:r>
              <a:rPr lang="en-US" sz="1800" dirty="0" smtClean="0"/>
              <a:t>IIST</a:t>
            </a:r>
          </a:p>
          <a:p>
            <a:pPr lvl="1"/>
            <a:r>
              <a:rPr lang="en-US" sz="1800" dirty="0" smtClean="0"/>
              <a:t>QAI Global Institute</a:t>
            </a:r>
          </a:p>
          <a:p>
            <a:pPr lvl="1"/>
            <a:r>
              <a:rPr lang="en-US" sz="1800" dirty="0" smtClean="0"/>
              <a:t>ISEB</a:t>
            </a:r>
            <a:endParaRPr lang="ru-RU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650" y="3571876"/>
            <a:ext cx="4943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ISTQB</a:t>
            </a:r>
            <a:endParaRPr lang="ru-RU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17638"/>
            <a:ext cx="6762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Base</a:t>
            </a:r>
          </a:p>
          <a:p>
            <a:pPr lvl="1" algn="just">
              <a:buFontTx/>
              <a:buChar char="-"/>
            </a:pPr>
            <a:r>
              <a:rPr lang="ru-RU" sz="1800" dirty="0" smtClean="0"/>
              <a:t>Основа основ</a:t>
            </a:r>
          </a:p>
          <a:p>
            <a:pPr lvl="1">
              <a:buFontTx/>
              <a:buChar char="-"/>
            </a:pPr>
            <a:r>
              <a:rPr lang="ru-RU" sz="1800" dirty="0" smtClean="0"/>
              <a:t>Подходит всем (</a:t>
            </a:r>
            <a:r>
              <a:rPr lang="en-US" sz="1800" dirty="0" smtClean="0"/>
              <a:t>test designers, test analysts, test engineers, test consultants, etc.)</a:t>
            </a:r>
          </a:p>
          <a:p>
            <a:pPr lvl="1">
              <a:buFontTx/>
              <a:buChar char="-"/>
            </a:pPr>
            <a:r>
              <a:rPr lang="ru-RU" sz="1800" dirty="0" smtClean="0"/>
              <a:t>И даже... (</a:t>
            </a:r>
            <a:r>
              <a:rPr lang="en-US" sz="1800" dirty="0" smtClean="0"/>
              <a:t>project managers, quality managers, software developers, etc.</a:t>
            </a:r>
            <a:r>
              <a:rPr lang="ru-RU" sz="1800" dirty="0" smtClean="0"/>
              <a:t>)</a:t>
            </a:r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Base</a:t>
            </a:r>
            <a:r>
              <a:rPr lang="ru-RU" dirty="0" smtClean="0"/>
              <a:t> </a:t>
            </a:r>
            <a:r>
              <a:rPr lang="en-US" dirty="0" smtClean="0"/>
              <a:t>Content</a:t>
            </a:r>
          </a:p>
          <a:p>
            <a:pPr lvl="1">
              <a:buFontTx/>
              <a:buChar char="-"/>
            </a:pPr>
            <a:r>
              <a:rPr lang="ru-RU" sz="1800" dirty="0" smtClean="0"/>
              <a:t>Основы теории тестирования</a:t>
            </a:r>
          </a:p>
          <a:p>
            <a:pPr lvl="1">
              <a:buFontTx/>
              <a:buChar char="-"/>
            </a:pPr>
            <a:r>
              <a:rPr lang="ru-RU" sz="1800" dirty="0" smtClean="0"/>
              <a:t>Жизненный цикл разработки и тестирования ПО</a:t>
            </a:r>
          </a:p>
          <a:p>
            <a:pPr lvl="1">
              <a:buFontTx/>
              <a:buChar char="-"/>
            </a:pPr>
            <a:r>
              <a:rPr lang="ru-RU" sz="1800" dirty="0" smtClean="0"/>
              <a:t>Статические техники</a:t>
            </a:r>
          </a:p>
          <a:p>
            <a:pPr lvl="1">
              <a:buFontTx/>
              <a:buChar char="-"/>
            </a:pPr>
            <a:r>
              <a:rPr lang="ru-RU" sz="1800" dirty="0" smtClean="0"/>
              <a:t>Техники тест-дизайна</a:t>
            </a:r>
          </a:p>
          <a:p>
            <a:pPr lvl="1">
              <a:buFontTx/>
              <a:buChar char="-"/>
            </a:pPr>
            <a:r>
              <a:rPr lang="ru-RU" sz="1800" dirty="0" smtClean="0"/>
              <a:t>Тест-менеджмент</a:t>
            </a:r>
          </a:p>
          <a:p>
            <a:pPr lvl="1">
              <a:buFontTx/>
              <a:buChar char="-"/>
            </a:pPr>
            <a:r>
              <a:rPr lang="ru-RU" sz="1800" dirty="0" smtClean="0"/>
              <a:t>Использование тулов</a:t>
            </a:r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Verdana"/>
        <a:ea typeface="Verdana"/>
        <a:cs typeface="Verdana"/>
      </a:majorFont>
      <a:minorFont>
        <a:latin typeface="Arial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13665</TotalTime>
  <Words>996</Words>
  <Application>Microsoft Office PowerPoint</Application>
  <PresentationFormat>On-screen Show (4:3)</PresentationFormat>
  <Paragraphs>343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2_Office Theme</vt:lpstr>
      <vt:lpstr>ISTQB сертификация: Приводим знания в порядок</vt:lpstr>
      <vt:lpstr>Обо мне...</vt:lpstr>
      <vt:lpstr>О чем поговорим</vt:lpstr>
      <vt:lpstr>Сертификация</vt:lpstr>
      <vt:lpstr>Сертификация: Зачем?</vt:lpstr>
      <vt:lpstr>ISTQB</vt:lpstr>
      <vt:lpstr>Структура ISTQB</vt:lpstr>
      <vt:lpstr>ISTQB: Foundation Level</vt:lpstr>
      <vt:lpstr>ISTQB: Foundation Level</vt:lpstr>
      <vt:lpstr>ISTQB: Foundation Level</vt:lpstr>
      <vt:lpstr>ISTQB: Foundation Level</vt:lpstr>
      <vt:lpstr>ISTQB: Foundation Level</vt:lpstr>
      <vt:lpstr>Slide 13</vt:lpstr>
      <vt:lpstr>Slide 14</vt:lpstr>
      <vt:lpstr>Slide 15</vt:lpstr>
      <vt:lpstr>Slide 16</vt:lpstr>
      <vt:lpstr>Slide 17</vt:lpstr>
      <vt:lpstr>Slide 18</vt:lpstr>
      <vt:lpstr>ISTQB: Foundation Level</vt:lpstr>
      <vt:lpstr>ISTQB: Advanced Level</vt:lpstr>
      <vt:lpstr>ISTQB: Advanced Level</vt:lpstr>
      <vt:lpstr>ISTQB: Advanced Level</vt:lpstr>
      <vt:lpstr>ISTQB: Advanced Level</vt:lpstr>
      <vt:lpstr>ISTQB: Expert Level</vt:lpstr>
      <vt:lpstr>Требования к кандидатам</vt:lpstr>
      <vt:lpstr>Русский vs Английский</vt:lpstr>
      <vt:lpstr>Русский язык</vt:lpstr>
      <vt:lpstr>Английский язык</vt:lpstr>
      <vt:lpstr>Как готовиться</vt:lpstr>
      <vt:lpstr>Как готовиться</vt:lpstr>
      <vt:lpstr>Как готовиться</vt:lpstr>
      <vt:lpstr>Как сдавать</vt:lpstr>
      <vt:lpstr>Регламент</vt:lpstr>
      <vt:lpstr>Рекомендации</vt:lpstr>
      <vt:lpstr>Материалы для подготовки</vt:lpstr>
      <vt:lpstr>Материалы для подготовки</vt:lpstr>
      <vt:lpstr>Материалы для подготовки</vt:lpstr>
      <vt:lpstr>Материалы для подготовки</vt:lpstr>
      <vt:lpstr>Slide 39</vt:lpstr>
      <vt:lpstr>Контакты</vt:lpstr>
    </vt:vector>
  </TitlesOfParts>
  <Company>УЦ Люксофт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тестированием. Анализ типичных проблем</dc:title>
  <dc:creator>Александр Александров</dc:creator>
  <cp:lastModifiedBy>kravchenko</cp:lastModifiedBy>
  <cp:revision>788</cp:revision>
  <dcterms:created xsi:type="dcterms:W3CDTF">2008-04-02T17:11:54Z</dcterms:created>
  <dcterms:modified xsi:type="dcterms:W3CDTF">2014-09-11T10:56:10Z</dcterms:modified>
</cp:coreProperties>
</file>