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4" r:id="rId7"/>
    <p:sldId id="283" r:id="rId8"/>
    <p:sldId id="265" r:id="rId9"/>
    <p:sldId id="266" r:id="rId10"/>
    <p:sldId id="267" r:id="rId11"/>
    <p:sldId id="269" r:id="rId12"/>
    <p:sldId id="270" r:id="rId13"/>
    <p:sldId id="260" r:id="rId14"/>
    <p:sldId id="261" r:id="rId15"/>
    <p:sldId id="262" r:id="rId16"/>
    <p:sldId id="263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ачало" id="{0C901448-0AEA-4606-8DEA-C18BFE6096FE}">
          <p14:sldIdLst>
            <p14:sldId id="256"/>
            <p14:sldId id="257"/>
            <p14:sldId id="258"/>
            <p14:sldId id="275"/>
            <p14:sldId id="259"/>
            <p14:sldId id="264"/>
            <p14:sldId id="283"/>
            <p14:sldId id="265"/>
            <p14:sldId id="266"/>
            <p14:sldId id="267"/>
            <p14:sldId id="269"/>
            <p14:sldId id="270"/>
            <p14:sldId id="260"/>
            <p14:sldId id="261"/>
            <p14:sldId id="262"/>
            <p14:sldId id="263"/>
            <p14:sldId id="271"/>
            <p14:sldId id="272"/>
            <p14:sldId id="273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854"/>
    <a:srgbClr val="3B1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660"/>
  </p:normalViewPr>
  <p:slideViewPr>
    <p:cSldViewPr snapToGrid="0">
      <p:cViewPr>
        <p:scale>
          <a:sx n="66" d="100"/>
          <a:sy n="66" d="100"/>
        </p:scale>
        <p:origin x="73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67DC-13E8-42C1-B49C-F3E7EEE616F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64AC-AF64-418F-94B2-6C01646F2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67DC-13E8-42C1-B49C-F3E7EEE616F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64AC-AF64-418F-94B2-6C01646F2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7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67DC-13E8-42C1-B49C-F3E7EEE616F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64AC-AF64-418F-94B2-6C01646F2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2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67DC-13E8-42C1-B49C-F3E7EEE616F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64AC-AF64-418F-94B2-6C01646F2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8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67DC-13E8-42C1-B49C-F3E7EEE616F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64AC-AF64-418F-94B2-6C01646F2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9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67DC-13E8-42C1-B49C-F3E7EEE616F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64AC-AF64-418F-94B2-6C01646F2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9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67DC-13E8-42C1-B49C-F3E7EEE616F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64AC-AF64-418F-94B2-6C01646F2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5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67DC-13E8-42C1-B49C-F3E7EEE616F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64AC-AF64-418F-94B2-6C01646F2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3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67DC-13E8-42C1-B49C-F3E7EEE616F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64AC-AF64-418F-94B2-6C01646F2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7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67DC-13E8-42C1-B49C-F3E7EEE616F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64AC-AF64-418F-94B2-6C01646F2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5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67DC-13E8-42C1-B49C-F3E7EEE616F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64AC-AF64-418F-94B2-6C01646F2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67DC-13E8-42C1-B49C-F3E7EEE616F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64AC-AF64-418F-94B2-6C01646F2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3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6187" y="1837860"/>
            <a:ext cx="8129285" cy="1472499"/>
          </a:xfrm>
        </p:spPr>
        <p:txBody>
          <a:bodyPr>
            <a:normAutofit/>
          </a:bodyPr>
          <a:lstStyle/>
          <a:p>
            <a:r>
              <a:rPr lang="ru-RU" sz="4800" b="1" dirty="0"/>
              <a:t>Оптимизация </a:t>
            </a:r>
            <a:r>
              <a:rPr lang="ru-RU" sz="4800" b="1" dirty="0" err="1"/>
              <a:t>Selenium</a:t>
            </a:r>
            <a:r>
              <a:rPr lang="ru-RU" sz="4800" b="1" dirty="0"/>
              <a:t> тестов и ускорение их поддержки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442521" y="4460848"/>
            <a:ext cx="4414709" cy="1347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Балахонов Павел</a:t>
            </a:r>
          </a:p>
          <a:p>
            <a:pPr algn="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QA Automation Engineer</a:t>
            </a:r>
          </a:p>
          <a:p>
            <a:pPr algn="r"/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Mail.Ru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Group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 descr="Картинки по запросу эмблема mail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39" y="4798858"/>
            <a:ext cx="3303889" cy="1189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32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2178" y="1672543"/>
            <a:ext cx="9236597" cy="5613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страницы в </a:t>
            </a:r>
            <a:r>
              <a:rPr lang="en-US" dirty="0" smtClean="0"/>
              <a:t>UI </a:t>
            </a:r>
            <a:r>
              <a:rPr lang="ru-RU" dirty="0" smtClean="0"/>
              <a:t>тестировании на медиа проектах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752" y="1626244"/>
            <a:ext cx="9236597" cy="5266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Динамические и статические локаторы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2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752" y="1626244"/>
            <a:ext cx="9236597" cy="908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Шаблоны низкоуровневого взаимодействия с элементами страницы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3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731" y="1678329"/>
            <a:ext cx="9155575" cy="81023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Статический </a:t>
            </a:r>
            <a:r>
              <a:rPr lang="en-US" sz="2400" b="1" dirty="0" smtClean="0"/>
              <a:t>Web </a:t>
            </a:r>
            <a:r>
              <a:rPr lang="ru-RU" sz="2400" b="1" dirty="0" smtClean="0"/>
              <a:t>компонент как вспомогательная сущность поддержки тестов</a:t>
            </a:r>
            <a:endParaRPr lang="ru-RU" sz="2400" b="1" dirty="0"/>
          </a:p>
        </p:txBody>
      </p:sp>
      <p:pic>
        <p:nvPicPr>
          <p:cNvPr id="2052" name="Picture 4" descr="https://cloclo9.datacloudmail.ru/weblink/view/38EE/dvrjYYoGx?etag=81D3BF4014E5F644F007F2C5B425D15D2AD4D5C8&amp;key=fa3f5453890d11c361a0205906dabe8d19e65b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31" y="2689998"/>
            <a:ext cx="9140745" cy="22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loclo38.datacloudmail.ru/weblink/view/FEPP/a6cyjWEjP?etag=A0A573B998BEC30D9A8DFF2617C6513FD32097AE&amp;key=fa3f5453890d11c361a0205906dabe8d19e65b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85" y="1732966"/>
            <a:ext cx="9590311" cy="479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1" y="1672542"/>
            <a:ext cx="9005104" cy="584521"/>
          </a:xfrm>
        </p:spPr>
        <p:txBody>
          <a:bodyPr/>
          <a:lstStyle/>
          <a:p>
            <a:pPr algn="ctr"/>
            <a:r>
              <a:rPr lang="en-US" b="1" dirty="0" smtClean="0"/>
              <a:t>Popup</a:t>
            </a:r>
            <a:r>
              <a:rPr lang="ru-RU" b="1" dirty="0" smtClean="0"/>
              <a:t> как динамический компонент</a:t>
            </a:r>
            <a:endParaRPr lang="ru-RU" b="1" dirty="0"/>
          </a:p>
        </p:txBody>
      </p:sp>
      <p:pic>
        <p:nvPicPr>
          <p:cNvPr id="4098" name="Picture 2" descr="https://cloclo25.datacloudmail.ru/weblink/view/ELPS/NJdJk54gA?etag=DB87721A332B140AAD129214A9C5A6E2A872E1A9&amp;key=fa3f5453890d11c361a0205906dabe8d19e65b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70" y="2491878"/>
            <a:ext cx="9361366" cy="358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cloclo18.datacloudmail.ru/weblink/view/N2AT/GsAaYWiMH?etag=CDB867046C63F61A27DAE8AA959CBF0FCA8C36BC&amp;key=c05e2079a7cd19e9bbaca90cc30f03d07f7331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34" y="1807098"/>
            <a:ext cx="9393698" cy="454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611" y="1637818"/>
            <a:ext cx="9010267" cy="931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Компонентный </a:t>
            </a:r>
            <a:r>
              <a:rPr lang="ru-RU" dirty="0" err="1" smtClean="0"/>
              <a:t>валидатор</a:t>
            </a:r>
            <a:r>
              <a:rPr lang="ru-RU" dirty="0" smtClean="0"/>
              <a:t> и его роль в упрощении поддержки </a:t>
            </a:r>
            <a:r>
              <a:rPr lang="en-US" dirty="0" smtClean="0"/>
              <a:t>UI </a:t>
            </a:r>
            <a:r>
              <a:rPr lang="ru-RU" dirty="0" smtClean="0"/>
              <a:t>тестов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8588" y="1603094"/>
            <a:ext cx="9218612" cy="5150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Навигационный </a:t>
            </a:r>
            <a:r>
              <a:rPr lang="ru-RU" dirty="0" err="1" smtClean="0"/>
              <a:t>валидатор</a:t>
            </a:r>
            <a:r>
              <a:rPr lang="ru-RU" dirty="0" smtClean="0"/>
              <a:t> и его роль в поддержке тестов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9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013" y="1626243"/>
            <a:ext cx="9288060" cy="549798"/>
          </a:xfrm>
        </p:spPr>
        <p:txBody>
          <a:bodyPr>
            <a:normAutofit/>
          </a:bodyPr>
          <a:lstStyle/>
          <a:p>
            <a:r>
              <a:rPr lang="ru-RU" dirty="0" smtClean="0"/>
              <a:t>Статические локаторы. Преимущества и недостатки.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2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414" y="1651914"/>
            <a:ext cx="6288911" cy="59185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884854"/>
                </a:solidFill>
              </a:rPr>
              <a:t>Немного обо мне</a:t>
            </a:r>
            <a:endParaRPr lang="ru-RU" sz="4000" b="1" dirty="0">
              <a:solidFill>
                <a:srgbClr val="884854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24186" y="2582899"/>
            <a:ext cx="6288066" cy="3670895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Работаю в автоматизации тестирования более 6 </a:t>
            </a:r>
            <a:r>
              <a:rPr lang="ru-RU" sz="2600" dirty="0" smtClean="0"/>
              <a:t>лет</a:t>
            </a:r>
            <a:endParaRPr lang="ru-RU" sz="2600" dirty="0"/>
          </a:p>
          <a:p>
            <a:r>
              <a:rPr lang="ru-RU" sz="2600" dirty="0" smtClean="0"/>
              <a:t>Люблю программировать и искать баги</a:t>
            </a:r>
          </a:p>
          <a:p>
            <a:r>
              <a:rPr lang="ru-RU" sz="2600" dirty="0" smtClean="0"/>
              <a:t>Не люблю очереди и делать что-то</a:t>
            </a:r>
            <a:r>
              <a:rPr lang="en-US" sz="2600" dirty="0" smtClean="0"/>
              <a:t> </a:t>
            </a:r>
            <a:r>
              <a:rPr lang="ru-RU" sz="2600" dirty="0" smtClean="0"/>
              <a:t>монотонное вручную</a:t>
            </a:r>
          </a:p>
          <a:p>
            <a:r>
              <a:rPr lang="ru-RU" sz="2600" dirty="0" smtClean="0"/>
              <a:t>Нравится изучать и исследовать системы автоматизации, их архитектуру и логические связи между функциональными компонентами</a:t>
            </a:r>
            <a:endParaRPr lang="en-US" sz="2600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6442" y="3041761"/>
            <a:ext cx="3670897" cy="275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610" y="1672541"/>
            <a:ext cx="9137590" cy="1001211"/>
          </a:xfrm>
        </p:spPr>
        <p:txBody>
          <a:bodyPr/>
          <a:lstStyle/>
          <a:p>
            <a:pPr algn="ctr"/>
            <a:r>
              <a:rPr lang="ru-RU" dirty="0" smtClean="0"/>
              <a:t>Динамические локаторы. Преимущества и недостатки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4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439" y="1660967"/>
            <a:ext cx="9207037" cy="619246"/>
          </a:xfrm>
        </p:spPr>
        <p:txBody>
          <a:bodyPr/>
          <a:lstStyle/>
          <a:p>
            <a:pPr algn="ctr"/>
            <a:r>
              <a:rPr lang="en-US" dirty="0" smtClean="0"/>
              <a:t>Common Page API</a:t>
            </a:r>
            <a:r>
              <a:rPr lang="ru-RU" dirty="0" smtClean="0"/>
              <a:t> и ее роль в поддержке </a:t>
            </a:r>
            <a:r>
              <a:rPr lang="en-US" dirty="0" smtClean="0"/>
              <a:t>UI </a:t>
            </a:r>
            <a:r>
              <a:rPr lang="ru-RU" dirty="0" smtClean="0"/>
              <a:t>тестов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0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439" y="1660967"/>
            <a:ext cx="9207037" cy="6192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Структура </a:t>
            </a:r>
            <a:r>
              <a:rPr lang="en-US" dirty="0" smtClean="0"/>
              <a:t>Common Page API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8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8589" y="1672543"/>
            <a:ext cx="9207037" cy="908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Процесс поддержки </a:t>
            </a:r>
            <a:r>
              <a:rPr lang="en-US" dirty="0" smtClean="0"/>
              <a:t>UI</a:t>
            </a:r>
            <a:r>
              <a:rPr lang="ru-RU" dirty="0" smtClean="0"/>
              <a:t> тестов и его организация</a:t>
            </a:r>
            <a:r>
              <a:rPr lang="en-US" dirty="0" smtClean="0"/>
              <a:t> </a:t>
            </a:r>
            <a:r>
              <a:rPr lang="ru-RU" dirty="0" smtClean="0"/>
              <a:t>на медиа проектах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7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439" y="1660966"/>
            <a:ext cx="9207037" cy="9086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Преимущества и недостатки данной организации процесса поддержки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2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887" y="1730416"/>
            <a:ext cx="9033417" cy="8160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Зависимость расхода ресурсов от размера </a:t>
            </a:r>
            <a:r>
              <a:rPr lang="en-US" dirty="0"/>
              <a:t>test suite </a:t>
            </a:r>
            <a:r>
              <a:rPr lang="ru-RU" dirty="0"/>
              <a:t>на фиксе </a:t>
            </a:r>
            <a:r>
              <a:rPr lang="en-US" dirty="0" smtClean="0"/>
              <a:t>“</a:t>
            </a:r>
            <a:r>
              <a:rPr lang="ru-RU" dirty="0" smtClean="0"/>
              <a:t>После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3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6462" y="1718841"/>
            <a:ext cx="8906095" cy="792865"/>
          </a:xfrm>
        </p:spPr>
        <p:txBody>
          <a:bodyPr/>
          <a:lstStyle/>
          <a:p>
            <a:r>
              <a:rPr lang="ru-RU" dirty="0" smtClean="0"/>
              <a:t>Всем спасибо!!!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7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6462" y="1718841"/>
            <a:ext cx="8906095" cy="792865"/>
          </a:xfrm>
        </p:spPr>
        <p:txBody>
          <a:bodyPr/>
          <a:lstStyle/>
          <a:p>
            <a:r>
              <a:rPr lang="ru-RU" dirty="0" smtClean="0"/>
              <a:t>Вопросы</a:t>
            </a:r>
            <a:r>
              <a:rPr lang="en-US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447" y="1637818"/>
            <a:ext cx="9214753" cy="51507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Проблема поддержки </a:t>
            </a:r>
            <a:r>
              <a:rPr lang="en-US" sz="2800" b="1" dirty="0" smtClean="0"/>
              <a:t>UI </a:t>
            </a:r>
            <a:r>
              <a:rPr lang="ru-RU" sz="2800" b="1" dirty="0" smtClean="0"/>
              <a:t>тестов на медиа проектах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39028" y="2349661"/>
            <a:ext cx="9248172" cy="4213185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Большое количество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UI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автоматизированных тестов</a:t>
            </a:r>
          </a:p>
          <a:p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Частый релиз различных проектов</a:t>
            </a:r>
          </a:p>
          <a:p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Неполный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 анализ ошибок </a:t>
            </a:r>
            <a:r>
              <a:rPr lang="ru-RU" sz="2600" dirty="0" err="1" smtClean="0">
                <a:solidFill>
                  <a:schemeClr val="accent5">
                    <a:lumMod val="50000"/>
                  </a:schemeClr>
                </a:solidFill>
              </a:rPr>
              <a:t>автотестов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 ручными </a:t>
            </a:r>
            <a:r>
              <a:rPr lang="ru-RU" sz="2600" dirty="0" err="1" smtClean="0">
                <a:solidFill>
                  <a:schemeClr val="accent5">
                    <a:lumMod val="50000"/>
                  </a:schemeClr>
                </a:solidFill>
              </a:rPr>
              <a:t>тестировщиками</a:t>
            </a:r>
            <a:endParaRPr lang="ru-RU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Отсутствие раннего информирования в </a:t>
            </a:r>
            <a:r>
              <a:rPr lang="ru-RU" sz="2600" dirty="0" err="1" smtClean="0">
                <a:solidFill>
                  <a:schemeClr val="accent5">
                    <a:lumMod val="50000"/>
                  </a:schemeClr>
                </a:solidFill>
              </a:rPr>
              <a:t>автотестах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 об изменениях в приложении</a:t>
            </a:r>
          </a:p>
          <a:p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 Маленькая команда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UI </a:t>
            </a:r>
            <a:r>
              <a:rPr lang="ru-RU" sz="2600" dirty="0" err="1" smtClean="0">
                <a:solidFill>
                  <a:schemeClr val="accent5">
                    <a:lumMod val="50000"/>
                  </a:schemeClr>
                </a:solidFill>
              </a:rPr>
              <a:t>автоматизаторов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 на медиа проектах</a:t>
            </a:r>
          </a:p>
          <a:p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Необходимость полного фикса отдельных медиа проектов перед прогоном регресса на релизе и после выкатки на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production</a:t>
            </a:r>
            <a:endParaRPr lang="ru-RU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Большое количество в корне отличающихся по функциональности проектов</a:t>
            </a:r>
          </a:p>
          <a:p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Старый код и архитектура системы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UI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 автоматизации</a:t>
            </a:r>
            <a:endParaRPr lang="ru-RU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93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439" y="1637818"/>
            <a:ext cx="9195462" cy="8275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Зависимость расхода ресурсов от размера </a:t>
            </a:r>
            <a:r>
              <a:rPr lang="en-US" dirty="0" smtClean="0"/>
              <a:t>test suite </a:t>
            </a:r>
            <a:r>
              <a:rPr lang="ru-RU" dirty="0" smtClean="0"/>
              <a:t>на фиксе </a:t>
            </a:r>
            <a:r>
              <a:rPr lang="en-US" dirty="0" smtClean="0"/>
              <a:t>“</a:t>
            </a:r>
            <a:r>
              <a:rPr lang="ru-RU" dirty="0" smtClean="0"/>
              <a:t>До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6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773" y="1510495"/>
            <a:ext cx="9051403" cy="4572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Структура системы </a:t>
            </a:r>
            <a:r>
              <a:rPr lang="en-US" sz="2400" b="1" dirty="0" smtClean="0"/>
              <a:t>UI </a:t>
            </a:r>
            <a:r>
              <a:rPr lang="ru-RU" sz="2400" b="1" dirty="0" smtClean="0"/>
              <a:t>автоматизации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на проектах </a:t>
            </a:r>
            <a:r>
              <a:rPr lang="en-US" sz="2400" b="1" dirty="0" smtClean="0"/>
              <a:t>“</a:t>
            </a:r>
            <a:r>
              <a:rPr lang="ru-RU" sz="2400" b="1" dirty="0" smtClean="0"/>
              <a:t>Почта</a:t>
            </a:r>
            <a:r>
              <a:rPr lang="en-US" sz="2400" b="1" dirty="0" smtClean="0"/>
              <a:t>&amp;</a:t>
            </a:r>
            <a:r>
              <a:rPr lang="ru-RU" sz="2400" b="1" dirty="0" smtClean="0"/>
              <a:t>Портал</a:t>
            </a:r>
            <a:r>
              <a:rPr lang="en-US" sz="2400" b="1" dirty="0" smtClean="0"/>
              <a:t>”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266" y="1967696"/>
            <a:ext cx="3674921" cy="46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1185" y="1684116"/>
            <a:ext cx="8906096" cy="538223"/>
          </a:xfrm>
        </p:spPr>
        <p:txBody>
          <a:bodyPr/>
          <a:lstStyle/>
          <a:p>
            <a:pPr algn="ctr"/>
            <a:r>
              <a:rPr lang="en-US" b="1" dirty="0" smtClean="0"/>
              <a:t>UI </a:t>
            </a:r>
            <a:r>
              <a:rPr lang="ru-RU" b="1" dirty="0" smtClean="0"/>
              <a:t>тест и его структур</a:t>
            </a:r>
            <a:r>
              <a:rPr lang="ru-RU" b="1" dirty="0"/>
              <a:t>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068" y="2326512"/>
            <a:ext cx="2440329" cy="42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cloclo41.datacloudmail.ru/weblink/view/6xvC/rEAAURMGR?etag=01068324637F894C3AADC0FCDFA33B6A40CB4AD6&amp;key=c05e2079a7cd19e9bbaca90cc30f03d07f7331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33" y="1581834"/>
            <a:ext cx="9196770" cy="50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028" y="1603093"/>
            <a:ext cx="9225023" cy="5729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Steps </a:t>
            </a:r>
            <a:r>
              <a:rPr lang="ru-RU" dirty="0" smtClean="0"/>
              <a:t>как преобразователь интерфейса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4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028" y="1603093"/>
            <a:ext cx="9225023" cy="9549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Плюсы и минусы </a:t>
            </a:r>
            <a:r>
              <a:rPr lang="en-US" dirty="0" smtClean="0"/>
              <a:t>Steps Adapter </a:t>
            </a:r>
            <a:r>
              <a:rPr lang="ru-RU" dirty="0" smtClean="0"/>
              <a:t>по сравнению с инкапсуляцией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7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272</Words>
  <Application>Microsoft Office PowerPoint</Application>
  <PresentationFormat>Широкоэкранный</PresentationFormat>
  <Paragraphs>39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Тема Office</vt:lpstr>
      <vt:lpstr>Оптимизация Selenium тестов и ускорение их поддержки</vt:lpstr>
      <vt:lpstr>Немного обо мне</vt:lpstr>
      <vt:lpstr>Проблема поддержки UI тестов на медиа проектах</vt:lpstr>
      <vt:lpstr>Зависимость расхода ресурсов от размера test suite на фиксе “До”</vt:lpstr>
      <vt:lpstr>Структура системы UI автоматизации на проектах “Почта&amp;Портал”</vt:lpstr>
      <vt:lpstr>UI тест и его структура</vt:lpstr>
      <vt:lpstr>Презентация PowerPoint</vt:lpstr>
      <vt:lpstr>Steps как преобразователь интерфейса</vt:lpstr>
      <vt:lpstr>Плюсы и минусы Steps Adapter по сравнению с инкапсуляцией</vt:lpstr>
      <vt:lpstr>Структура страницы в UI тестировании на медиа проектах</vt:lpstr>
      <vt:lpstr>Динамические и статические локаторы</vt:lpstr>
      <vt:lpstr>Шаблоны низкоуровневого взаимодействия с элементами страницы</vt:lpstr>
      <vt:lpstr>Статический Web компонент как вспомогательная сущность поддержки тестов</vt:lpstr>
      <vt:lpstr>Презентация PowerPoint</vt:lpstr>
      <vt:lpstr>Popup как динамический компонент</vt:lpstr>
      <vt:lpstr>Презентация PowerPoint</vt:lpstr>
      <vt:lpstr>Компонентный валидатор и его роль в упрощении поддержки UI тестов</vt:lpstr>
      <vt:lpstr>Навигационный валидатор и его роль в поддержке тестов</vt:lpstr>
      <vt:lpstr>Статические локаторы. Преимущества и недостатки.</vt:lpstr>
      <vt:lpstr>Динамические локаторы. Преимущества и недостатки</vt:lpstr>
      <vt:lpstr>Common Page API и ее роль в поддержке UI тестов</vt:lpstr>
      <vt:lpstr>Структура Common Page API</vt:lpstr>
      <vt:lpstr>Процесс поддержки UI тестов и его организация на медиа проектах</vt:lpstr>
      <vt:lpstr>Преимущества и недостатки данной организации процесса поддержки</vt:lpstr>
      <vt:lpstr>Зависимость расхода ресурсов от размера test suite на фиксе “После”</vt:lpstr>
      <vt:lpstr>Всем спасибо!!!</vt:lpstr>
      <vt:lpstr>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Разгоняем UI автоматизированные тесты. Профилирование UI тестов.</dc:title>
  <dc:creator>balahonov.admin</dc:creator>
  <cp:lastModifiedBy>balahonov.admin</cp:lastModifiedBy>
  <cp:revision>71</cp:revision>
  <dcterms:created xsi:type="dcterms:W3CDTF">2017-07-04T20:22:22Z</dcterms:created>
  <dcterms:modified xsi:type="dcterms:W3CDTF">2017-10-04T19:51:58Z</dcterms:modified>
</cp:coreProperties>
</file>