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71" r:id="rId5"/>
    <p:sldId id="380" r:id="rId6"/>
    <p:sldId id="381" r:id="rId7"/>
    <p:sldId id="388" r:id="rId8"/>
    <p:sldId id="383" r:id="rId9"/>
    <p:sldId id="384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1" r:id="rId21"/>
    <p:sldId id="402" r:id="rId22"/>
    <p:sldId id="403" r:id="rId23"/>
    <p:sldId id="404" r:id="rId24"/>
    <p:sldId id="405" r:id="rId25"/>
    <p:sldId id="410" r:id="rId26"/>
    <p:sldId id="408" r:id="rId27"/>
    <p:sldId id="409" r:id="rId28"/>
    <p:sldId id="3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iece, Ilze" initials="AI" lastIdx="11" clrIdx="0">
    <p:extLst/>
  </p:cmAuthor>
  <p:cmAuthor id="2" name="Ilze Arniece" initials="IA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00A"/>
    <a:srgbClr val="FF0000"/>
    <a:srgbClr val="F0301C"/>
    <a:srgbClr val="805A00"/>
    <a:srgbClr val="A6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648"/>
  </p:normalViewPr>
  <p:slideViewPr>
    <p:cSldViewPr snapToGrid="0">
      <p:cViewPr varScale="1">
        <p:scale>
          <a:sx n="107" d="100"/>
          <a:sy n="107" d="100"/>
        </p:scale>
        <p:origin x="200" y="160"/>
      </p:cViewPr>
      <p:guideLst>
        <p:guide orient="horz" pos="10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commentAuthors" Target="commentAuthor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4EB11-566C-42C0-9531-B745BD5BEEF9}" type="datetimeFigureOut">
              <a:rPr lang="en-US" smtClean="0"/>
              <a:t>5/23/18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30706-3CB0-47EB-9DB1-3A81878AE4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93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949D8-F49B-4165-B813-E855668BE15F}" type="datetimeFigureOut">
              <a:rPr lang="en-US" smtClean="0"/>
              <a:t>5/23/18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26799-5E0D-4D19-90E2-6EC888B69D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5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6799-5E0D-4D19-90E2-6EC888B69D3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9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6799-5E0D-4D19-90E2-6EC888B69D3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8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A74020-06D2-4184-9D53-084B2554F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7497635" y="625110"/>
            <a:ext cx="4343179" cy="2387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97636" y="2435464"/>
            <a:ext cx="287528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22461" y="2646456"/>
            <a:ext cx="5852927" cy="4106199"/>
            <a:chOff x="422461" y="2646456"/>
            <a:chExt cx="5852927" cy="4106199"/>
          </a:xfrm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2405469" y="4251087"/>
              <a:ext cx="3869919" cy="2501568"/>
            </a:xfrm>
            <a:custGeom>
              <a:avLst/>
              <a:gdLst>
                <a:gd name="T0" fmla="*/ 3374 w 3374"/>
                <a:gd name="T1" fmla="*/ 0 h 2181"/>
                <a:gd name="T2" fmla="*/ 0 w 3374"/>
                <a:gd name="T3" fmla="*/ 1398 h 2181"/>
                <a:gd name="T4" fmla="*/ 0 w 3374"/>
                <a:gd name="T5" fmla="*/ 2181 h 2181"/>
                <a:gd name="T6" fmla="*/ 3374 w 3374"/>
                <a:gd name="T7" fmla="*/ 782 h 2181"/>
                <a:gd name="T8" fmla="*/ 3374 w 3374"/>
                <a:gd name="T9" fmla="*/ 0 h 2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4" h="2181">
                  <a:moveTo>
                    <a:pt x="3374" y="0"/>
                  </a:moveTo>
                  <a:lnTo>
                    <a:pt x="0" y="1398"/>
                  </a:lnTo>
                  <a:lnTo>
                    <a:pt x="0" y="2181"/>
                  </a:lnTo>
                  <a:lnTo>
                    <a:pt x="3374" y="782"/>
                  </a:lnTo>
                  <a:lnTo>
                    <a:pt x="3374" y="0"/>
                  </a:lnTo>
                  <a:close/>
                </a:path>
              </a:pathLst>
            </a:custGeom>
            <a:gradFill>
              <a:gsLst>
                <a:gs pos="7000">
                  <a:srgbClr val="FF0000"/>
                </a:gs>
                <a:gs pos="100000">
                  <a:srgbClr val="A10026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22461" y="3759200"/>
              <a:ext cx="3695700" cy="2298700"/>
            </a:xfrm>
            <a:prstGeom prst="rect">
              <a:avLst/>
            </a:prstGeom>
          </p:spPr>
        </p:pic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2405469" y="2646456"/>
              <a:ext cx="3869919" cy="2501568"/>
            </a:xfrm>
            <a:custGeom>
              <a:avLst/>
              <a:gdLst>
                <a:gd name="T0" fmla="*/ 3374 w 3374"/>
                <a:gd name="T1" fmla="*/ 2181 h 2181"/>
                <a:gd name="T2" fmla="*/ 0 w 3374"/>
                <a:gd name="T3" fmla="*/ 782 h 2181"/>
                <a:gd name="T4" fmla="*/ 0 w 3374"/>
                <a:gd name="T5" fmla="*/ 0 h 2181"/>
                <a:gd name="T6" fmla="*/ 3374 w 3374"/>
                <a:gd name="T7" fmla="*/ 1399 h 2181"/>
                <a:gd name="T8" fmla="*/ 3374 w 3374"/>
                <a:gd name="T9" fmla="*/ 2181 h 2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74" h="2181">
                  <a:moveTo>
                    <a:pt x="3374" y="2181"/>
                  </a:moveTo>
                  <a:lnTo>
                    <a:pt x="0" y="782"/>
                  </a:lnTo>
                  <a:lnTo>
                    <a:pt x="0" y="0"/>
                  </a:lnTo>
                  <a:lnTo>
                    <a:pt x="3374" y="1399"/>
                  </a:lnTo>
                  <a:lnTo>
                    <a:pt x="3374" y="2181"/>
                  </a:lnTo>
                  <a:close/>
                </a:path>
              </a:pathLst>
            </a:custGeom>
            <a:solidFill>
              <a:srgbClr val="FF0000"/>
            </a:solidFill>
            <a:ln w="65088" cap="rnd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913" y="287564"/>
            <a:ext cx="1922916" cy="7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3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368300"/>
            <a:ext cx="7602183" cy="1030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" y="1983555"/>
            <a:ext cx="332622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42365" y="1983555"/>
            <a:ext cx="332622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E0C80F9A-5FC1-47D9-90EC-4478A419156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447850" y="1983555"/>
            <a:ext cx="332622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692958" y="654650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12466" y="6546501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607547" y="6531429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999622" y="6526404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838848" y="6541477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96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368300"/>
            <a:ext cx="7602183" cy="1030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1647" y="1983555"/>
            <a:ext cx="2300926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907919" y="1983556"/>
            <a:ext cx="2866159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latin typeface="+mj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907920" y="1737360"/>
            <a:ext cx="2866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748937" y="1983555"/>
            <a:ext cx="2300926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095292" y="1983555"/>
            <a:ext cx="2300926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30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880" y="1983556"/>
            <a:ext cx="7608216" cy="40684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xmlns="" id="{6F50C221-C5BF-4195-812B-6187E5AA6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2" y="368300"/>
            <a:ext cx="7602183" cy="1030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763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368300"/>
            <a:ext cx="7602183" cy="1030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" y="1983555"/>
            <a:ext cx="350493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39941" y="1983555"/>
            <a:ext cx="350493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10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368300"/>
            <a:ext cx="7602183" cy="1030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1647" y="1983555"/>
            <a:ext cx="2300926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748937" y="1983555"/>
            <a:ext cx="2300926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095292" y="1983555"/>
            <a:ext cx="2300926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9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6880" y="368300"/>
            <a:ext cx="7608216" cy="1030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907918" y="1983556"/>
            <a:ext cx="2866159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latin typeface="+mj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907919" y="1737360"/>
            <a:ext cx="2866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524435" y="6481482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197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36880" y="368300"/>
            <a:ext cx="7608216" cy="1030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56447" y="660250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32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+ 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25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B326B9-DA42-4E59-8D1E-B937F0D428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4201F90-926B-44AA-8C96-4077F847247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5680" y="5585467"/>
            <a:ext cx="2866159" cy="10286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 surname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F64AE35-CF69-4FD2-BC3B-3DEF07627DBF}"/>
              </a:ext>
            </a:extLst>
          </p:cNvPr>
          <p:cNvSpPr/>
          <p:nvPr userDrawn="1"/>
        </p:nvSpPr>
        <p:spPr>
          <a:xfrm>
            <a:off x="425680" y="1885467"/>
            <a:ext cx="2120296" cy="86177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 algn="l">
              <a:lnSpc>
                <a:spcPct val="80000"/>
              </a:lnSpc>
            </a:pPr>
            <a:r>
              <a:rPr lang="en-US" sz="2600" dirty="0">
                <a:solidFill>
                  <a:schemeClr val="tx1"/>
                </a:solidFill>
                <a:latin typeface="+mj-lt"/>
              </a:rPr>
              <a:t>CONTACTS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516AEE14-5C26-4C3B-A199-BDE1B998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238" y="472712"/>
            <a:ext cx="4428840" cy="24533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287564"/>
            <a:ext cx="1922916" cy="7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93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on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B326B9-DA42-4E59-8D1E-B937F0D428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2032" y="368301"/>
            <a:ext cx="7608216" cy="226411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25681" y="2814763"/>
            <a:ext cx="4361004" cy="344770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900">
                <a:solidFill>
                  <a:srgbClr val="A67600"/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F9478C1-B6FA-4880-93EB-1F2739BEDC38}"/>
              </a:ext>
            </a:extLst>
          </p:cNvPr>
          <p:cNvSpPr/>
          <p:nvPr userDrawn="1"/>
        </p:nvSpPr>
        <p:spPr>
          <a:xfrm>
            <a:off x="425681" y="6444817"/>
            <a:ext cx="2353208" cy="2308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900" dirty="0">
                <a:solidFill>
                  <a:srgbClr val="A67600"/>
                </a:solidFill>
              </a:rPr>
              <a:t>Copyright 2018 Accenture. All rights reserved.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1869" y="368300"/>
            <a:ext cx="1302144" cy="5192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70" y="1237448"/>
            <a:ext cx="7327713" cy="548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701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3" pos="742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FC2BB28-151B-468A-90BE-41E232A09B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45E6F0F-513F-41B4-BB6A-3DEE17D0A25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5667272-6DF8-445D-8867-90A8C56A2E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3EF03-F666-471B-A1B4-F509A5572F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982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1B326B9-DA42-4E59-8D1E-B937F0D428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2032" y="368301"/>
            <a:ext cx="7608216" cy="226411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6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5681" y="2814763"/>
            <a:ext cx="4361004" cy="344770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900">
                <a:solidFill>
                  <a:srgbClr val="A67600"/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9478C1-B6FA-4880-93EB-1F2739BEDC38}"/>
              </a:ext>
            </a:extLst>
          </p:cNvPr>
          <p:cNvSpPr/>
          <p:nvPr userDrawn="1"/>
        </p:nvSpPr>
        <p:spPr>
          <a:xfrm>
            <a:off x="425681" y="6444817"/>
            <a:ext cx="2353208" cy="2308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900" dirty="0">
                <a:solidFill>
                  <a:srgbClr val="A67600"/>
                </a:solidFill>
              </a:rPr>
              <a:t>Copyright 2018 Accenture.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1869" y="368300"/>
            <a:ext cx="1302144" cy="51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7D267C3-F105-4B19-8059-490DB1F20E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25680" y="3751898"/>
            <a:ext cx="6188479" cy="28527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45237" y="472712"/>
            <a:ext cx="4309733" cy="237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287564"/>
            <a:ext cx="1922916" cy="7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0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+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7D267C3-F105-4B19-8059-490DB1F20E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333" y="-287867"/>
            <a:ext cx="5751600" cy="7145867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436880" y="368300"/>
            <a:ext cx="7608216" cy="10303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8178967" y="2977457"/>
            <a:ext cx="589280" cy="28951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200" b="0" dirty="0">
                <a:latin typeface="+mj-lt"/>
              </a:rPr>
              <a:t>UK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9236834" y="3392595"/>
            <a:ext cx="102616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200" b="0" dirty="0">
                <a:latin typeface="+mj-lt"/>
              </a:rPr>
              <a:t>Germany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230155" y="5899575"/>
            <a:ext cx="102616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200" b="0" dirty="0">
                <a:latin typeface="+mj-lt"/>
              </a:rPr>
              <a:t>Greece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986705" y="2415095"/>
            <a:ext cx="102616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200" b="0" dirty="0">
                <a:solidFill>
                  <a:srgbClr val="FF0000"/>
                </a:solidFill>
                <a:latin typeface="+mj-lt"/>
              </a:rPr>
              <a:t>Latvia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9827807" y="2276453"/>
            <a:ext cx="102616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200" b="0" dirty="0">
                <a:latin typeface="+mj-lt"/>
              </a:rPr>
              <a:t>Sweden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10926942" y="1502177"/>
            <a:ext cx="102616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1200" b="0" dirty="0">
                <a:latin typeface="+mj-lt"/>
              </a:rPr>
              <a:t>Finland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752F5D99-DF95-4A95-B88D-3858B816D2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880" y="1983555"/>
            <a:ext cx="350493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3D16208B-7C7C-41E9-A6E3-5C4A0F7A013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40158" y="1983555"/>
            <a:ext cx="350493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900">
                <a:solidFill>
                  <a:srgbClr val="A67600"/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F9478C1-B6FA-4880-93EB-1F2739BEDC38}"/>
              </a:ext>
            </a:extLst>
          </p:cNvPr>
          <p:cNvSpPr/>
          <p:nvPr userDrawn="1"/>
        </p:nvSpPr>
        <p:spPr>
          <a:xfrm>
            <a:off x="425681" y="6444817"/>
            <a:ext cx="2353208" cy="2308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900" dirty="0">
                <a:solidFill>
                  <a:srgbClr val="A67600"/>
                </a:solidFill>
              </a:rPr>
              <a:t>Copyright 2018 Accenture.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810703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6880" y="1983556"/>
            <a:ext cx="7608216" cy="40684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907919" y="1983556"/>
            <a:ext cx="2866159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latin typeface="+mj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907919" y="1737360"/>
            <a:ext cx="2866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5">
            <a:extLst>
              <a:ext uri="{FF2B5EF4-FFF2-40B4-BE49-F238E27FC236}">
                <a16:creationId xmlns:a16="http://schemas.microsoft.com/office/drawing/2014/main" xmlns="" id="{6F50C221-C5BF-4195-812B-6187E5AA6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880" y="368300"/>
            <a:ext cx="7608216" cy="10167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410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4156" userDrawn="1">
          <p15:clr>
            <a:srgbClr val="FBAE40"/>
          </p15:clr>
        </p15:guide>
        <p15:guide id="3" pos="3940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62152-0535-2C4E-B64A-F1363EBC9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1E73AA9-2314-5744-A265-251AC0D3C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1F0A8A3-3D38-D241-A654-2633CFA9E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" y="1983556"/>
            <a:ext cx="7608216" cy="40684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50CF3CF-AAF8-444C-87E5-D72B27800E9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907919" y="1983556"/>
            <a:ext cx="2866159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latin typeface="+mj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246A0D-51B6-5A45-9FF1-B4549922C668}"/>
              </a:ext>
            </a:extLst>
          </p:cNvPr>
          <p:cNvSpPr txBox="1"/>
          <p:nvPr userDrawn="1"/>
        </p:nvSpPr>
        <p:spPr>
          <a:xfrm>
            <a:off x="8896043" y="1246637"/>
            <a:ext cx="2878035" cy="39624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r"/>
            <a:r>
              <a:rPr lang="en-US" sz="1100" dirty="0">
                <a:latin typeface="+mj-lt"/>
              </a:rPr>
              <a:t>Visit us </a:t>
            </a:r>
            <a:r>
              <a:rPr lang="en-US" sz="1100" dirty="0">
                <a:solidFill>
                  <a:srgbClr val="FF0000"/>
                </a:solidFill>
                <a:latin typeface="+mj-lt"/>
              </a:rPr>
              <a:t>@ </a:t>
            </a:r>
            <a:r>
              <a:rPr lang="en-US" sz="1100" u="sng" dirty="0">
                <a:solidFill>
                  <a:srgbClr val="FF0000"/>
                </a:solidFill>
                <a:latin typeface="+mj-lt"/>
              </a:rPr>
              <a:t>Latvia.Accenture.lv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0B8D597-A23A-654A-87BC-1948DAE04E6B}"/>
              </a:ext>
            </a:extLst>
          </p:cNvPr>
          <p:cNvCxnSpPr/>
          <p:nvPr userDrawn="1"/>
        </p:nvCxnSpPr>
        <p:spPr>
          <a:xfrm>
            <a:off x="8907919" y="1737360"/>
            <a:ext cx="2866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53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368300"/>
            <a:ext cx="7602183" cy="1030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6880" y="1983555"/>
            <a:ext cx="350493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907919" y="1983556"/>
            <a:ext cx="2866159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600" b="0" baseline="0">
                <a:latin typeface="+mj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40158" y="1983555"/>
            <a:ext cx="3504938" cy="41103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907920" y="1737360"/>
            <a:ext cx="2866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763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912" y="368300"/>
            <a:ext cx="7574887" cy="100515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5680" y="1983556"/>
            <a:ext cx="3340203" cy="38666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437314" y="1981899"/>
            <a:ext cx="3336763" cy="388323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430798" y="2005963"/>
            <a:ext cx="3341602" cy="364259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SOME TEXT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24981" y="2574758"/>
            <a:ext cx="3340203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24980" y="2399840"/>
            <a:ext cx="3340203" cy="37164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400" b="0" i="0" smtClean="0"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latin typeface="+mj-lt"/>
              </a:rPr>
              <a:t>Text: </a:t>
            </a:r>
            <a:r>
              <a:rPr lang="en-US"/>
              <a:t>Client is Finnish public government organization in charge of data sensitive cases workflow management. 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32197" y="2394285"/>
            <a:ext cx="3340203" cy="37164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lang="en-US" sz="1400" b="0" i="0" smtClean="0"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latin typeface="+mj-lt"/>
              </a:rPr>
              <a:t>Text: </a:t>
            </a:r>
            <a:r>
              <a:rPr lang="en-US"/>
              <a:t>Client is Finnish public government organization in charge of data sensitive cases workflow management. 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437314" y="2394285"/>
            <a:ext cx="3340203" cy="3716426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smtClean="0"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>
                <a:latin typeface="+mj-lt"/>
              </a:rPr>
              <a:t>Text: </a:t>
            </a:r>
            <a:r>
              <a:rPr lang="en-US"/>
              <a:t>Client is Finnish public government organization in charge of data sensitive cases workflow management.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481869" y="368300"/>
            <a:ext cx="1302144" cy="519260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3643" y="6444157"/>
            <a:ext cx="27432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D03E1BA-4E8B-4FE6-B973-ABE274ACF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F9478C1-B6FA-4880-93EB-1F2739BEDC38}"/>
              </a:ext>
            </a:extLst>
          </p:cNvPr>
          <p:cNvSpPr/>
          <p:nvPr userDrawn="1"/>
        </p:nvSpPr>
        <p:spPr>
          <a:xfrm>
            <a:off x="425681" y="6444817"/>
            <a:ext cx="2353208" cy="230832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Copyright 2018 Accenture. All rights reserved.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09584" y="377177"/>
            <a:ext cx="7608216" cy="99628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HEADLINE</a:t>
            </a:r>
            <a:br>
              <a:rPr lang="en-US"/>
            </a:b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36880" y="1941705"/>
            <a:ext cx="7608216" cy="41103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81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82" r:id="rId3"/>
    <p:sldLayoutId id="2147483651" r:id="rId4"/>
    <p:sldLayoutId id="2147483660" r:id="rId5"/>
    <p:sldLayoutId id="2147483650" r:id="rId6"/>
    <p:sldLayoutId id="2147483683" r:id="rId7"/>
    <p:sldLayoutId id="2147483661" r:id="rId8"/>
    <p:sldLayoutId id="2147483681" r:id="rId9"/>
    <p:sldLayoutId id="2147483662" r:id="rId10"/>
    <p:sldLayoutId id="2147483671" r:id="rId11"/>
    <p:sldLayoutId id="2147483669" r:id="rId12"/>
    <p:sldLayoutId id="2147483672" r:id="rId13"/>
    <p:sldLayoutId id="2147483663" r:id="rId14"/>
    <p:sldLayoutId id="2147483664" r:id="rId15"/>
    <p:sldLayoutId id="2147483665" r:id="rId16"/>
    <p:sldLayoutId id="2147483670" r:id="rId17"/>
    <p:sldLayoutId id="2147483680" r:id="rId18"/>
    <p:sldLayoutId id="2147483673" r:id="rId19"/>
    <p:sldLayoutId id="2147483684" r:id="rId2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Intel_Atom" TargetMode="External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7.png"/><Relationship Id="rId5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59126" y="625110"/>
            <a:ext cx="5054857" cy="2387600"/>
          </a:xfrm>
        </p:spPr>
        <p:txBody>
          <a:bodyPr/>
          <a:lstStyle/>
          <a:p>
            <a:r>
              <a:rPr lang="ru-RU"/>
              <a:t>Особенности тестирования робота – домашнего помощника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9129" y="2291690"/>
            <a:ext cx="2875280" cy="144010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ru-RU" b="0"/>
              <a:t>Дарья Лашкевич</a:t>
            </a:r>
            <a:endParaRPr lang="en-US" b="0" dirty="0"/>
          </a:p>
          <a:p>
            <a:r>
              <a:rPr lang="en-US" sz="1400" b="0" dirty="0"/>
              <a:t>Accenture</a:t>
            </a:r>
            <a:r>
              <a:rPr lang="ru-RU" sz="1400" b="0"/>
              <a:t>. Рига, Латвия</a:t>
            </a:r>
          </a:p>
          <a:p>
            <a:endParaRPr lang="ru-RU" b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F04ACA3-980D-4C7A-B13A-2ECB4C78CBA4}"/>
              </a:ext>
            </a:extLst>
          </p:cNvPr>
          <p:cNvGrpSpPr/>
          <p:nvPr/>
        </p:nvGrpSpPr>
        <p:grpSpPr>
          <a:xfrm>
            <a:off x="7061148" y="3492500"/>
            <a:ext cx="4850817" cy="3168276"/>
            <a:chOff x="7061148" y="3492500"/>
            <a:chExt cx="4850817" cy="3168276"/>
          </a:xfrm>
        </p:grpSpPr>
        <p:pic>
          <p:nvPicPr>
            <p:cNvPr id="5" name="Рисунок 6">
              <a:extLst>
                <a:ext uri="{FF2B5EF4-FFF2-40B4-BE49-F238E27FC236}">
                  <a16:creationId xmlns:a16="http://schemas.microsoft.com/office/drawing/2014/main" xmlns="" id="{5FC410BA-176A-4C78-A3B4-D502F9B47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148" y="3492500"/>
              <a:ext cx="4722865" cy="293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37AA661-4716-4241-A06C-9AE74318733E}"/>
                </a:ext>
              </a:extLst>
            </p:cNvPr>
            <p:cNvSpPr txBox="1"/>
            <p:nvPr/>
          </p:nvSpPr>
          <p:spPr>
            <a:xfrm>
              <a:off x="10528001" y="5273039"/>
              <a:ext cx="1383964" cy="138773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ru-RU" sz="9400" b="1">
                  <a:solidFill>
                    <a:srgbClr val="E7000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</a:t>
              </a:r>
              <a:endParaRPr lang="en-US" sz="9400" b="1" dirty="0">
                <a:solidFill>
                  <a:srgbClr val="E700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Тестирование ориентации в пространстве: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6880" y="1468375"/>
            <a:ext cx="5458342" cy="41129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</a:t>
            </a:r>
            <a:r>
              <a:rPr lang="ru-RU" dirty="0">
                <a:latin typeface="Arial Black"/>
                <a:cs typeface="Arial"/>
              </a:rPr>
              <a:t>: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Тестирование в виртуальном мире сильно упрощено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1" y="1667014"/>
            <a:ext cx="6148322" cy="39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Тестирование ориентации в пространстве: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</a:t>
            </a:r>
            <a:r>
              <a:rPr lang="ru-RU" dirty="0">
                <a:latin typeface="Arial Black"/>
                <a:cs typeface="Arial"/>
              </a:rPr>
              <a:t>:</a:t>
            </a:r>
            <a:endParaRPr lang="en-US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Дальше видишь – хуже качество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Arial"/>
              <a:cs typeface="Arial"/>
            </a:endParaRPr>
          </a:p>
        </p:txBody>
      </p:sp>
      <p:pic>
        <p:nvPicPr>
          <p:cNvPr id="7" name="Picture 7" descr="A picture containing floor, indoor, wall, cabinet&#10;&#10;Description generated with very high confidence">
            <a:extLst>
              <a:ext uri="{FF2B5EF4-FFF2-40B4-BE49-F238E27FC236}">
                <a16:creationId xmlns:a16="http://schemas.microsoft.com/office/drawing/2014/main" xmlns="" id="{AB94EE63-ED0F-47DC-975D-E05579E16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36" y="2925074"/>
            <a:ext cx="2743200" cy="2057400"/>
          </a:xfrm>
          <a:prstGeom prst="rect">
            <a:avLst/>
          </a:prstGeom>
        </p:spPr>
      </p:pic>
      <p:pic>
        <p:nvPicPr>
          <p:cNvPr id="9" name="Picture 9" descr="A picture containing pool ball, indoor, sport&#10;&#10;Description generated with very high confidence">
            <a:extLst>
              <a:ext uri="{FF2B5EF4-FFF2-40B4-BE49-F238E27FC236}">
                <a16:creationId xmlns:a16="http://schemas.microsoft.com/office/drawing/2014/main" xmlns="" id="{926D8962-0648-4C86-B5A8-FDB7F873E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081" y="2925073"/>
            <a:ext cx="2743200" cy="2057400"/>
          </a:xfrm>
          <a:prstGeom prst="rect">
            <a:avLst/>
          </a:prstGeom>
        </p:spPr>
      </p:pic>
      <p:pic>
        <p:nvPicPr>
          <p:cNvPr id="11" name="Picture 11" descr="A picture containing indoor, wall, pool ball&#10;&#10;Description generated with very high confidence">
            <a:extLst>
              <a:ext uri="{FF2B5EF4-FFF2-40B4-BE49-F238E27FC236}">
                <a16:creationId xmlns:a16="http://schemas.microsoft.com/office/drawing/2014/main" xmlns="" id="{ED254183-5E6B-4BBE-B496-0183F92B0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191" y="2925073"/>
            <a:ext cx="2743200" cy="2057400"/>
          </a:xfrm>
          <a:prstGeom prst="rect">
            <a:avLst/>
          </a:prstGeom>
        </p:spPr>
      </p:pic>
      <p:pic>
        <p:nvPicPr>
          <p:cNvPr id="13" name="Picture 13" descr="A picture containing pool ball, indoor, pool table, floor&#10;&#10;Description generated with very high confidence">
            <a:extLst>
              <a:ext uri="{FF2B5EF4-FFF2-40B4-BE49-F238E27FC236}">
                <a16:creationId xmlns:a16="http://schemas.microsoft.com/office/drawing/2014/main" xmlns="" id="{4DF4C96F-9041-4D92-BDDB-B20EC7B28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966" y="2925073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Тестирование ориентации в пространстве: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</a:t>
            </a:r>
            <a:r>
              <a:rPr lang="ru-RU" dirty="0">
                <a:cs typeface="Arial"/>
              </a:rPr>
              <a:t>:</a:t>
            </a:r>
            <a:endParaRPr lang="en-US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Невысокая мощность головного компьютера (</a:t>
            </a:r>
            <a:r>
              <a:rPr lang="es-ES_tradnl" dirty="0">
                <a:latin typeface="Arial"/>
                <a:cs typeface="Arial"/>
                <a:hlinkClick r:id="rId3" tooltip="Intel Atom"/>
              </a:rPr>
              <a:t>Intel Atom</a:t>
            </a:r>
            <a:r>
              <a:rPr lang="es-ES_tradnl" dirty="0">
                <a:latin typeface="Arial"/>
                <a:cs typeface="Arial"/>
              </a:rPr>
              <a:t> @ 1.6 ГГц</a:t>
            </a:r>
            <a:r>
              <a:rPr lang="ru-RU" dirty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0" y="2825749"/>
            <a:ext cx="377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Тестирование ориентации в пространстве: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</a:t>
            </a:r>
            <a:r>
              <a:rPr lang="ru-RU" dirty="0">
                <a:latin typeface="Arial Black"/>
                <a:cs typeface="Arial"/>
              </a:rPr>
              <a:t>:</a:t>
            </a:r>
            <a:endParaRPr lang="en-US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Проблема различить оранжевый предмет на оранжевом фоне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Arial"/>
              <a:cs typeface="Arial"/>
            </a:endParaRPr>
          </a:p>
        </p:txBody>
      </p:sp>
      <p:pic>
        <p:nvPicPr>
          <p:cNvPr id="4" name="Picture 5" descr="An orange ball in a room&#10;&#10;Description generated with high confidence">
            <a:extLst>
              <a:ext uri="{FF2B5EF4-FFF2-40B4-BE49-F238E27FC236}">
                <a16:creationId xmlns:a16="http://schemas.microsoft.com/office/drawing/2014/main" xmlns="" id="{8C0F8663-B554-4C5D-80BD-2009C1B80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92" y="2953828"/>
            <a:ext cx="2743200" cy="2057400"/>
          </a:xfrm>
          <a:prstGeom prst="rect">
            <a:avLst/>
          </a:prstGeom>
        </p:spPr>
      </p:pic>
      <p:pic>
        <p:nvPicPr>
          <p:cNvPr id="7" name="Picture 7" descr="A picture containing indoor, floor, table&#10;&#10;Description generated with very high confidence">
            <a:extLst>
              <a:ext uri="{FF2B5EF4-FFF2-40B4-BE49-F238E27FC236}">
                <a16:creationId xmlns:a16="http://schemas.microsoft.com/office/drawing/2014/main" xmlns="" id="{DB7C34D0-F7D3-4558-96BB-03CBCCE98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53" y="2953828"/>
            <a:ext cx="2743200" cy="2057400"/>
          </a:xfrm>
          <a:prstGeom prst="rect">
            <a:avLst/>
          </a:prstGeom>
        </p:spPr>
      </p:pic>
      <p:pic>
        <p:nvPicPr>
          <p:cNvPr id="9" name="Picture 9" descr="A picture containing floor, pool ball, pool table&#10;&#10;Description generated with very high confidence">
            <a:extLst>
              <a:ext uri="{FF2B5EF4-FFF2-40B4-BE49-F238E27FC236}">
                <a16:creationId xmlns:a16="http://schemas.microsoft.com/office/drawing/2014/main" xmlns="" id="{40A7C486-BC57-4408-A748-CD1FD5AE6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740" y="2953828"/>
            <a:ext cx="2743200" cy="2057400"/>
          </a:xfrm>
          <a:prstGeom prst="rect">
            <a:avLst/>
          </a:prstGeom>
        </p:spPr>
      </p:pic>
      <p:pic>
        <p:nvPicPr>
          <p:cNvPr id="11" name="Picture 11" descr="A picture containing floor, pool ball, pool table, indoor&#10;&#10;Description generated with very high confidence">
            <a:extLst>
              <a:ext uri="{FF2B5EF4-FFF2-40B4-BE49-F238E27FC236}">
                <a16:creationId xmlns:a16="http://schemas.microsoft.com/office/drawing/2014/main" xmlns="" id="{3662A1B3-6F76-4B6E-AE9C-013C6A3BC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515" y="2953828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9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Тестирование ориентации в пространстве: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66587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</a:t>
            </a:r>
            <a:r>
              <a:rPr lang="ru-RU" dirty="0">
                <a:latin typeface="Arial Black"/>
                <a:cs typeface="Arial"/>
              </a:rPr>
              <a:t>:</a:t>
            </a:r>
            <a:endParaRPr lang="en-US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Найти предмет – где его нет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5" descr="A picture containing floor, indoor, table, sitting&#10;&#10;Description generated with very high confidence">
            <a:extLst>
              <a:ext uri="{FF2B5EF4-FFF2-40B4-BE49-F238E27FC236}">
                <a16:creationId xmlns:a16="http://schemas.microsoft.com/office/drawing/2014/main" xmlns="" id="{8B8B1C9F-2927-427A-A264-04B3E4299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82" y="2946640"/>
            <a:ext cx="4691331" cy="3516701"/>
          </a:xfrm>
          <a:prstGeom prst="rect">
            <a:avLst/>
          </a:prstGeom>
        </p:spPr>
      </p:pic>
      <p:pic>
        <p:nvPicPr>
          <p:cNvPr id="7" name="Picture 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xmlns="" id="{FB2FB6A8-C69B-451F-8B43-54004175C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439" y="2917885"/>
            <a:ext cx="4727274" cy="35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3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Тестирование ориентации в пространстве: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6880" y="1463972"/>
            <a:ext cx="4099442" cy="39748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</a:t>
            </a:r>
            <a:r>
              <a:rPr lang="ru-RU" dirty="0">
                <a:latin typeface="Arial Black"/>
                <a:cs typeface="Arial"/>
              </a:rPr>
              <a:t>:</a:t>
            </a:r>
            <a:endParaRPr lang="en-US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Отражение в зеркале – это тоже мир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825" y="883478"/>
            <a:ext cx="4139658" cy="551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Тестирование ориентации в пространстве: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9" y="1466587"/>
            <a:ext cx="6156134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/>
                <a:cs typeface="Arial"/>
              </a:rPr>
              <a:t>Как тестировали на практике</a:t>
            </a:r>
            <a:r>
              <a:rPr lang="ru-RU" dirty="0"/>
              <a:t> </a:t>
            </a:r>
            <a:endParaRPr lang="en-US" dirty="0"/>
          </a:p>
          <a:p>
            <a:endParaRPr lang="ru-RU" dirty="0"/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Предмет каждой формы – отдельно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Выбрать правильную форму, выбрать правильный цвет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Если видишь себя – это зеркало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Оранжевый предмет на оранжевом фоне – надо   искать тень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071" y="1004957"/>
            <a:ext cx="2326242" cy="3101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989" y="4387754"/>
            <a:ext cx="3189237" cy="2391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047" y="3073399"/>
            <a:ext cx="2414587" cy="32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Тестирование поднятия объектов: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55701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+mn-lt"/>
              </a:rPr>
              <a:t>Цель:</a:t>
            </a:r>
            <a:r>
              <a:rPr lang="ru-RU" dirty="0"/>
              <a:t>  </a:t>
            </a:r>
            <a:r>
              <a:rPr lang="ru-RU" dirty="0">
                <a:latin typeface="Arial"/>
                <a:cs typeface="Arial"/>
              </a:rPr>
              <a:t>Определить, насколько робот устойчив, предметы какой формы он может поднять и как долго он способен их удержать. 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2182042"/>
            <a:ext cx="4432040" cy="432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Тестирование поднятия объектов:</a:t>
            </a:r>
            <a:br>
              <a:rPr lang="ru-RU" dirty="0"/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Проблемы: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Устойчивость в виртуальной вреде – не означает устойчивость 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    в реальности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2611574"/>
            <a:ext cx="2704231" cy="3605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544" y="2611573"/>
            <a:ext cx="3384773" cy="36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Тестирование поднятия объектов: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Проблемы: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Как поднять объект – зависит от массы и формы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58" y="2873784"/>
            <a:ext cx="4407181" cy="3302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433" y="2861776"/>
            <a:ext cx="4417798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8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15314" y="912443"/>
            <a:ext cx="7608216" cy="4068452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dirty="0"/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n-lt"/>
              </a:rPr>
              <a:t>Опыт работы в тестировании - 9 лет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n-lt"/>
              </a:rPr>
              <a:t>Сертифицирована </a:t>
            </a:r>
            <a:r>
              <a:rPr lang="en-US" sz="2000" dirty="0">
                <a:latin typeface="+mn-lt"/>
              </a:rPr>
              <a:t>ISTQB Foundation level</a:t>
            </a:r>
            <a:endParaRPr lang="ru-RU" sz="2000" dirty="0">
              <a:latin typeface="+mn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+mn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n-lt"/>
              </a:rPr>
              <a:t>Работала в таких компаниях как </a:t>
            </a:r>
            <a:endParaRPr lang="en-US" sz="2000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>
                <a:latin typeface="+mn-lt"/>
              </a:rPr>
              <a:t>Sitronics Telecom Solutions,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>
                <a:latin typeface="+mn-lt"/>
              </a:rPr>
              <a:t>Nvison Group, 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sz="2000" dirty="0">
                <a:latin typeface="+mn-lt"/>
              </a:rPr>
              <a:t>Сбербанк-технологии</a:t>
            </a:r>
            <a:endParaRPr lang="en-US" sz="2000" dirty="0">
              <a:latin typeface="+mn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+mn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n-lt"/>
              </a:rPr>
              <a:t>В настоящее время: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>
                <a:latin typeface="+mn-lt"/>
              </a:rPr>
              <a:t>QA Team Lead в Accenture Latvia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Дарья Лашкевич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7EAFEB8D-56D6-4F1E-8633-77619287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xmlns="" id="{CFBE0531-765C-479D-9448-89900B217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946" y="909764"/>
            <a:ext cx="3267973" cy="488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Тестирование поднятия объектов: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9" y="1401271"/>
            <a:ext cx="4773986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Проблемы: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Поднял успешно – не значит, 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ru-RU" dirty="0">
                <a:latin typeface="Arial"/>
                <a:cs typeface="Arial"/>
              </a:rPr>
              <a:t>что способен его удержать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5" descr="A picture containing indoor, table, object, wall&#10;&#10;Description generated with high confidence">
            <a:extLst>
              <a:ext uri="{FF2B5EF4-FFF2-40B4-BE49-F238E27FC236}">
                <a16:creationId xmlns:a16="http://schemas.microsoft.com/office/drawing/2014/main" xmlns="" id="{6EAB1986-D8D2-4DEC-B800-3777E95D6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126" y="1205271"/>
            <a:ext cx="2836652" cy="3979892"/>
          </a:xfrm>
          <a:prstGeom prst="rect">
            <a:avLst/>
          </a:prstGeom>
        </p:spPr>
      </p:pic>
      <p:pic>
        <p:nvPicPr>
          <p:cNvPr id="9" name="Picture 5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xmlns="" id="{272C67B5-FE5F-4DDE-A22A-812EB169A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855" y="1205271"/>
            <a:ext cx="2987615" cy="39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Тестирование поднятия объектов: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6880" y="1398657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Как тестировали на практике: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Сначала виртуальная реальность, потом реальный мир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Оценить форму объекта до поднятия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Прикоснувшись – все время держать объект в поле зрения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Проверка – хорошо ли держишь предмет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Отдал человеку – нельзя расслабляться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342" y="1591064"/>
            <a:ext cx="3365500" cy="3006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130" y="3712510"/>
            <a:ext cx="1848966" cy="296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Критерии приемки: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6880" y="1398657"/>
            <a:ext cx="10895149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en-US" dirty="0"/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Для первой итерации проекта: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Робот корректно реагирует на голосовые команды (англ.), отданные на расстоянии не более 2 метров,  независимо от наличия толпы и эха, при условии распознавания </a:t>
            </a:r>
            <a:r>
              <a:rPr lang="ru-RU" dirty="0" smtClean="0">
                <a:latin typeface="Arial"/>
                <a:cs typeface="Arial"/>
              </a:rPr>
              <a:t>лица </a:t>
            </a:r>
            <a:r>
              <a:rPr lang="ru-RU" dirty="0" smtClean="0">
                <a:latin typeface="Arial"/>
                <a:cs typeface="Arial"/>
              </a:rPr>
              <a:t>говорящего</a:t>
            </a:r>
            <a:r>
              <a:rPr lang="ru-RU" dirty="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Робот способен обнаружить круглый предмет заданного цвета, находящийся в легкодоступном месте на полу контрастного заданному цвета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Робот умеет самостоятельно занимать позицию необходимую для поднятия объекта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Робот способен поднять двумя руками круглый предмет радиусом от 1 до 3 см.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90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FF9500"/>
                </a:solidFill>
              </a:rPr>
              <a:t>Выводы</a:t>
            </a: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en-US" dirty="0"/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har char="•"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461" y="1396043"/>
            <a:ext cx="5350686" cy="35760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3885"/>
            <a:ext cx="6185004" cy="41076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+mn-lt"/>
              </a:rPr>
              <a:t>Чтобы такой проект был успешен:</a:t>
            </a:r>
          </a:p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/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Однозначное определение критериев приёмки на каждой иттерации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Корректная оценка времени и ресурсов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Привлечение ресурсов из университетов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Правильный выбор инструментов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Arial"/>
                <a:cs typeface="Arial"/>
              </a:rPr>
              <a:t>Методология </a:t>
            </a:r>
            <a:r>
              <a:rPr lang="en-US" dirty="0">
                <a:latin typeface="Arial"/>
                <a:cs typeface="Arial"/>
              </a:rPr>
              <a:t>Agile – MVP </a:t>
            </a:r>
            <a:r>
              <a:rPr lang="ru-RU" dirty="0">
                <a:latin typeface="Arial"/>
                <a:cs typeface="Arial"/>
              </a:rPr>
              <a:t>на каждом этапе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2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9500"/>
                </a:solidFill>
              </a:rPr>
              <a:t>Successful example</a:t>
            </a:r>
            <a:endParaRPr lang="ru-RU" dirty="0">
              <a:solidFill>
                <a:srgbClr val="FF9500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9381773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en-US" dirty="0"/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har char="•"/>
            </a:pPr>
            <a:endParaRPr lang="ru-RU"/>
          </a:p>
        </p:txBody>
      </p:sp>
      <p:pic>
        <p:nvPicPr>
          <p:cNvPr id="7" name="Nao_v2">
            <a:hlinkClick r:id="" action="ppaction://media"/>
            <a:extLst>
              <a:ext uri="{FF2B5EF4-FFF2-40B4-BE49-F238E27FC236}">
                <a16:creationId xmlns:a16="http://schemas.microsoft.com/office/drawing/2014/main" xmlns="" id="{F17AEBFF-E525-46DF-9F55-501D0A068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457" y="1098131"/>
            <a:ext cx="9474855" cy="53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5759" y="413084"/>
            <a:ext cx="4428840" cy="2453367"/>
          </a:xfrm>
        </p:spPr>
        <p:txBody>
          <a:bodyPr>
            <a:normAutofit/>
          </a:bodyPr>
          <a:lstStyle/>
          <a:p>
            <a:r>
              <a:rPr lang="ru-RU" sz="6000" dirty="0"/>
              <a:t>Вопросы?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59147" y="2461435"/>
            <a:ext cx="3814679" cy="102869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ru-RU" sz="1600" dirty="0"/>
              <a:t>Дарья Лашкевич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Daria.lashkevich@accenture.com</a:t>
            </a:r>
          </a:p>
          <a:p>
            <a:endParaRPr lang="ru-RU" sz="1600" dirty="0"/>
          </a:p>
          <a:p>
            <a:endParaRPr lang="en-US" dirty="0"/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xmlns="" id="{62FF7715-5F6B-46C2-B6CD-E21B2389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25" y="4612885"/>
            <a:ext cx="3082614" cy="19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NAO?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912" y="1176575"/>
            <a:ext cx="5690296" cy="411030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b="1" dirty="0">
                <a:cs typeface="Arial"/>
              </a:rPr>
              <a:t>Nao – </a:t>
            </a:r>
            <a:r>
              <a:rPr lang="ru-RU" sz="2000" b="1" dirty="0">
                <a:cs typeface="Arial"/>
              </a:rPr>
              <a:t>антропоморфный робот</a:t>
            </a:r>
            <a:endParaRPr lang="en-US" sz="2000" b="1" dirty="0">
              <a:cs typeface="Arial"/>
            </a:endParaRPr>
          </a:p>
          <a:p>
            <a:endParaRPr lang="en-US" sz="2000" dirty="0">
              <a:cs typeface="Arial"/>
            </a:endParaRPr>
          </a:p>
          <a:p>
            <a:r>
              <a:rPr lang="en-US" sz="2000" b="1" dirty="0">
                <a:cs typeface="Arial"/>
              </a:rPr>
              <a:t>Параметры</a:t>
            </a:r>
            <a:r>
              <a:rPr lang="ru-RU" sz="2000" b="1" dirty="0">
                <a:cs typeface="Arial"/>
              </a:rPr>
              <a:t>:</a:t>
            </a:r>
            <a:endParaRPr lang="en-US" sz="2000" b="1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Рост 58 см</a:t>
            </a:r>
            <a:endParaRPr lang="en-US" sz="2000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Вес 4.3 кг</a:t>
            </a:r>
            <a:r>
              <a:rPr lang="en-US" sz="2000" dirty="0">
                <a:cs typeface="Arial"/>
              </a:rPr>
              <a:t>  </a:t>
            </a:r>
            <a:endParaRPr lang="ru-RU" sz="2000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dirty="0">
              <a:cs typeface="Arial"/>
            </a:endParaRPr>
          </a:p>
          <a:p>
            <a:pPr>
              <a:spcAft>
                <a:spcPct val="0"/>
              </a:spcAft>
            </a:pPr>
            <a:r>
              <a:rPr lang="ru-RU" sz="2000" b="1" dirty="0">
                <a:cs typeface="Arial"/>
              </a:rPr>
              <a:t>Датчики и предустановленное ПО: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2 камеры</a:t>
            </a:r>
            <a:endParaRPr lang="en-US" sz="2000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4 микрофона</a:t>
            </a:r>
            <a:endParaRPr lang="en-US" sz="2000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Сонар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Сохранение вертикального положения</a:t>
            </a:r>
            <a:endParaRPr lang="en-US" sz="2000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Распознавание речи</a:t>
            </a:r>
            <a:endParaRPr lang="en-US" sz="2000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Распознавание лиц</a:t>
            </a:r>
            <a:endParaRPr lang="en-US" sz="2000" dirty="0">
              <a:cs typeface="Arial"/>
            </a:endParaRPr>
          </a:p>
          <a:p>
            <a:pPr>
              <a:spcAft>
                <a:spcPct val="0"/>
              </a:spcAft>
            </a:pPr>
            <a:endParaRPr lang="ru-RU" sz="2000" b="1" dirty="0">
              <a:cs typeface="Arial"/>
            </a:endParaRPr>
          </a:p>
          <a:p>
            <a:pPr>
              <a:spcAft>
                <a:spcPct val="0"/>
              </a:spcAft>
            </a:pPr>
            <a:r>
              <a:rPr lang="ru-RU" sz="2000" b="1" dirty="0">
                <a:cs typeface="Arial"/>
              </a:rPr>
              <a:t>Время автономной работы:</a:t>
            </a:r>
            <a:endParaRPr lang="en-US" sz="2000" b="1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Около 60 мин </a:t>
            </a:r>
            <a:endParaRPr lang="en-US" sz="2000" dirty="0"/>
          </a:p>
        </p:txBody>
      </p:sp>
      <p:pic>
        <p:nvPicPr>
          <p:cNvPr id="7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0CD2068F-6461-4D36-8A8C-4A7C8847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A picture containing sky&#10;&#10;Description generated with high confidence">
            <a:extLst>
              <a:ext uri="{FF2B5EF4-FFF2-40B4-BE49-F238E27FC236}">
                <a16:creationId xmlns:a16="http://schemas.microsoft.com/office/drawing/2014/main" xmlns="" id="{A1181301-EA0F-4B4E-833E-AFE34B38E497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7112406" y="883687"/>
            <a:ext cx="3162039" cy="514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2912" y="1123769"/>
            <a:ext cx="5524956" cy="4110303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cs typeface="Arial"/>
              </a:rPr>
              <a:t>Разработать робота – домашнего помощника, который может:</a:t>
            </a:r>
            <a:endParaRPr lang="en-US" sz="2400" dirty="0"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sz="2000" dirty="0">
                <a:cs typeface="Arial"/>
              </a:rPr>
              <a:t>Понимать голосовые команды</a:t>
            </a:r>
            <a:endParaRPr lang="en-US" sz="2000" dirty="0"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sz="2000" dirty="0">
                <a:cs typeface="Arial"/>
              </a:rPr>
              <a:t>Ориентироваться в замкнутом пространстве</a:t>
            </a:r>
            <a:endParaRPr lang="en-US" sz="2000" dirty="0"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sz="2000" dirty="0">
                <a:cs typeface="Arial"/>
              </a:rPr>
              <a:t>Поднимать вещи с пола</a:t>
            </a:r>
            <a:endParaRPr lang="en-US" sz="2000" dirty="0"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sz="2000" dirty="0">
                <a:cs typeface="Arial"/>
              </a:rPr>
              <a:t>Приносить вещи человеку </a:t>
            </a:r>
          </a:p>
        </p:txBody>
      </p:sp>
      <p:pic>
        <p:nvPicPr>
          <p:cNvPr id="7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0CD2068F-6461-4D36-8A8C-4A7C8847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A close up of a toy&#10;&#10;Description generated with high confidence">
            <a:extLst>
              <a:ext uri="{FF2B5EF4-FFF2-40B4-BE49-F238E27FC236}">
                <a16:creationId xmlns:a16="http://schemas.microsoft.com/office/drawing/2014/main" xmlns="" id="{68E3CB85-2CE8-405D-B9CD-F0AB3BC62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060" y="1123769"/>
            <a:ext cx="3792747" cy="50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тестировать</a:t>
            </a:r>
            <a:r>
              <a:rPr lang="en-US" dirty="0"/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2912" y="883478"/>
            <a:ext cx="8267529" cy="4110303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400" dirty="0">
                <a:cs typeface="Arial"/>
              </a:rPr>
              <a:t>Unit - </a:t>
            </a:r>
            <a:r>
              <a:rPr lang="ru-RU" sz="2400" dirty="0">
                <a:cs typeface="Arial"/>
              </a:rPr>
              <a:t>тестирование:</a:t>
            </a:r>
            <a:endParaRPr lang="en-US" sz="2400" dirty="0">
              <a:cs typeface="Arial"/>
            </a:endParaRP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Тестировать каждый модуль</a:t>
            </a:r>
            <a:r>
              <a:rPr lang="en-US" sz="2000" dirty="0">
                <a:cs typeface="Arial"/>
              </a:rPr>
              <a:t> </a:t>
            </a:r>
            <a:r>
              <a:rPr lang="ru-RU" sz="2000" dirty="0">
                <a:cs typeface="Arial"/>
              </a:rPr>
              <a:t>кода отдельно от робота</a:t>
            </a:r>
            <a:endParaRPr lang="en-US" sz="2000" dirty="0">
              <a:cs typeface="Arial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sz="2400" dirty="0">
                <a:cs typeface="Arial"/>
              </a:rPr>
              <a:t>Системное интеграционное тестирование: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Тестирование полного алгоритма робота в виртуальной среде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sz="2400" dirty="0">
                <a:cs typeface="Arial"/>
              </a:rPr>
              <a:t>Системное тестирование:</a:t>
            </a:r>
            <a:endParaRPr lang="en-US" sz="2400" dirty="0">
              <a:cs typeface="Arial"/>
            </a:endParaRP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Отработка каждого бизнес-процесса на боевом полигоне</a:t>
            </a:r>
            <a:endParaRPr lang="en-US" sz="2000" dirty="0">
              <a:cs typeface="Arial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sz="2400" dirty="0">
                <a:cs typeface="Arial"/>
              </a:rPr>
              <a:t>Нефункциональное тестирование: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cs typeface="Arial"/>
              </a:rPr>
              <a:t>Производительность, посторонние шумы</a:t>
            </a:r>
            <a:endParaRPr lang="ru-RU" sz="1800" dirty="0">
              <a:cs typeface="Arial"/>
            </a:endParaRP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cs typeface="Arial"/>
            </a:endParaRP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sz="2000" dirty="0">
              <a:cs typeface="Arial"/>
            </a:endParaRPr>
          </a:p>
        </p:txBody>
      </p:sp>
      <p:pic>
        <p:nvPicPr>
          <p:cNvPr id="9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E62284A2-EE34-4001-B78A-9D128E11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99" y="2189032"/>
            <a:ext cx="4163841" cy="312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С чего начать?</a:t>
            </a: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6880" y="1170754"/>
            <a:ext cx="8267529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+mn-lt"/>
                <a:cs typeface="Arial"/>
              </a:rPr>
              <a:t>Для системного тестирования выделено 3  основных подхода:</a:t>
            </a:r>
            <a:endParaRPr lang="en-US" sz="2400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sz="2400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Тестирование в режиме диалога</a:t>
            </a:r>
            <a:endParaRPr lang="en-US" dirty="0">
              <a:latin typeface="+mn-lt"/>
              <a:cs typeface="Arial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Тестирование ориентации в пространстве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Тестирование поднятия объектов</a:t>
            </a:r>
            <a:endParaRPr lang="en-US" dirty="0">
              <a:latin typeface="+mn-lt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41" y="1574714"/>
            <a:ext cx="3352759" cy="1887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016" y="1948596"/>
            <a:ext cx="1972826" cy="2791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741" y="4806859"/>
            <a:ext cx="4297896" cy="17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Тестирование в режиме диалога: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6420038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+mn-lt"/>
                <a:cs typeface="Arial"/>
              </a:rPr>
              <a:t>Цель: </a:t>
            </a:r>
            <a:r>
              <a:rPr lang="ru-RU" dirty="0">
                <a:latin typeface="+mn-lt"/>
                <a:cs typeface="Arial"/>
              </a:rPr>
              <a:t>протестировать как NAO понимает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+mn-lt"/>
                <a:cs typeface="Arial"/>
              </a:rPr>
              <a:t>команды от людей с разными голосам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+mn-lt"/>
                <a:cs typeface="Arial"/>
              </a:rPr>
              <a:t>в различных шумовых  условиях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+mn-lt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+mn-lt"/>
                <a:cs typeface="Arial"/>
              </a:rPr>
              <a:t>Проблемы: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Распознавание голоса невозможно  протестировать в виртуальной среде</a:t>
            </a:r>
            <a:endParaRPr lang="en-US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Голосовые команды - на английском языке</a:t>
            </a:r>
            <a:endParaRPr lang="en-US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Разный уровень фонового шума – разная дистанция от робота</a:t>
            </a:r>
            <a:endParaRPr lang="en-US" dirty="0">
              <a:latin typeface="+mn-lt"/>
              <a:cs typeface="Arial"/>
            </a:endParaRPr>
          </a:p>
        </p:txBody>
      </p:sp>
      <p:pic>
        <p:nvPicPr>
          <p:cNvPr id="7" name="Picture 7" descr="A group of people standing around a table&#10;&#10;Description generated with very high confidence">
            <a:extLst>
              <a:ext uri="{FF2B5EF4-FFF2-40B4-BE49-F238E27FC236}">
                <a16:creationId xmlns:a16="http://schemas.microsoft.com/office/drawing/2014/main" xmlns="" id="{75C04A40-52BD-4B76-A68C-EA77FD406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340" y="1398657"/>
            <a:ext cx="5697747" cy="379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2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Тестирование в режиме диалога: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6420038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+mn-lt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+mn-lt"/>
                <a:cs typeface="Arial"/>
              </a:rPr>
              <a:t>Как тестировали на практике:</a:t>
            </a:r>
            <a:endParaRPr lang="en-US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В большой толпе - демонстрация клиентам</a:t>
            </a:r>
            <a:endParaRPr lang="en-US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Водили на конференции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На разные голоса и акценты</a:t>
            </a:r>
            <a:endParaRPr lang="en-US" dirty="0">
              <a:latin typeface="+mn-lt"/>
              <a:cs typeface="Arial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ru-RU" dirty="0">
                <a:latin typeface="+mn-lt"/>
                <a:cs typeface="Arial"/>
              </a:rPr>
              <a:t>Различное положение источников звука</a:t>
            </a:r>
            <a:endParaRPr lang="en-US" dirty="0">
              <a:latin typeface="+mn-lt"/>
              <a:cs typeface="Arial"/>
            </a:endParaRPr>
          </a:p>
        </p:txBody>
      </p:sp>
      <p:pic>
        <p:nvPicPr>
          <p:cNvPr id="6" name="Picture 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DA7096FA-97A3-4375-AC2F-E19AADCD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548" y="1295879"/>
            <a:ext cx="5654614" cy="37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Тестирование ориентации в пространстве: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sqadays.com/files/autoupload/88/31/73/vjkvfmix33975.png">
            <a:extLst>
              <a:ext uri="{FF2B5EF4-FFF2-40B4-BE49-F238E27FC236}">
                <a16:creationId xmlns:a16="http://schemas.microsoft.com/office/drawing/2014/main" xmlns="" id="{BD22BA33-DFAB-4CA9-B1B0-2559EA3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370" y="5839096"/>
            <a:ext cx="1223472" cy="7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xmlns="" id="{82EEE2F7-5A76-4C82-B0BB-560749688F81}"/>
              </a:ext>
            </a:extLst>
          </p:cNvPr>
          <p:cNvSpPr txBox="1">
            <a:spLocks/>
          </p:cNvSpPr>
          <p:nvPr/>
        </p:nvSpPr>
        <p:spPr>
          <a:xfrm>
            <a:off x="434458" y="1401271"/>
            <a:ext cx="6247509" cy="41103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Arial Black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+mn-lt"/>
                <a:cs typeface="Arial"/>
              </a:rPr>
              <a:t>Цель:</a:t>
            </a:r>
            <a:r>
              <a:rPr lang="ru-RU" dirty="0">
                <a:latin typeface="Arial Black"/>
                <a:cs typeface="Arial"/>
              </a:rPr>
              <a:t> </a:t>
            </a:r>
            <a:r>
              <a:rPr lang="ru-RU" dirty="0">
                <a:latin typeface="Arial"/>
                <a:cs typeface="Arial"/>
              </a:rPr>
              <a:t> определить, как </a:t>
            </a:r>
            <a:r>
              <a:rPr lang="ru-RU" dirty="0" err="1">
                <a:latin typeface="Arial"/>
                <a:cs typeface="Arial"/>
              </a:rPr>
              <a:t>Nao</a:t>
            </a:r>
            <a:r>
              <a:rPr lang="ru-RU" dirty="0">
                <a:latin typeface="Arial"/>
                <a:cs typeface="Arial"/>
              </a:rPr>
              <a:t> анализирует изображения, получаемое с камер, 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совместить эти данные с данными сонара робота 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Arial"/>
                <a:cs typeface="Arial"/>
              </a:rPr>
              <a:t>и протестировать формирование траектории до целевого объекта. 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>
              <a:latin typeface="Arial"/>
              <a:cs typeface="Arial"/>
            </a:endParaRPr>
          </a:p>
          <a:p>
            <a:pPr>
              <a:spcBef>
                <a:spcPct val="0"/>
              </a:spcBef>
              <a:spcAft>
                <a:spcPct val="0"/>
              </a:spcAft>
              <a:buChar char="•"/>
            </a:pPr>
            <a:endParaRPr lang="ru-RU" dirty="0">
              <a:latin typeface="Arial"/>
              <a:cs typeface="Arial"/>
            </a:endParaRPr>
          </a:p>
        </p:txBody>
      </p:sp>
      <p:pic>
        <p:nvPicPr>
          <p:cNvPr id="6" name="Picture 6" descr="A person wearing a costume&#10;&#10;Description generated with high confidence">
            <a:extLst>
              <a:ext uri="{FF2B5EF4-FFF2-40B4-BE49-F238E27FC236}">
                <a16:creationId xmlns:a16="http://schemas.microsoft.com/office/drawing/2014/main" xmlns="" id="{737F8D52-BDE8-4948-9893-C87699E32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080" y="1594450"/>
            <a:ext cx="5403011" cy="35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ccenture O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500"/>
      </a:accent1>
      <a:accent2>
        <a:srgbClr val="FF0000"/>
      </a:accent2>
      <a:accent3>
        <a:srgbClr val="808080"/>
      </a:accent3>
      <a:accent4>
        <a:srgbClr val="FFB600"/>
      </a:accent4>
      <a:accent5>
        <a:srgbClr val="C0C0C0"/>
      </a:accent5>
      <a:accent6>
        <a:srgbClr val="292929"/>
      </a:accent6>
      <a:hlink>
        <a:srgbClr val="0563C1"/>
      </a:hlink>
      <a:folHlink>
        <a:srgbClr val="954F72"/>
      </a:folHlink>
    </a:clrScheme>
    <a:fontScheme name="Accentur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t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C0AEF491E56C4AA74FD851FD5E6F65" ma:contentTypeVersion="21" ma:contentTypeDescription="Create a new document." ma:contentTypeScope="" ma:versionID="02b1b9f9203396bf941e77e03c5f2457">
  <xsd:schema xmlns:xsd="http://www.w3.org/2001/XMLSchema" xmlns:xs="http://www.w3.org/2001/XMLSchema" xmlns:p="http://schemas.microsoft.com/office/2006/metadata/properties" xmlns:ns1="http://schemas.microsoft.com/sharepoint/v3" xmlns:ns2="6ed20b26-3212-4c5d-9cda-5a4816232b99" xmlns:ns3="http://schemas.microsoft.com/sharepoint/v3/fields" xmlns:ns4="db280a9a-3799-4bad-b87a-109293e5ccda" targetNamespace="http://schemas.microsoft.com/office/2006/metadata/properties" ma:root="true" ma:fieldsID="213e23831b56f0f422bdb26728e8a4a6" ns1:_="" ns2:_="" ns3:_="" ns4:_="">
    <xsd:import namespace="http://schemas.microsoft.com/sharepoint/v3"/>
    <xsd:import namespace="6ed20b26-3212-4c5d-9cda-5a4816232b99"/>
    <xsd:import namespace="http://schemas.microsoft.com/sharepoint/v3/fields"/>
    <xsd:import namespace="db280a9a-3799-4bad-b87a-109293e5ccda"/>
    <xsd:element name="properties">
      <xsd:complexType>
        <xsd:sequence>
          <xsd:element name="documentManagement">
            <xsd:complexType>
              <xsd:all>
                <xsd:element ref="ns2:OG"/>
                <xsd:element ref="ns2:CG"/>
                <xsd:element ref="ns2:ST"/>
                <xsd:element ref="ns2:Classification"/>
                <xsd:element ref="ns2:Sub_x002d_Industry" minOccurs="0"/>
                <xsd:element ref="ns2:Technology" minOccurs="0"/>
                <xsd:element ref="ns2:Delivery_x0020_Year"/>
                <xsd:element ref="ns1:ReportOwner"/>
                <xsd:element ref="ns3:_Version" minOccurs="0"/>
                <xsd:element ref="ns2:Status"/>
                <xsd:element ref="ns2:Comment" minOccurs="0"/>
                <xsd:element ref="ns2:Portal_x0020_Upload_x0020_date" minOccurs="0"/>
                <xsd:element ref="ns2:MediaServiceMetadata" minOccurs="0"/>
                <xsd:element ref="ns2:MediaServiceFastMetadata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eportOwner" ma:index="9" ma:displayName="Owner" ma:description="Owner of this document" ma:list="UserInfo" ma:SearchPeopleOnly="false" ma:SharePointGroup="0" ma:internalName="Report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d20b26-3212-4c5d-9cda-5a4816232b99" elementFormDefault="qualified">
    <xsd:import namespace="http://schemas.microsoft.com/office/2006/documentManagement/types"/>
    <xsd:import namespace="http://schemas.microsoft.com/office/infopath/2007/PartnerControls"/>
    <xsd:element name="OG" ma:index="2" ma:displayName="OG" ma:default="-" ma:format="Dropdown" ma:internalName="OG">
      <xsd:simpleType>
        <xsd:restriction base="dms:Choice">
          <xsd:enumeration value="CMT"/>
          <xsd:enumeration value="FS"/>
          <xsd:enumeration value="PROD"/>
          <xsd:enumeration value="H&amp;PS"/>
          <xsd:enumeration value="RES"/>
          <xsd:enumeration value="-"/>
        </xsd:restriction>
      </xsd:simpleType>
    </xsd:element>
    <xsd:element name="CG" ma:index="3" ma:displayName="CG" ma:default="-" ma:format="Dropdown" ma:internalName="CG">
      <xsd:simpleType>
        <xsd:restriction base="dms:Choice">
          <xsd:enumeration value="ATA"/>
          <xsd:enumeration value="CRM"/>
          <xsd:enumeration value="DEL"/>
          <xsd:enumeration value="DIG"/>
          <xsd:enumeration value="Innovations"/>
          <xsd:enumeration value="MICR"/>
          <xsd:enumeration value="ORA"/>
          <xsd:enumeration value="PCS"/>
          <xsd:enumeration value="SAP"/>
          <xsd:enumeration value="TEST"/>
          <xsd:enumeration value="-"/>
        </xsd:restriction>
      </xsd:simpleType>
    </xsd:element>
    <xsd:element name="ST" ma:index="4" ma:displayName="ST" ma:default="-" ma:format="Dropdown" ma:internalName="ST">
      <xsd:simpleType>
        <xsd:restriction base="dms:Choice">
          <xsd:enumeration value="BI"/>
          <xsd:enumeration value="BI/AIMS"/>
          <xsd:enumeration value="Blockchain"/>
          <xsd:enumeration value="Business Analysis"/>
          <xsd:enumeration value="Cloud Business Platform"/>
          <xsd:enumeration value="Core.NET"/>
          <xsd:enumeration value="CRM"/>
          <xsd:enumeration value="Data &amp; Analytics"/>
          <xsd:enumeration value="DevOps"/>
          <xsd:enumeration value="Epic"/>
          <xsd:enumeration value="ERP Applications"/>
          <xsd:enumeration value="Functional Testing"/>
          <xsd:enumeration value="HANA Development"/>
          <xsd:enumeration value="Insurance Applications"/>
          <xsd:enumeration value="IO"/>
          <xsd:enumeration value="Java"/>
          <xsd:enumeration value="Middleware"/>
          <xsd:enumeration value="Mobility"/>
          <xsd:enumeration value="Mobilization"/>
          <xsd:enumeration value="Performance Testing"/>
          <xsd:enumeration value="PHP"/>
          <xsd:enumeration value="PMO"/>
          <xsd:enumeration value="RPA"/>
          <xsd:enumeration value="SAP Analytics"/>
          <xsd:enumeration value="SAP CEC"/>
          <xsd:enumeration value="SAP Data"/>
          <xsd:enumeration value="SAP Financials"/>
          <xsd:enumeration value="SAP HCM"/>
          <xsd:enumeration value="SAP Functional"/>
          <xsd:enumeration value="SAP ABAP Development"/>
          <xsd:enumeration value="SDx"/>
          <xsd:enumeration value="Security &amp; Risk"/>
          <xsd:enumeration value="Service Integration"/>
          <xsd:enumeration value="Sitecore"/>
          <xsd:enumeration value="Solution Architecture"/>
          <xsd:enumeration value="Test Automation"/>
          <xsd:enumeration value="Test Management"/>
          <xsd:enumeration value="UI"/>
          <xsd:enumeration value="UX/GD"/>
          <xsd:enumeration value="-"/>
        </xsd:restriction>
      </xsd:simpleType>
    </xsd:element>
    <xsd:element name="Classification" ma:index="5" ma:displayName="ST Segmentation" ma:default="-" ma:format="Dropdown" ma:internalName="Classification">
      <xsd:simpleType>
        <xsd:restriction base="dms:Choice">
          <xsd:enumeration value="Cow"/>
          <xsd:enumeration value="Star"/>
          <xsd:enumeration value="?"/>
          <xsd:enumeration value="Dog"/>
          <xsd:enumeration value="-"/>
        </xsd:restriction>
      </xsd:simpleType>
    </xsd:element>
    <xsd:element name="Sub_x002d_Industry" ma:index="6" nillable="true" ma:displayName="Sub-Industry" ma:default="-" ma:format="Dropdown" ma:internalName="Sub_x002d_Industry">
      <xsd:simpleType>
        <xsd:restriction base="dms:Choice">
          <xsd:enumeration value="-"/>
          <xsd:enumeration value="Banking"/>
          <xsd:enumeration value="Border Services"/>
          <xsd:enumeration value="Capital market"/>
          <xsd:enumeration value="Cities"/>
          <xsd:enumeration value="Communications &amp; Media"/>
          <xsd:enumeration value="Consumer Goods &amp; Services"/>
          <xsd:enumeration value="Electronics &amp; High Tech"/>
          <xsd:enumeration value="Energy"/>
          <xsd:enumeration value="Health"/>
          <xsd:enumeration value="Human Services"/>
          <xsd:enumeration value="Industrial"/>
          <xsd:enumeration value="Insurance"/>
          <xsd:enumeration value="Life Science"/>
          <xsd:enumeration value="Natural Resources"/>
          <xsd:enumeration value="Pensions"/>
          <xsd:enumeration value="Postal"/>
          <xsd:enumeration value="Public Administration"/>
          <xsd:enumeration value="Public Safety"/>
          <xsd:enumeration value="Retail"/>
          <xsd:enumeration value="Revenue"/>
          <xsd:enumeration value="Software &amp;"/>
          <xsd:enumeration value="Platforms"/>
          <xsd:enumeration value="Transport"/>
          <xsd:enumeration value="Utilities"/>
        </xsd:restriction>
      </xsd:simpleType>
    </xsd:element>
    <xsd:element name="Technology" ma:index="7" nillable="true" ma:displayName="Technology" ma:internalName="Technology">
      <xsd:simpleType>
        <xsd:restriction base="dms:Text">
          <xsd:maxLength value="255"/>
        </xsd:restriction>
      </xsd:simpleType>
    </xsd:element>
    <xsd:element name="Delivery_x0020_Year" ma:index="8" ma:displayName="Delivery Year" ma:default="FY18" ma:format="Dropdown" ma:internalName="Delivery_x0020_Year">
      <xsd:simpleType>
        <xsd:restriction base="dms:Choice">
          <xsd:enumeration value="FY15"/>
          <xsd:enumeration value="FY16"/>
          <xsd:enumeration value="FY17"/>
          <xsd:enumeration value="FY18"/>
          <xsd:enumeration value="FY19"/>
        </xsd:restriction>
      </xsd:simpleType>
    </xsd:element>
    <xsd:element name="Status" ma:index="11" ma:displayName="Status" ma:default="Requires Updates" ma:format="Dropdown" ma:internalName="Status">
      <xsd:simpleType>
        <xsd:restriction base="dms:Choice">
          <xsd:enumeration value="Requires Updates"/>
          <xsd:enumeration value="In Progress"/>
          <xsd:enumeration value="Up to Date"/>
        </xsd:restriction>
      </xsd:simpleType>
    </xsd:element>
    <xsd:element name="Comment" ma:index="12" nillable="true" ma:displayName="Comment" ma:internalName="Comment">
      <xsd:simpleType>
        <xsd:restriction base="dms:Text">
          <xsd:maxLength value="255"/>
        </xsd:restriction>
      </xsd:simpleType>
    </xsd:element>
    <xsd:element name="Portal_x0020_Upload_x0020_date" ma:index="13" nillable="true" ma:displayName="Portal Upload date" ma:format="DateOnly" ma:internalName="Portal_x0020_Upload_x0020_date">
      <xsd:simpleType>
        <xsd:restriction base="dms:DateTime"/>
      </xsd:simpleType>
    </xsd:element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Version" ma:index="10" nillable="true" ma:displayName="Version" ma:internalName="_Version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80a9a-3799-4bad-b87a-109293e5c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G xmlns="6ed20b26-3212-4c5d-9cda-5a4816232b99">-</OG>
    <ST xmlns="6ed20b26-3212-4c5d-9cda-5a4816232b99">-</ST>
    <Delivery_x0020_Year xmlns="6ed20b26-3212-4c5d-9cda-5a4816232b99">FY18</Delivery_x0020_Year>
    <Status xmlns="6ed20b26-3212-4c5d-9cda-5a4816232b99">Up to Date</Status>
    <Comment xmlns="6ed20b26-3212-4c5d-9cda-5a4816232b99" xsi:nil="true"/>
    <CG xmlns="6ed20b26-3212-4c5d-9cda-5a4816232b99">-</CG>
    <ReportOwner xmlns="http://schemas.microsoft.com/sharepoint/v3">
      <UserInfo>
        <DisplayName>Jegorovs, Maksims</DisplayName>
        <AccountId>26</AccountId>
        <AccountType/>
      </UserInfo>
    </ReportOwner>
    <Classification xmlns="6ed20b26-3212-4c5d-9cda-5a4816232b99">-</Classification>
    <SharedWithUsers xmlns="db280a9a-3799-4bad-b87a-109293e5ccda">
      <UserInfo>
        <DisplayName>Berga, Iveta</DisplayName>
        <AccountId>2890</AccountId>
        <AccountType/>
      </UserInfo>
      <UserInfo>
        <DisplayName>Schmit, Thomas Jude</DisplayName>
        <AccountId>3106</AccountId>
        <AccountType/>
      </UserInfo>
      <UserInfo>
        <DisplayName>Arniece, Ilze</DisplayName>
        <AccountId>769</AccountId>
        <AccountType/>
      </UserInfo>
      <UserInfo>
        <DisplayName>Olenicenko, Vladimirs</DisplayName>
        <AccountId>350</AccountId>
        <AccountType/>
      </UserInfo>
      <UserInfo>
        <DisplayName>Jegorovs, Maksims</DisplayName>
        <AccountId>26</AccountId>
        <AccountType/>
      </UserInfo>
    </SharedWithUsers>
    <_Version xmlns="http://schemas.microsoft.com/sharepoint/v3/fields" xsi:nil="true"/>
    <Sub_x002d_Industry xmlns="6ed20b26-3212-4c5d-9cda-5a4816232b99">-</Sub_x002d_Industry>
    <Technology xmlns="6ed20b26-3212-4c5d-9cda-5a4816232b99" xsi:nil="true"/>
    <Portal_x0020_Upload_x0020_date xmlns="6ed20b26-3212-4c5d-9cda-5a4816232b99">2017-12-11T22:00:00+00:00</Portal_x0020_Upload_x0020_date>
  </documentManagement>
</p:properties>
</file>

<file path=customXml/itemProps1.xml><?xml version="1.0" encoding="utf-8"?>
<ds:datastoreItem xmlns:ds="http://schemas.openxmlformats.org/officeDocument/2006/customXml" ds:itemID="{F7D12CF8-600F-42A0-BF9E-ECAD284B59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B87928-75F5-4FF4-BE12-8345EDB27E04}">
  <ds:schemaRefs>
    <ds:schemaRef ds:uri="6ed20b26-3212-4c5d-9cda-5a4816232b99"/>
    <ds:schemaRef ds:uri="db280a9a-3799-4bad-b87a-109293e5cc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2989D24-9388-4572-BA9E-BF78FD4DE375}">
  <ds:schemaRefs>
    <ds:schemaRef ds:uri="http://schemas.microsoft.com/office/2006/metadata/properties"/>
    <ds:schemaRef ds:uri="6ed20b26-3212-4c5d-9cda-5a4816232b99"/>
    <ds:schemaRef ds:uri="http://schemas.microsoft.com/office/2006/documentManagement/types"/>
    <ds:schemaRef ds:uri="http://schemas.microsoft.com/sharepoint/v3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db280a9a-3799-4bad-b87a-109293e5ccda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1969</TotalTime>
  <Words>473</Words>
  <Application>Microsoft Macintosh PowerPoint</Application>
  <PresentationFormat>Широкоэкранный</PresentationFormat>
  <Paragraphs>165</Paragraphs>
  <Slides>25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Wingdings</vt:lpstr>
      <vt:lpstr>Office Theme</vt:lpstr>
      <vt:lpstr>Особенности тестирования робота – домашнего помощника</vt:lpstr>
      <vt:lpstr>Дарья Лашкевич</vt:lpstr>
      <vt:lpstr>Who is NAO?</vt:lpstr>
      <vt:lpstr>Цель проекта</vt:lpstr>
      <vt:lpstr>Как тестировать?</vt:lpstr>
      <vt:lpstr>С чего начать?</vt:lpstr>
      <vt:lpstr>Тестирование в режиме диалога:</vt:lpstr>
      <vt:lpstr>Тестирование в режиме диалога:</vt:lpstr>
      <vt:lpstr>Тестирование ориентации в пространстве:</vt:lpstr>
      <vt:lpstr>Тестирование ориентации в пространстве:</vt:lpstr>
      <vt:lpstr>Тестирование ориентации в пространстве:</vt:lpstr>
      <vt:lpstr>Тестирование ориентации в пространстве:</vt:lpstr>
      <vt:lpstr>Тестирование ориентации в пространстве:</vt:lpstr>
      <vt:lpstr>Тестирование ориентации в пространстве:</vt:lpstr>
      <vt:lpstr>Тестирование ориентации в пространстве:</vt:lpstr>
      <vt:lpstr>Тестирование ориентации в пространстве:</vt:lpstr>
      <vt:lpstr>Тестирование поднятия объектов:</vt:lpstr>
      <vt:lpstr>Тестирование поднятия объектов: </vt:lpstr>
      <vt:lpstr>Тестирование поднятия объектов:</vt:lpstr>
      <vt:lpstr>Тестирование поднятия объектов:</vt:lpstr>
      <vt:lpstr>Тестирование поднятия объектов:</vt:lpstr>
      <vt:lpstr>Критерии приемки:</vt:lpstr>
      <vt:lpstr>Выводы</vt:lpstr>
      <vt:lpstr>Successful example</vt:lpstr>
      <vt:lpstr>Вопросы?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тестирования робота – домашнего помощника</dc:title>
  <cp:lastModifiedBy>пользователь Microsoft Office</cp:lastModifiedBy>
  <cp:revision>46</cp:revision>
  <dcterms:modified xsi:type="dcterms:W3CDTF">2018-05-23T20:38:39Z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0x01010059C0AEF491E56C4AA74FD851FD5E6F65</vt:lpwstr>
  </property>
</Properties>
</file>