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notesSlides/notesSlide3.xml" ContentType="application/vnd.openxmlformats-officedocument.presentationml.notesSlide+xml"/>
  <Override PartName="/ppt/media/image15.jpeg" ContentType="image/jpeg"/>
  <Override PartName="/ppt/media/image16.jpeg" ContentType="image/jpeg"/>
  <Override PartName="/ppt/media/image17.jpeg" ContentType="image/jpeg"/>
  <Override PartName="/ppt/notesSlides/notesSlide4.xml" ContentType="application/vnd.openxmlformats-officedocument.presentationml.notesSlide+xml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4CB"/>
          </a:solidFill>
        </a:fill>
      </a:tcStyle>
    </a:wholeTbl>
    <a:band2H>
      <a:tcTxStyle b="def" i="def"/>
      <a:tcStyle>
        <a:tcBdr/>
        <a:fill>
          <a:solidFill>
            <a:srgbClr val="FFF2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4CA"/>
          </a:solidFill>
        </a:fill>
      </a:tcStyle>
    </a:wholeTbl>
    <a:band2H>
      <a:tcTxStyle b="def" i="def"/>
      <a:tcStyle>
        <a:tcBdr/>
        <a:fill>
          <a:solidFill>
            <a:srgbClr val="EFF2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5DD"/>
          </a:solidFill>
        </a:fill>
      </a:tcStyle>
    </a:wholeTbl>
    <a:band2H>
      <a:tcTxStyle b="def" i="def"/>
      <a:tcStyle>
        <a:tcBdr/>
        <a:fill>
          <a:solidFill>
            <a:srgbClr val="E9EB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point here is how do you do it and how is it different or better</a:t>
            </a:r>
          </a:p>
          <a:p>
            <a:pPr/>
          </a:p>
          <a:p>
            <a:pPr lvl="3" indent="1371600"/>
            <a:r>
              <a:t>Risk</a:t>
            </a:r>
            <a:endParaRPr sz="3200"/>
          </a:p>
          <a:p>
            <a:pPr lvl="3" indent="1371600"/>
            <a:r>
              <a:t>e2e</a:t>
            </a:r>
            <a:endParaRPr sz="3200"/>
          </a:p>
          <a:p>
            <a:pPr lvl="3" indent="1371600"/>
            <a:r>
              <a:t>Enterprise CT</a:t>
            </a:r>
          </a:p>
          <a:p>
            <a:pPr lvl="3" indent="1371600"/>
          </a:p>
          <a:p>
            <a:pPr lvl="3" indent="1371600">
              <a:defRPr sz="3200"/>
            </a:pPr>
          </a:p>
          <a:p>
            <a:pPr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  <a:r>
              <a:t>Optimize</a:t>
            </a:r>
          </a:p>
          <a:p>
            <a:pPr lvl="3" indent="1371600">
              <a:defRPr sz="3200"/>
            </a:pPr>
            <a:r>
              <a:t>Test case design</a:t>
            </a:r>
          </a:p>
          <a:p>
            <a:pPr lvl="3" indent="1371600">
              <a:defRPr sz="3200"/>
            </a:pPr>
            <a:r>
              <a:t>TDM</a:t>
            </a:r>
          </a:p>
          <a:p>
            <a:pPr/>
          </a:p>
          <a:p>
            <a:pPr/>
            <a:r>
              <a:t>Functional BI, SAP, </a:t>
            </a:r>
          </a:p>
          <a:p>
            <a:pPr/>
            <a:r>
              <a:t>Design</a:t>
            </a:r>
          </a:p>
          <a:p>
            <a:pPr/>
            <a:r>
              <a:t>Optimize RBT</a:t>
            </a:r>
          </a:p>
          <a:p>
            <a:pPr/>
            <a:r>
              <a:t>Redundancy</a:t>
            </a:r>
          </a:p>
          <a:p>
            <a:pPr/>
            <a:r>
              <a:t>TDM (synthetic, TD, </a:t>
            </a:r>
          </a:p>
          <a:p>
            <a:pPr/>
            <a:r>
              <a:t>MBTA</a:t>
            </a:r>
          </a:p>
          <a:p>
            <a:pPr/>
            <a:r>
              <a:t>SV</a:t>
            </a:r>
          </a:p>
          <a:p>
            <a:pPr/>
            <a:r>
              <a:t>Exploratory (usabil,UAT</a:t>
            </a:r>
          </a:p>
          <a:p>
            <a:pPr/>
            <a:r>
              <a:t>Load</a:t>
            </a: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point here is how do you do it and how is it different or better</a:t>
            </a:r>
          </a:p>
          <a:p>
            <a:pPr/>
          </a:p>
          <a:p>
            <a:pPr lvl="3" indent="1371600"/>
            <a:r>
              <a:t>Risk</a:t>
            </a:r>
            <a:endParaRPr sz="3200"/>
          </a:p>
          <a:p>
            <a:pPr lvl="3" indent="1371600"/>
            <a:r>
              <a:t>e2e</a:t>
            </a:r>
            <a:endParaRPr sz="3200"/>
          </a:p>
          <a:p>
            <a:pPr lvl="3" indent="1371600"/>
            <a:r>
              <a:t>Enterprise CT</a:t>
            </a:r>
          </a:p>
          <a:p>
            <a:pPr lvl="3" indent="1371600"/>
          </a:p>
          <a:p>
            <a:pPr lvl="3" indent="1371600">
              <a:defRPr sz="3200"/>
            </a:pPr>
          </a:p>
          <a:p>
            <a:pPr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  <a:r>
              <a:t>Optimize</a:t>
            </a:r>
          </a:p>
          <a:p>
            <a:pPr lvl="3" indent="1371600">
              <a:defRPr sz="3200"/>
            </a:pPr>
            <a:r>
              <a:t>Test case design</a:t>
            </a:r>
          </a:p>
          <a:p>
            <a:pPr lvl="3" indent="1371600">
              <a:defRPr sz="3200"/>
            </a:pPr>
            <a:r>
              <a:t>TDM</a:t>
            </a:r>
          </a:p>
          <a:p>
            <a:pPr/>
          </a:p>
          <a:p>
            <a:pPr/>
            <a:r>
              <a:t>Functional BI, SAP, </a:t>
            </a:r>
          </a:p>
          <a:p>
            <a:pPr/>
            <a:r>
              <a:t>Design</a:t>
            </a:r>
          </a:p>
          <a:p>
            <a:pPr/>
            <a:r>
              <a:t>Optimize RBT</a:t>
            </a:r>
          </a:p>
          <a:p>
            <a:pPr/>
            <a:r>
              <a:t>Redundancy</a:t>
            </a:r>
          </a:p>
          <a:p>
            <a:pPr/>
            <a:r>
              <a:t>TDM (synthetic, TD, </a:t>
            </a:r>
          </a:p>
          <a:p>
            <a:pPr/>
            <a:r>
              <a:t>MBTA</a:t>
            </a:r>
          </a:p>
          <a:p>
            <a:pPr/>
            <a:r>
              <a:t>SV</a:t>
            </a:r>
          </a:p>
          <a:p>
            <a:pPr/>
            <a:r>
              <a:t>Exploratory (usabil,UAT</a:t>
            </a:r>
          </a:p>
          <a:p>
            <a:pPr/>
            <a:r>
              <a:t>Load</a:t>
            </a: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2" name="Shape 6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point here is how do you do it and how is it different or better</a:t>
            </a:r>
          </a:p>
          <a:p>
            <a:pPr/>
          </a:p>
          <a:p>
            <a:pPr lvl="3" indent="1371600"/>
            <a:r>
              <a:t>Risk</a:t>
            </a:r>
            <a:endParaRPr sz="3200"/>
          </a:p>
          <a:p>
            <a:pPr lvl="3" indent="1371600"/>
            <a:r>
              <a:t>e2e</a:t>
            </a:r>
            <a:endParaRPr sz="3200"/>
          </a:p>
          <a:p>
            <a:pPr lvl="3" indent="1371600"/>
            <a:r>
              <a:t>Enterprise CT</a:t>
            </a:r>
          </a:p>
          <a:p>
            <a:pPr lvl="3" indent="1371600"/>
          </a:p>
          <a:p>
            <a:pPr lvl="3" indent="1371600">
              <a:defRPr sz="3200"/>
            </a:pPr>
          </a:p>
          <a:p>
            <a:pPr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</a:p>
          <a:p>
            <a:pPr lvl="3" indent="1371600">
              <a:defRPr sz="3200"/>
            </a:pPr>
            <a:r>
              <a:t>Optimize</a:t>
            </a:r>
          </a:p>
          <a:p>
            <a:pPr lvl="3" indent="1371600">
              <a:defRPr sz="3200"/>
            </a:pPr>
            <a:r>
              <a:t>Test case design</a:t>
            </a:r>
          </a:p>
          <a:p>
            <a:pPr lvl="3" indent="1371600">
              <a:defRPr sz="3200"/>
            </a:pPr>
            <a:r>
              <a:t>TDM</a:t>
            </a:r>
          </a:p>
          <a:p>
            <a:pPr/>
          </a:p>
          <a:p>
            <a:pPr/>
            <a:r>
              <a:t>Functional BI, SAP, </a:t>
            </a:r>
          </a:p>
          <a:p>
            <a:pPr/>
            <a:r>
              <a:t>Design</a:t>
            </a:r>
          </a:p>
          <a:p>
            <a:pPr/>
            <a:r>
              <a:t>Optimize RBT</a:t>
            </a:r>
          </a:p>
          <a:p>
            <a:pPr/>
            <a:r>
              <a:t>Redundancy</a:t>
            </a:r>
          </a:p>
          <a:p>
            <a:pPr/>
            <a:r>
              <a:t>TDM (synthetic, TD, </a:t>
            </a:r>
          </a:p>
          <a:p>
            <a:pPr/>
            <a:r>
              <a:t>MBTA</a:t>
            </a:r>
          </a:p>
          <a:p>
            <a:pPr/>
            <a:r>
              <a:t>SV</a:t>
            </a:r>
          </a:p>
          <a:p>
            <a:pPr/>
            <a:r>
              <a:t>Exploratory (usabil,UAT</a:t>
            </a:r>
          </a:p>
          <a:p>
            <a:pPr/>
            <a:r>
              <a:t>Load</a:t>
            </a: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2" name="Shape 1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let’s close with a real world example.  {CLICK}</a:t>
            </a:r>
          </a:p>
          <a:p>
            <a:pPr/>
            <a:r>
              <a:t>This is a bank in western Australia.  They came to us because they had 2200 test cases, and it took them 8 weeks to perform a manual regression.  Their goal was to get this down to under one day to meet their business demands.  They estimated that this suite covered about 30% of their risk, but they couldn’t prove it.{CLICK}</a:t>
            </a:r>
          </a:p>
          <a:p>
            <a:pPr/>
            <a:r>
              <a:t>We started with a methodology workshop to identify the right test cases.  After this effort, we reduced the total number of test cases to 600, and this dropped the manual execution time to 5 weeks. We also were clearly able to identify the risk coverage at 85%.  Now, if you are good at math, you are wondering why the total number dropped by almost 75%, but the effort was reduced by less than 40%.  Two factors, first, the test cases are longer.  More comprehensive, end to end tast case just take more time to run.  More importantly, the bulk of the effort in a manual environment is spent in finding and preparing test data.  Once we implemented our built in test data management capability, the manual effort was cut to two weeks. {CLICK}</a:t>
            </a:r>
          </a:p>
          <a:p>
            <a:pPr/>
            <a:r>
              <a:t>All of this, without automation at all.  Once we automated the test case, we achieved an 87% level of automation, and brought the regression down to two days.  This was still short of the goal, but we were able to get a quick fix.  {CLICK}</a:t>
            </a:r>
          </a:p>
          <a:p>
            <a:pPr/>
            <a:r>
              <a:t>Because of our test case design, we were able to segment the full regression into a smoke test that would run in under 1 hour, and save the full regression for periodic builds.  But of course we didn’t want to stop there. {CLICK}</a:t>
            </a:r>
          </a:p>
          <a:p>
            <a:pPr/>
            <a:r>
              <a:t>By integrating into their CI environment, we were able to kick off a distributed execution and run tests in parallel, bringing the full regression down to under 3 hours.  And the best part is, they can maintain it and keep up with new features and requirements.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/>
          <p:nvPr/>
        </p:nvSpPr>
        <p:spPr>
          <a:xfrm>
            <a:off x="3693952" y="6597352"/>
            <a:ext cx="480092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Tricentis Confidential</a:t>
            </a:r>
          </a:p>
        </p:txBody>
      </p:sp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187" y="6549197"/>
            <a:ext cx="886737" cy="169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/>
          <p:cNvSpPr/>
          <p:nvPr/>
        </p:nvSpPr>
        <p:spPr>
          <a:xfrm>
            <a:off x="311204" y="6332706"/>
            <a:ext cx="2032551" cy="39883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116" y="-8681"/>
            <a:ext cx="12193532" cy="68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7"/>
          <p:cNvSpPr/>
          <p:nvPr/>
        </p:nvSpPr>
        <p:spPr>
          <a:xfrm>
            <a:off x="-3843" y="6564539"/>
            <a:ext cx="12192669" cy="310822"/>
          </a:xfrm>
          <a:prstGeom prst="rect">
            <a:avLst/>
          </a:prstGeom>
          <a:solidFill>
            <a:srgbClr val="A6A6A6">
              <a:alpha val="8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TextBox 11"/>
          <p:cNvSpPr txBox="1"/>
          <p:nvPr/>
        </p:nvSpPr>
        <p:spPr>
          <a:xfrm>
            <a:off x="4914748" y="6602800"/>
            <a:ext cx="234168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>
                <a:solidFill>
                  <a:srgbClr val="474B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                    .</a:t>
            </a:r>
          </a:p>
        </p:txBody>
      </p:sp>
      <p:sp>
        <p:nvSpPr>
          <p:cNvPr id="18" name="Rectangle 16"/>
          <p:cNvSpPr/>
          <p:nvPr/>
        </p:nvSpPr>
        <p:spPr>
          <a:xfrm>
            <a:off x="-4708" y="5966697"/>
            <a:ext cx="12193534" cy="597846"/>
          </a:xfrm>
          <a:prstGeom prst="rect">
            <a:avLst/>
          </a:prstGeom>
          <a:solidFill>
            <a:srgbClr val="000000">
              <a:alpha val="8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521249" y="6016607"/>
            <a:ext cx="9141620" cy="49802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2000">
                <a:solidFill>
                  <a:srgbClr val="D9D9D9"/>
                </a:solidFill>
              </a:defRPr>
            </a:lvl1pPr>
            <a:lvl2pPr marL="0" indent="457200" algn="ctr">
              <a:buSzTx/>
              <a:buNone/>
              <a:defRPr sz="2000">
                <a:solidFill>
                  <a:srgbClr val="D9D9D9"/>
                </a:solidFill>
              </a:defRPr>
            </a:lvl2pPr>
            <a:lvl3pPr marL="0" indent="914400" algn="ctr">
              <a:buSzTx/>
              <a:buNone/>
              <a:defRPr sz="2000">
                <a:solidFill>
                  <a:srgbClr val="D9D9D9"/>
                </a:solidFill>
              </a:defRPr>
            </a:lvl3pPr>
            <a:lvl4pPr marL="0" indent="1371600" algn="ctr">
              <a:buSzTx/>
              <a:buNone/>
              <a:defRPr sz="2000">
                <a:solidFill>
                  <a:srgbClr val="D9D9D9"/>
                </a:solidFill>
              </a:defRPr>
            </a:lvl4pPr>
            <a:lvl5pPr marL="0" indent="1828800" algn="ctr">
              <a:buSzTx/>
              <a:buNone/>
              <a:defRPr sz="2000">
                <a:solidFill>
                  <a:srgbClr val="D9D9D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Rectangle 20"/>
          <p:cNvSpPr/>
          <p:nvPr/>
        </p:nvSpPr>
        <p:spPr>
          <a:xfrm>
            <a:off x="-7117" y="4749282"/>
            <a:ext cx="12193534" cy="1229068"/>
          </a:xfrm>
          <a:prstGeom prst="rect">
            <a:avLst/>
          </a:prstGeom>
          <a:solidFill>
            <a:srgbClr val="1D63AF">
              <a:alpha val="8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518840" y="4584937"/>
            <a:ext cx="9141620" cy="138176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7943" y="354112"/>
            <a:ext cx="2018775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455" y="14308"/>
            <a:ext cx="1575731" cy="984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idx="1"/>
          </p:nvPr>
        </p:nvSpPr>
        <p:spPr>
          <a:xfrm>
            <a:off x="432255" y="1472088"/>
            <a:ext cx="11320226" cy="4836329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5886661" y="6169150"/>
            <a:ext cx="2841838" cy="368301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xfrm>
            <a:off x="432255" y="1472088"/>
            <a:ext cx="11320226" cy="4836329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2017 by</a:t>
            </a:r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510" y="6467202"/>
            <a:ext cx="860272" cy="12968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3"/>
          <p:cNvSpPr/>
          <p:nvPr/>
        </p:nvSpPr>
        <p:spPr>
          <a:xfrm>
            <a:off x="-4704" y="3572"/>
            <a:ext cx="12184005" cy="188445"/>
          </a:xfrm>
          <a:prstGeom prst="rect">
            <a:avLst/>
          </a:prstGeom>
          <a:solidFill>
            <a:srgbClr val="000000">
              <a:alpha val="88000"/>
            </a:srgbClr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 sz="2000">
                <a:solidFill>
                  <a:srgbClr val="D9D9D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2017</a:t>
            </a:r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432255" y="1472088"/>
            <a:ext cx="11320226" cy="4836329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 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5886661" y="6169150"/>
            <a:ext cx="2841838" cy="368301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5886661" y="6169150"/>
            <a:ext cx="2841838" cy="368301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178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idx="1"/>
          </p:nvPr>
        </p:nvSpPr>
        <p:spPr>
          <a:xfrm>
            <a:off x="432255" y="1472088"/>
            <a:ext cx="11320226" cy="4836329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5886661" y="6169150"/>
            <a:ext cx="2841838" cy="368301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"/>
          <p:cNvSpPr txBox="1"/>
          <p:nvPr/>
        </p:nvSpPr>
        <p:spPr>
          <a:xfrm>
            <a:off x="3693952" y="6597352"/>
            <a:ext cx="480092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Tricentis Confidential</a:t>
            </a:r>
          </a:p>
        </p:txBody>
      </p:sp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187" y="6549197"/>
            <a:ext cx="886737" cy="16979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/>
          <p:nvPr>
            <p:ph type="title"/>
          </p:nvPr>
        </p:nvSpPr>
        <p:spPr>
          <a:xfrm>
            <a:off x="831632" y="1709738"/>
            <a:ext cx="1051286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831632" y="4589464"/>
            <a:ext cx="10512864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/>
          <p:nvPr/>
        </p:nvSpPr>
        <p:spPr>
          <a:xfrm>
            <a:off x="3693952" y="6597352"/>
            <a:ext cx="480092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Tricentis Confidential</a:t>
            </a:r>
          </a:p>
        </p:txBody>
      </p:sp>
      <p:pic>
        <p:nvPicPr>
          <p:cNvPr id="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187" y="6549197"/>
            <a:ext cx="886737" cy="1697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half" idx="1"/>
          </p:nvPr>
        </p:nvSpPr>
        <p:spPr>
          <a:xfrm>
            <a:off x="837981" y="1825625"/>
            <a:ext cx="5180252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half" idx="1"/>
          </p:nvPr>
        </p:nvSpPr>
        <p:spPr>
          <a:xfrm>
            <a:off x="6539355" y="1433512"/>
            <a:ext cx="5040029" cy="3740151"/>
          </a:xfrm>
          <a:prstGeom prst="rect">
            <a:avLst/>
          </a:prstGeom>
        </p:spPr>
        <p:txBody>
          <a:bodyPr/>
          <a:lstStyle>
            <a:lvl1pPr marL="252000" indent="-275400">
              <a:buSzTx/>
              <a:buNone/>
              <a:defRPr sz="2400">
                <a:solidFill>
                  <a:srgbClr val="868A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49799" indent="-215999">
              <a:defRPr sz="2400">
                <a:solidFill>
                  <a:srgbClr val="868A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06999" indent="-215999">
              <a:defRPr sz="2400">
                <a:solidFill>
                  <a:srgbClr val="868A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564199" indent="-215999">
              <a:defRPr sz="2400">
                <a:solidFill>
                  <a:srgbClr val="868A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21400" indent="-215999">
              <a:defRPr sz="2400">
                <a:solidFill>
                  <a:srgbClr val="868A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7"/>
          <p:cNvSpPr/>
          <p:nvPr>
            <p:ph type="body" sz="half" idx="13"/>
          </p:nvPr>
        </p:nvSpPr>
        <p:spPr>
          <a:xfrm>
            <a:off x="609440" y="1434239"/>
            <a:ext cx="5484973" cy="3740151"/>
          </a:xfrm>
          <a:prstGeom prst="rect">
            <a:avLst/>
          </a:prstGeom>
        </p:spPr>
        <p:txBody>
          <a:bodyPr/>
          <a:lstStyle/>
          <a:p>
            <a:pPr marL="0" indent="4572">
              <a:spcBef>
                <a:spcPts val="400"/>
              </a:spcBef>
              <a:buSzTx/>
              <a:buNone/>
              <a:defRPr sz="2400"/>
            </a:pP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4"/>
          <p:cNvSpPr txBox="1"/>
          <p:nvPr/>
        </p:nvSpPr>
        <p:spPr>
          <a:xfrm>
            <a:off x="432255" y="6409063"/>
            <a:ext cx="1924767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idx="1"/>
          </p:nvPr>
        </p:nvSpPr>
        <p:spPr>
          <a:xfrm>
            <a:off x="432255" y="1472088"/>
            <a:ext cx="11320226" cy="4836329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63284" y="6525344"/>
            <a:ext cx="192627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© 2018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32593" y="365125"/>
            <a:ext cx="11329080" cy="75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32593" y="1470049"/>
            <a:ext cx="11329080" cy="484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516268" y="6413363"/>
            <a:ext cx="2454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12721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228600" marR="0" indent="-252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685800" marR="0" indent="-252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1143000" marR="0" indent="-252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1600200" marR="0" indent="-252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2057400" marR="0" indent="-25199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262626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8.png"/><Relationship Id="rId9" Type="http://schemas.openxmlformats.org/officeDocument/2006/relationships/image" Target="../media/image6.jpe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7.jpe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63.png"/><Relationship Id="rId18" Type="http://schemas.openxmlformats.org/officeDocument/2006/relationships/image" Target="../media/image10.jpeg"/><Relationship Id="rId19" Type="http://schemas.openxmlformats.org/officeDocument/2006/relationships/image" Target="../media/image11.jpeg"/><Relationship Id="rId20" Type="http://schemas.openxmlformats.org/officeDocument/2006/relationships/image" Target="../media/image3.gif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4.gif"/><Relationship Id="rId32" Type="http://schemas.openxmlformats.org/officeDocument/2006/relationships/image" Target="../media/image74.png"/><Relationship Id="rId33" Type="http://schemas.openxmlformats.org/officeDocument/2006/relationships/image" Target="../media/image12.jpeg"/><Relationship Id="rId34" Type="http://schemas.openxmlformats.org/officeDocument/2006/relationships/image" Target="../media/image13.jpeg"/><Relationship Id="rId35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7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8.png"/><Relationship Id="rId9" Type="http://schemas.openxmlformats.org/officeDocument/2006/relationships/image" Target="../media/image43.png"/><Relationship Id="rId10" Type="http://schemas.openxmlformats.org/officeDocument/2006/relationships/image" Target="../media/image40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42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1.png"/><Relationship Id="rId3" Type="http://schemas.openxmlformats.org/officeDocument/2006/relationships/image" Target="../media/image16.jpeg"/><Relationship Id="rId4" Type="http://schemas.openxmlformats.org/officeDocument/2006/relationships/image" Target="../media/image82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26" Type="http://schemas.openxmlformats.org/officeDocument/2006/relationships/image" Target="../media/image102.png"/><Relationship Id="rId27" Type="http://schemas.openxmlformats.org/officeDocument/2006/relationships/image" Target="../media/image103.png"/><Relationship Id="rId28" Type="http://schemas.openxmlformats.org/officeDocument/2006/relationships/image" Target="../media/image104.png"/><Relationship Id="rId29" Type="http://schemas.openxmlformats.org/officeDocument/2006/relationships/image" Target="../media/image105.png"/><Relationship Id="rId30" Type="http://schemas.openxmlformats.org/officeDocument/2006/relationships/image" Target="../media/image17.jpeg"/><Relationship Id="rId31" Type="http://schemas.openxmlformats.org/officeDocument/2006/relationships/image" Target="../media/image106.png"/><Relationship Id="rId32" Type="http://schemas.openxmlformats.org/officeDocument/2006/relationships/image" Target="../media/image107.png"/><Relationship Id="rId33" Type="http://schemas.openxmlformats.org/officeDocument/2006/relationships/image" Target="../media/image108.png"/><Relationship Id="rId34" Type="http://schemas.openxmlformats.org/officeDocument/2006/relationships/image" Target="../media/image109.png"/><Relationship Id="rId35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8.jpeg"/><Relationship Id="rId5" Type="http://schemas.openxmlformats.org/officeDocument/2006/relationships/image" Target="../media/image1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Relationship Id="rId3" Type="http://schemas.openxmlformats.org/officeDocument/2006/relationships/hyperlink" Target="https://youtu.be/6469lMkeMiM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s://www.tricentis.com/resources/" TargetMode="External"/><Relationship Id="rId3" Type="http://schemas.openxmlformats.org/officeDocument/2006/relationships/hyperlink" Target="https://www.tricentis.com/resource-assets/tricentis-tosca-demo/" TargetMode="External"/><Relationship Id="rId4" Type="http://schemas.openxmlformats.org/officeDocument/2006/relationships/hyperlink" Target="https://www.tricentis.com/api-testing/" TargetMode="External"/><Relationship Id="rId5" Type="http://schemas.openxmlformats.org/officeDocument/2006/relationships/hyperlink" Target="https://www.tricentis.com/software-testing-tools/exploratory-testing/" TargetMode="External"/><Relationship Id="rId6" Type="http://schemas.openxmlformats.org/officeDocument/2006/relationships/hyperlink" Target="https://www.tricentis.com/orchestrated-service-virtualization/" TargetMode="External"/><Relationship Id="rId7" Type="http://schemas.openxmlformats.org/officeDocument/2006/relationships/hyperlink" Target="https://www.youtube.com/watch?v=uEaRjeqK070" TargetMode="External"/><Relationship Id="rId8" Type="http://schemas.openxmlformats.org/officeDocument/2006/relationships/hyperlink" Target="https://www.tricentis.com/software-testing-tools/bi-data-warehouse-testing/" TargetMode="External"/><Relationship Id="rId9" Type="http://schemas.openxmlformats.org/officeDocument/2006/relationships/hyperlink" Target="https://www.tricentis.com/resource-assets/bi-data-warehouse-testing/" TargetMode="External"/><Relationship Id="rId10" Type="http://schemas.openxmlformats.org/officeDocument/2006/relationships/hyperlink" Target="https://www.tricentis.com/tricentis-tosca-testsuite/supported-technology/" TargetMode="External"/><Relationship Id="rId11" Type="http://schemas.openxmlformats.org/officeDocument/2006/relationships/hyperlink" Target="https://www.tricentis.com/devops-alm-tool-integrations/" TargetMode="External"/><Relationship Id="rId12" Type="http://schemas.openxmlformats.org/officeDocument/2006/relationships/hyperlink" Target="https://www.tricentis.com/resources?_sft_project-type=case-studies" TargetMode="External"/><Relationship Id="rId13" Type="http://schemas.openxmlformats.org/officeDocument/2006/relationships/hyperlink" Target="https://www.tricentis.com/automated-testing-tool-comparison/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gif"/><Relationship Id="rId9" Type="http://schemas.openxmlformats.org/officeDocument/2006/relationships/image" Target="../media/image3.jpe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4.jpe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ubtitle 2"/>
          <p:cNvSpPr txBox="1"/>
          <p:nvPr>
            <p:ph type="subTitle" sz="quarter" idx="1"/>
          </p:nvPr>
        </p:nvSpPr>
        <p:spPr>
          <a:xfrm>
            <a:off x="1521251" y="5943600"/>
            <a:ext cx="9141619" cy="609600"/>
          </a:xfrm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pPr/>
            <a:r>
              <a:t>Minsk, 26.05.2018</a:t>
            </a:r>
          </a:p>
        </p:txBody>
      </p:sp>
      <p:sp>
        <p:nvSpPr>
          <p:cNvPr id="197" name="Title 1"/>
          <p:cNvSpPr txBox="1"/>
          <p:nvPr/>
        </p:nvSpPr>
        <p:spPr>
          <a:xfrm>
            <a:off x="197772" y="4701541"/>
            <a:ext cx="11501373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120000"/>
              </a:lnSpc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The </a:t>
            </a: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Continuous Testing with TOSCA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algn="ctr">
              <a:lnSpc>
                <a:spcPct val="120000"/>
              </a:lnSpc>
              <a:defRPr sz="32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Ismail Çelik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Rectangle 34"/>
          <p:cNvGrpSpPr/>
          <p:nvPr/>
        </p:nvGrpSpPr>
        <p:grpSpPr>
          <a:xfrm>
            <a:off x="513080" y="1377210"/>
            <a:ext cx="11238846" cy="2406657"/>
            <a:chOff x="0" y="0"/>
            <a:chExt cx="11238844" cy="2406656"/>
          </a:xfrm>
        </p:grpSpPr>
        <p:sp>
          <p:nvSpPr>
            <p:cNvPr id="465" name="Rectangle"/>
            <p:cNvSpPr/>
            <p:nvPr/>
          </p:nvSpPr>
          <p:spPr>
            <a:xfrm>
              <a:off x="-1" y="-1"/>
              <a:ext cx="11238846" cy="2406658"/>
            </a:xfrm>
            <a:prstGeom prst="rect">
              <a:avLst/>
            </a:prstGeom>
            <a:solidFill>
              <a:srgbClr val="164A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6" name="Continuous Testing Platform"/>
            <p:cNvSpPr txBox="1"/>
            <p:nvPr/>
          </p:nvSpPr>
          <p:spPr>
            <a:xfrm>
              <a:off x="-1" y="-1"/>
              <a:ext cx="1123884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3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Continuous Testing Platform</a:t>
              </a:r>
            </a:p>
          </p:txBody>
        </p:sp>
      </p:grpSp>
      <p:sp>
        <p:nvSpPr>
          <p:cNvPr id="468" name="Title 1"/>
          <p:cNvSpPr txBox="1"/>
          <p:nvPr>
            <p:ph type="title"/>
          </p:nvPr>
        </p:nvSpPr>
        <p:spPr>
          <a:xfrm>
            <a:off x="434067" y="389249"/>
            <a:ext cx="11326130" cy="75942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Visibility and Insight for Greater Velocity</a:t>
            </a:r>
          </a:p>
        </p:txBody>
      </p:sp>
      <p:grpSp>
        <p:nvGrpSpPr>
          <p:cNvPr id="474" name="Group 2"/>
          <p:cNvGrpSpPr/>
          <p:nvPr/>
        </p:nvGrpSpPr>
        <p:grpSpPr>
          <a:xfrm>
            <a:off x="8181664" y="2208902"/>
            <a:ext cx="1696145" cy="1696144"/>
            <a:chOff x="0" y="0"/>
            <a:chExt cx="1696143" cy="1696143"/>
          </a:xfrm>
        </p:grpSpPr>
        <p:sp>
          <p:nvSpPr>
            <p:cNvPr id="469" name="Rectangle 16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70" name="TextBox 17"/>
            <p:cNvSpPr txBox="1"/>
            <p:nvPr/>
          </p:nvSpPr>
          <p:spPr>
            <a:xfrm>
              <a:off x="282049" y="995632"/>
              <a:ext cx="1132047" cy="574041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Automation</a:t>
              </a:r>
            </a:p>
          </p:txBody>
        </p:sp>
        <p:grpSp>
          <p:nvGrpSpPr>
            <p:cNvPr id="473" name="Picture 18"/>
            <p:cNvGrpSpPr/>
            <p:nvPr/>
          </p:nvGrpSpPr>
          <p:grpSpPr>
            <a:xfrm>
              <a:off x="550100" y="277342"/>
              <a:ext cx="595944" cy="595944"/>
              <a:chOff x="0" y="0"/>
              <a:chExt cx="595942" cy="595942"/>
            </a:xfrm>
          </p:grpSpPr>
          <p:sp>
            <p:nvSpPr>
              <p:cNvPr id="471" name="Square"/>
              <p:cNvSpPr/>
              <p:nvPr/>
            </p:nvSpPr>
            <p:spPr>
              <a:xfrm>
                <a:off x="0" y="0"/>
                <a:ext cx="595943" cy="5959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72" name="image97.pdf" descr="image97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95943" cy="595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78" name="Group 24"/>
          <p:cNvGrpSpPr/>
          <p:nvPr/>
        </p:nvGrpSpPr>
        <p:grpSpPr>
          <a:xfrm>
            <a:off x="2456045" y="2211360"/>
            <a:ext cx="1696145" cy="1696145"/>
            <a:chOff x="0" y="0"/>
            <a:chExt cx="1696143" cy="1696143"/>
          </a:xfrm>
        </p:grpSpPr>
        <p:sp>
          <p:nvSpPr>
            <p:cNvPr id="475" name="Rectangle 12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76" name="TextBox 13"/>
            <p:cNvSpPr txBox="1"/>
            <p:nvPr/>
          </p:nvSpPr>
          <p:spPr>
            <a:xfrm>
              <a:off x="287802" y="993173"/>
              <a:ext cx="112053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Risk-based</a:t>
              </a:r>
              <a:br/>
              <a:r>
                <a:t>Testing</a:t>
              </a:r>
            </a:p>
          </p:txBody>
        </p:sp>
        <p:pic>
          <p:nvPicPr>
            <p:cNvPr id="477" name="Picture 19" descr="Picture 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5264" y="284385"/>
              <a:ext cx="505609" cy="57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Group 5"/>
          <p:cNvGrpSpPr/>
          <p:nvPr/>
        </p:nvGrpSpPr>
        <p:grpSpPr>
          <a:xfrm>
            <a:off x="10053076" y="2208902"/>
            <a:ext cx="1696145" cy="1696144"/>
            <a:chOff x="0" y="0"/>
            <a:chExt cx="1696143" cy="1696143"/>
          </a:xfrm>
        </p:grpSpPr>
        <p:sp>
          <p:nvSpPr>
            <p:cNvPr id="479" name="Rectangle 14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CB21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grpSp>
          <p:nvGrpSpPr>
            <p:cNvPr id="482" name="TextBox 15"/>
            <p:cNvGrpSpPr/>
            <p:nvPr/>
          </p:nvGrpSpPr>
          <p:grpSpPr>
            <a:xfrm>
              <a:off x="157935" y="1000605"/>
              <a:ext cx="1380275" cy="564096"/>
              <a:chOff x="0" y="0"/>
              <a:chExt cx="1380273" cy="564094"/>
            </a:xfrm>
          </p:grpSpPr>
          <p:sp>
            <p:nvSpPr>
              <p:cNvPr id="480" name="Rectangle"/>
              <p:cNvSpPr/>
              <p:nvPr/>
            </p:nvSpPr>
            <p:spPr>
              <a:xfrm>
                <a:off x="0" y="0"/>
                <a:ext cx="1380274" cy="564095"/>
              </a:xfrm>
              <a:prstGeom prst="rect">
                <a:avLst/>
              </a:prstGeom>
              <a:solidFill>
                <a:srgbClr val="CB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481" name="Load Testing"/>
              <p:cNvSpPr txBox="1"/>
              <p:nvPr/>
            </p:nvSpPr>
            <p:spPr>
              <a:xfrm>
                <a:off x="63689" y="115677"/>
                <a:ext cx="1252896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Load Testing</a:t>
                </a:r>
              </a:p>
            </p:txBody>
          </p:sp>
        </p:grpSp>
        <p:grpSp>
          <p:nvGrpSpPr>
            <p:cNvPr id="485" name="Picture 20"/>
            <p:cNvGrpSpPr/>
            <p:nvPr/>
          </p:nvGrpSpPr>
          <p:grpSpPr>
            <a:xfrm>
              <a:off x="546404" y="277585"/>
              <a:ext cx="603337" cy="550102"/>
              <a:chOff x="0" y="0"/>
              <a:chExt cx="603335" cy="550100"/>
            </a:xfrm>
          </p:grpSpPr>
          <p:sp>
            <p:nvSpPr>
              <p:cNvPr id="483" name="Rectangle"/>
              <p:cNvSpPr/>
              <p:nvPr/>
            </p:nvSpPr>
            <p:spPr>
              <a:xfrm>
                <a:off x="0" y="0"/>
                <a:ext cx="603336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84" name="image99.pdf" descr="image99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03336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90" name="Group 23"/>
          <p:cNvGrpSpPr/>
          <p:nvPr/>
        </p:nvGrpSpPr>
        <p:grpSpPr>
          <a:xfrm>
            <a:off x="6273124" y="2208902"/>
            <a:ext cx="1696145" cy="1696144"/>
            <a:chOff x="0" y="0"/>
            <a:chExt cx="1696143" cy="1696143"/>
          </a:xfrm>
        </p:grpSpPr>
        <p:sp>
          <p:nvSpPr>
            <p:cNvPr id="487" name="Rectangle 1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88" name="TextBox 11"/>
            <p:cNvSpPr txBox="1"/>
            <p:nvPr/>
          </p:nvSpPr>
          <p:spPr>
            <a:xfrm>
              <a:off x="216118" y="995632"/>
              <a:ext cx="126390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Service</a:t>
              </a:r>
              <a:br/>
              <a:r>
                <a:t>Virtualization</a:t>
              </a:r>
            </a:p>
          </p:txBody>
        </p:sp>
        <p:pic>
          <p:nvPicPr>
            <p:cNvPr id="489" name="Picture 21" descr="Picture 2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6" name="Group 4"/>
          <p:cNvGrpSpPr/>
          <p:nvPr/>
        </p:nvGrpSpPr>
        <p:grpSpPr>
          <a:xfrm>
            <a:off x="4364585" y="2208902"/>
            <a:ext cx="1696145" cy="1696144"/>
            <a:chOff x="0" y="0"/>
            <a:chExt cx="1696143" cy="1696143"/>
          </a:xfrm>
        </p:grpSpPr>
        <p:sp>
          <p:nvSpPr>
            <p:cNvPr id="491" name="Rectangle 8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92" name="TextBox 9"/>
            <p:cNvSpPr txBox="1"/>
            <p:nvPr/>
          </p:nvSpPr>
          <p:spPr>
            <a:xfrm>
              <a:off x="202973" y="995632"/>
              <a:ext cx="1290202" cy="574041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Data</a:t>
              </a:r>
              <a:br/>
              <a:r>
                <a:t>Management</a:t>
              </a:r>
            </a:p>
          </p:txBody>
        </p:sp>
        <p:grpSp>
          <p:nvGrpSpPr>
            <p:cNvPr id="495" name="Picture 22"/>
            <p:cNvGrpSpPr/>
            <p:nvPr/>
          </p:nvGrpSpPr>
          <p:grpSpPr>
            <a:xfrm>
              <a:off x="664705" y="287338"/>
              <a:ext cx="366736" cy="550101"/>
              <a:chOff x="0" y="0"/>
              <a:chExt cx="366734" cy="550100"/>
            </a:xfrm>
          </p:grpSpPr>
          <p:sp>
            <p:nvSpPr>
              <p:cNvPr id="493" name="Rectangle"/>
              <p:cNvSpPr/>
              <p:nvPr/>
            </p:nvSpPr>
            <p:spPr>
              <a:xfrm>
                <a:off x="0" y="0"/>
                <a:ext cx="366735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94" name="image101.pdf" descr="image101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66735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00" name="Group 6"/>
          <p:cNvGrpSpPr/>
          <p:nvPr/>
        </p:nvGrpSpPr>
        <p:grpSpPr>
          <a:xfrm>
            <a:off x="510104" y="2208902"/>
            <a:ext cx="1696144" cy="1696144"/>
            <a:chOff x="0" y="0"/>
            <a:chExt cx="1696143" cy="1696143"/>
          </a:xfrm>
        </p:grpSpPr>
        <p:sp>
          <p:nvSpPr>
            <p:cNvPr id="497" name="Rectangle 3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478F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98" name="TextBox 31"/>
            <p:cNvSpPr txBox="1"/>
            <p:nvPr/>
          </p:nvSpPr>
          <p:spPr>
            <a:xfrm>
              <a:off x="282147" y="995632"/>
              <a:ext cx="113184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Exploratory</a:t>
              </a:r>
              <a:br/>
              <a:r>
                <a:t>Testing</a:t>
              </a:r>
            </a:p>
          </p:txBody>
        </p:sp>
        <p:pic>
          <p:nvPicPr>
            <p:cNvPr id="499" name="Picture 32" descr="Picture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03" name="Group 26"/>
          <p:cNvGrpSpPr/>
          <p:nvPr/>
        </p:nvGrpSpPr>
        <p:grpSpPr>
          <a:xfrm>
            <a:off x="2446621" y="1758774"/>
            <a:ext cx="3604685" cy="367004"/>
            <a:chOff x="0" y="0"/>
            <a:chExt cx="3604683" cy="367003"/>
          </a:xfrm>
        </p:grpSpPr>
        <p:sp>
          <p:nvSpPr>
            <p:cNvPr id="501" name="TextBox 35"/>
            <p:cNvSpPr txBox="1"/>
            <p:nvPr/>
          </p:nvSpPr>
          <p:spPr>
            <a:xfrm>
              <a:off x="0" y="-1"/>
              <a:ext cx="358325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Optimize &amp; Manage</a:t>
              </a:r>
            </a:p>
          </p:txBody>
        </p:sp>
        <p:sp>
          <p:nvSpPr>
            <p:cNvPr id="502" name="Straight Connector 25"/>
            <p:cNvSpPr/>
            <p:nvPr/>
          </p:nvSpPr>
          <p:spPr>
            <a:xfrm>
              <a:off x="-1" y="367003"/>
              <a:ext cx="3604685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06" name="Group 39"/>
          <p:cNvGrpSpPr/>
          <p:nvPr/>
        </p:nvGrpSpPr>
        <p:grpSpPr>
          <a:xfrm>
            <a:off x="6275809" y="1758774"/>
            <a:ext cx="5463988" cy="367004"/>
            <a:chOff x="0" y="0"/>
            <a:chExt cx="5463986" cy="367003"/>
          </a:xfrm>
        </p:grpSpPr>
        <p:sp>
          <p:nvSpPr>
            <p:cNvPr id="504" name="TextBox 40"/>
            <p:cNvSpPr txBox="1"/>
            <p:nvPr/>
          </p:nvSpPr>
          <p:spPr>
            <a:xfrm>
              <a:off x="-1" y="-1"/>
              <a:ext cx="543150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Automate</a:t>
              </a:r>
            </a:p>
          </p:txBody>
        </p:sp>
        <p:sp>
          <p:nvSpPr>
            <p:cNvPr id="505" name="Straight Connector 41"/>
            <p:cNvSpPr/>
            <p:nvPr/>
          </p:nvSpPr>
          <p:spPr>
            <a:xfrm>
              <a:off x="-1" y="367003"/>
              <a:ext cx="546398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09" name="Group 43"/>
          <p:cNvGrpSpPr/>
          <p:nvPr/>
        </p:nvGrpSpPr>
        <p:grpSpPr>
          <a:xfrm>
            <a:off x="479250" y="1758774"/>
            <a:ext cx="1701430" cy="367004"/>
            <a:chOff x="0" y="0"/>
            <a:chExt cx="1701428" cy="367003"/>
          </a:xfrm>
        </p:grpSpPr>
        <p:sp>
          <p:nvSpPr>
            <p:cNvPr id="507" name="TextBox 44"/>
            <p:cNvSpPr txBox="1"/>
            <p:nvPr/>
          </p:nvSpPr>
          <p:spPr>
            <a:xfrm>
              <a:off x="0" y="-1"/>
              <a:ext cx="1691441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Explore</a:t>
              </a:r>
            </a:p>
          </p:txBody>
        </p:sp>
        <p:sp>
          <p:nvSpPr>
            <p:cNvPr id="508" name="Straight Connector 45"/>
            <p:cNvSpPr/>
            <p:nvPr/>
          </p:nvSpPr>
          <p:spPr>
            <a:xfrm>
              <a:off x="21428" y="367003"/>
              <a:ext cx="16800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12" name="Rectangle 47"/>
          <p:cNvGrpSpPr/>
          <p:nvPr/>
        </p:nvGrpSpPr>
        <p:grpSpPr>
          <a:xfrm>
            <a:off x="511626" y="4038600"/>
            <a:ext cx="11237070" cy="457200"/>
            <a:chOff x="0" y="0"/>
            <a:chExt cx="11237068" cy="457200"/>
          </a:xfrm>
        </p:grpSpPr>
        <p:sp>
          <p:nvSpPr>
            <p:cNvPr id="510" name="Rectangle"/>
            <p:cNvSpPr/>
            <p:nvPr/>
          </p:nvSpPr>
          <p:spPr>
            <a:xfrm>
              <a:off x="-1" y="0"/>
              <a:ext cx="11237070" cy="457200"/>
            </a:xfrm>
            <a:prstGeom prst="rect">
              <a:avLst/>
            </a:prstGeom>
            <a:solidFill>
              <a:srgbClr val="164A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1" name="Technology / Application Support"/>
            <p:cNvSpPr txBox="1"/>
            <p:nvPr/>
          </p:nvSpPr>
          <p:spPr>
            <a:xfrm>
              <a:off x="-1" y="43180"/>
              <a:ext cx="1123707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Technology / Application Support</a:t>
              </a:r>
            </a:p>
          </p:txBody>
        </p:sp>
      </p:grpSp>
      <p:grpSp>
        <p:nvGrpSpPr>
          <p:cNvPr id="544" name="Group 48"/>
          <p:cNvGrpSpPr/>
          <p:nvPr/>
        </p:nvGrpSpPr>
        <p:grpSpPr>
          <a:xfrm>
            <a:off x="531811" y="4724399"/>
            <a:ext cx="11166070" cy="1348366"/>
            <a:chOff x="0" y="0"/>
            <a:chExt cx="11166068" cy="1348365"/>
          </a:xfrm>
        </p:grpSpPr>
        <p:grpSp>
          <p:nvGrpSpPr>
            <p:cNvPr id="530" name="Group 49"/>
            <p:cNvGrpSpPr/>
            <p:nvPr/>
          </p:nvGrpSpPr>
          <p:grpSpPr>
            <a:xfrm>
              <a:off x="152399" y="-1"/>
              <a:ext cx="10863354" cy="611537"/>
              <a:chOff x="0" y="0"/>
              <a:chExt cx="10863352" cy="611536"/>
            </a:xfrm>
          </p:grpSpPr>
          <p:pic>
            <p:nvPicPr>
              <p:cNvPr id="513" name="Picture 2" descr="Picture 2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12534" t="0" r="18906" b="0"/>
              <a:stretch>
                <a:fillRect/>
              </a:stretch>
            </p:blipFill>
            <p:spPr>
              <a:xfrm>
                <a:off x="1208552" y="0"/>
                <a:ext cx="419271" cy="6115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4" name="Picture 4" descr="Picture 4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11432" y="21801"/>
                <a:ext cx="528613" cy="5679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5" name="Picture 6" descr="Picture 6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116704" y="104145"/>
                <a:ext cx="766264" cy="403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6" name="Picture 8" descr="Picture 8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3907785" y="26655"/>
                <a:ext cx="558227" cy="5582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7" name="Picture 10" descr="Picture 10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4534518" y="26962"/>
                <a:ext cx="513680" cy="5576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8" name="Picture 12" descr="Picture 12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6477402" y="29787"/>
                <a:ext cx="574960" cy="5519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9" name="Picture 16" descr="Picture 16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2838897" y="94434"/>
                <a:ext cx="540623" cy="422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0" name="Picture 18" descr="Picture 18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7120868" y="21181"/>
                <a:ext cx="502237" cy="5273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1" name="Picture 20" descr="Picture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6757" t="0" r="17545" b="25000"/>
              <a:stretch>
                <a:fillRect/>
              </a:stretch>
            </p:blipFill>
            <p:spPr>
              <a:xfrm>
                <a:off x="2243692" y="5128"/>
                <a:ext cx="526698" cy="6012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2" name="Picture 22" descr="Picture 22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34515" t="0" r="30645" b="0"/>
              <a:stretch>
                <a:fillRect/>
              </a:stretch>
            </p:blipFill>
            <p:spPr>
              <a:xfrm>
                <a:off x="1696330" y="28654"/>
                <a:ext cx="478855" cy="554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3" name="Picture 24" descr="Picture 24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9016900" y="18928"/>
                <a:ext cx="830644" cy="5736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24" name="Rectangle 78"/>
              <p:cNvSpPr txBox="1"/>
              <p:nvPr/>
            </p:nvSpPr>
            <p:spPr>
              <a:xfrm>
                <a:off x="8331100" y="121102"/>
                <a:ext cx="772935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pPr/>
                <a:r>
                  <a:t>RPG</a:t>
                </a:r>
              </a:p>
            </p:txBody>
          </p:sp>
          <p:pic>
            <p:nvPicPr>
              <p:cNvPr id="525" name="Picture 26" descr="Picture 26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rcRect l="11567" t="13572" r="14907" b="49093"/>
              <a:stretch>
                <a:fillRect/>
              </a:stretch>
            </p:blipFill>
            <p:spPr>
              <a:xfrm>
                <a:off x="9931300" y="187452"/>
                <a:ext cx="932053" cy="2366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6" name="Picture 28" descr="Picture 28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rcRect l="39531" t="0" r="0" b="0"/>
              <a:stretch>
                <a:fillRect/>
              </a:stretch>
            </p:blipFill>
            <p:spPr>
              <a:xfrm>
                <a:off x="7691610" y="49611"/>
                <a:ext cx="611033" cy="5123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7" name="Picture 30" descr="Picture 30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0" y="34305"/>
                <a:ext cx="542925" cy="5429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8" name="Picture 32" descr="Picture 32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rcRect l="26666" t="0" r="27999" b="0"/>
              <a:stretch>
                <a:fillRect/>
              </a:stretch>
            </p:blipFill>
            <p:spPr>
              <a:xfrm>
                <a:off x="5951474" y="46777"/>
                <a:ext cx="457422" cy="5297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9" name="Picture 34" descr="Picture 34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3448026" y="110142"/>
                <a:ext cx="391253" cy="391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43" name="Group 54"/>
            <p:cNvGrpSpPr/>
            <p:nvPr/>
          </p:nvGrpSpPr>
          <p:grpSpPr>
            <a:xfrm>
              <a:off x="-1" y="838200"/>
              <a:ext cx="11166070" cy="510165"/>
              <a:chOff x="0" y="0"/>
              <a:chExt cx="11166068" cy="510164"/>
            </a:xfrm>
          </p:grpSpPr>
          <p:pic>
            <p:nvPicPr>
              <p:cNvPr id="531" name="Picture 36" descr="Picture 36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-1" y="44469"/>
                <a:ext cx="756570" cy="4212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2" name="Picture 38" descr="Picture 38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rcRect l="9211" t="15763" r="7627" b="17708"/>
              <a:stretch>
                <a:fillRect/>
              </a:stretch>
            </p:blipFill>
            <p:spPr>
              <a:xfrm>
                <a:off x="768255" y="48688"/>
                <a:ext cx="1031970" cy="4127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3" name="Picture 40" descr="Picture 40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rcRect l="0" t="35586" r="0" b="36347"/>
              <a:stretch>
                <a:fillRect/>
              </a:stretch>
            </p:blipFill>
            <p:spPr>
              <a:xfrm>
                <a:off x="1811910" y="83508"/>
                <a:ext cx="1222633" cy="3431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4" name="Picture 42" descr="Picture 42"/>
              <p:cNvPicPr>
                <a:picLocks noChangeAspect="1"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3870569" y="20930"/>
                <a:ext cx="408998" cy="4683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5" name="Picture 44" descr="Picture 44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3046229" y="0"/>
                <a:ext cx="812653" cy="5101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6" name="Picture 46" descr="Picture 46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5498327" y="64982"/>
                <a:ext cx="801892" cy="380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7" name="Picture 48" descr="Picture 48"/>
              <p:cNvPicPr>
                <a:picLocks noChangeAspect="1"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4291253" y="77911"/>
                <a:ext cx="1195389" cy="354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8" name="Picture 50" descr="Picture 50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8454907" y="5809"/>
                <a:ext cx="566529" cy="4985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9" name="Picture 52" descr="Picture 52"/>
              <p:cNvPicPr>
                <a:picLocks noChangeAspect="1"/>
              </p:cNvPicPr>
              <p:nvPr/>
            </p:nvPicPr>
            <p:blipFill>
              <a:blip r:embed="rId32">
                <a:extLst/>
              </a:blip>
              <a:srcRect l="0" t="0" r="22579" b="33060"/>
              <a:stretch>
                <a:fillRect/>
              </a:stretch>
            </p:blipFill>
            <p:spPr>
              <a:xfrm>
                <a:off x="6311906" y="105246"/>
                <a:ext cx="924241" cy="2996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0" name="Picture 56" descr="Picture 56"/>
              <p:cNvPicPr>
                <a:picLocks noChangeAspect="1"/>
              </p:cNvPicPr>
              <p:nvPr/>
            </p:nvPicPr>
            <p:blipFill>
              <a:blip r:embed="rId33">
                <a:extLst/>
              </a:blip>
              <a:srcRect l="0" t="30523" r="28453" b="43586"/>
              <a:stretch>
                <a:fillRect/>
              </a:stretch>
            </p:blipFill>
            <p:spPr>
              <a:xfrm>
                <a:off x="7247832" y="133421"/>
                <a:ext cx="1195389" cy="2433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1" name="Picture 58" descr="Picture 58"/>
              <p:cNvPicPr>
                <a:picLocks noChangeAspect="1"/>
              </p:cNvPicPr>
              <p:nvPr/>
            </p:nvPicPr>
            <p:blipFill>
              <a:blip r:embed="rId34">
                <a:extLst/>
              </a:blip>
              <a:srcRect l="4769" t="17542" r="1223" b="12619"/>
              <a:stretch>
                <a:fillRect/>
              </a:stretch>
            </p:blipFill>
            <p:spPr>
              <a:xfrm>
                <a:off x="9033122" y="79951"/>
                <a:ext cx="902063" cy="3502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2" name="Picture 60" descr="Picture 60"/>
              <p:cNvPicPr>
                <a:picLocks noChangeAspect="1"/>
              </p:cNvPicPr>
              <p:nvPr/>
            </p:nvPicPr>
            <p:blipFill>
              <a:blip r:embed="rId35">
                <a:extLst/>
              </a:blip>
              <a:srcRect l="200" t="31218" r="2001" b="34975"/>
              <a:stretch>
                <a:fillRect/>
              </a:stretch>
            </p:blipFill>
            <p:spPr>
              <a:xfrm>
                <a:off x="9946868" y="128644"/>
                <a:ext cx="1219201" cy="2528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1"/>
      <p:bldP build="whole" bldLvl="1" animBg="1" rev="0" advAuto="0" spid="54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Rectangle 34"/>
          <p:cNvGrpSpPr/>
          <p:nvPr/>
        </p:nvGrpSpPr>
        <p:grpSpPr>
          <a:xfrm>
            <a:off x="513080" y="1377210"/>
            <a:ext cx="11238846" cy="2406657"/>
            <a:chOff x="0" y="0"/>
            <a:chExt cx="11238844" cy="2406656"/>
          </a:xfrm>
        </p:grpSpPr>
        <p:sp>
          <p:nvSpPr>
            <p:cNvPr id="548" name="Rectangle"/>
            <p:cNvSpPr/>
            <p:nvPr/>
          </p:nvSpPr>
          <p:spPr>
            <a:xfrm>
              <a:off x="-1" y="-1"/>
              <a:ext cx="11238846" cy="2406658"/>
            </a:xfrm>
            <a:prstGeom prst="rect">
              <a:avLst/>
            </a:prstGeom>
            <a:solidFill>
              <a:srgbClr val="164A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9" name="Continuous Testing Platform"/>
            <p:cNvSpPr txBox="1"/>
            <p:nvPr/>
          </p:nvSpPr>
          <p:spPr>
            <a:xfrm>
              <a:off x="-1" y="-1"/>
              <a:ext cx="1123884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3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Continuous Testing Platform</a:t>
              </a:r>
            </a:p>
          </p:txBody>
        </p:sp>
      </p:grpSp>
      <p:sp>
        <p:nvSpPr>
          <p:cNvPr id="551" name="Isosceles Triangle 14"/>
          <p:cNvSpPr/>
          <p:nvPr/>
        </p:nvSpPr>
        <p:spPr>
          <a:xfrm rot="10800000">
            <a:off x="513080" y="3733722"/>
            <a:ext cx="11238845" cy="1260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10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64A8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552" name="Title 1"/>
          <p:cNvSpPr txBox="1"/>
          <p:nvPr>
            <p:ph type="title"/>
          </p:nvPr>
        </p:nvSpPr>
        <p:spPr>
          <a:xfrm>
            <a:off x="434067" y="389249"/>
            <a:ext cx="11326130" cy="75942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Visibility and Insight for Greater Velocity</a:t>
            </a:r>
          </a:p>
        </p:txBody>
      </p:sp>
      <p:grpSp>
        <p:nvGrpSpPr>
          <p:cNvPr id="558" name="Group 2"/>
          <p:cNvGrpSpPr/>
          <p:nvPr/>
        </p:nvGrpSpPr>
        <p:grpSpPr>
          <a:xfrm>
            <a:off x="8181664" y="2208902"/>
            <a:ext cx="1696145" cy="1696144"/>
            <a:chOff x="0" y="0"/>
            <a:chExt cx="1696143" cy="1696143"/>
          </a:xfrm>
        </p:grpSpPr>
        <p:sp>
          <p:nvSpPr>
            <p:cNvPr id="553" name="Rectangle 16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554" name="TextBox 17"/>
            <p:cNvSpPr txBox="1"/>
            <p:nvPr/>
          </p:nvSpPr>
          <p:spPr>
            <a:xfrm>
              <a:off x="282049" y="995632"/>
              <a:ext cx="1132047" cy="574041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Automation</a:t>
              </a:r>
            </a:p>
          </p:txBody>
        </p:sp>
        <p:grpSp>
          <p:nvGrpSpPr>
            <p:cNvPr id="557" name="Picture 18"/>
            <p:cNvGrpSpPr/>
            <p:nvPr/>
          </p:nvGrpSpPr>
          <p:grpSpPr>
            <a:xfrm>
              <a:off x="550100" y="277342"/>
              <a:ext cx="595944" cy="595944"/>
              <a:chOff x="0" y="0"/>
              <a:chExt cx="595942" cy="595942"/>
            </a:xfrm>
          </p:grpSpPr>
          <p:sp>
            <p:nvSpPr>
              <p:cNvPr id="555" name="Square"/>
              <p:cNvSpPr/>
              <p:nvPr/>
            </p:nvSpPr>
            <p:spPr>
              <a:xfrm>
                <a:off x="0" y="0"/>
                <a:ext cx="595943" cy="5959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556" name="image97.pdf" descr="image97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95943" cy="595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62" name="Group 24"/>
          <p:cNvGrpSpPr/>
          <p:nvPr/>
        </p:nvGrpSpPr>
        <p:grpSpPr>
          <a:xfrm>
            <a:off x="2456045" y="2211360"/>
            <a:ext cx="1696145" cy="1696145"/>
            <a:chOff x="0" y="0"/>
            <a:chExt cx="1696143" cy="1696143"/>
          </a:xfrm>
        </p:grpSpPr>
        <p:sp>
          <p:nvSpPr>
            <p:cNvPr id="559" name="Rectangle 12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560" name="TextBox 13"/>
            <p:cNvSpPr txBox="1"/>
            <p:nvPr/>
          </p:nvSpPr>
          <p:spPr>
            <a:xfrm>
              <a:off x="287802" y="993173"/>
              <a:ext cx="112053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Risk-based</a:t>
              </a:r>
              <a:br/>
              <a:r>
                <a:t>Testing</a:t>
              </a:r>
            </a:p>
          </p:txBody>
        </p:sp>
        <p:pic>
          <p:nvPicPr>
            <p:cNvPr id="561" name="Picture 19" descr="Picture 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5264" y="284385"/>
              <a:ext cx="505609" cy="57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0" name="Group 5"/>
          <p:cNvGrpSpPr/>
          <p:nvPr/>
        </p:nvGrpSpPr>
        <p:grpSpPr>
          <a:xfrm>
            <a:off x="10053076" y="2208902"/>
            <a:ext cx="1696145" cy="1696144"/>
            <a:chOff x="0" y="0"/>
            <a:chExt cx="1696143" cy="1696143"/>
          </a:xfrm>
        </p:grpSpPr>
        <p:sp>
          <p:nvSpPr>
            <p:cNvPr id="563" name="Rectangle 14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CB21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grpSp>
          <p:nvGrpSpPr>
            <p:cNvPr id="566" name="TextBox 15"/>
            <p:cNvGrpSpPr/>
            <p:nvPr/>
          </p:nvGrpSpPr>
          <p:grpSpPr>
            <a:xfrm>
              <a:off x="157935" y="1000605"/>
              <a:ext cx="1380275" cy="564096"/>
              <a:chOff x="0" y="0"/>
              <a:chExt cx="1380273" cy="564094"/>
            </a:xfrm>
          </p:grpSpPr>
          <p:sp>
            <p:nvSpPr>
              <p:cNvPr id="564" name="Rectangle"/>
              <p:cNvSpPr/>
              <p:nvPr/>
            </p:nvSpPr>
            <p:spPr>
              <a:xfrm>
                <a:off x="0" y="0"/>
                <a:ext cx="1380274" cy="564095"/>
              </a:xfrm>
              <a:prstGeom prst="rect">
                <a:avLst/>
              </a:prstGeom>
              <a:solidFill>
                <a:srgbClr val="CB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565" name="Load Testing"/>
              <p:cNvSpPr txBox="1"/>
              <p:nvPr/>
            </p:nvSpPr>
            <p:spPr>
              <a:xfrm>
                <a:off x="63689" y="115677"/>
                <a:ext cx="1252896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Load Testing</a:t>
                </a:r>
              </a:p>
            </p:txBody>
          </p:sp>
        </p:grpSp>
        <p:grpSp>
          <p:nvGrpSpPr>
            <p:cNvPr id="569" name="Picture 20"/>
            <p:cNvGrpSpPr/>
            <p:nvPr/>
          </p:nvGrpSpPr>
          <p:grpSpPr>
            <a:xfrm>
              <a:off x="546404" y="277585"/>
              <a:ext cx="603337" cy="550102"/>
              <a:chOff x="0" y="0"/>
              <a:chExt cx="603335" cy="550100"/>
            </a:xfrm>
          </p:grpSpPr>
          <p:sp>
            <p:nvSpPr>
              <p:cNvPr id="567" name="Rectangle"/>
              <p:cNvSpPr/>
              <p:nvPr/>
            </p:nvSpPr>
            <p:spPr>
              <a:xfrm>
                <a:off x="0" y="0"/>
                <a:ext cx="603336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568" name="image99.pdf" descr="image99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03336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74" name="Group 23"/>
          <p:cNvGrpSpPr/>
          <p:nvPr/>
        </p:nvGrpSpPr>
        <p:grpSpPr>
          <a:xfrm>
            <a:off x="6273124" y="2208902"/>
            <a:ext cx="1696145" cy="1696144"/>
            <a:chOff x="0" y="0"/>
            <a:chExt cx="1696143" cy="1696143"/>
          </a:xfrm>
        </p:grpSpPr>
        <p:sp>
          <p:nvSpPr>
            <p:cNvPr id="571" name="Rectangle 1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572" name="TextBox 11"/>
            <p:cNvSpPr txBox="1"/>
            <p:nvPr/>
          </p:nvSpPr>
          <p:spPr>
            <a:xfrm>
              <a:off x="216118" y="995632"/>
              <a:ext cx="126390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Service</a:t>
              </a:r>
              <a:br/>
              <a:r>
                <a:t>Virtualization</a:t>
              </a:r>
            </a:p>
          </p:txBody>
        </p:sp>
        <p:pic>
          <p:nvPicPr>
            <p:cNvPr id="573" name="Picture 21" descr="Picture 2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0" name="Group 4"/>
          <p:cNvGrpSpPr/>
          <p:nvPr/>
        </p:nvGrpSpPr>
        <p:grpSpPr>
          <a:xfrm>
            <a:off x="4364585" y="2208902"/>
            <a:ext cx="1696145" cy="1696144"/>
            <a:chOff x="0" y="0"/>
            <a:chExt cx="1696143" cy="1696143"/>
          </a:xfrm>
        </p:grpSpPr>
        <p:sp>
          <p:nvSpPr>
            <p:cNvPr id="575" name="Rectangle 8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576" name="TextBox 9"/>
            <p:cNvSpPr txBox="1"/>
            <p:nvPr/>
          </p:nvSpPr>
          <p:spPr>
            <a:xfrm>
              <a:off x="202973" y="995632"/>
              <a:ext cx="1290202" cy="574041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Data</a:t>
              </a:r>
              <a:br/>
              <a:r>
                <a:t>Management</a:t>
              </a:r>
            </a:p>
          </p:txBody>
        </p:sp>
        <p:grpSp>
          <p:nvGrpSpPr>
            <p:cNvPr id="579" name="Picture 22"/>
            <p:cNvGrpSpPr/>
            <p:nvPr/>
          </p:nvGrpSpPr>
          <p:grpSpPr>
            <a:xfrm>
              <a:off x="664705" y="287338"/>
              <a:ext cx="366736" cy="550101"/>
              <a:chOff x="0" y="0"/>
              <a:chExt cx="366734" cy="550100"/>
            </a:xfrm>
          </p:grpSpPr>
          <p:sp>
            <p:nvSpPr>
              <p:cNvPr id="577" name="Rectangle"/>
              <p:cNvSpPr/>
              <p:nvPr/>
            </p:nvSpPr>
            <p:spPr>
              <a:xfrm>
                <a:off x="0" y="0"/>
                <a:ext cx="366735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578" name="image101.pdf" descr="image101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66735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84" name="Group 6"/>
          <p:cNvGrpSpPr/>
          <p:nvPr/>
        </p:nvGrpSpPr>
        <p:grpSpPr>
          <a:xfrm>
            <a:off x="510104" y="2208902"/>
            <a:ext cx="1696144" cy="1696144"/>
            <a:chOff x="0" y="0"/>
            <a:chExt cx="1696143" cy="1696143"/>
          </a:xfrm>
        </p:grpSpPr>
        <p:sp>
          <p:nvSpPr>
            <p:cNvPr id="581" name="Rectangle 3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478F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582" name="TextBox 31"/>
            <p:cNvSpPr txBox="1"/>
            <p:nvPr/>
          </p:nvSpPr>
          <p:spPr>
            <a:xfrm>
              <a:off x="282147" y="995632"/>
              <a:ext cx="113184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Exploratory</a:t>
              </a:r>
              <a:br/>
              <a:r>
                <a:t>Testing</a:t>
              </a:r>
            </a:p>
          </p:txBody>
        </p:sp>
        <p:pic>
          <p:nvPicPr>
            <p:cNvPr id="583" name="Picture 32" descr="Picture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5" name="TextBox 27"/>
          <p:cNvSpPr txBox="1"/>
          <p:nvPr/>
        </p:nvSpPr>
        <p:spPr>
          <a:xfrm>
            <a:off x="3123386" y="4126286"/>
            <a:ext cx="594205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End-to-End Functional &amp; Load Testing</a:t>
            </a:r>
          </a:p>
        </p:txBody>
      </p:sp>
      <p:grpSp>
        <p:nvGrpSpPr>
          <p:cNvPr id="588" name="Group 26"/>
          <p:cNvGrpSpPr/>
          <p:nvPr/>
        </p:nvGrpSpPr>
        <p:grpSpPr>
          <a:xfrm>
            <a:off x="2446621" y="1758774"/>
            <a:ext cx="3604685" cy="367004"/>
            <a:chOff x="0" y="0"/>
            <a:chExt cx="3604683" cy="367003"/>
          </a:xfrm>
        </p:grpSpPr>
        <p:sp>
          <p:nvSpPr>
            <p:cNvPr id="586" name="TextBox 35"/>
            <p:cNvSpPr txBox="1"/>
            <p:nvPr/>
          </p:nvSpPr>
          <p:spPr>
            <a:xfrm>
              <a:off x="0" y="-1"/>
              <a:ext cx="358325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Optimize &amp; Manage</a:t>
              </a:r>
            </a:p>
          </p:txBody>
        </p:sp>
        <p:sp>
          <p:nvSpPr>
            <p:cNvPr id="587" name="Straight Connector 25"/>
            <p:cNvSpPr/>
            <p:nvPr/>
          </p:nvSpPr>
          <p:spPr>
            <a:xfrm>
              <a:off x="-1" y="367003"/>
              <a:ext cx="3604685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91" name="Group 39"/>
          <p:cNvGrpSpPr/>
          <p:nvPr/>
        </p:nvGrpSpPr>
        <p:grpSpPr>
          <a:xfrm>
            <a:off x="6275809" y="1758774"/>
            <a:ext cx="5463988" cy="367004"/>
            <a:chOff x="0" y="0"/>
            <a:chExt cx="5463986" cy="367003"/>
          </a:xfrm>
        </p:grpSpPr>
        <p:sp>
          <p:nvSpPr>
            <p:cNvPr id="589" name="TextBox 40"/>
            <p:cNvSpPr txBox="1"/>
            <p:nvPr/>
          </p:nvSpPr>
          <p:spPr>
            <a:xfrm>
              <a:off x="-1" y="-1"/>
              <a:ext cx="543150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Automate</a:t>
              </a:r>
            </a:p>
          </p:txBody>
        </p:sp>
        <p:sp>
          <p:nvSpPr>
            <p:cNvPr id="590" name="Straight Connector 41"/>
            <p:cNvSpPr/>
            <p:nvPr/>
          </p:nvSpPr>
          <p:spPr>
            <a:xfrm>
              <a:off x="-1" y="367003"/>
              <a:ext cx="546398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94" name="Group 43"/>
          <p:cNvGrpSpPr/>
          <p:nvPr/>
        </p:nvGrpSpPr>
        <p:grpSpPr>
          <a:xfrm>
            <a:off x="479250" y="1758774"/>
            <a:ext cx="1701430" cy="367004"/>
            <a:chOff x="0" y="0"/>
            <a:chExt cx="1701428" cy="367003"/>
          </a:xfrm>
        </p:grpSpPr>
        <p:sp>
          <p:nvSpPr>
            <p:cNvPr id="592" name="TextBox 44"/>
            <p:cNvSpPr txBox="1"/>
            <p:nvPr/>
          </p:nvSpPr>
          <p:spPr>
            <a:xfrm>
              <a:off x="0" y="-1"/>
              <a:ext cx="1691441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Explore</a:t>
              </a:r>
            </a:p>
          </p:txBody>
        </p:sp>
        <p:sp>
          <p:nvSpPr>
            <p:cNvPr id="593" name="Straight Connector 45"/>
            <p:cNvSpPr/>
            <p:nvPr/>
          </p:nvSpPr>
          <p:spPr>
            <a:xfrm>
              <a:off x="21428" y="367003"/>
              <a:ext cx="16800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98" name="Group 46"/>
          <p:cNvGrpSpPr/>
          <p:nvPr/>
        </p:nvGrpSpPr>
        <p:grpSpPr>
          <a:xfrm>
            <a:off x="2818664" y="5068585"/>
            <a:ext cx="6463937" cy="457201"/>
            <a:chOff x="0" y="0"/>
            <a:chExt cx="6463935" cy="457200"/>
          </a:xfrm>
        </p:grpSpPr>
        <p:sp>
          <p:nvSpPr>
            <p:cNvPr id="595" name="TextBox 50"/>
            <p:cNvSpPr txBox="1"/>
            <p:nvPr/>
          </p:nvSpPr>
          <p:spPr>
            <a:xfrm>
              <a:off x="5449122" y="0"/>
              <a:ext cx="1014814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b="1" sz="1900">
                  <a:solidFill>
                    <a:srgbClr val="0071B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30-40%</a:t>
              </a:r>
            </a:p>
            <a:p>
              <a:pPr algn="ctr">
                <a:defRPr b="1" sz="11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Cost</a:t>
              </a:r>
              <a:r>
                <a:rPr b="0">
                  <a:latin typeface="Open Sans"/>
                  <a:ea typeface="Open Sans"/>
                  <a:cs typeface="Open Sans"/>
                  <a:sym typeface="Open Sans"/>
                </a:rPr>
                <a:t> Reduction </a:t>
              </a:r>
            </a:p>
          </p:txBody>
        </p:sp>
        <p:sp>
          <p:nvSpPr>
            <p:cNvPr id="596" name="TextBox 51"/>
            <p:cNvSpPr txBox="1"/>
            <p:nvPr/>
          </p:nvSpPr>
          <p:spPr>
            <a:xfrm>
              <a:off x="0" y="0"/>
              <a:ext cx="114391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b="1" sz="1900">
                  <a:solidFill>
                    <a:srgbClr val="0071B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2X</a:t>
              </a:r>
              <a:endParaRPr sz="3100"/>
            </a:p>
            <a:p>
              <a:pPr algn="ctr">
                <a:defRPr b="1" sz="11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Risk</a:t>
              </a:r>
              <a:r>
                <a:rPr b="0">
                  <a:latin typeface="Open Sans"/>
                  <a:ea typeface="Open Sans"/>
                  <a:cs typeface="Open Sans"/>
                  <a:sym typeface="Open Sans"/>
                </a:rPr>
                <a:t> Coverage</a:t>
              </a:r>
            </a:p>
          </p:txBody>
        </p:sp>
        <p:sp>
          <p:nvSpPr>
            <p:cNvPr id="597" name="TextBox 52"/>
            <p:cNvSpPr txBox="1"/>
            <p:nvPr/>
          </p:nvSpPr>
          <p:spPr>
            <a:xfrm>
              <a:off x="2702976" y="0"/>
              <a:ext cx="118708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b="1" sz="1900">
                  <a:solidFill>
                    <a:srgbClr val="0071B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2-3X </a:t>
              </a:r>
              <a:endParaRPr sz="2000"/>
            </a:p>
            <a:p>
              <a:pPr algn="ctr">
                <a:defRPr b="1" sz="11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Release </a:t>
              </a:r>
              <a:r>
                <a:rPr b="0">
                  <a:latin typeface="Open Sans"/>
                  <a:ea typeface="Open Sans"/>
                  <a:cs typeface="Open Sans"/>
                  <a:sym typeface="Open Sans"/>
                </a:rPr>
                <a:t>Speed</a:t>
              </a:r>
            </a:p>
          </p:txBody>
        </p:sp>
      </p:grpSp>
      <p:sp>
        <p:nvSpPr>
          <p:cNvPr id="599" name="TextBox 53"/>
          <p:cNvSpPr txBox="1"/>
          <p:nvPr/>
        </p:nvSpPr>
        <p:spPr>
          <a:xfrm>
            <a:off x="4413115" y="5714405"/>
            <a:ext cx="34545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3100">
                <a:solidFill>
                  <a:srgbClr val="0071B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10X </a:t>
            </a:r>
            <a:endParaRPr sz="6500"/>
          </a:p>
          <a:p>
            <a:pPr algn="ctr">
              <a:defRPr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Compared to other testing tools</a:t>
            </a:r>
          </a:p>
        </p:txBody>
      </p:sp>
      <p:sp>
        <p:nvSpPr>
          <p:cNvPr id="600" name="Straight Connector 28"/>
          <p:cNvSpPr/>
          <p:nvPr/>
        </p:nvSpPr>
        <p:spPr>
          <a:xfrm>
            <a:off x="3453060" y="5638224"/>
            <a:ext cx="5383839" cy="1"/>
          </a:xfrm>
          <a:prstGeom prst="line">
            <a:avLst/>
          </a:prstGeom>
          <a:ln w="57150">
            <a:solidFill>
              <a:srgbClr val="164A83">
                <a:alpha val="50195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9" grpId="2"/>
      <p:bldP build="whole" bldLvl="1" animBg="1" rev="0" advAuto="0" spid="5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1"/>
          <p:cNvSpPr txBox="1"/>
          <p:nvPr>
            <p:ph type="title"/>
          </p:nvPr>
        </p:nvSpPr>
        <p:spPr>
          <a:xfrm>
            <a:off x="837326" y="2766908"/>
            <a:ext cx="10504648" cy="1324183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pPr/>
            <a:r>
              <a:t>How Continuous Is Your Testing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traight Connector 5"/>
          <p:cNvSpPr/>
          <p:nvPr/>
        </p:nvSpPr>
        <p:spPr>
          <a:xfrm>
            <a:off x="6972906" y="551680"/>
            <a:ext cx="2712748" cy="1"/>
          </a:xfrm>
          <a:prstGeom prst="line">
            <a:avLst/>
          </a:prstGeom>
          <a:ln w="3175">
            <a:solidFill>
              <a:srgbClr val="1F65AF"/>
            </a:solidFill>
            <a:miter/>
            <a:headEnd type="triangle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pic>
        <p:nvPicPr>
          <p:cNvPr id="607" name="Picture 151" descr="Picture 15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3925" y="2276960"/>
            <a:ext cx="467902" cy="4679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0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608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609" name="Tricentis Delivery Pipeline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Tricentis </a:t>
              </a:r>
              <a:r>
                <a:rPr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Delivery</a:t>
              </a:r>
              <a:r>
                <a:t> </a:t>
              </a:r>
              <a:r>
                <a:rPr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Pipeline</a:t>
              </a:r>
            </a:p>
          </p:txBody>
        </p:sp>
      </p:grpSp>
      <p:grpSp>
        <p:nvGrpSpPr>
          <p:cNvPr id="617" name="Group 223"/>
          <p:cNvGrpSpPr/>
          <p:nvPr/>
        </p:nvGrpSpPr>
        <p:grpSpPr>
          <a:xfrm>
            <a:off x="1469956" y="3571"/>
            <a:ext cx="9202164" cy="5002099"/>
            <a:chOff x="0" y="0"/>
            <a:chExt cx="9202163" cy="5002098"/>
          </a:xfrm>
        </p:grpSpPr>
        <p:sp>
          <p:nvSpPr>
            <p:cNvPr id="611" name="Straight Connector 224"/>
            <p:cNvSpPr/>
            <p:nvPr/>
          </p:nvSpPr>
          <p:spPr>
            <a:xfrm flipH="1">
              <a:off x="4296150" y="0"/>
              <a:ext cx="1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612" name="Straight Connector 225"/>
            <p:cNvSpPr/>
            <p:nvPr/>
          </p:nvSpPr>
          <p:spPr>
            <a:xfrm flipH="1">
              <a:off x="-1" y="0"/>
              <a:ext cx="2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613" name="Straight Connector 226"/>
            <p:cNvSpPr/>
            <p:nvPr/>
          </p:nvSpPr>
          <p:spPr>
            <a:xfrm flipH="1">
              <a:off x="1942190" y="0"/>
              <a:ext cx="1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614" name="Straight Connector 227"/>
            <p:cNvSpPr/>
            <p:nvPr/>
          </p:nvSpPr>
          <p:spPr>
            <a:xfrm flipH="1">
              <a:off x="5497355" y="0"/>
              <a:ext cx="1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615" name="Straight Connector 228"/>
            <p:cNvSpPr/>
            <p:nvPr/>
          </p:nvSpPr>
          <p:spPr>
            <a:xfrm flipH="1">
              <a:off x="8216967" y="0"/>
              <a:ext cx="1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616" name="Straight Connector 229"/>
            <p:cNvSpPr/>
            <p:nvPr/>
          </p:nvSpPr>
          <p:spPr>
            <a:xfrm flipH="1">
              <a:off x="9202163" y="0"/>
              <a:ext cx="1" cy="5002099"/>
            </a:xfrm>
            <a:prstGeom prst="line">
              <a:avLst/>
            </a:prstGeom>
            <a:noFill/>
            <a:ln w="3175" cap="flat">
              <a:solidFill>
                <a:srgbClr val="D9D9D9"/>
              </a:solidFill>
              <a:prstDash val="lgDash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</p:grpSp>
      <p:sp>
        <p:nvSpPr>
          <p:cNvPr id="618" name="Straight Connector 232"/>
          <p:cNvSpPr/>
          <p:nvPr/>
        </p:nvSpPr>
        <p:spPr>
          <a:xfrm flipH="1">
            <a:off x="4587283" y="3571"/>
            <a:ext cx="1" cy="5044306"/>
          </a:xfrm>
          <a:prstGeom prst="line">
            <a:avLst/>
          </a:prstGeom>
          <a:ln w="3175">
            <a:solidFill>
              <a:srgbClr val="D9D9D9"/>
            </a:solidFill>
            <a:prstDash val="lgDash"/>
            <a:miter/>
          </a:ln>
        </p:spPr>
        <p:txBody>
          <a:bodyPr lIns="45672" tIns="45672" rIns="45672" bIns="45672"/>
          <a:lstStyle/>
          <a:p>
            <a:pPr/>
          </a:p>
        </p:txBody>
      </p:sp>
      <p:cxnSp>
        <p:nvCxnSpPr>
          <p:cNvPr id="619" name="Straight Connector 233"/>
          <p:cNvCxnSpPr>
            <a:stCxn id="692" idx="0"/>
            <a:endCxn id="691" idx="0"/>
          </p:cNvCxnSpPr>
          <p:nvPr/>
        </p:nvCxnSpPr>
        <p:spPr>
          <a:xfrm>
            <a:off x="1469001" y="5045130"/>
            <a:ext cx="9208082" cy="1"/>
          </a:xfrm>
          <a:prstGeom prst="straightConnector1">
            <a:avLst/>
          </a:prstGeom>
          <a:ln w="12700">
            <a:solidFill>
              <a:srgbClr val="1E64AF"/>
            </a:solidFill>
            <a:miter/>
          </a:ln>
        </p:spPr>
      </p:cxnSp>
      <p:grpSp>
        <p:nvGrpSpPr>
          <p:cNvPr id="624" name="Group 234"/>
          <p:cNvGrpSpPr/>
          <p:nvPr/>
        </p:nvGrpSpPr>
        <p:grpSpPr>
          <a:xfrm>
            <a:off x="1432978" y="4739833"/>
            <a:ext cx="1942192" cy="1102941"/>
            <a:chOff x="0" y="0"/>
            <a:chExt cx="1942190" cy="1102939"/>
          </a:xfrm>
        </p:grpSpPr>
        <p:sp>
          <p:nvSpPr>
            <p:cNvPr id="620" name="Rectangle 235"/>
            <p:cNvSpPr txBox="1"/>
            <p:nvPr/>
          </p:nvSpPr>
          <p:spPr>
            <a:xfrm>
              <a:off x="0" y="336466"/>
              <a:ext cx="1942191" cy="766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Integrate</a:t>
              </a:r>
              <a:br/>
              <a:r>
                <a:t>Prioritize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Design</a:t>
              </a:r>
            </a:p>
          </p:txBody>
        </p:sp>
        <p:grpSp>
          <p:nvGrpSpPr>
            <p:cNvPr id="623" name="Picture 236"/>
            <p:cNvGrpSpPr/>
            <p:nvPr/>
          </p:nvGrpSpPr>
          <p:grpSpPr>
            <a:xfrm>
              <a:off x="858501" y="0"/>
              <a:ext cx="238332" cy="238331"/>
              <a:chOff x="0" y="0"/>
              <a:chExt cx="238330" cy="238330"/>
            </a:xfrm>
          </p:grpSpPr>
          <p:sp>
            <p:nvSpPr>
              <p:cNvPr id="621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622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25" name="Diamond 237"/>
          <p:cNvSpPr/>
          <p:nvPr/>
        </p:nvSpPr>
        <p:spPr>
          <a:xfrm>
            <a:off x="6877617" y="4955224"/>
            <a:ext cx="179813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6" name="Rectangle 238"/>
          <p:cNvSpPr txBox="1"/>
          <p:nvPr/>
        </p:nvSpPr>
        <p:spPr>
          <a:xfrm>
            <a:off x="-2" y="407814"/>
            <a:ext cx="1463726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Plan</a:t>
            </a:r>
          </a:p>
        </p:txBody>
      </p:sp>
      <p:sp>
        <p:nvSpPr>
          <p:cNvPr id="627" name="Rectangle 239"/>
          <p:cNvSpPr txBox="1"/>
          <p:nvPr/>
        </p:nvSpPr>
        <p:spPr>
          <a:xfrm>
            <a:off x="1472149" y="407814"/>
            <a:ext cx="1940568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628" name="Rectangle 240"/>
          <p:cNvSpPr txBox="1"/>
          <p:nvPr/>
        </p:nvSpPr>
        <p:spPr>
          <a:xfrm>
            <a:off x="3412717" y="406351"/>
            <a:ext cx="1175134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Version</a:t>
            </a:r>
          </a:p>
        </p:txBody>
      </p:sp>
      <p:sp>
        <p:nvSpPr>
          <p:cNvPr id="629" name="Rectangle 241"/>
          <p:cNvSpPr/>
          <p:nvPr/>
        </p:nvSpPr>
        <p:spPr>
          <a:xfrm>
            <a:off x="7958101" y="406351"/>
            <a:ext cx="742359" cy="3072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solidFill>
                  <a:srgbClr val="1E64A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630" name="Rectangle 242"/>
          <p:cNvSpPr txBox="1"/>
          <p:nvPr/>
        </p:nvSpPr>
        <p:spPr>
          <a:xfrm>
            <a:off x="9663389" y="407814"/>
            <a:ext cx="977015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Deploy</a:t>
            </a:r>
          </a:p>
        </p:txBody>
      </p:sp>
      <p:sp>
        <p:nvSpPr>
          <p:cNvPr id="631" name="Rectangle 244"/>
          <p:cNvSpPr txBox="1"/>
          <p:nvPr/>
        </p:nvSpPr>
        <p:spPr>
          <a:xfrm>
            <a:off x="5766673" y="407814"/>
            <a:ext cx="1194408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Provision</a:t>
            </a:r>
          </a:p>
        </p:txBody>
      </p:sp>
      <p:grpSp>
        <p:nvGrpSpPr>
          <p:cNvPr id="636" name="Group 245"/>
          <p:cNvGrpSpPr/>
          <p:nvPr/>
        </p:nvGrpSpPr>
        <p:grpSpPr>
          <a:xfrm>
            <a:off x="5436373" y="4739833"/>
            <a:ext cx="1942191" cy="1331541"/>
            <a:chOff x="0" y="0"/>
            <a:chExt cx="1942190" cy="1331539"/>
          </a:xfrm>
        </p:grpSpPr>
        <p:sp>
          <p:nvSpPr>
            <p:cNvPr id="632" name="Rectangle 246"/>
            <p:cNvSpPr txBox="1"/>
            <p:nvPr/>
          </p:nvSpPr>
          <p:spPr>
            <a:xfrm>
              <a:off x="0" y="336466"/>
              <a:ext cx="1942191" cy="995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Integrate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Virtualize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Automate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Configure</a:t>
              </a:r>
            </a:p>
          </p:txBody>
        </p:sp>
        <p:grpSp>
          <p:nvGrpSpPr>
            <p:cNvPr id="635" name="Picture 247"/>
            <p:cNvGrpSpPr/>
            <p:nvPr/>
          </p:nvGrpSpPr>
          <p:grpSpPr>
            <a:xfrm>
              <a:off x="858501" y="0"/>
              <a:ext cx="238332" cy="238331"/>
              <a:chOff x="0" y="0"/>
              <a:chExt cx="238330" cy="238330"/>
            </a:xfrm>
          </p:grpSpPr>
          <p:sp>
            <p:nvSpPr>
              <p:cNvPr id="633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634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37" name="Diamond 248"/>
          <p:cNvSpPr/>
          <p:nvPr/>
        </p:nvSpPr>
        <p:spPr>
          <a:xfrm>
            <a:off x="3323564" y="4955224"/>
            <a:ext cx="179813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42" name="Group 249"/>
          <p:cNvGrpSpPr/>
          <p:nvPr/>
        </p:nvGrpSpPr>
        <p:grpSpPr>
          <a:xfrm>
            <a:off x="3618262" y="4739833"/>
            <a:ext cx="1942191" cy="1102941"/>
            <a:chOff x="0" y="0"/>
            <a:chExt cx="1942190" cy="1102939"/>
          </a:xfrm>
        </p:grpSpPr>
        <p:sp>
          <p:nvSpPr>
            <p:cNvPr id="638" name="Rectangle 250"/>
            <p:cNvSpPr/>
            <p:nvPr/>
          </p:nvSpPr>
          <p:spPr>
            <a:xfrm>
              <a:off x="0" y="336466"/>
              <a:ext cx="1942191" cy="7664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Integrate</a:t>
              </a:r>
              <a:br/>
              <a:r>
                <a:t>Explore</a:t>
              </a:r>
              <a:br/>
              <a:r>
                <a:t>Manage</a:t>
              </a:r>
            </a:p>
          </p:txBody>
        </p:sp>
        <p:grpSp>
          <p:nvGrpSpPr>
            <p:cNvPr id="641" name="Picture 251"/>
            <p:cNvGrpSpPr/>
            <p:nvPr/>
          </p:nvGrpSpPr>
          <p:grpSpPr>
            <a:xfrm>
              <a:off x="858501" y="0"/>
              <a:ext cx="238332" cy="238331"/>
              <a:chOff x="0" y="0"/>
              <a:chExt cx="238330" cy="238330"/>
            </a:xfrm>
          </p:grpSpPr>
          <p:sp>
            <p:nvSpPr>
              <p:cNvPr id="639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640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647" name="Group 252"/>
          <p:cNvGrpSpPr/>
          <p:nvPr/>
        </p:nvGrpSpPr>
        <p:grpSpPr>
          <a:xfrm>
            <a:off x="7369505" y="4739833"/>
            <a:ext cx="1942191" cy="1102941"/>
            <a:chOff x="0" y="0"/>
            <a:chExt cx="1942190" cy="1102939"/>
          </a:xfrm>
        </p:grpSpPr>
        <p:sp>
          <p:nvSpPr>
            <p:cNvPr id="643" name="Rectangle 253"/>
            <p:cNvSpPr txBox="1"/>
            <p:nvPr/>
          </p:nvSpPr>
          <p:spPr>
            <a:xfrm>
              <a:off x="0" y="336466"/>
              <a:ext cx="1942191" cy="766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Integrate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Distribute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Execute</a:t>
              </a:r>
            </a:p>
          </p:txBody>
        </p:sp>
        <p:grpSp>
          <p:nvGrpSpPr>
            <p:cNvPr id="646" name="Picture 254"/>
            <p:cNvGrpSpPr/>
            <p:nvPr/>
          </p:nvGrpSpPr>
          <p:grpSpPr>
            <a:xfrm>
              <a:off x="858501" y="0"/>
              <a:ext cx="238332" cy="238331"/>
              <a:chOff x="0" y="0"/>
              <a:chExt cx="238330" cy="238330"/>
            </a:xfrm>
          </p:grpSpPr>
          <p:sp>
            <p:nvSpPr>
              <p:cNvPr id="644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645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48" name="Diamond 255"/>
          <p:cNvSpPr/>
          <p:nvPr/>
        </p:nvSpPr>
        <p:spPr>
          <a:xfrm>
            <a:off x="9596698" y="4955224"/>
            <a:ext cx="179814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4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052" y="2777672"/>
            <a:ext cx="519158" cy="25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7797" y="1425019"/>
            <a:ext cx="1291358" cy="21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Picture 259" descr="Picture 25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09361" y="2201893"/>
            <a:ext cx="1128230" cy="26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27748" y="3654942"/>
            <a:ext cx="891456" cy="3596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5" name="Group 269"/>
          <p:cNvGrpSpPr/>
          <p:nvPr/>
        </p:nvGrpSpPr>
        <p:grpSpPr>
          <a:xfrm>
            <a:off x="1902593" y="2863679"/>
            <a:ext cx="1141766" cy="393747"/>
            <a:chOff x="0" y="0"/>
            <a:chExt cx="1141764" cy="393746"/>
          </a:xfrm>
        </p:grpSpPr>
        <p:pic>
          <p:nvPicPr>
            <p:cNvPr id="653" name="Picture 10" descr="Picture 1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93747" cy="393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4" name="Rectangle 271"/>
            <p:cNvSpPr txBox="1"/>
            <p:nvPr/>
          </p:nvSpPr>
          <p:spPr>
            <a:xfrm>
              <a:off x="375909" y="52208"/>
              <a:ext cx="765856" cy="307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 algn="ctr">
                <a:defRPr sz="1400">
                  <a:solidFill>
                    <a:srgbClr val="262626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XCode</a:t>
              </a:r>
            </a:p>
          </p:txBody>
        </p:sp>
      </p:grpSp>
      <p:cxnSp>
        <p:nvCxnSpPr>
          <p:cNvPr id="656" name="Straight Connector 272"/>
          <p:cNvCxnSpPr>
            <a:stCxn id="679" idx="0"/>
            <a:endCxn id="680" idx="0"/>
          </p:cNvCxnSpPr>
          <p:nvPr/>
        </p:nvCxnSpPr>
        <p:spPr>
          <a:xfrm flipV="1">
            <a:off x="1051070" y="2533996"/>
            <a:ext cx="417932" cy="382539"/>
          </a:xfrm>
          <a:prstGeom prst="straightConnector1">
            <a:avLst/>
          </a:prstGeom>
          <a:ln w="12700">
            <a:solidFill>
              <a:srgbClr val="DF8D00"/>
            </a:solidFill>
            <a:miter/>
          </a:ln>
        </p:spPr>
      </p:cxnSp>
      <p:cxnSp>
        <p:nvCxnSpPr>
          <p:cNvPr id="657" name="Straight Connector 273"/>
          <p:cNvCxnSpPr>
            <a:stCxn id="679" idx="0"/>
            <a:endCxn id="681" idx="0"/>
          </p:cNvCxnSpPr>
          <p:nvPr/>
        </p:nvCxnSpPr>
        <p:spPr>
          <a:xfrm>
            <a:off x="1051070" y="2916534"/>
            <a:ext cx="417932" cy="384748"/>
          </a:xfrm>
          <a:prstGeom prst="straightConnector1">
            <a:avLst/>
          </a:prstGeom>
          <a:ln w="12700">
            <a:solidFill>
              <a:srgbClr val="778610"/>
            </a:solidFill>
            <a:miter/>
          </a:ln>
        </p:spPr>
      </p:cxnSp>
      <p:cxnSp>
        <p:nvCxnSpPr>
          <p:cNvPr id="658" name="Straight Connector 274"/>
          <p:cNvCxnSpPr>
            <a:stCxn id="679" idx="0"/>
            <a:endCxn id="682" idx="0"/>
          </p:cNvCxnSpPr>
          <p:nvPr/>
        </p:nvCxnSpPr>
        <p:spPr>
          <a:xfrm>
            <a:off x="1051070" y="2916534"/>
            <a:ext cx="417932" cy="1162304"/>
          </a:xfrm>
          <a:prstGeom prst="straightConnector1">
            <a:avLst/>
          </a:prstGeom>
          <a:ln w="12700">
            <a:solidFill>
              <a:srgbClr val="00B0F0"/>
            </a:solidFill>
            <a:miter/>
          </a:ln>
        </p:spPr>
      </p:cxnSp>
      <p:cxnSp>
        <p:nvCxnSpPr>
          <p:cNvPr id="659" name="Straight Connector 275"/>
          <p:cNvCxnSpPr>
            <a:stCxn id="679" idx="0"/>
            <a:endCxn id="678" idx="0"/>
          </p:cNvCxnSpPr>
          <p:nvPr/>
        </p:nvCxnSpPr>
        <p:spPr>
          <a:xfrm flipV="1">
            <a:off x="1051070" y="1765350"/>
            <a:ext cx="417932" cy="1151185"/>
          </a:xfrm>
          <a:prstGeom prst="straightConnector1">
            <a:avLst/>
          </a:prstGeom>
          <a:ln w="12700">
            <a:solidFill>
              <a:srgbClr val="C00000"/>
            </a:solidFill>
            <a:miter/>
          </a:ln>
        </p:spPr>
      </p:cxnSp>
      <p:cxnSp>
        <p:nvCxnSpPr>
          <p:cNvPr id="660" name="Straight Connector 277"/>
          <p:cNvCxnSpPr>
            <a:stCxn id="684" idx="0"/>
            <a:endCxn id="680" idx="0"/>
          </p:cNvCxnSpPr>
          <p:nvPr/>
        </p:nvCxnSpPr>
        <p:spPr>
          <a:xfrm flipH="1">
            <a:off x="1469001" y="2533996"/>
            <a:ext cx="1934765" cy="1"/>
          </a:xfrm>
          <a:prstGeom prst="straightConnector1">
            <a:avLst/>
          </a:prstGeom>
          <a:ln w="12700">
            <a:solidFill>
              <a:srgbClr val="DF8D00"/>
            </a:solidFill>
            <a:miter/>
          </a:ln>
        </p:spPr>
      </p:cxnSp>
      <p:cxnSp>
        <p:nvCxnSpPr>
          <p:cNvPr id="661" name="Straight Connector 278"/>
          <p:cNvCxnSpPr>
            <a:stCxn id="683" idx="0"/>
            <a:endCxn id="678" idx="0"/>
          </p:cNvCxnSpPr>
          <p:nvPr/>
        </p:nvCxnSpPr>
        <p:spPr>
          <a:xfrm flipH="1">
            <a:off x="1469001" y="1765350"/>
            <a:ext cx="1947288" cy="1"/>
          </a:xfrm>
          <a:prstGeom prst="straightConnector1">
            <a:avLst/>
          </a:prstGeom>
          <a:ln w="12700">
            <a:solidFill>
              <a:srgbClr val="C00000"/>
            </a:solidFill>
            <a:miter/>
          </a:ln>
        </p:spPr>
      </p:cxnSp>
      <p:cxnSp>
        <p:nvCxnSpPr>
          <p:cNvPr id="662" name="Straight Connector 279"/>
          <p:cNvCxnSpPr>
            <a:stCxn id="681" idx="0"/>
            <a:endCxn id="685" idx="0"/>
          </p:cNvCxnSpPr>
          <p:nvPr/>
        </p:nvCxnSpPr>
        <p:spPr>
          <a:xfrm>
            <a:off x="1469001" y="3301281"/>
            <a:ext cx="1934765" cy="1"/>
          </a:xfrm>
          <a:prstGeom prst="straightConnector1">
            <a:avLst/>
          </a:prstGeom>
          <a:ln w="12700">
            <a:solidFill>
              <a:srgbClr val="778610"/>
            </a:solidFill>
            <a:miter/>
          </a:ln>
        </p:spPr>
      </p:cxnSp>
      <p:cxnSp>
        <p:nvCxnSpPr>
          <p:cNvPr id="663" name="Straight Connector 280"/>
          <p:cNvCxnSpPr>
            <a:stCxn id="682" idx="0"/>
            <a:endCxn id="686" idx="0"/>
          </p:cNvCxnSpPr>
          <p:nvPr/>
        </p:nvCxnSpPr>
        <p:spPr>
          <a:xfrm>
            <a:off x="1469001" y="4078837"/>
            <a:ext cx="1934765" cy="1"/>
          </a:xfrm>
          <a:prstGeom prst="straightConnector1">
            <a:avLst/>
          </a:prstGeom>
          <a:ln w="12700">
            <a:solidFill>
              <a:srgbClr val="00B0F0"/>
            </a:solidFill>
            <a:miter/>
          </a:ln>
        </p:spPr>
      </p:cxnSp>
      <p:sp>
        <p:nvSpPr>
          <p:cNvPr id="664" name="Straight Connector 281"/>
          <p:cNvSpPr/>
          <p:nvPr/>
        </p:nvSpPr>
        <p:spPr>
          <a:xfrm flipH="1" flipV="1">
            <a:off x="3479862" y="1828924"/>
            <a:ext cx="570390" cy="1079919"/>
          </a:xfrm>
          <a:prstGeom prst="line">
            <a:avLst/>
          </a:prstGeom>
          <a:ln w="12700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665" name="Straight Connector 282"/>
          <p:cNvSpPr/>
          <p:nvPr/>
        </p:nvSpPr>
        <p:spPr>
          <a:xfrm flipV="1">
            <a:off x="3493671" y="2902499"/>
            <a:ext cx="553409" cy="398783"/>
          </a:xfrm>
          <a:prstGeom prst="line">
            <a:avLst/>
          </a:prstGeom>
          <a:ln w="12700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666" name="Straight Connector 283"/>
          <p:cNvSpPr/>
          <p:nvPr/>
        </p:nvSpPr>
        <p:spPr>
          <a:xfrm flipV="1">
            <a:off x="3467339" y="2912014"/>
            <a:ext cx="576570" cy="1103250"/>
          </a:xfrm>
          <a:prstGeom prst="line">
            <a:avLst/>
          </a:prstGeom>
          <a:ln w="12700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667" name="Straight Connector 285"/>
          <p:cNvSpPr/>
          <p:nvPr/>
        </p:nvSpPr>
        <p:spPr>
          <a:xfrm>
            <a:off x="3493671" y="2533996"/>
            <a:ext cx="550238" cy="378019"/>
          </a:xfrm>
          <a:prstGeom prst="line">
            <a:avLst/>
          </a:prstGeom>
          <a:ln w="12700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cxnSp>
        <p:nvCxnSpPr>
          <p:cNvPr id="668" name="Straight Connector 288"/>
          <p:cNvCxnSpPr>
            <a:stCxn id="711" idx="0"/>
            <a:endCxn id="709" idx="0"/>
          </p:cNvCxnSpPr>
          <p:nvPr/>
        </p:nvCxnSpPr>
        <p:spPr>
          <a:xfrm flipV="1">
            <a:off x="4044910" y="2537740"/>
            <a:ext cx="1105092" cy="378795"/>
          </a:xfrm>
          <a:prstGeom prst="straightConnector1">
            <a:avLst/>
          </a:prstGeom>
          <a:ln w="12700">
            <a:solidFill>
              <a:srgbClr val="778610"/>
            </a:solidFill>
            <a:miter/>
          </a:ln>
        </p:spPr>
      </p:cxnSp>
      <p:cxnSp>
        <p:nvCxnSpPr>
          <p:cNvPr id="669" name="Straight Connector 289"/>
          <p:cNvCxnSpPr>
            <a:stCxn id="711" idx="0"/>
            <a:endCxn id="710" idx="0"/>
          </p:cNvCxnSpPr>
          <p:nvPr/>
        </p:nvCxnSpPr>
        <p:spPr>
          <a:xfrm>
            <a:off x="4044910" y="2916534"/>
            <a:ext cx="1106277" cy="340537"/>
          </a:xfrm>
          <a:prstGeom prst="straightConnector1">
            <a:avLst/>
          </a:prstGeom>
          <a:ln w="12700">
            <a:solidFill>
              <a:srgbClr val="DF8D00"/>
            </a:solidFill>
            <a:miter/>
          </a:ln>
        </p:spPr>
      </p:cxnSp>
      <p:cxnSp>
        <p:nvCxnSpPr>
          <p:cNvPr id="670" name="Straight Connector 290"/>
          <p:cNvCxnSpPr>
            <a:stCxn id="708" idx="0"/>
            <a:endCxn id="709" idx="0"/>
          </p:cNvCxnSpPr>
          <p:nvPr/>
        </p:nvCxnSpPr>
        <p:spPr>
          <a:xfrm flipH="1" flipV="1">
            <a:off x="5150001" y="2537740"/>
            <a:ext cx="1277012" cy="378795"/>
          </a:xfrm>
          <a:prstGeom prst="straightConnector1">
            <a:avLst/>
          </a:prstGeom>
          <a:ln w="12700">
            <a:solidFill>
              <a:schemeClr val="accent2"/>
            </a:solidFill>
            <a:miter/>
          </a:ln>
        </p:spPr>
      </p:cxnSp>
      <p:cxnSp>
        <p:nvCxnSpPr>
          <p:cNvPr id="671" name="Straight Connector 291"/>
          <p:cNvCxnSpPr>
            <a:stCxn id="708" idx="0"/>
            <a:endCxn id="710" idx="0"/>
          </p:cNvCxnSpPr>
          <p:nvPr/>
        </p:nvCxnSpPr>
        <p:spPr>
          <a:xfrm flipH="1">
            <a:off x="5151186" y="2916534"/>
            <a:ext cx="1275827" cy="340537"/>
          </a:xfrm>
          <a:prstGeom prst="straightConnector1">
            <a:avLst/>
          </a:prstGeom>
          <a:ln w="12700">
            <a:solidFill>
              <a:schemeClr val="accent2"/>
            </a:solidFill>
            <a:miter/>
          </a:ln>
        </p:spPr>
      </p:cxnSp>
      <p:sp>
        <p:nvSpPr>
          <p:cNvPr id="745" name="Straight Connector 295"/>
          <p:cNvSpPr/>
          <p:nvPr/>
        </p:nvSpPr>
        <p:spPr>
          <a:xfrm>
            <a:off x="6523268" y="2916050"/>
            <a:ext cx="808594" cy="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1D63AF"/>
            </a:solidFill>
            <a:miter/>
          </a:ln>
        </p:spPr>
        <p:txBody>
          <a:bodyPr/>
          <a:lstStyle/>
          <a:p>
            <a:pPr/>
          </a:p>
        </p:txBody>
      </p:sp>
      <p:pic>
        <p:nvPicPr>
          <p:cNvPr id="673" name="Picture 26" descr="Picture 2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48222" y="2626908"/>
            <a:ext cx="873138" cy="1986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74" name="Straight Connector 318"/>
          <p:cNvCxnSpPr>
            <a:stCxn id="687" idx="0"/>
            <a:endCxn id="688" idx="0"/>
          </p:cNvCxnSpPr>
          <p:nvPr/>
        </p:nvCxnSpPr>
        <p:spPr>
          <a:xfrm>
            <a:off x="10221891" y="2916534"/>
            <a:ext cx="1113744" cy="1"/>
          </a:xfrm>
          <a:prstGeom prst="straightConnector1">
            <a:avLst/>
          </a:prstGeom>
          <a:ln w="12700">
            <a:solidFill>
              <a:srgbClr val="663300"/>
            </a:solidFill>
            <a:miter/>
          </a:ln>
        </p:spPr>
      </p:cxnSp>
      <p:pic>
        <p:nvPicPr>
          <p:cNvPr id="67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58663" y="2547839"/>
            <a:ext cx="519158" cy="25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Picture 18" descr="Picture 1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4751439" y="3682870"/>
            <a:ext cx="764164" cy="212268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Diamond 321"/>
          <p:cNvSpPr/>
          <p:nvPr/>
        </p:nvSpPr>
        <p:spPr>
          <a:xfrm>
            <a:off x="5676719" y="4955224"/>
            <a:ext cx="179814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Oval 323"/>
          <p:cNvSpPr/>
          <p:nvPr/>
        </p:nvSpPr>
        <p:spPr>
          <a:xfrm>
            <a:off x="1379094" y="1675444"/>
            <a:ext cx="179814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000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9" name="Oval 324"/>
          <p:cNvSpPr/>
          <p:nvPr/>
        </p:nvSpPr>
        <p:spPr>
          <a:xfrm>
            <a:off x="961164" y="2826628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633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0" name="Oval 325"/>
          <p:cNvSpPr/>
          <p:nvPr/>
        </p:nvSpPr>
        <p:spPr>
          <a:xfrm>
            <a:off x="1379094" y="2444090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F8D00"/>
            </a:solidFill>
            <a:miter/>
          </a:ln>
        </p:spPr>
        <p:txBody>
          <a:bodyPr lIns="45672" tIns="45672" rIns="45672" bIns="45672" anchor="ctr"/>
          <a:lstStyle/>
          <a:p>
            <a:pPr algn="ctr"/>
          </a:p>
        </p:txBody>
      </p:sp>
      <p:sp>
        <p:nvSpPr>
          <p:cNvPr id="681" name="Oval 326"/>
          <p:cNvSpPr/>
          <p:nvPr/>
        </p:nvSpPr>
        <p:spPr>
          <a:xfrm>
            <a:off x="1379094" y="3211374"/>
            <a:ext cx="179814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7861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2" name="Oval 327"/>
          <p:cNvSpPr/>
          <p:nvPr/>
        </p:nvSpPr>
        <p:spPr>
          <a:xfrm>
            <a:off x="1379094" y="3988931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B0F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3" name="Oval 328"/>
          <p:cNvSpPr/>
          <p:nvPr/>
        </p:nvSpPr>
        <p:spPr>
          <a:xfrm>
            <a:off x="3326382" y="1675444"/>
            <a:ext cx="179813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000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4" name="Oval 329"/>
          <p:cNvSpPr/>
          <p:nvPr/>
        </p:nvSpPr>
        <p:spPr>
          <a:xfrm>
            <a:off x="3313859" y="2444090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F8D00"/>
            </a:solidFill>
            <a:miter/>
          </a:ln>
        </p:spPr>
        <p:txBody>
          <a:bodyPr lIns="45672" tIns="45672" rIns="45672" bIns="45672" anchor="ctr"/>
          <a:lstStyle/>
          <a:p>
            <a:pPr algn="ctr"/>
          </a:p>
        </p:txBody>
      </p:sp>
      <p:sp>
        <p:nvSpPr>
          <p:cNvPr id="685" name="Oval 330"/>
          <p:cNvSpPr/>
          <p:nvPr/>
        </p:nvSpPr>
        <p:spPr>
          <a:xfrm>
            <a:off x="3313859" y="3211374"/>
            <a:ext cx="179813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7861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6" name="Oval 331"/>
          <p:cNvSpPr/>
          <p:nvPr/>
        </p:nvSpPr>
        <p:spPr>
          <a:xfrm>
            <a:off x="3313859" y="3988931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B0F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7" name="Oval 343"/>
          <p:cNvSpPr/>
          <p:nvPr/>
        </p:nvSpPr>
        <p:spPr>
          <a:xfrm flipH="1">
            <a:off x="10131985" y="2826628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80808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8" name="Oval 350"/>
          <p:cNvSpPr/>
          <p:nvPr/>
        </p:nvSpPr>
        <p:spPr>
          <a:xfrm>
            <a:off x="11245728" y="2826628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633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689" name="Straight Connector 353"/>
          <p:cNvCxnSpPr>
            <a:stCxn id="679" idx="0"/>
            <a:endCxn id="692" idx="0"/>
          </p:cNvCxnSpPr>
          <p:nvPr/>
        </p:nvCxnSpPr>
        <p:spPr>
          <a:xfrm>
            <a:off x="1051070" y="2916534"/>
            <a:ext cx="417932" cy="2128597"/>
          </a:xfrm>
          <a:prstGeom prst="straightConnector1">
            <a:avLst/>
          </a:prstGeom>
          <a:ln w="12700">
            <a:solidFill>
              <a:srgbClr val="663300"/>
            </a:solidFill>
            <a:miter/>
          </a:ln>
        </p:spPr>
      </p:cxnSp>
      <p:cxnSp>
        <p:nvCxnSpPr>
          <p:cNvPr id="690" name="Straight Connector 354"/>
          <p:cNvCxnSpPr>
            <a:stCxn id="688" idx="0"/>
            <a:endCxn id="691" idx="0"/>
          </p:cNvCxnSpPr>
          <p:nvPr/>
        </p:nvCxnSpPr>
        <p:spPr>
          <a:xfrm flipH="1">
            <a:off x="10677082" y="2916534"/>
            <a:ext cx="658553" cy="2128597"/>
          </a:xfrm>
          <a:prstGeom prst="straightConnector1">
            <a:avLst/>
          </a:prstGeom>
          <a:ln w="12700">
            <a:solidFill>
              <a:srgbClr val="663300"/>
            </a:solidFill>
            <a:miter/>
          </a:ln>
        </p:spPr>
      </p:cxnSp>
      <p:sp>
        <p:nvSpPr>
          <p:cNvPr id="691" name="Diamond 355"/>
          <p:cNvSpPr/>
          <p:nvPr/>
        </p:nvSpPr>
        <p:spPr>
          <a:xfrm>
            <a:off x="10587176" y="4955224"/>
            <a:ext cx="179813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2" name="Diamond 356"/>
          <p:cNvSpPr/>
          <p:nvPr/>
        </p:nvSpPr>
        <p:spPr>
          <a:xfrm>
            <a:off x="1379094" y="4955224"/>
            <a:ext cx="179814" cy="17981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97" name="Group 357"/>
          <p:cNvGrpSpPr/>
          <p:nvPr/>
        </p:nvGrpSpPr>
        <p:grpSpPr>
          <a:xfrm>
            <a:off x="9295770" y="4739833"/>
            <a:ext cx="1821514" cy="874341"/>
            <a:chOff x="0" y="0"/>
            <a:chExt cx="1821512" cy="874339"/>
          </a:xfrm>
        </p:grpSpPr>
        <p:sp>
          <p:nvSpPr>
            <p:cNvPr id="693" name="Rectangle 358"/>
            <p:cNvSpPr txBox="1"/>
            <p:nvPr/>
          </p:nvSpPr>
          <p:spPr>
            <a:xfrm>
              <a:off x="0" y="336466"/>
              <a:ext cx="1821513" cy="537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Integrate</a:t>
              </a:r>
            </a:p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Report</a:t>
              </a:r>
            </a:p>
          </p:txBody>
        </p:sp>
        <p:grpSp>
          <p:nvGrpSpPr>
            <p:cNvPr id="696" name="Picture 359"/>
            <p:cNvGrpSpPr/>
            <p:nvPr/>
          </p:nvGrpSpPr>
          <p:grpSpPr>
            <a:xfrm>
              <a:off x="798162" y="0"/>
              <a:ext cx="238332" cy="238331"/>
              <a:chOff x="0" y="0"/>
              <a:chExt cx="238330" cy="238330"/>
            </a:xfrm>
          </p:grpSpPr>
          <p:sp>
            <p:nvSpPr>
              <p:cNvPr id="694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695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98" name="Rectangle 140"/>
          <p:cNvSpPr txBox="1"/>
          <p:nvPr/>
        </p:nvSpPr>
        <p:spPr>
          <a:xfrm>
            <a:off x="4587849" y="406351"/>
            <a:ext cx="1172594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Build</a:t>
            </a:r>
          </a:p>
        </p:txBody>
      </p:sp>
      <p:pic>
        <p:nvPicPr>
          <p:cNvPr id="699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7136" y="2033960"/>
            <a:ext cx="513815" cy="342545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Rectangle 179"/>
          <p:cNvSpPr txBox="1"/>
          <p:nvPr/>
        </p:nvSpPr>
        <p:spPr>
          <a:xfrm>
            <a:off x="10670848" y="406351"/>
            <a:ext cx="1508451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 algn="ctr"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Report</a:t>
            </a:r>
          </a:p>
        </p:txBody>
      </p:sp>
      <p:pic>
        <p:nvPicPr>
          <p:cNvPr id="701" name="Picture 26" descr="Picture 2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18743" y="2564957"/>
            <a:ext cx="873138" cy="198639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traight Connector 185"/>
          <p:cNvSpPr/>
          <p:nvPr/>
        </p:nvSpPr>
        <p:spPr>
          <a:xfrm>
            <a:off x="9286867" y="2916041"/>
            <a:ext cx="838797" cy="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878787"/>
            </a:solidFill>
            <a:miter/>
          </a:ln>
        </p:spPr>
        <p:txBody>
          <a:bodyPr/>
          <a:lstStyle/>
          <a:p>
            <a:pPr/>
          </a:p>
        </p:txBody>
      </p:sp>
      <p:grpSp>
        <p:nvGrpSpPr>
          <p:cNvPr id="707" name="Group 41"/>
          <p:cNvGrpSpPr/>
          <p:nvPr/>
        </p:nvGrpSpPr>
        <p:grpSpPr>
          <a:xfrm>
            <a:off x="7338210" y="1944288"/>
            <a:ext cx="1942482" cy="1942479"/>
            <a:chOff x="0" y="0"/>
            <a:chExt cx="1942480" cy="1942478"/>
          </a:xfrm>
        </p:grpSpPr>
        <p:grpSp>
          <p:nvGrpSpPr>
            <p:cNvPr id="705" name="Group 34"/>
            <p:cNvGrpSpPr/>
            <p:nvPr/>
          </p:nvGrpSpPr>
          <p:grpSpPr>
            <a:xfrm>
              <a:off x="-1" y="0"/>
              <a:ext cx="1942482" cy="1942479"/>
              <a:chOff x="0" y="0"/>
              <a:chExt cx="1942480" cy="1942478"/>
            </a:xfrm>
          </p:grpSpPr>
          <p:sp>
            <p:nvSpPr>
              <p:cNvPr id="703" name="Oval 351"/>
              <p:cNvSpPr/>
              <p:nvPr/>
            </p:nvSpPr>
            <p:spPr>
              <a:xfrm>
                <a:off x="-1" y="0"/>
                <a:ext cx="1942482" cy="1942479"/>
              </a:xfrm>
              <a:prstGeom prst="ellipse">
                <a:avLst/>
              </a:prstGeom>
              <a:solidFill>
                <a:srgbClr val="DBE9F9">
                  <a:alpha val="43000"/>
                </a:srgbClr>
              </a:solidFill>
              <a:ln w="12700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pic>
            <p:nvPicPr>
              <p:cNvPr id="704" name="Picture 32" descr="Picture 32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480082" y="415656"/>
                <a:ext cx="970375" cy="970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06" name="Picture 38" descr="Picture 3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4364" y="1439070"/>
              <a:ext cx="1001811" cy="153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8" name="Oval 336"/>
          <p:cNvSpPr/>
          <p:nvPr/>
        </p:nvSpPr>
        <p:spPr>
          <a:xfrm flipH="1">
            <a:off x="6337105" y="2826628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9" name="Oval 334"/>
          <p:cNvSpPr/>
          <p:nvPr/>
        </p:nvSpPr>
        <p:spPr>
          <a:xfrm>
            <a:off x="5060095" y="2447834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7861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0" name="Oval 335"/>
          <p:cNvSpPr/>
          <p:nvPr/>
        </p:nvSpPr>
        <p:spPr>
          <a:xfrm>
            <a:off x="5061280" y="3167164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F8D00"/>
            </a:solidFill>
            <a:miter/>
          </a:ln>
        </p:spPr>
        <p:txBody>
          <a:bodyPr lIns="45672" tIns="45672" rIns="45672" bIns="45672" anchor="ctr"/>
          <a:lstStyle/>
          <a:p>
            <a:pPr algn="ctr"/>
          </a:p>
        </p:txBody>
      </p:sp>
      <p:sp>
        <p:nvSpPr>
          <p:cNvPr id="711" name="Oval 333"/>
          <p:cNvSpPr/>
          <p:nvPr/>
        </p:nvSpPr>
        <p:spPr>
          <a:xfrm>
            <a:off x="3955004" y="2826628"/>
            <a:ext cx="179814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80808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12" name="Picture 24" descr="Picture 2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021098" y="3112648"/>
            <a:ext cx="760766" cy="220339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traight Connector 190"/>
          <p:cNvSpPr/>
          <p:nvPr/>
        </p:nvSpPr>
        <p:spPr>
          <a:xfrm flipH="1">
            <a:off x="10766988" y="5046399"/>
            <a:ext cx="1412312" cy="1"/>
          </a:xfrm>
          <a:prstGeom prst="line">
            <a:avLst/>
          </a:prstGeom>
          <a:ln w="12700">
            <a:solidFill>
              <a:srgbClr val="1E64AF"/>
            </a:solidFill>
            <a:prstDash val="lgDashDot"/>
            <a:miter/>
          </a:ln>
        </p:spPr>
        <p:txBody>
          <a:bodyPr lIns="45672" tIns="45672" rIns="45672" bIns="45672"/>
          <a:lstStyle/>
          <a:p>
            <a:pPr/>
          </a:p>
        </p:txBody>
      </p:sp>
      <p:grpSp>
        <p:nvGrpSpPr>
          <p:cNvPr id="718" name="Group 193"/>
          <p:cNvGrpSpPr/>
          <p:nvPr/>
        </p:nvGrpSpPr>
        <p:grpSpPr>
          <a:xfrm>
            <a:off x="10582178" y="4739833"/>
            <a:ext cx="1821514" cy="874341"/>
            <a:chOff x="0" y="0"/>
            <a:chExt cx="1821512" cy="874339"/>
          </a:xfrm>
        </p:grpSpPr>
        <p:sp>
          <p:nvSpPr>
            <p:cNvPr id="714" name="Rectangle 194"/>
            <p:cNvSpPr txBox="1"/>
            <p:nvPr/>
          </p:nvSpPr>
          <p:spPr>
            <a:xfrm>
              <a:off x="0" y="336466"/>
              <a:ext cx="1821513" cy="537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algn="ctr">
                <a:lnSpc>
                  <a:spcPts val="1800"/>
                </a:lnSpc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Monitor</a:t>
              </a:r>
              <a:br/>
              <a:r>
                <a:t>Diagnose</a:t>
              </a:r>
            </a:p>
          </p:txBody>
        </p:sp>
        <p:grpSp>
          <p:nvGrpSpPr>
            <p:cNvPr id="717" name="Picture 195"/>
            <p:cNvGrpSpPr/>
            <p:nvPr/>
          </p:nvGrpSpPr>
          <p:grpSpPr>
            <a:xfrm>
              <a:off x="798162" y="0"/>
              <a:ext cx="238332" cy="238331"/>
              <a:chOff x="0" y="0"/>
              <a:chExt cx="238330" cy="238330"/>
            </a:xfrm>
          </p:grpSpPr>
          <p:sp>
            <p:nvSpPr>
              <p:cNvPr id="715" name="Square"/>
              <p:cNvSpPr/>
              <p:nvPr/>
            </p:nvSpPr>
            <p:spPr>
              <a:xfrm>
                <a:off x="0" y="0"/>
                <a:ext cx="238331" cy="23833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716" name="image68.png" descr="image6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331" cy="23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722" name="Group 49"/>
          <p:cNvGrpSpPr/>
          <p:nvPr/>
        </p:nvGrpSpPr>
        <p:grpSpPr>
          <a:xfrm>
            <a:off x="1491266" y="4461433"/>
            <a:ext cx="4365267" cy="217930"/>
            <a:chOff x="0" y="0"/>
            <a:chExt cx="4365265" cy="217929"/>
          </a:xfrm>
        </p:grpSpPr>
        <p:sp>
          <p:nvSpPr>
            <p:cNvPr id="719" name="Flowchart: Off-page Connector 196"/>
            <p:cNvSpPr/>
            <p:nvPr/>
          </p:nvSpPr>
          <p:spPr>
            <a:xfrm>
              <a:off x="4185452" y="24507"/>
              <a:ext cx="179814" cy="17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0" name="Straight Arrow Connector 48"/>
            <p:cNvSpPr/>
            <p:nvPr/>
          </p:nvSpPr>
          <p:spPr>
            <a:xfrm flipH="1" flipV="1">
              <a:off x="0" y="114413"/>
              <a:ext cx="4185453" cy="1"/>
            </a:xfrm>
            <a:prstGeom prst="line">
              <a:avLst/>
            </a:prstGeom>
            <a:noFill/>
            <a:ln w="3175" cap="flat">
              <a:solidFill>
                <a:srgbClr val="00B0F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721" name="Rectangle 46"/>
            <p:cNvSpPr/>
            <p:nvPr/>
          </p:nvSpPr>
          <p:spPr>
            <a:xfrm>
              <a:off x="2736101" y="0"/>
              <a:ext cx="1288799" cy="2179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1800"/>
                </a:lnSpc>
                <a:defRPr sz="1200">
                  <a:solidFill>
                    <a:srgbClr val="00B0F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unit test results</a:t>
              </a:r>
            </a:p>
          </p:txBody>
        </p:sp>
      </p:grpSp>
      <p:grpSp>
        <p:nvGrpSpPr>
          <p:cNvPr id="726" name="Group 201"/>
          <p:cNvGrpSpPr/>
          <p:nvPr/>
        </p:nvGrpSpPr>
        <p:grpSpPr>
          <a:xfrm>
            <a:off x="1491267" y="4246822"/>
            <a:ext cx="8285243" cy="217930"/>
            <a:chOff x="0" y="0"/>
            <a:chExt cx="8285242" cy="217929"/>
          </a:xfrm>
        </p:grpSpPr>
        <p:sp>
          <p:nvSpPr>
            <p:cNvPr id="723" name="Flowchart: Off-page Connector 202"/>
            <p:cNvSpPr/>
            <p:nvPr/>
          </p:nvSpPr>
          <p:spPr>
            <a:xfrm>
              <a:off x="8105430" y="27848"/>
              <a:ext cx="179813" cy="17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4" name="Straight Arrow Connector 203"/>
            <p:cNvSpPr/>
            <p:nvPr/>
          </p:nvSpPr>
          <p:spPr>
            <a:xfrm flipH="1" flipV="1">
              <a:off x="0" y="117755"/>
              <a:ext cx="8105431" cy="1"/>
            </a:xfrm>
            <a:prstGeom prst="line">
              <a:avLst/>
            </a:prstGeom>
            <a:noFill/>
            <a:ln w="3175" cap="flat">
              <a:solidFill>
                <a:srgbClr val="00B0F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  <p:sp>
          <p:nvSpPr>
            <p:cNvPr id="725" name="Rectangle 204"/>
            <p:cNvSpPr/>
            <p:nvPr/>
          </p:nvSpPr>
          <p:spPr>
            <a:xfrm>
              <a:off x="5922028" y="0"/>
              <a:ext cx="1810474" cy="2179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1800"/>
                </a:lnSpc>
                <a:defRPr sz="1200">
                  <a:solidFill>
                    <a:srgbClr val="00B0F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integration test results</a:t>
              </a:r>
            </a:p>
          </p:txBody>
        </p:sp>
      </p:grpSp>
      <p:sp>
        <p:nvSpPr>
          <p:cNvPr id="727" name="Oval 107"/>
          <p:cNvSpPr/>
          <p:nvPr/>
        </p:nvSpPr>
        <p:spPr>
          <a:xfrm flipH="1">
            <a:off x="7251102" y="2825547"/>
            <a:ext cx="179813" cy="179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8" name="Rectangle 1"/>
          <p:cNvSpPr txBox="1"/>
          <p:nvPr/>
        </p:nvSpPr>
        <p:spPr>
          <a:xfrm rot="16200000">
            <a:off x="6760725" y="2332881"/>
            <a:ext cx="795712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72" tIns="45672" rIns="45672" bIns="45672">
            <a:spAutoFit/>
          </a:bodyPr>
          <a:lstStyle>
            <a:lvl1pPr>
              <a:defRPr sz="1400">
                <a:solidFill>
                  <a:srgbClr val="1D63A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Tosca CI</a:t>
            </a:r>
          </a:p>
        </p:txBody>
      </p:sp>
      <p:grpSp>
        <p:nvGrpSpPr>
          <p:cNvPr id="735" name="Group 110"/>
          <p:cNvGrpSpPr/>
          <p:nvPr/>
        </p:nvGrpSpPr>
        <p:grpSpPr>
          <a:xfrm>
            <a:off x="7676050" y="1620341"/>
            <a:ext cx="1284964" cy="214312"/>
            <a:chOff x="0" y="0"/>
            <a:chExt cx="1284963" cy="214310"/>
          </a:xfrm>
        </p:grpSpPr>
        <p:pic>
          <p:nvPicPr>
            <p:cNvPr id="729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" y="0"/>
              <a:ext cx="192569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0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8479" y="0"/>
              <a:ext cx="192568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1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6958" y="0"/>
              <a:ext cx="192568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2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5437" y="0"/>
              <a:ext cx="192569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3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3916" y="0"/>
              <a:ext cx="192569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Picture 2" descr="Picture 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92395" y="0"/>
              <a:ext cx="192569" cy="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38" name="Group 3"/>
          <p:cNvGrpSpPr/>
          <p:nvPr/>
        </p:nvGrpSpPr>
        <p:grpSpPr>
          <a:xfrm>
            <a:off x="10982915" y="3980832"/>
            <a:ext cx="916834" cy="719980"/>
            <a:chOff x="0" y="0"/>
            <a:chExt cx="916832" cy="719979"/>
          </a:xfrm>
        </p:grpSpPr>
        <p:pic>
          <p:nvPicPr>
            <p:cNvPr id="736" name="Picture 118" descr="Picture 11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765" y="105203"/>
              <a:ext cx="840068" cy="614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7" name="Rectangle 2"/>
            <p:cNvSpPr txBox="1"/>
            <p:nvPr/>
          </p:nvSpPr>
          <p:spPr>
            <a:xfrm>
              <a:off x="0" y="0"/>
              <a:ext cx="900201" cy="269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200">
                  <a:solidFill>
                    <a:srgbClr val="68217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MS Insights</a:t>
              </a:r>
            </a:p>
          </p:txBody>
        </p:sp>
      </p:grpSp>
      <p:sp>
        <p:nvSpPr>
          <p:cNvPr id="739" name="Oval 119"/>
          <p:cNvSpPr/>
          <p:nvPr/>
        </p:nvSpPr>
        <p:spPr>
          <a:xfrm flipH="1">
            <a:off x="8236577" y="1854382"/>
            <a:ext cx="179813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0" name="Rectangle 120"/>
          <p:cNvSpPr txBox="1"/>
          <p:nvPr/>
        </p:nvSpPr>
        <p:spPr>
          <a:xfrm>
            <a:off x="7764038" y="1334321"/>
            <a:ext cx="983496" cy="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72" tIns="45672" rIns="45672" bIns="45672">
            <a:spAutoFit/>
          </a:bodyPr>
          <a:lstStyle>
            <a:lvl1pPr>
              <a:defRPr sz="1400">
                <a:solidFill>
                  <a:srgbClr val="1D63A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Tosca DEX</a:t>
            </a:r>
          </a:p>
        </p:txBody>
      </p:sp>
      <p:sp>
        <p:nvSpPr>
          <p:cNvPr id="741" name="Oval 121"/>
          <p:cNvSpPr/>
          <p:nvPr/>
        </p:nvSpPr>
        <p:spPr>
          <a:xfrm flipH="1">
            <a:off x="8613921" y="1941950"/>
            <a:ext cx="179814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2" name="Oval 122"/>
          <p:cNvSpPr/>
          <p:nvPr/>
        </p:nvSpPr>
        <p:spPr>
          <a:xfrm flipH="1">
            <a:off x="7859231" y="1941950"/>
            <a:ext cx="179814" cy="17981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3" name="Rectangle 123"/>
          <p:cNvSpPr txBox="1"/>
          <p:nvPr/>
        </p:nvSpPr>
        <p:spPr>
          <a:xfrm>
            <a:off x="10961603" y="5605964"/>
            <a:ext cx="1023084" cy="52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72" tIns="45672" rIns="45672" bIns="45672">
            <a:spAutoFit/>
          </a:bodyPr>
          <a:lstStyle/>
          <a:p>
            <a:pPr algn="ctr">
              <a:defRPr sz="1400">
                <a:solidFill>
                  <a:srgbClr val="1E64A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Tosca</a:t>
            </a:r>
            <a:br/>
            <a:r>
              <a:t>Diagnostics</a:t>
            </a:r>
          </a:p>
        </p:txBody>
      </p:sp>
      <p:sp>
        <p:nvSpPr>
          <p:cNvPr id="744" name="Rectangle 129"/>
          <p:cNvSpPr txBox="1"/>
          <p:nvPr/>
        </p:nvSpPr>
        <p:spPr>
          <a:xfrm>
            <a:off x="1080582" y="5189866"/>
            <a:ext cx="766282" cy="52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72" tIns="45672" rIns="45672" bIns="45672">
            <a:spAutoFit/>
          </a:bodyPr>
          <a:lstStyle/>
          <a:p>
            <a:pPr algn="ctr">
              <a:defRPr sz="1400">
                <a:solidFill>
                  <a:srgbClr val="1D63A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Tosca</a:t>
            </a:r>
            <a:br/>
            <a:r>
              <a:t>Connect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traight Arrow Connector 94"/>
          <p:cNvSpPr/>
          <p:nvPr/>
        </p:nvSpPr>
        <p:spPr>
          <a:xfrm>
            <a:off x="8219653" y="2256463"/>
            <a:ext cx="244415" cy="874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0" name="Straight Arrow Connector 96"/>
          <p:cNvSpPr/>
          <p:nvPr/>
        </p:nvSpPr>
        <p:spPr>
          <a:xfrm>
            <a:off x="8335056" y="2577339"/>
            <a:ext cx="450222" cy="575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1" name="Straight Arrow Connector 98"/>
          <p:cNvSpPr/>
          <p:nvPr/>
        </p:nvSpPr>
        <p:spPr>
          <a:xfrm>
            <a:off x="8385182" y="2904303"/>
            <a:ext cx="689225" cy="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2" name="Straight Arrow Connector 100"/>
          <p:cNvSpPr/>
          <p:nvPr/>
        </p:nvSpPr>
        <p:spPr>
          <a:xfrm>
            <a:off x="8385182" y="3196362"/>
            <a:ext cx="1076783" cy="16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3" name="Straight Arrow Connector 102"/>
          <p:cNvSpPr/>
          <p:nvPr/>
        </p:nvSpPr>
        <p:spPr>
          <a:xfrm>
            <a:off x="8385182" y="3412599"/>
            <a:ext cx="1093533" cy="84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4" name="Straight Arrow Connector 104"/>
          <p:cNvSpPr/>
          <p:nvPr/>
        </p:nvSpPr>
        <p:spPr>
          <a:xfrm>
            <a:off x="8385182" y="3463107"/>
            <a:ext cx="1093533" cy="315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5" name="Straight Arrow Connector 106"/>
          <p:cNvSpPr/>
          <p:nvPr/>
        </p:nvSpPr>
        <p:spPr>
          <a:xfrm>
            <a:off x="8385182" y="3567712"/>
            <a:ext cx="661935" cy="480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6" name="Straight Arrow Connector 109"/>
          <p:cNvSpPr/>
          <p:nvPr/>
        </p:nvSpPr>
        <p:spPr>
          <a:xfrm>
            <a:off x="8307355" y="3647817"/>
            <a:ext cx="441568" cy="69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7" name="Straight Arrow Connector 111"/>
          <p:cNvSpPr/>
          <p:nvPr/>
        </p:nvSpPr>
        <p:spPr>
          <a:xfrm>
            <a:off x="8208050" y="3657274"/>
            <a:ext cx="238336" cy="1011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7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8488" y="1334622"/>
            <a:ext cx="865119" cy="27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2" name="Group 26"/>
          <p:cNvGrpSpPr/>
          <p:nvPr/>
        </p:nvGrpSpPr>
        <p:grpSpPr>
          <a:xfrm>
            <a:off x="199072" y="2204942"/>
            <a:ext cx="741901" cy="695189"/>
            <a:chOff x="0" y="0"/>
            <a:chExt cx="741900" cy="695188"/>
          </a:xfrm>
        </p:grpSpPr>
        <p:grpSp>
          <p:nvGrpSpPr>
            <p:cNvPr id="760" name="Group 6"/>
            <p:cNvGrpSpPr/>
            <p:nvPr/>
          </p:nvGrpSpPr>
          <p:grpSpPr>
            <a:xfrm>
              <a:off x="0" y="333744"/>
              <a:ext cx="498546" cy="361445"/>
              <a:chOff x="0" y="0"/>
              <a:chExt cx="498545" cy="361444"/>
            </a:xfrm>
          </p:grpSpPr>
          <p:pic>
            <p:nvPicPr>
              <p:cNvPr id="758" name="Picture 4" descr="Picture 4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2511" y="73123"/>
                <a:ext cx="310560" cy="2277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59" name="Double Bracket 5"/>
              <p:cNvSpPr/>
              <p:nvPr/>
            </p:nvSpPr>
            <p:spPr>
              <a:xfrm>
                <a:off x="0" y="-1"/>
                <a:ext cx="498546" cy="361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0" y="21600"/>
                    </a:moveTo>
                    <a:cubicBezTo>
                      <a:pt x="1169" y="21600"/>
                      <a:pt x="0" y="19988"/>
                      <a:pt x="0" y="18000"/>
                    </a:cubicBezTo>
                    <a:lnTo>
                      <a:pt x="0" y="3600"/>
                    </a:lnTo>
                    <a:cubicBezTo>
                      <a:pt x="0" y="1612"/>
                      <a:pt x="1169" y="0"/>
                      <a:pt x="2610" y="0"/>
                    </a:cubicBezTo>
                    <a:moveTo>
                      <a:pt x="18990" y="0"/>
                    </a:moveTo>
                    <a:cubicBezTo>
                      <a:pt x="20431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31" y="21600"/>
                      <a:pt x="18990" y="21600"/>
                    </a:cubicBezTo>
                  </a:path>
                </a:pathLst>
              </a:custGeom>
              <a:noFill/>
              <a:ln w="3175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ctr"/>
              </a:p>
            </p:txBody>
          </p:sp>
        </p:grpSp>
        <p:pic>
          <p:nvPicPr>
            <p:cNvPr id="761" name="Picture 3" descr="Picture 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2134" y="-1"/>
              <a:ext cx="569767" cy="437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5" name="Group 20"/>
          <p:cNvGrpSpPr/>
          <p:nvPr/>
        </p:nvGrpSpPr>
        <p:grpSpPr>
          <a:xfrm>
            <a:off x="86158" y="533697"/>
            <a:ext cx="967729" cy="521515"/>
            <a:chOff x="0" y="0"/>
            <a:chExt cx="967728" cy="521514"/>
          </a:xfrm>
        </p:grpSpPr>
        <p:sp>
          <p:nvSpPr>
            <p:cNvPr id="763" name="Arrow: Chevron 143"/>
            <p:cNvSpPr/>
            <p:nvPr/>
          </p:nvSpPr>
          <p:spPr>
            <a:xfrm>
              <a:off x="0" y="0"/>
              <a:ext cx="967729" cy="521515"/>
            </a:xfrm>
            <a:prstGeom prst="chevron">
              <a:avLst>
                <a:gd name="adj" fmla="val 31488"/>
              </a:avLst>
            </a:prstGeom>
            <a:solidFill>
              <a:srgbClr val="80AFDE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/>
            </a:p>
          </p:txBody>
        </p:sp>
        <p:sp>
          <p:nvSpPr>
            <p:cNvPr id="764" name="Title 1"/>
            <p:cNvSpPr txBox="1"/>
            <p:nvPr/>
          </p:nvSpPr>
          <p:spPr>
            <a:xfrm>
              <a:off x="211075" y="64506"/>
              <a:ext cx="707240" cy="371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defTabSz="685782">
                <a:lnSpc>
                  <a:spcPct val="90000"/>
                </a:lnSpc>
                <a:defRPr sz="1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PLAN</a:t>
              </a:r>
            </a:p>
          </p:txBody>
        </p:sp>
      </p:grpSp>
      <p:grpSp>
        <p:nvGrpSpPr>
          <p:cNvPr id="768" name="Group 21"/>
          <p:cNvGrpSpPr/>
          <p:nvPr/>
        </p:nvGrpSpPr>
        <p:grpSpPr>
          <a:xfrm>
            <a:off x="1531213" y="533697"/>
            <a:ext cx="2952113" cy="521515"/>
            <a:chOff x="0" y="0"/>
            <a:chExt cx="2952112" cy="521514"/>
          </a:xfrm>
        </p:grpSpPr>
        <p:sp>
          <p:nvSpPr>
            <p:cNvPr id="766" name="Arrow: Chevron 147"/>
            <p:cNvSpPr/>
            <p:nvPr/>
          </p:nvSpPr>
          <p:spPr>
            <a:xfrm>
              <a:off x="0" y="0"/>
              <a:ext cx="2952113" cy="521515"/>
            </a:xfrm>
            <a:prstGeom prst="chevron">
              <a:avLst>
                <a:gd name="adj" fmla="val 31488"/>
              </a:avLst>
            </a:prstGeom>
            <a:solidFill>
              <a:srgbClr val="80AFDE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/>
            </a:p>
          </p:txBody>
        </p:sp>
        <p:sp>
          <p:nvSpPr>
            <p:cNvPr id="767" name="Title 1"/>
            <p:cNvSpPr txBox="1"/>
            <p:nvPr/>
          </p:nvSpPr>
          <p:spPr>
            <a:xfrm>
              <a:off x="767674" y="64507"/>
              <a:ext cx="1601162" cy="371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algn="ctr" defTabSz="685782">
                <a:lnSpc>
                  <a:spcPct val="90000"/>
                </a:lnSpc>
                <a:defRPr sz="1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CODE</a:t>
              </a:r>
            </a:p>
          </p:txBody>
        </p:sp>
      </p:grpSp>
      <p:grpSp>
        <p:nvGrpSpPr>
          <p:cNvPr id="771" name="Group 22"/>
          <p:cNvGrpSpPr/>
          <p:nvPr/>
        </p:nvGrpSpPr>
        <p:grpSpPr>
          <a:xfrm>
            <a:off x="4883241" y="524615"/>
            <a:ext cx="2285404" cy="521515"/>
            <a:chOff x="0" y="0"/>
            <a:chExt cx="2285403" cy="521514"/>
          </a:xfrm>
        </p:grpSpPr>
        <p:sp>
          <p:nvSpPr>
            <p:cNvPr id="769" name="Arrow: Chevron 149"/>
            <p:cNvSpPr/>
            <p:nvPr/>
          </p:nvSpPr>
          <p:spPr>
            <a:xfrm>
              <a:off x="0" y="0"/>
              <a:ext cx="2285404" cy="521515"/>
            </a:xfrm>
            <a:prstGeom prst="chevron">
              <a:avLst>
                <a:gd name="adj" fmla="val 31488"/>
              </a:avLst>
            </a:prstGeom>
            <a:solidFill>
              <a:srgbClr val="80AFDE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/>
            </a:p>
          </p:txBody>
        </p:sp>
        <p:sp>
          <p:nvSpPr>
            <p:cNvPr id="770" name="Title 1"/>
            <p:cNvSpPr txBox="1"/>
            <p:nvPr/>
          </p:nvSpPr>
          <p:spPr>
            <a:xfrm>
              <a:off x="234715" y="64507"/>
              <a:ext cx="1475799" cy="371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algn="ctr" defTabSz="685782">
                <a:lnSpc>
                  <a:spcPct val="90000"/>
                </a:lnSpc>
                <a:defRPr sz="1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BUILD</a:t>
              </a:r>
            </a:p>
          </p:txBody>
        </p:sp>
      </p:grpSp>
      <p:grpSp>
        <p:nvGrpSpPr>
          <p:cNvPr id="774" name="Group 23"/>
          <p:cNvGrpSpPr/>
          <p:nvPr/>
        </p:nvGrpSpPr>
        <p:grpSpPr>
          <a:xfrm>
            <a:off x="7103555" y="519064"/>
            <a:ext cx="2542165" cy="521515"/>
            <a:chOff x="0" y="0"/>
            <a:chExt cx="2542164" cy="521514"/>
          </a:xfrm>
        </p:grpSpPr>
        <p:sp>
          <p:nvSpPr>
            <p:cNvPr id="772" name="Arrow: Chevron 142"/>
            <p:cNvSpPr/>
            <p:nvPr/>
          </p:nvSpPr>
          <p:spPr>
            <a:xfrm>
              <a:off x="0" y="0"/>
              <a:ext cx="2542165" cy="521515"/>
            </a:xfrm>
            <a:prstGeom prst="chevron">
              <a:avLst>
                <a:gd name="adj" fmla="val 32912"/>
              </a:avLst>
            </a:prstGeom>
            <a:solidFill>
              <a:srgbClr val="1E64AF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/>
            </a:p>
          </p:txBody>
        </p:sp>
        <p:sp>
          <p:nvSpPr>
            <p:cNvPr id="773" name="Title 1"/>
            <p:cNvSpPr txBox="1"/>
            <p:nvPr/>
          </p:nvSpPr>
          <p:spPr>
            <a:xfrm>
              <a:off x="442614" y="76209"/>
              <a:ext cx="1624091" cy="371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algn="ctr" defTabSz="685782">
                <a:lnSpc>
                  <a:spcPct val="81000"/>
                </a:lnSpc>
                <a:defRPr sz="1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CONTINUOUS TESTING</a:t>
              </a:r>
            </a:p>
          </p:txBody>
        </p:sp>
      </p:grpSp>
      <p:grpSp>
        <p:nvGrpSpPr>
          <p:cNvPr id="777" name="Group 24"/>
          <p:cNvGrpSpPr/>
          <p:nvPr/>
        </p:nvGrpSpPr>
        <p:grpSpPr>
          <a:xfrm>
            <a:off x="9573490" y="519064"/>
            <a:ext cx="1119871" cy="521515"/>
            <a:chOff x="0" y="0"/>
            <a:chExt cx="1119869" cy="521514"/>
          </a:xfrm>
        </p:grpSpPr>
        <p:sp>
          <p:nvSpPr>
            <p:cNvPr id="775" name="Arrow: Chevron 141"/>
            <p:cNvSpPr/>
            <p:nvPr/>
          </p:nvSpPr>
          <p:spPr>
            <a:xfrm>
              <a:off x="0" y="0"/>
              <a:ext cx="994780" cy="521515"/>
            </a:xfrm>
            <a:prstGeom prst="chevron">
              <a:avLst>
                <a:gd name="adj" fmla="val 32912"/>
              </a:avLst>
            </a:prstGeom>
            <a:solidFill>
              <a:srgbClr val="FCB128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/>
            </a:p>
          </p:txBody>
        </p:sp>
        <p:sp>
          <p:nvSpPr>
            <p:cNvPr id="776" name="Title 1"/>
            <p:cNvSpPr txBox="1"/>
            <p:nvPr/>
          </p:nvSpPr>
          <p:spPr>
            <a:xfrm>
              <a:off x="5199" y="89518"/>
              <a:ext cx="1114671" cy="371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algn="ctr" defTabSz="685782">
                <a:lnSpc>
                  <a:spcPct val="90000"/>
                </a:lnSpc>
                <a:defRPr sz="1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DEPLOY</a:t>
              </a:r>
            </a:p>
          </p:txBody>
        </p:sp>
      </p:grpSp>
      <p:grpSp>
        <p:nvGrpSpPr>
          <p:cNvPr id="780" name="Group 25"/>
          <p:cNvGrpSpPr/>
          <p:nvPr/>
        </p:nvGrpSpPr>
        <p:grpSpPr>
          <a:xfrm>
            <a:off x="10883020" y="537037"/>
            <a:ext cx="1196508" cy="503542"/>
            <a:chOff x="0" y="0"/>
            <a:chExt cx="1196506" cy="503540"/>
          </a:xfrm>
        </p:grpSpPr>
        <p:sp>
          <p:nvSpPr>
            <p:cNvPr id="778" name="Arrow: Chevron 155"/>
            <p:cNvSpPr/>
            <p:nvPr/>
          </p:nvSpPr>
          <p:spPr>
            <a:xfrm>
              <a:off x="0" y="0"/>
              <a:ext cx="1196507" cy="503541"/>
            </a:xfrm>
            <a:prstGeom prst="chevron">
              <a:avLst>
                <a:gd name="adj" fmla="val 32912"/>
              </a:avLst>
            </a:prstGeom>
            <a:solidFill>
              <a:srgbClr val="FCB128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600"/>
              </a:pPr>
            </a:p>
          </p:txBody>
        </p:sp>
        <p:sp>
          <p:nvSpPr>
            <p:cNvPr id="779" name="Title 1"/>
            <p:cNvSpPr txBox="1"/>
            <p:nvPr/>
          </p:nvSpPr>
          <p:spPr>
            <a:xfrm>
              <a:off x="133587" y="68593"/>
              <a:ext cx="993166" cy="371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normAutofit fontScale="100000" lnSpcReduction="0"/>
            </a:bodyPr>
            <a:lstStyle>
              <a:lvl1pPr algn="ctr" defTabSz="685782">
                <a:lnSpc>
                  <a:spcPct val="90000"/>
                </a:lnSpc>
                <a:defRPr sz="8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MONITOR</a:t>
              </a:r>
            </a:p>
          </p:txBody>
        </p:sp>
      </p:grpSp>
      <p:grpSp>
        <p:nvGrpSpPr>
          <p:cNvPr id="786" name="Group 32"/>
          <p:cNvGrpSpPr/>
          <p:nvPr/>
        </p:nvGrpSpPr>
        <p:grpSpPr>
          <a:xfrm>
            <a:off x="1675167" y="1199077"/>
            <a:ext cx="2422683" cy="581871"/>
            <a:chOff x="0" y="0"/>
            <a:chExt cx="2422682" cy="581870"/>
          </a:xfrm>
        </p:grpSpPr>
        <p:pic>
          <p:nvPicPr>
            <p:cNvPr id="781" name="Picture 4" descr="Picture 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153701" cy="1938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2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9515" y="11906"/>
              <a:ext cx="903168" cy="2121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85" name="Group 2058"/>
            <p:cNvGrpSpPr/>
            <p:nvPr/>
          </p:nvGrpSpPr>
          <p:grpSpPr>
            <a:xfrm>
              <a:off x="890730" y="290024"/>
              <a:ext cx="955303" cy="291847"/>
              <a:chOff x="0" y="0"/>
              <a:chExt cx="955302" cy="291845"/>
            </a:xfrm>
          </p:grpSpPr>
          <p:pic>
            <p:nvPicPr>
              <p:cNvPr id="783" name="Picture 10" descr="Picture 10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91847" cy="2918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4" name="Rectangle 45"/>
              <p:cNvSpPr txBox="1"/>
              <p:nvPr/>
            </p:nvSpPr>
            <p:spPr>
              <a:xfrm>
                <a:off x="102398" y="8235"/>
                <a:ext cx="852905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>
                <a:lvl1pPr algn="ctr">
                  <a:defRPr b="1" sz="1100">
                    <a:solidFill>
                      <a:srgbClr val="262626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XCode</a:t>
                </a:r>
              </a:p>
            </p:txBody>
          </p:sp>
        </p:grpSp>
      </p:grpSp>
      <p:grpSp>
        <p:nvGrpSpPr>
          <p:cNvPr id="789" name="Group 2"/>
          <p:cNvGrpSpPr/>
          <p:nvPr/>
        </p:nvGrpSpPr>
        <p:grpSpPr>
          <a:xfrm>
            <a:off x="1733700" y="2134206"/>
            <a:ext cx="2625812" cy="442880"/>
            <a:chOff x="0" y="0"/>
            <a:chExt cx="2625811" cy="442879"/>
          </a:xfrm>
        </p:grpSpPr>
        <p:pic>
          <p:nvPicPr>
            <p:cNvPr id="787" name="Picture 33" descr="Picture 3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41836" cy="442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8" name="TextBox 34"/>
            <p:cNvSpPr txBox="1"/>
            <p:nvPr/>
          </p:nvSpPr>
          <p:spPr>
            <a:xfrm>
              <a:off x="476683" y="21592"/>
              <a:ext cx="2149129" cy="396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>
                <a:defRPr sz="20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Tricentis Tosca</a:t>
              </a:r>
            </a:p>
          </p:txBody>
        </p:sp>
      </p:grpSp>
      <p:sp>
        <p:nvSpPr>
          <p:cNvPr id="790" name="TextBox 19"/>
          <p:cNvSpPr txBox="1"/>
          <p:nvPr/>
        </p:nvSpPr>
        <p:spPr>
          <a:xfrm>
            <a:off x="1627315" y="2565804"/>
            <a:ext cx="3022782" cy="2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b="1" sz="1000"/>
            </a:lvl1pPr>
          </a:lstStyle>
          <a:p>
            <a:pPr/>
            <a:r>
              <a:t>AGILE: Creation of TestCases while Development.</a:t>
            </a:r>
          </a:p>
        </p:txBody>
      </p:sp>
      <p:pic>
        <p:nvPicPr>
          <p:cNvPr id="791" name="Picture 36" descr="Picture 3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2523" y="3335681"/>
            <a:ext cx="270569" cy="462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37" descr="Picture 3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59516" y="1508225"/>
            <a:ext cx="1185843" cy="225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Picture 43" descr="Picture 4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41172" y="2586629"/>
            <a:ext cx="270569" cy="462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Picture 45" descr="Picture 4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61477" y="4084733"/>
            <a:ext cx="270569" cy="462482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TextBox 48"/>
          <p:cNvSpPr txBox="1"/>
          <p:nvPr/>
        </p:nvSpPr>
        <p:spPr>
          <a:xfrm>
            <a:off x="5533072" y="4579928"/>
            <a:ext cx="327378" cy="35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/>
            <a:r>
              <a:t>…</a:t>
            </a:r>
          </a:p>
        </p:txBody>
      </p:sp>
      <p:grpSp>
        <p:nvGrpSpPr>
          <p:cNvPr id="798" name="Group 51"/>
          <p:cNvGrpSpPr/>
          <p:nvPr/>
        </p:nvGrpSpPr>
        <p:grpSpPr>
          <a:xfrm>
            <a:off x="6455910" y="3439398"/>
            <a:ext cx="985876" cy="278025"/>
            <a:chOff x="0" y="0"/>
            <a:chExt cx="985874" cy="278023"/>
          </a:xfrm>
        </p:grpSpPr>
        <p:pic>
          <p:nvPicPr>
            <p:cNvPr id="796" name="Picture 52" descr="Picture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4182"/>
              <a:ext cx="273196" cy="27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7" name="TextBox 53"/>
            <p:cNvSpPr txBox="1"/>
            <p:nvPr/>
          </p:nvSpPr>
          <p:spPr>
            <a:xfrm>
              <a:off x="211626" y="-1"/>
              <a:ext cx="774249" cy="26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ToscaCI</a:t>
              </a:r>
            </a:p>
          </p:txBody>
        </p:sp>
      </p:grpSp>
      <p:grpSp>
        <p:nvGrpSpPr>
          <p:cNvPr id="801" name="Group 54"/>
          <p:cNvGrpSpPr/>
          <p:nvPr/>
        </p:nvGrpSpPr>
        <p:grpSpPr>
          <a:xfrm>
            <a:off x="6432948" y="4173258"/>
            <a:ext cx="985876" cy="278024"/>
            <a:chOff x="0" y="0"/>
            <a:chExt cx="985874" cy="278023"/>
          </a:xfrm>
        </p:grpSpPr>
        <p:pic>
          <p:nvPicPr>
            <p:cNvPr id="799" name="Picture 55" descr="Picture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4182"/>
              <a:ext cx="273196" cy="27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0" name="TextBox 56"/>
            <p:cNvSpPr txBox="1"/>
            <p:nvPr/>
          </p:nvSpPr>
          <p:spPr>
            <a:xfrm>
              <a:off x="211626" y="-1"/>
              <a:ext cx="774249" cy="26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ToscaCI</a:t>
              </a:r>
            </a:p>
          </p:txBody>
        </p:sp>
      </p:grpSp>
      <p:grpSp>
        <p:nvGrpSpPr>
          <p:cNvPr id="804" name="Group 57"/>
          <p:cNvGrpSpPr/>
          <p:nvPr/>
        </p:nvGrpSpPr>
        <p:grpSpPr>
          <a:xfrm>
            <a:off x="6486664" y="2665788"/>
            <a:ext cx="985876" cy="278024"/>
            <a:chOff x="0" y="0"/>
            <a:chExt cx="985874" cy="278023"/>
          </a:xfrm>
        </p:grpSpPr>
        <p:pic>
          <p:nvPicPr>
            <p:cNvPr id="802" name="Picture 58" descr="Picture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4182"/>
              <a:ext cx="273196" cy="27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3" name="TextBox 59"/>
            <p:cNvSpPr txBox="1"/>
            <p:nvPr/>
          </p:nvSpPr>
          <p:spPr>
            <a:xfrm>
              <a:off x="211626" y="-1"/>
              <a:ext cx="774249" cy="26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>
                <a:defRPr sz="1200">
                  <a:solidFill>
                    <a:srgbClr val="1D63A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/>
              <a:r>
                <a:t>ToscaCI</a:t>
              </a:r>
            </a:p>
          </p:txBody>
        </p:sp>
      </p:grpSp>
      <p:sp>
        <p:nvSpPr>
          <p:cNvPr id="878" name="Straight Arrow Connector 69"/>
          <p:cNvSpPr/>
          <p:nvPr/>
        </p:nvSpPr>
        <p:spPr>
          <a:xfrm>
            <a:off x="5811740" y="2809744"/>
            <a:ext cx="674925" cy="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9" name="Straight Arrow Connector 71"/>
          <p:cNvSpPr/>
          <p:nvPr/>
        </p:nvSpPr>
        <p:spPr>
          <a:xfrm>
            <a:off x="5823091" y="3568154"/>
            <a:ext cx="632820" cy="5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80" name="Straight Arrow Connector 73"/>
          <p:cNvSpPr/>
          <p:nvPr/>
        </p:nvSpPr>
        <p:spPr>
          <a:xfrm>
            <a:off x="5832045" y="4313755"/>
            <a:ext cx="600904" cy="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175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08" name="TextBox 74"/>
          <p:cNvSpPr txBox="1"/>
          <p:nvPr/>
        </p:nvSpPr>
        <p:spPr>
          <a:xfrm>
            <a:off x="6370913" y="4579928"/>
            <a:ext cx="327379" cy="35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809" name="TextBox 76"/>
          <p:cNvSpPr txBox="1"/>
          <p:nvPr/>
        </p:nvSpPr>
        <p:spPr>
          <a:xfrm>
            <a:off x="5450169" y="4931963"/>
            <a:ext cx="2371832" cy="65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>
              <a:defRPr sz="1000"/>
            </a:pPr>
            <a:r>
              <a:t>Build-Server [Linux &amp; Windows Server] build the Code, deploy it, and Test-Execution is triggered through </a:t>
            </a:r>
            <a:r>
              <a:rPr b="1"/>
              <a:t>Tosca Continuous Integration (ToscaCI)</a:t>
            </a:r>
            <a:r>
              <a:t>.</a:t>
            </a:r>
          </a:p>
        </p:txBody>
      </p:sp>
      <p:pic>
        <p:nvPicPr>
          <p:cNvPr id="810" name="Picture 77" descr="Picture 7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68990" y="3081591"/>
            <a:ext cx="606172" cy="606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Picture 78" descr="Picture 78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030365" y="2694971"/>
            <a:ext cx="304484" cy="30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Picture 79" descr="Picture 7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27786" y="4658892"/>
            <a:ext cx="304483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Picture 81" descr="Picture 8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478714" y="3670085"/>
            <a:ext cx="304483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Picture 82" descr="Picture 8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478714" y="3356470"/>
            <a:ext cx="304483" cy="30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Picture 87" descr="Picture 8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461964" y="3021239"/>
            <a:ext cx="304483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Picture 88" descr="Picture 88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047116" y="4006357"/>
            <a:ext cx="304484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icture 89" descr="Picture 89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87451" y="4332624"/>
            <a:ext cx="304483" cy="30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Picture 91" descr="Picture 9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27786" y="2047132"/>
            <a:ext cx="304483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Picture 92" descr="Picture 92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77716" y="2368007"/>
            <a:ext cx="304483" cy="3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TextBox 112"/>
          <p:cNvSpPr txBox="1"/>
          <p:nvPr/>
        </p:nvSpPr>
        <p:spPr>
          <a:xfrm>
            <a:off x="8481038" y="4637107"/>
            <a:ext cx="1892810" cy="789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algn="ctr">
              <a:defRPr sz="1000"/>
            </a:pPr>
            <a:r>
              <a:t>Distributed Execution with</a:t>
            </a:r>
            <a:br/>
            <a:r>
              <a:rPr b="1"/>
              <a:t>“Tricentis Tosca DEX” </a:t>
            </a:r>
            <a:br>
              <a:rPr b="1"/>
            </a:br>
            <a:r>
              <a:t>on multiple machines in parallel, with UI &amp; NonUI TestCases at the same time.</a:t>
            </a:r>
          </a:p>
        </p:txBody>
      </p:sp>
      <p:pic>
        <p:nvPicPr>
          <p:cNvPr id="821" name="Picture 113" descr="Picture 11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753019" y="2961625"/>
            <a:ext cx="304484" cy="304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Picture 114" descr="Picture 114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211224" y="3285133"/>
            <a:ext cx="427906" cy="427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Picture 115" descr="Picture 115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761780" y="3478552"/>
            <a:ext cx="295722" cy="295722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TextBox 116"/>
          <p:cNvSpPr txBox="1"/>
          <p:nvPr/>
        </p:nvSpPr>
        <p:spPr>
          <a:xfrm>
            <a:off x="2005367" y="2932943"/>
            <a:ext cx="1034877" cy="37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/>
            </a:lvl1pPr>
          </a:lstStyle>
          <a:p>
            <a:pPr/>
            <a:r>
              <a:t>TCD for logical TestCases.</a:t>
            </a:r>
          </a:p>
        </p:txBody>
      </p:sp>
      <p:pic>
        <p:nvPicPr>
          <p:cNvPr id="825" name="Picture 117" descr="Picture 117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083255" y="2943218"/>
            <a:ext cx="363252" cy="322890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TextBox 118"/>
          <p:cNvSpPr txBox="1"/>
          <p:nvPr/>
        </p:nvSpPr>
        <p:spPr>
          <a:xfrm>
            <a:off x="3372900" y="2925468"/>
            <a:ext cx="1110426" cy="37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/>
            </a:lvl1pPr>
          </a:lstStyle>
          <a:p>
            <a:pPr/>
            <a:r>
              <a:t>Early scanning of UI on DEV level</a:t>
            </a:r>
          </a:p>
        </p:txBody>
      </p:sp>
      <p:pic>
        <p:nvPicPr>
          <p:cNvPr id="827" name="Picture 119" descr="Picture 119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078713" y="3429000"/>
            <a:ext cx="389857" cy="3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TextBox 120"/>
          <p:cNvSpPr txBox="1"/>
          <p:nvPr/>
        </p:nvSpPr>
        <p:spPr>
          <a:xfrm>
            <a:off x="3372900" y="3429000"/>
            <a:ext cx="1110426" cy="37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/>
            </a:lvl1pPr>
          </a:lstStyle>
          <a:p>
            <a:pPr/>
            <a:r>
              <a:t>API-Tests when  possible.</a:t>
            </a:r>
          </a:p>
        </p:txBody>
      </p:sp>
      <p:pic>
        <p:nvPicPr>
          <p:cNvPr id="829" name="Picture 122" descr="Picture 122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690152" y="4353190"/>
            <a:ext cx="283918" cy="283918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TextBox 123"/>
          <p:cNvSpPr txBox="1"/>
          <p:nvPr/>
        </p:nvSpPr>
        <p:spPr>
          <a:xfrm>
            <a:off x="1974069" y="4269865"/>
            <a:ext cx="2737783" cy="62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b="1" sz="1200"/>
            </a:lvl1pPr>
          </a:lstStyle>
          <a:p>
            <a:pPr/>
            <a:r>
              <a:t>Executable TestCases for each Stage Development, Sys-Integration, E2E-Test.</a:t>
            </a:r>
          </a:p>
        </p:txBody>
      </p:sp>
      <p:grpSp>
        <p:nvGrpSpPr>
          <p:cNvPr id="833" name="Group 132"/>
          <p:cNvGrpSpPr/>
          <p:nvPr/>
        </p:nvGrpSpPr>
        <p:grpSpPr>
          <a:xfrm>
            <a:off x="3697980" y="5616738"/>
            <a:ext cx="526708" cy="689257"/>
            <a:chOff x="0" y="0"/>
            <a:chExt cx="526706" cy="689256"/>
          </a:xfrm>
        </p:grpSpPr>
        <p:pic>
          <p:nvPicPr>
            <p:cNvPr id="831" name="Picture 124" descr="Picture 12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127" y="-1"/>
              <a:ext cx="333300" cy="471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2" name="Picture 125" descr="Picture 125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0" y="162549"/>
              <a:ext cx="526707" cy="526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4" name="TextBox 126"/>
          <p:cNvSpPr txBox="1"/>
          <p:nvPr/>
        </p:nvSpPr>
        <p:spPr>
          <a:xfrm>
            <a:off x="1839393" y="5377082"/>
            <a:ext cx="2687030" cy="37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/>
            </a:lvl1pPr>
          </a:lstStyle>
          <a:p>
            <a:pPr/>
            <a:r>
              <a:t>Over 370 Custom Controls for over 100 Applications versioned in SVN.</a:t>
            </a:r>
          </a:p>
        </p:txBody>
      </p:sp>
      <p:pic>
        <p:nvPicPr>
          <p:cNvPr id="835" name="Picture 129" descr="Picture 129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967556" y="5804149"/>
            <a:ext cx="262706" cy="262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Picture 130" descr="Picture 130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916784" y="5167963"/>
            <a:ext cx="261204" cy="232182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TextBox 131"/>
          <p:cNvSpPr txBox="1"/>
          <p:nvPr/>
        </p:nvSpPr>
        <p:spPr>
          <a:xfrm>
            <a:off x="2151349" y="5125686"/>
            <a:ext cx="2112323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400">
                <a:solidFill>
                  <a:srgbClr val="1D63A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Customization</a:t>
            </a:r>
          </a:p>
        </p:txBody>
      </p:sp>
      <p:pic>
        <p:nvPicPr>
          <p:cNvPr id="838" name="Picture 133" descr="Picture 133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344226" y="5792567"/>
            <a:ext cx="326318" cy="290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Picture 134" descr="Picture 134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2788869" y="5792567"/>
            <a:ext cx="322511" cy="286677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Arrow: Right 135"/>
          <p:cNvSpPr/>
          <p:nvPr/>
        </p:nvSpPr>
        <p:spPr>
          <a:xfrm>
            <a:off x="3243559" y="5805149"/>
            <a:ext cx="338942" cy="2254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25400">
            <a:solidFill>
              <a:srgbClr val="FFD07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1" name="Arrow: Down 138"/>
          <p:cNvSpPr/>
          <p:nvPr/>
        </p:nvSpPr>
        <p:spPr>
          <a:xfrm>
            <a:off x="466459" y="3135273"/>
            <a:ext cx="203031" cy="96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621"/>
                </a:moveTo>
                <a:lnTo>
                  <a:pt x="5400" y="13621"/>
                </a:lnTo>
                <a:lnTo>
                  <a:pt x="5400" y="0"/>
                </a:lnTo>
                <a:lnTo>
                  <a:pt x="16200" y="0"/>
                </a:lnTo>
                <a:lnTo>
                  <a:pt x="16200" y="13621"/>
                </a:lnTo>
                <a:lnTo>
                  <a:pt x="21600" y="1362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42" name="Picture 139" descr="Picture 139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565164" y="4538240"/>
            <a:ext cx="395233" cy="35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Picture 140" descr="Picture 140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376694" y="4330175"/>
            <a:ext cx="368610" cy="327654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TextBox 141"/>
          <p:cNvSpPr txBox="1"/>
          <p:nvPr/>
        </p:nvSpPr>
        <p:spPr>
          <a:xfrm>
            <a:off x="47278" y="4677472"/>
            <a:ext cx="1320536" cy="650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>
              <a:defRPr sz="1000"/>
            </a:pPr>
            <a:r>
              <a:t>Create </a:t>
            </a:r>
            <a:br/>
            <a:r>
              <a:t>Tosca Requirements in early stages for Test-planning.</a:t>
            </a:r>
          </a:p>
        </p:txBody>
      </p:sp>
      <p:sp>
        <p:nvSpPr>
          <p:cNvPr id="845" name="Isosceles Triangle 142"/>
          <p:cNvSpPr/>
          <p:nvPr/>
        </p:nvSpPr>
        <p:spPr>
          <a:xfrm rot="5400000">
            <a:off x="6687509" y="3399166"/>
            <a:ext cx="2016137" cy="206780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6" name="Isosceles Triangle 143"/>
          <p:cNvSpPr/>
          <p:nvPr/>
        </p:nvSpPr>
        <p:spPr>
          <a:xfrm rot="10800000">
            <a:off x="1789570" y="4004463"/>
            <a:ext cx="2454189" cy="16771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7" name="Isosceles Triangle 145"/>
          <p:cNvSpPr/>
          <p:nvPr/>
        </p:nvSpPr>
        <p:spPr>
          <a:xfrm rot="5400000">
            <a:off x="-1529880" y="3264760"/>
            <a:ext cx="5697714" cy="97674"/>
          </a:xfrm>
          <a:prstGeom prst="triangl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8" name="Isosceles Triangle 146"/>
          <p:cNvSpPr/>
          <p:nvPr/>
        </p:nvSpPr>
        <p:spPr>
          <a:xfrm rot="5400000">
            <a:off x="1897163" y="3264759"/>
            <a:ext cx="5697713" cy="97674"/>
          </a:xfrm>
          <a:prstGeom prst="triangl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9" name="Isosceles Triangle 147"/>
          <p:cNvSpPr/>
          <p:nvPr/>
        </p:nvSpPr>
        <p:spPr>
          <a:xfrm rot="5400000">
            <a:off x="7893341" y="3306428"/>
            <a:ext cx="5697715" cy="97674"/>
          </a:xfrm>
          <a:prstGeom prst="triangl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672" tIns="45672" rIns="45672" bIns="45672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0" name="TextBox 148"/>
          <p:cNvSpPr txBox="1"/>
          <p:nvPr/>
        </p:nvSpPr>
        <p:spPr>
          <a:xfrm>
            <a:off x="2020315" y="3429000"/>
            <a:ext cx="1120083" cy="37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000"/>
            </a:lvl1pPr>
          </a:lstStyle>
          <a:p>
            <a:pPr/>
            <a:r>
              <a:t>TD-Management for runtime Data.</a:t>
            </a:r>
          </a:p>
        </p:txBody>
      </p:sp>
      <p:sp>
        <p:nvSpPr>
          <p:cNvPr id="851" name="Straight Connector 150"/>
          <p:cNvSpPr/>
          <p:nvPr/>
        </p:nvSpPr>
        <p:spPr>
          <a:xfrm>
            <a:off x="1606006" y="4918469"/>
            <a:ext cx="2806310" cy="1"/>
          </a:xfrm>
          <a:prstGeom prst="line">
            <a:avLst/>
          </a:prstGeom>
          <a:solidFill>
            <a:srgbClr val="D9D9D9"/>
          </a:solidFill>
          <a:ln w="3175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852" name="Straight Connector 151"/>
          <p:cNvSpPr/>
          <p:nvPr/>
        </p:nvSpPr>
        <p:spPr>
          <a:xfrm>
            <a:off x="1629804" y="1846474"/>
            <a:ext cx="2806310" cy="1"/>
          </a:xfrm>
          <a:prstGeom prst="line">
            <a:avLst/>
          </a:prstGeom>
          <a:solidFill>
            <a:srgbClr val="D9D9D9"/>
          </a:solidFill>
          <a:ln w="3175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853" name="Straight Connector 152"/>
          <p:cNvSpPr/>
          <p:nvPr/>
        </p:nvSpPr>
        <p:spPr>
          <a:xfrm>
            <a:off x="5408657" y="1837609"/>
            <a:ext cx="5068905" cy="1"/>
          </a:xfrm>
          <a:prstGeom prst="line">
            <a:avLst/>
          </a:prstGeom>
          <a:solidFill>
            <a:srgbClr val="D9D9D9"/>
          </a:solidFill>
          <a:ln w="3175">
            <a:solidFill>
              <a:srgbClr val="80808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pic>
        <p:nvPicPr>
          <p:cNvPr id="854" name="Picture 155" descr="Picture 155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0982978" y="4626443"/>
            <a:ext cx="855221" cy="338734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TextBox 156"/>
          <p:cNvSpPr txBox="1"/>
          <p:nvPr/>
        </p:nvSpPr>
        <p:spPr>
          <a:xfrm>
            <a:off x="10768396" y="4946057"/>
            <a:ext cx="1284385" cy="92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algn="ctr">
              <a:defRPr b="1" sz="1000" u="sng"/>
            </a:pPr>
            <a:r>
              <a:t>Synchronize:</a:t>
            </a:r>
            <a:br/>
            <a:r>
              <a:rPr b="0" u="none"/>
              <a:t>Defects</a:t>
            </a:r>
            <a:br>
              <a:rPr b="0" u="none"/>
            </a:br>
            <a:r>
              <a:rPr b="0" u="none"/>
              <a:t>TestCases</a:t>
            </a:r>
            <a:br>
              <a:rPr b="0" u="none"/>
            </a:br>
            <a:r>
              <a:rPr b="0" u="none"/>
              <a:t>Execution-Results</a:t>
            </a:r>
            <a:br>
              <a:rPr b="0" u="none"/>
            </a:br>
            <a:r>
              <a:rPr b="0" u="none"/>
              <a:t>with </a:t>
            </a:r>
            <a:r>
              <a:rPr u="none"/>
              <a:t>Custom Tosca/ALM Integration</a:t>
            </a:r>
          </a:p>
        </p:txBody>
      </p:sp>
      <p:sp>
        <p:nvSpPr>
          <p:cNvPr id="856" name="TextBox 157"/>
          <p:cNvSpPr txBox="1"/>
          <p:nvPr/>
        </p:nvSpPr>
        <p:spPr>
          <a:xfrm>
            <a:off x="10768396" y="3663824"/>
            <a:ext cx="1284385" cy="78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algn="ctr">
              <a:defRPr b="1" sz="1000" u="sng"/>
            </a:pPr>
            <a:r>
              <a:t>Report Results:</a:t>
            </a:r>
            <a:br/>
            <a:r>
              <a:rPr b="0" u="none"/>
              <a:t>PDF</a:t>
            </a:r>
            <a:br>
              <a:rPr b="0" u="none"/>
            </a:br>
            <a:r>
              <a:rPr b="0" u="none"/>
              <a:t>Excel</a:t>
            </a:r>
            <a:br>
              <a:rPr b="0" u="none"/>
            </a:br>
            <a:r>
              <a:rPr b="0" u="none"/>
              <a:t>XML</a:t>
            </a:r>
            <a:br>
              <a:rPr b="0" u="none"/>
            </a:br>
            <a:r>
              <a:rPr b="0" u="none"/>
              <a:t>HTML</a:t>
            </a:r>
          </a:p>
        </p:txBody>
      </p:sp>
      <p:pic>
        <p:nvPicPr>
          <p:cNvPr id="857" name="Picture 158" descr="Picture 158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0883020" y="1271010"/>
            <a:ext cx="1048934" cy="232467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TextBox 159"/>
          <p:cNvSpPr txBox="1"/>
          <p:nvPr/>
        </p:nvSpPr>
        <p:spPr>
          <a:xfrm>
            <a:off x="10765294" y="1468244"/>
            <a:ext cx="1284385" cy="65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algn="ctr">
              <a:defRPr b="1" sz="1000" u="sng"/>
            </a:pPr>
            <a:r>
              <a:t>Report KPI’s:</a:t>
            </a:r>
            <a:br/>
            <a:r>
              <a:rPr b="0" u="none"/>
              <a:t>Power of the Set</a:t>
            </a:r>
            <a:br>
              <a:rPr b="0" u="none"/>
            </a:br>
            <a:r>
              <a:rPr b="0" u="none"/>
              <a:t>Coverage</a:t>
            </a:r>
            <a:br>
              <a:rPr b="0" u="none"/>
            </a:br>
            <a:r>
              <a:rPr b="0" u="none"/>
              <a:t>Execution-State</a:t>
            </a:r>
          </a:p>
        </p:txBody>
      </p:sp>
      <p:pic>
        <p:nvPicPr>
          <p:cNvPr id="859" name="Picture 160" descr="Picture 160"/>
          <p:cNvPicPr>
            <a:picLocks noChangeAspect="1"/>
          </p:cNvPicPr>
          <p:nvPr/>
        </p:nvPicPr>
        <p:blipFill>
          <a:blip r:embed="rId32">
            <a:extLst/>
          </a:blip>
          <a:srcRect l="2349" t="3432" r="0" b="0"/>
          <a:stretch>
            <a:fillRect/>
          </a:stretch>
        </p:blipFill>
        <p:spPr>
          <a:xfrm>
            <a:off x="11070719" y="2142743"/>
            <a:ext cx="708916" cy="704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0" name="Picture 83" descr="Picture 83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7811189" y="3066980"/>
            <a:ext cx="304484" cy="304483"/>
          </a:xfrm>
          <a:prstGeom prst="rect">
            <a:avLst/>
          </a:prstGeom>
          <a:ln w="12700">
            <a:miter lim="400000"/>
          </a:ln>
        </p:spPr>
      </p:pic>
      <p:sp>
        <p:nvSpPr>
          <p:cNvPr id="861" name="TextBox 84"/>
          <p:cNvSpPr txBox="1"/>
          <p:nvPr/>
        </p:nvSpPr>
        <p:spPr>
          <a:xfrm>
            <a:off x="7985519" y="3616170"/>
            <a:ext cx="542592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400">
                <a:solidFill>
                  <a:srgbClr val="1D63A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DEX</a:t>
            </a:r>
          </a:p>
        </p:txBody>
      </p:sp>
      <p:sp>
        <p:nvSpPr>
          <p:cNvPr id="862" name="TextBox 168"/>
          <p:cNvSpPr txBox="1"/>
          <p:nvPr/>
        </p:nvSpPr>
        <p:spPr>
          <a:xfrm>
            <a:off x="7786794" y="3798188"/>
            <a:ext cx="740888" cy="30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>
            <a:lvl1pPr>
              <a:defRPr sz="1400">
                <a:solidFill>
                  <a:srgbClr val="1D63A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Server</a:t>
            </a:r>
          </a:p>
        </p:txBody>
      </p:sp>
      <p:pic>
        <p:nvPicPr>
          <p:cNvPr id="863" name="Picture 169" descr="Picture 16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59913" y="3676672"/>
            <a:ext cx="190260" cy="1907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6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864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865" name="Real World Scenario: Tier 1 Global Bank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Real World Scenario: </a:t>
              </a:r>
              <a:r>
                <a:rPr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Tier 1 Global Bank</a:t>
              </a:r>
            </a:p>
          </p:txBody>
        </p:sp>
      </p:grpSp>
      <p:pic>
        <p:nvPicPr>
          <p:cNvPr id="867" name="Picture 35" descr="Picture 35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8407196" y="1189854"/>
            <a:ext cx="1299631" cy="277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Picture 2" descr="Picture 2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329226" y="1837191"/>
            <a:ext cx="519158" cy="259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itle 1"/>
          <p:cNvSpPr txBox="1"/>
          <p:nvPr>
            <p:ph type="title"/>
          </p:nvPr>
        </p:nvSpPr>
        <p:spPr>
          <a:xfrm>
            <a:off x="837326" y="2766908"/>
            <a:ext cx="10504648" cy="1324183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pPr/>
            <a:r>
              <a:t>Can You Scale At Speed?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Content Placeholder 2"/>
          <p:cNvSpPr txBox="1"/>
          <p:nvPr>
            <p:ph type="body" sz="half" idx="1"/>
          </p:nvPr>
        </p:nvSpPr>
        <p:spPr>
          <a:xfrm>
            <a:off x="837326" y="2080078"/>
            <a:ext cx="10504648" cy="269784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Font typeface="Wingdings"/>
              <a:buNone/>
              <a:defRPr sz="5400">
                <a:solidFill>
                  <a:srgbClr val="1D63AF"/>
                </a:solidFill>
              </a:defRPr>
            </a:pPr>
            <a:r>
              <a:t>Model-based tests are </a:t>
            </a:r>
          </a:p>
          <a:p>
            <a:pPr marL="0" indent="0" algn="ctr">
              <a:lnSpc>
                <a:spcPct val="90000"/>
              </a:lnSpc>
              <a:buSzTx/>
              <a:buFont typeface="Wingdings"/>
              <a:buNone/>
              <a:defRPr sz="5400">
                <a:solidFill>
                  <a:srgbClr val="1D63AF"/>
                </a:solidFill>
              </a:defRPr>
            </a:pPr>
            <a:r>
              <a:t>reusable and maintainable</a:t>
            </a:r>
          </a:p>
          <a:p>
            <a:pPr marL="0" indent="0" algn="ctr">
              <a:lnSpc>
                <a:spcPct val="90000"/>
              </a:lnSpc>
              <a:buSzTx/>
              <a:buFont typeface="Wingdings"/>
              <a:buNone/>
              <a:defRPr sz="5400">
                <a:solidFill>
                  <a:srgbClr val="1D63AF"/>
                </a:solidFill>
              </a:defRPr>
            </a:pPr>
            <a:r>
              <a:t>without technical expertise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Text Placeholder 3"/>
          <p:cNvSpPr/>
          <p:nvPr/>
        </p:nvSpPr>
        <p:spPr>
          <a:xfrm>
            <a:off x="1557871" y="706403"/>
            <a:ext cx="4440292" cy="5432014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</a:p>
        </p:txBody>
      </p:sp>
      <p:grpSp>
        <p:nvGrpSpPr>
          <p:cNvPr id="889" name="Text Placeholder 3"/>
          <p:cNvGrpSpPr/>
          <p:nvPr/>
        </p:nvGrpSpPr>
        <p:grpSpPr>
          <a:xfrm>
            <a:off x="1557871" y="335881"/>
            <a:ext cx="2591274" cy="370523"/>
            <a:chOff x="0" y="0"/>
            <a:chExt cx="2591273" cy="370522"/>
          </a:xfrm>
        </p:grpSpPr>
        <p:sp>
          <p:nvSpPr>
            <p:cNvPr id="887" name="Rectangle"/>
            <p:cNvSpPr/>
            <p:nvPr/>
          </p:nvSpPr>
          <p:spPr>
            <a:xfrm>
              <a:off x="0" y="0"/>
              <a:ext cx="2591274" cy="370523"/>
            </a:xfrm>
            <a:prstGeom prst="rect">
              <a:avLst/>
            </a:prstGeom>
            <a:gradFill flip="none" rotWithShape="1">
              <a:gsLst>
                <a:gs pos="0">
                  <a:srgbClr val="404040"/>
                </a:gs>
                <a:gs pos="100000">
                  <a:srgbClr val="595959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888" name="Logical Name"/>
            <p:cNvSpPr txBox="1"/>
            <p:nvPr/>
          </p:nvSpPr>
          <p:spPr>
            <a:xfrm>
              <a:off x="0" y="77311"/>
              <a:ext cx="2591274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Logical </a:t>
              </a:r>
              <a:r>
                <a:rPr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Name</a:t>
              </a:r>
            </a:p>
          </p:txBody>
        </p:sp>
      </p:grpSp>
      <p:grpSp>
        <p:nvGrpSpPr>
          <p:cNvPr id="892" name="Group 24"/>
          <p:cNvGrpSpPr/>
          <p:nvPr/>
        </p:nvGrpSpPr>
        <p:grpSpPr>
          <a:xfrm>
            <a:off x="1968133" y="3501821"/>
            <a:ext cx="1334016" cy="243746"/>
            <a:chOff x="0" y="0"/>
            <a:chExt cx="1334014" cy="243744"/>
          </a:xfrm>
        </p:grpSpPr>
        <p:pic>
          <p:nvPicPr>
            <p:cNvPr id="890" name="Picture 435" descr="Picture 43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4768"/>
              <a:ext cx="182261" cy="18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1" name="Rectangle 436"/>
            <p:cNvSpPr txBox="1"/>
            <p:nvPr/>
          </p:nvSpPr>
          <p:spPr>
            <a:xfrm>
              <a:off x="128703" y="0"/>
              <a:ext cx="1205312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Enter Insurant Data</a:t>
              </a:r>
            </a:p>
          </p:txBody>
        </p:sp>
      </p:grpSp>
      <p:pic>
        <p:nvPicPr>
          <p:cNvPr id="893" name="Picture 253" descr="Picture 25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71" y="848289"/>
            <a:ext cx="200581" cy="200581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Rectangle 254"/>
          <p:cNvSpPr txBox="1"/>
          <p:nvPr/>
        </p:nvSpPr>
        <p:spPr>
          <a:xfrm>
            <a:off x="1934686" y="829283"/>
            <a:ext cx="1523122" cy="2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672" tIns="45672" rIns="45672" bIns="45672">
            <a:spAutoFit/>
          </a:bodyPr>
          <a:lstStyle>
            <a:lvl1pPr>
              <a:defRPr sz="10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Create Vehicle Insurance</a:t>
            </a:r>
          </a:p>
        </p:txBody>
      </p:sp>
      <p:grpSp>
        <p:nvGrpSpPr>
          <p:cNvPr id="918" name="Group 2"/>
          <p:cNvGrpSpPr/>
          <p:nvPr/>
        </p:nvGrpSpPr>
        <p:grpSpPr>
          <a:xfrm>
            <a:off x="1968843" y="1040713"/>
            <a:ext cx="1830063" cy="2500402"/>
            <a:chOff x="0" y="0"/>
            <a:chExt cx="1830062" cy="2500400"/>
          </a:xfrm>
        </p:grpSpPr>
        <p:sp>
          <p:nvSpPr>
            <p:cNvPr id="895" name="Rectangle 456"/>
            <p:cNvSpPr txBox="1"/>
            <p:nvPr/>
          </p:nvSpPr>
          <p:spPr>
            <a:xfrm>
              <a:off x="127993" y="0"/>
              <a:ext cx="1156013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Enter Vehicle Data</a:t>
              </a:r>
            </a:p>
          </p:txBody>
        </p:sp>
        <p:grpSp>
          <p:nvGrpSpPr>
            <p:cNvPr id="917" name="Group 1"/>
            <p:cNvGrpSpPr/>
            <p:nvPr/>
          </p:nvGrpSpPr>
          <p:grpSpPr>
            <a:xfrm>
              <a:off x="0" y="28682"/>
              <a:ext cx="1830063" cy="2471719"/>
              <a:chOff x="0" y="0"/>
              <a:chExt cx="1830062" cy="2471718"/>
            </a:xfrm>
          </p:grpSpPr>
          <p:pic>
            <p:nvPicPr>
              <p:cNvPr id="896" name="Picture 457" descr="Picture 457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55" y="197465"/>
                <a:ext cx="176300" cy="1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97" name="Rectangle 458"/>
              <p:cNvSpPr txBox="1"/>
              <p:nvPr/>
            </p:nvSpPr>
            <p:spPr>
              <a:xfrm>
                <a:off x="279036" y="163932"/>
                <a:ext cx="414600" cy="2437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Make</a:t>
                </a:r>
              </a:p>
            </p:txBody>
          </p:sp>
          <p:pic>
            <p:nvPicPr>
              <p:cNvPr id="898" name="Picture 459" descr="Picture 459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54" y="434120"/>
                <a:ext cx="176300" cy="1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99" name="Rectangle 460"/>
              <p:cNvSpPr txBox="1"/>
              <p:nvPr/>
            </p:nvSpPr>
            <p:spPr>
              <a:xfrm>
                <a:off x="279035" y="393269"/>
                <a:ext cx="1551028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Engine Performance [kW]</a:t>
                </a:r>
              </a:p>
            </p:txBody>
          </p:sp>
          <p:pic>
            <p:nvPicPr>
              <p:cNvPr id="900" name="Picture 461" descr="Picture 461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74744" y="877573"/>
                <a:ext cx="171318" cy="1713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1" name="Rectangle 462"/>
              <p:cNvSpPr txBox="1"/>
              <p:nvPr/>
            </p:nvSpPr>
            <p:spPr>
              <a:xfrm>
                <a:off x="279036" y="851945"/>
                <a:ext cx="1056979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Number of Seats</a:t>
                </a:r>
              </a:p>
            </p:txBody>
          </p:sp>
          <p:pic>
            <p:nvPicPr>
              <p:cNvPr id="902" name="Picture 463" descr="Picture 463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74744" y="1110505"/>
                <a:ext cx="171318" cy="1713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3" name="Rectangle 464"/>
              <p:cNvSpPr txBox="1"/>
              <p:nvPr/>
            </p:nvSpPr>
            <p:spPr>
              <a:xfrm>
                <a:off x="279036" y="1081283"/>
                <a:ext cx="351100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Fuel</a:t>
                </a:r>
              </a:p>
            </p:txBody>
          </p:sp>
          <p:pic>
            <p:nvPicPr>
              <p:cNvPr id="904" name="Picture 465" descr="Picture 46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54" y="1344333"/>
                <a:ext cx="176300" cy="1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5" name="Rectangle 466"/>
              <p:cNvSpPr txBox="1"/>
              <p:nvPr/>
            </p:nvSpPr>
            <p:spPr>
              <a:xfrm>
                <a:off x="279036" y="1310621"/>
                <a:ext cx="802793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List Price [$]</a:t>
                </a:r>
              </a:p>
            </p:txBody>
          </p:sp>
          <p:pic>
            <p:nvPicPr>
              <p:cNvPr id="906" name="Picture 467" descr="Picture 467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53" y="2031510"/>
                <a:ext cx="176300" cy="1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7" name="Rectangle 468"/>
              <p:cNvSpPr txBox="1"/>
              <p:nvPr/>
            </p:nvSpPr>
            <p:spPr>
              <a:xfrm>
                <a:off x="279035" y="1998634"/>
                <a:ext cx="979528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Annual Mileage</a:t>
                </a:r>
              </a:p>
            </p:txBody>
          </p:sp>
          <p:pic>
            <p:nvPicPr>
              <p:cNvPr id="908" name="Picture 469" descr="Picture 469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69653" y="2258987"/>
                <a:ext cx="176217" cy="1762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9" name="Rectangle 470"/>
              <p:cNvSpPr txBox="1"/>
              <p:nvPr/>
            </p:nvSpPr>
            <p:spPr>
              <a:xfrm>
                <a:off x="279036" y="2227973"/>
                <a:ext cx="365177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Next</a:t>
                </a:r>
              </a:p>
            </p:txBody>
          </p:sp>
          <p:sp>
            <p:nvSpPr>
              <p:cNvPr id="910" name="Rectangle 471"/>
              <p:cNvSpPr txBox="1"/>
              <p:nvPr/>
            </p:nvSpPr>
            <p:spPr>
              <a:xfrm>
                <a:off x="279036" y="1769297"/>
                <a:ext cx="471155" cy="2437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Usage</a:t>
                </a:r>
              </a:p>
            </p:txBody>
          </p:sp>
          <p:pic>
            <p:nvPicPr>
              <p:cNvPr id="911" name="Picture 472" descr="Picture 472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74552" y="1799437"/>
                <a:ext cx="171318" cy="1713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12" name="Rectangle 473"/>
              <p:cNvSpPr txBox="1"/>
              <p:nvPr/>
            </p:nvSpPr>
            <p:spPr>
              <a:xfrm>
                <a:off x="279036" y="622607"/>
                <a:ext cx="1250084" cy="243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Year of Construction</a:t>
                </a:r>
              </a:p>
            </p:txBody>
          </p:sp>
          <p:pic>
            <p:nvPicPr>
              <p:cNvPr id="913" name="Picture 474" descr="Picture 474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53" y="656379"/>
                <a:ext cx="176300" cy="176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14" name="Rectangle 475"/>
              <p:cNvSpPr txBox="1"/>
              <p:nvPr/>
            </p:nvSpPr>
            <p:spPr>
              <a:xfrm>
                <a:off x="271947" y="1539959"/>
                <a:ext cx="1353520" cy="2437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672" tIns="45672" rIns="45672" bIns="45672" numCol="1" anchor="t">
                <a:spAutoFit/>
              </a:bodyPr>
              <a:lstStyle>
                <a:lvl1pPr>
                  <a:defRPr sz="1000">
                    <a:solidFill>
                      <a:srgbClr val="808080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License Plate Number</a:t>
                </a:r>
              </a:p>
            </p:txBody>
          </p:sp>
          <p:pic>
            <p:nvPicPr>
              <p:cNvPr id="915" name="Picture 476" descr="Picture 476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9611" y="1571001"/>
                <a:ext cx="176300" cy="1763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6" name="Picture 477" descr="Picture 4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82261" cy="1822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919" name="Text Placeholder 3"/>
          <p:cNvSpPr/>
          <p:nvPr/>
        </p:nvSpPr>
        <p:spPr>
          <a:xfrm>
            <a:off x="4149145" y="706403"/>
            <a:ext cx="947714" cy="5432014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600">
                <a:solidFill>
                  <a:srgbClr val="8080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</a:p>
        </p:txBody>
      </p:sp>
      <p:grpSp>
        <p:nvGrpSpPr>
          <p:cNvPr id="922" name="Text Placeholder 3"/>
          <p:cNvGrpSpPr/>
          <p:nvPr/>
        </p:nvGrpSpPr>
        <p:grpSpPr>
          <a:xfrm>
            <a:off x="4149143" y="335881"/>
            <a:ext cx="955122" cy="370523"/>
            <a:chOff x="0" y="0"/>
            <a:chExt cx="955121" cy="370522"/>
          </a:xfrm>
        </p:grpSpPr>
        <p:sp>
          <p:nvSpPr>
            <p:cNvPr id="920" name="Rectangle"/>
            <p:cNvSpPr/>
            <p:nvPr/>
          </p:nvSpPr>
          <p:spPr>
            <a:xfrm>
              <a:off x="-1" y="0"/>
              <a:ext cx="955123" cy="370523"/>
            </a:xfrm>
            <a:prstGeom prst="rect">
              <a:avLst/>
            </a:prstGeom>
            <a:gradFill flip="none" rotWithShape="1">
              <a:gsLst>
                <a:gs pos="0">
                  <a:srgbClr val="404040"/>
                </a:gs>
                <a:gs pos="100000">
                  <a:srgbClr val="595959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</a:p>
          </p:txBody>
        </p:sp>
        <p:sp>
          <p:nvSpPr>
            <p:cNvPr id="921" name="Value"/>
            <p:cNvSpPr txBox="1"/>
            <p:nvPr/>
          </p:nvSpPr>
          <p:spPr>
            <a:xfrm>
              <a:off x="-1" y="77311"/>
              <a:ext cx="955123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Value</a:t>
              </a:r>
            </a:p>
          </p:txBody>
        </p:sp>
      </p:grpSp>
      <p:grpSp>
        <p:nvGrpSpPr>
          <p:cNvPr id="933" name="Group 22"/>
          <p:cNvGrpSpPr/>
          <p:nvPr/>
        </p:nvGrpSpPr>
        <p:grpSpPr>
          <a:xfrm>
            <a:off x="4261972" y="1233327"/>
            <a:ext cx="661655" cy="2307788"/>
            <a:chOff x="0" y="0"/>
            <a:chExt cx="661654" cy="2307786"/>
          </a:xfrm>
        </p:grpSpPr>
        <p:sp>
          <p:nvSpPr>
            <p:cNvPr id="923" name="Rectangle 417"/>
            <p:cNvSpPr txBox="1"/>
            <p:nvPr/>
          </p:nvSpPr>
          <p:spPr>
            <a:xfrm>
              <a:off x="4158" y="0"/>
              <a:ext cx="358232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Audi</a:t>
              </a:r>
            </a:p>
          </p:txBody>
        </p:sp>
        <p:sp>
          <p:nvSpPr>
            <p:cNvPr id="924" name="Rectangle 419"/>
            <p:cNvSpPr txBox="1"/>
            <p:nvPr/>
          </p:nvSpPr>
          <p:spPr>
            <a:xfrm>
              <a:off x="4154" y="229337"/>
              <a:ext cx="315940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200</a:t>
              </a:r>
            </a:p>
          </p:txBody>
        </p:sp>
        <p:sp>
          <p:nvSpPr>
            <p:cNvPr id="925" name="Rectangle 420"/>
            <p:cNvSpPr txBox="1"/>
            <p:nvPr/>
          </p:nvSpPr>
          <p:spPr>
            <a:xfrm>
              <a:off x="4154" y="688013"/>
              <a:ext cx="17467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926" name="Rectangle 421"/>
            <p:cNvSpPr txBox="1"/>
            <p:nvPr/>
          </p:nvSpPr>
          <p:spPr>
            <a:xfrm>
              <a:off x="4154" y="917351"/>
              <a:ext cx="4358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Petrol</a:t>
              </a:r>
            </a:p>
          </p:txBody>
        </p:sp>
        <p:sp>
          <p:nvSpPr>
            <p:cNvPr id="927" name="Rectangle 424"/>
            <p:cNvSpPr txBox="1"/>
            <p:nvPr/>
          </p:nvSpPr>
          <p:spPr>
            <a:xfrm>
              <a:off x="4154" y="1146689"/>
              <a:ext cx="49248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35.000</a:t>
              </a:r>
            </a:p>
          </p:txBody>
        </p:sp>
        <p:sp>
          <p:nvSpPr>
            <p:cNvPr id="928" name="Rectangle 425"/>
            <p:cNvSpPr txBox="1"/>
            <p:nvPr/>
          </p:nvSpPr>
          <p:spPr>
            <a:xfrm>
              <a:off x="4154" y="1834702"/>
              <a:ext cx="49248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10.000</a:t>
              </a:r>
            </a:p>
          </p:txBody>
        </p:sp>
        <p:sp>
          <p:nvSpPr>
            <p:cNvPr id="929" name="Rectangle 426"/>
            <p:cNvSpPr txBox="1"/>
            <p:nvPr/>
          </p:nvSpPr>
          <p:spPr>
            <a:xfrm>
              <a:off x="4154" y="2064041"/>
              <a:ext cx="562933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{CLICK}</a:t>
              </a:r>
            </a:p>
          </p:txBody>
        </p:sp>
        <p:sp>
          <p:nvSpPr>
            <p:cNvPr id="930" name="Rectangle 427"/>
            <p:cNvSpPr txBox="1"/>
            <p:nvPr/>
          </p:nvSpPr>
          <p:spPr>
            <a:xfrm>
              <a:off x="4154" y="1605365"/>
              <a:ext cx="4993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Private</a:t>
              </a:r>
            </a:p>
          </p:txBody>
        </p:sp>
        <p:sp>
          <p:nvSpPr>
            <p:cNvPr id="931" name="Rectangle 428"/>
            <p:cNvSpPr txBox="1"/>
            <p:nvPr/>
          </p:nvSpPr>
          <p:spPr>
            <a:xfrm>
              <a:off x="4154" y="458675"/>
              <a:ext cx="445482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{Year}</a:t>
              </a:r>
            </a:p>
          </p:txBody>
        </p:sp>
        <p:sp>
          <p:nvSpPr>
            <p:cNvPr id="932" name="Rectangle 433"/>
            <p:cNvSpPr txBox="1"/>
            <p:nvPr/>
          </p:nvSpPr>
          <p:spPr>
            <a:xfrm>
              <a:off x="0" y="1376027"/>
              <a:ext cx="661655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B-CD 123</a:t>
              </a:r>
            </a:p>
          </p:txBody>
        </p:sp>
      </p:grpSp>
      <p:grpSp>
        <p:nvGrpSpPr>
          <p:cNvPr id="936" name="Text Placeholder 3"/>
          <p:cNvGrpSpPr/>
          <p:nvPr/>
        </p:nvGrpSpPr>
        <p:grpSpPr>
          <a:xfrm>
            <a:off x="5095428" y="335881"/>
            <a:ext cx="903240" cy="370523"/>
            <a:chOff x="0" y="0"/>
            <a:chExt cx="903238" cy="370522"/>
          </a:xfrm>
        </p:grpSpPr>
        <p:sp>
          <p:nvSpPr>
            <p:cNvPr id="934" name="Rectangle"/>
            <p:cNvSpPr/>
            <p:nvPr/>
          </p:nvSpPr>
          <p:spPr>
            <a:xfrm>
              <a:off x="0" y="0"/>
              <a:ext cx="903239" cy="370523"/>
            </a:xfrm>
            <a:prstGeom prst="rect">
              <a:avLst/>
            </a:prstGeom>
            <a:gradFill flip="none" rotWithShape="1">
              <a:gsLst>
                <a:gs pos="0">
                  <a:srgbClr val="404040"/>
                </a:gs>
                <a:gs pos="100000">
                  <a:srgbClr val="595959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</a:p>
          </p:txBody>
        </p:sp>
        <p:sp>
          <p:nvSpPr>
            <p:cNvPr id="935" name="Action"/>
            <p:cNvSpPr txBox="1"/>
            <p:nvPr/>
          </p:nvSpPr>
          <p:spPr>
            <a:xfrm>
              <a:off x="0" y="77311"/>
              <a:ext cx="90323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Action</a:t>
              </a:r>
            </a:p>
          </p:txBody>
        </p:sp>
      </p:grpSp>
      <p:grpSp>
        <p:nvGrpSpPr>
          <p:cNvPr id="947" name="Group 23"/>
          <p:cNvGrpSpPr/>
          <p:nvPr/>
        </p:nvGrpSpPr>
        <p:grpSpPr>
          <a:xfrm>
            <a:off x="5206520" y="1233327"/>
            <a:ext cx="390668" cy="2307788"/>
            <a:chOff x="0" y="0"/>
            <a:chExt cx="390666" cy="2307786"/>
          </a:xfrm>
        </p:grpSpPr>
        <p:sp>
          <p:nvSpPr>
            <p:cNvPr id="937" name="Rectangle 492"/>
            <p:cNvSpPr txBox="1"/>
            <p:nvPr/>
          </p:nvSpPr>
          <p:spPr>
            <a:xfrm>
              <a:off x="4158" y="0"/>
              <a:ext cx="3865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38" name="Rectangle 493"/>
            <p:cNvSpPr txBox="1"/>
            <p:nvPr/>
          </p:nvSpPr>
          <p:spPr>
            <a:xfrm>
              <a:off x="4153" y="229337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39" name="Rectangle 494"/>
            <p:cNvSpPr txBox="1"/>
            <p:nvPr/>
          </p:nvSpPr>
          <p:spPr>
            <a:xfrm>
              <a:off x="4153" y="688013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0" name="Rectangle 495"/>
            <p:cNvSpPr txBox="1"/>
            <p:nvPr/>
          </p:nvSpPr>
          <p:spPr>
            <a:xfrm>
              <a:off x="4153" y="917351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1" name="Rectangle 496"/>
            <p:cNvSpPr txBox="1"/>
            <p:nvPr/>
          </p:nvSpPr>
          <p:spPr>
            <a:xfrm>
              <a:off x="4153" y="1146689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2" name="Rectangle 497"/>
            <p:cNvSpPr txBox="1"/>
            <p:nvPr/>
          </p:nvSpPr>
          <p:spPr>
            <a:xfrm>
              <a:off x="4153" y="1834702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3" name="Rectangle 498"/>
            <p:cNvSpPr txBox="1"/>
            <p:nvPr/>
          </p:nvSpPr>
          <p:spPr>
            <a:xfrm>
              <a:off x="4153" y="2064041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4" name="Rectangle 499"/>
            <p:cNvSpPr txBox="1"/>
            <p:nvPr/>
          </p:nvSpPr>
          <p:spPr>
            <a:xfrm>
              <a:off x="4153" y="1605365"/>
              <a:ext cx="3865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5" name="Rectangle 500"/>
            <p:cNvSpPr txBox="1"/>
            <p:nvPr/>
          </p:nvSpPr>
          <p:spPr>
            <a:xfrm>
              <a:off x="4153" y="458675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46" name="Rectangle 501"/>
            <p:cNvSpPr txBox="1"/>
            <p:nvPr/>
          </p:nvSpPr>
          <p:spPr>
            <a:xfrm>
              <a:off x="0" y="1376027"/>
              <a:ext cx="3865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</p:grpSp>
      <p:grpSp>
        <p:nvGrpSpPr>
          <p:cNvPr id="966" name="Group 25"/>
          <p:cNvGrpSpPr/>
          <p:nvPr/>
        </p:nvGrpSpPr>
        <p:grpSpPr>
          <a:xfrm>
            <a:off x="1964501" y="3717268"/>
            <a:ext cx="3630553" cy="1124373"/>
            <a:chOff x="0" y="0"/>
            <a:chExt cx="3630552" cy="1124372"/>
          </a:xfrm>
        </p:grpSpPr>
        <p:pic>
          <p:nvPicPr>
            <p:cNvPr id="948" name="Picture 412" descr="Picture 4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4768"/>
              <a:ext cx="182261" cy="18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9" name="Rectangle 413"/>
            <p:cNvSpPr txBox="1"/>
            <p:nvPr/>
          </p:nvSpPr>
          <p:spPr>
            <a:xfrm>
              <a:off x="128703" y="0"/>
              <a:ext cx="1184104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Enter Product Data</a:t>
              </a:r>
            </a:p>
          </p:txBody>
        </p:sp>
        <p:sp>
          <p:nvSpPr>
            <p:cNvPr id="950" name="Rectangle 443"/>
            <p:cNvSpPr txBox="1"/>
            <p:nvPr/>
          </p:nvSpPr>
          <p:spPr>
            <a:xfrm>
              <a:off x="279746" y="880627"/>
              <a:ext cx="36517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Next</a:t>
              </a:r>
            </a:p>
          </p:txBody>
        </p:sp>
        <p:pic>
          <p:nvPicPr>
            <p:cNvPr id="951" name="Picture 445" descr="Picture 4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1147" y="914110"/>
              <a:ext cx="176217" cy="17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2" name="Rectangle 446"/>
            <p:cNvSpPr txBox="1"/>
            <p:nvPr/>
          </p:nvSpPr>
          <p:spPr>
            <a:xfrm>
              <a:off x="279746" y="192614"/>
              <a:ext cx="675794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Start Date</a:t>
              </a:r>
            </a:p>
          </p:txBody>
        </p:sp>
        <p:pic>
          <p:nvPicPr>
            <p:cNvPr id="953" name="Picture 448" descr="Picture 44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743" y="229561"/>
              <a:ext cx="171318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4" name="Rectangle 449"/>
            <p:cNvSpPr txBox="1"/>
            <p:nvPr/>
          </p:nvSpPr>
          <p:spPr>
            <a:xfrm>
              <a:off x="279746" y="421952"/>
              <a:ext cx="1134680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Insurance Sum [$]</a:t>
              </a:r>
            </a:p>
          </p:txBody>
        </p:sp>
        <p:pic>
          <p:nvPicPr>
            <p:cNvPr id="955" name="Picture 451" descr="Picture 45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743" y="458071"/>
              <a:ext cx="171318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6" name="Rectangle 452"/>
            <p:cNvSpPr txBox="1"/>
            <p:nvPr/>
          </p:nvSpPr>
          <p:spPr>
            <a:xfrm>
              <a:off x="279746" y="651289"/>
              <a:ext cx="1014688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Payment Option</a:t>
              </a:r>
            </a:p>
          </p:txBody>
        </p:sp>
        <p:pic>
          <p:nvPicPr>
            <p:cNvPr id="957" name="Picture 454" descr="Picture 45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743" y="686200"/>
              <a:ext cx="171318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8" name="Rectangle 444"/>
            <p:cNvSpPr txBox="1"/>
            <p:nvPr/>
          </p:nvSpPr>
          <p:spPr>
            <a:xfrm>
              <a:off x="2299496" y="880627"/>
              <a:ext cx="562932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{CLICK}</a:t>
              </a:r>
            </a:p>
          </p:txBody>
        </p:sp>
        <p:sp>
          <p:nvSpPr>
            <p:cNvPr id="959" name="Rectangle 447"/>
            <p:cNvSpPr txBox="1"/>
            <p:nvPr/>
          </p:nvSpPr>
          <p:spPr>
            <a:xfrm>
              <a:off x="2299496" y="192614"/>
              <a:ext cx="739666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01/03/2016</a:t>
              </a:r>
            </a:p>
          </p:txBody>
        </p:sp>
        <p:sp>
          <p:nvSpPr>
            <p:cNvPr id="960" name="Rectangle 450"/>
            <p:cNvSpPr txBox="1"/>
            <p:nvPr/>
          </p:nvSpPr>
          <p:spPr>
            <a:xfrm>
              <a:off x="2299496" y="421952"/>
              <a:ext cx="379316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7Mio</a:t>
              </a:r>
            </a:p>
          </p:txBody>
        </p:sp>
        <p:sp>
          <p:nvSpPr>
            <p:cNvPr id="961" name="Rectangle 453"/>
            <p:cNvSpPr txBox="1"/>
            <p:nvPr/>
          </p:nvSpPr>
          <p:spPr>
            <a:xfrm>
              <a:off x="2299496" y="651289"/>
              <a:ext cx="452365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Yearly</a:t>
              </a:r>
            </a:p>
          </p:txBody>
        </p:sp>
        <p:sp>
          <p:nvSpPr>
            <p:cNvPr id="962" name="Rectangle 504"/>
            <p:cNvSpPr txBox="1"/>
            <p:nvPr/>
          </p:nvSpPr>
          <p:spPr>
            <a:xfrm>
              <a:off x="3244044" y="880627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63" name="Rectangle 505"/>
            <p:cNvSpPr txBox="1"/>
            <p:nvPr/>
          </p:nvSpPr>
          <p:spPr>
            <a:xfrm>
              <a:off x="3244044" y="192614"/>
              <a:ext cx="3865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64" name="Rectangle 506"/>
            <p:cNvSpPr txBox="1"/>
            <p:nvPr/>
          </p:nvSpPr>
          <p:spPr>
            <a:xfrm>
              <a:off x="3244044" y="421952"/>
              <a:ext cx="3865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  <p:sp>
          <p:nvSpPr>
            <p:cNvPr id="965" name="Rectangle 507"/>
            <p:cNvSpPr txBox="1"/>
            <p:nvPr/>
          </p:nvSpPr>
          <p:spPr>
            <a:xfrm>
              <a:off x="3244044" y="651289"/>
              <a:ext cx="3865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Input</a:t>
              </a:r>
            </a:p>
          </p:txBody>
        </p:sp>
      </p:grpSp>
      <p:grpSp>
        <p:nvGrpSpPr>
          <p:cNvPr id="980" name="Group 26"/>
          <p:cNvGrpSpPr/>
          <p:nvPr/>
        </p:nvGrpSpPr>
        <p:grpSpPr>
          <a:xfrm>
            <a:off x="1964501" y="4822996"/>
            <a:ext cx="4034167" cy="872630"/>
            <a:chOff x="0" y="0"/>
            <a:chExt cx="4034166" cy="872628"/>
          </a:xfrm>
        </p:grpSpPr>
        <p:sp>
          <p:nvSpPr>
            <p:cNvPr id="967" name="Text Placeholder 3"/>
            <p:cNvSpPr/>
            <p:nvPr/>
          </p:nvSpPr>
          <p:spPr>
            <a:xfrm>
              <a:off x="2184642" y="639672"/>
              <a:ext cx="1849525" cy="209333"/>
            </a:xfrm>
            <a:prstGeom prst="rect">
              <a:avLst/>
            </a:prstGeom>
            <a:solidFill>
              <a:srgbClr val="00B050">
                <a:alpha val="7000"/>
              </a:srgbClr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600">
                  <a:solidFill>
                    <a:srgbClr val="80808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pic>
          <p:nvPicPr>
            <p:cNvPr id="968" name="Picture 13" descr="Picture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847" y="452667"/>
              <a:ext cx="176218" cy="17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9" name="Picture 12" descr="Picture 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7656" y="655069"/>
              <a:ext cx="176218" cy="17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0" name="Picture 439" descr="Picture 43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4768"/>
              <a:ext cx="182261" cy="18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1" name="Rectangle 440"/>
            <p:cNvSpPr txBox="1"/>
            <p:nvPr/>
          </p:nvSpPr>
          <p:spPr>
            <a:xfrm>
              <a:off x="128703" y="0"/>
              <a:ext cx="1226458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Verify Quote Details</a:t>
              </a:r>
            </a:p>
          </p:txBody>
        </p:sp>
        <p:pic>
          <p:nvPicPr>
            <p:cNvPr id="972" name="Picture 10" descr="Picture 1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1147" y="249515"/>
              <a:ext cx="176217" cy="17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3" name="Rectangle 478"/>
            <p:cNvSpPr txBox="1"/>
            <p:nvPr/>
          </p:nvSpPr>
          <p:spPr>
            <a:xfrm>
              <a:off x="281253" y="222983"/>
              <a:ext cx="62630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Price List</a:t>
              </a:r>
            </a:p>
          </p:txBody>
        </p:sp>
        <p:sp>
          <p:nvSpPr>
            <p:cNvPr id="974" name="Rectangle 481"/>
            <p:cNvSpPr txBox="1"/>
            <p:nvPr/>
          </p:nvSpPr>
          <p:spPr>
            <a:xfrm>
              <a:off x="394954" y="426135"/>
              <a:ext cx="958195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Insurance Sum</a:t>
              </a:r>
            </a:p>
          </p:txBody>
        </p:sp>
        <p:sp>
          <p:nvSpPr>
            <p:cNvPr id="975" name="Rectangle 484"/>
            <p:cNvSpPr txBox="1"/>
            <p:nvPr/>
          </p:nvSpPr>
          <p:spPr>
            <a:xfrm>
              <a:off x="497763" y="628884"/>
              <a:ext cx="1162586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Gross Premium [$]</a:t>
              </a:r>
            </a:p>
          </p:txBody>
        </p:sp>
        <p:sp>
          <p:nvSpPr>
            <p:cNvPr id="976" name="Rectangle 485"/>
            <p:cNvSpPr txBox="1"/>
            <p:nvPr/>
          </p:nvSpPr>
          <p:spPr>
            <a:xfrm>
              <a:off x="2299496" y="628883"/>
              <a:ext cx="598403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00B05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1.535,22</a:t>
              </a:r>
            </a:p>
          </p:txBody>
        </p:sp>
        <p:sp>
          <p:nvSpPr>
            <p:cNvPr id="977" name="Rectangle 508"/>
            <p:cNvSpPr txBox="1"/>
            <p:nvPr/>
          </p:nvSpPr>
          <p:spPr>
            <a:xfrm>
              <a:off x="3228632" y="628883"/>
              <a:ext cx="421732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00B05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Verify</a:t>
              </a:r>
            </a:p>
          </p:txBody>
        </p:sp>
        <p:sp>
          <p:nvSpPr>
            <p:cNvPr id="978" name="Rectangle 509"/>
            <p:cNvSpPr txBox="1"/>
            <p:nvPr/>
          </p:nvSpPr>
          <p:spPr>
            <a:xfrm>
              <a:off x="3240419" y="429439"/>
              <a:ext cx="457016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Select</a:t>
              </a:r>
            </a:p>
          </p:txBody>
        </p:sp>
        <p:sp>
          <p:nvSpPr>
            <p:cNvPr id="979" name="Rectangle 510"/>
            <p:cNvSpPr txBox="1"/>
            <p:nvPr/>
          </p:nvSpPr>
          <p:spPr>
            <a:xfrm>
              <a:off x="3233973" y="222982"/>
              <a:ext cx="45701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Select</a:t>
              </a:r>
            </a:p>
          </p:txBody>
        </p:sp>
      </p:grpSp>
      <p:grpSp>
        <p:nvGrpSpPr>
          <p:cNvPr id="983" name="Text Placeholder 3"/>
          <p:cNvGrpSpPr/>
          <p:nvPr/>
        </p:nvGrpSpPr>
        <p:grpSpPr>
          <a:xfrm>
            <a:off x="1557871" y="5880372"/>
            <a:ext cx="4440797" cy="258044"/>
            <a:chOff x="0" y="0"/>
            <a:chExt cx="4440796" cy="258042"/>
          </a:xfrm>
        </p:grpSpPr>
        <p:sp>
          <p:nvSpPr>
            <p:cNvPr id="981" name="Rectangle"/>
            <p:cNvSpPr/>
            <p:nvPr/>
          </p:nvSpPr>
          <p:spPr>
            <a:xfrm>
              <a:off x="-1" y="0"/>
              <a:ext cx="4440798" cy="258043"/>
            </a:xfrm>
            <a:prstGeom prst="rect">
              <a:avLst/>
            </a:prstGeom>
            <a:gradFill flip="none" rotWithShape="1">
              <a:gsLst>
                <a:gs pos="0">
                  <a:srgbClr val="0F0F0F"/>
                </a:gs>
                <a:gs pos="100000">
                  <a:srgbClr val="1C1C1C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982" name="Business Information"/>
            <p:cNvSpPr txBox="1"/>
            <p:nvPr/>
          </p:nvSpPr>
          <p:spPr>
            <a:xfrm>
              <a:off x="-1" y="40121"/>
              <a:ext cx="4440798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Business</a:t>
              </a:r>
              <a:r>
                <a:rPr>
                  <a:latin typeface="Open Sans Light"/>
                  <a:ea typeface="Open Sans Light"/>
                  <a:cs typeface="Open Sans Light"/>
                  <a:sym typeface="Open Sans Light"/>
                </a:rPr>
                <a:t> Information</a:t>
              </a:r>
            </a:p>
          </p:txBody>
        </p:sp>
      </p:grpSp>
      <p:grpSp>
        <p:nvGrpSpPr>
          <p:cNvPr id="995" name="Group 225"/>
          <p:cNvGrpSpPr/>
          <p:nvPr/>
        </p:nvGrpSpPr>
        <p:grpSpPr>
          <a:xfrm>
            <a:off x="6092015" y="335881"/>
            <a:ext cx="4437631" cy="5802535"/>
            <a:chOff x="0" y="0"/>
            <a:chExt cx="4437629" cy="5802534"/>
          </a:xfrm>
        </p:grpSpPr>
        <p:sp>
          <p:nvSpPr>
            <p:cNvPr id="984" name="Text Placeholder 3"/>
            <p:cNvSpPr/>
            <p:nvPr/>
          </p:nvSpPr>
          <p:spPr>
            <a:xfrm>
              <a:off x="0" y="370522"/>
              <a:ext cx="2591274" cy="5423039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985" name="Text Placeholder 3"/>
            <p:cNvSpPr/>
            <p:nvPr/>
          </p:nvSpPr>
          <p:spPr>
            <a:xfrm>
              <a:off x="2591274" y="370522"/>
              <a:ext cx="1846356" cy="5423039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600">
                  <a:solidFill>
                    <a:srgbClr val="80808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grpSp>
          <p:nvGrpSpPr>
            <p:cNvPr id="988" name="Text Placeholder 3"/>
            <p:cNvGrpSpPr/>
            <p:nvPr/>
          </p:nvGrpSpPr>
          <p:grpSpPr>
            <a:xfrm>
              <a:off x="0" y="-1"/>
              <a:ext cx="2591274" cy="370524"/>
              <a:chOff x="0" y="0"/>
              <a:chExt cx="2591273" cy="370522"/>
            </a:xfrm>
          </p:grpSpPr>
          <p:sp>
            <p:nvSpPr>
              <p:cNvPr id="986" name="Rectangle"/>
              <p:cNvSpPr/>
              <p:nvPr/>
            </p:nvSpPr>
            <p:spPr>
              <a:xfrm>
                <a:off x="0" y="0"/>
                <a:ext cx="2591274" cy="370523"/>
              </a:xfrm>
              <a:prstGeom prst="rect">
                <a:avLst/>
              </a:prstGeom>
              <a:gradFill flip="none" rotWithShape="1">
                <a:gsLst>
                  <a:gs pos="0">
                    <a:srgbClr val="404040"/>
                  </a:gs>
                  <a:gs pos="100000">
                    <a:srgbClr val="595959"/>
                  </a:gs>
                </a:gsLst>
                <a:lin ang="0" scaled="0"/>
              </a:gra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defRPr>
                </a:pPr>
              </a:p>
            </p:txBody>
          </p:sp>
          <p:sp>
            <p:nvSpPr>
              <p:cNvPr id="987" name="Technical Name"/>
              <p:cNvSpPr txBox="1"/>
              <p:nvPr/>
            </p:nvSpPr>
            <p:spPr>
              <a:xfrm>
                <a:off x="0" y="77311"/>
                <a:ext cx="2591274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r>
                  <a:t>Technical</a:t>
                </a:r>
                <a:r>
                  <a:rPr>
                    <a:latin typeface="Open Sans Extrabold"/>
                    <a:ea typeface="Open Sans Extrabold"/>
                    <a:cs typeface="Open Sans Extrabold"/>
                    <a:sym typeface="Open Sans Extrabold"/>
                  </a:rPr>
                  <a:t> Name</a:t>
                </a:r>
              </a:p>
            </p:txBody>
          </p:sp>
        </p:grpSp>
        <p:grpSp>
          <p:nvGrpSpPr>
            <p:cNvPr id="991" name="Text Placeholder 3"/>
            <p:cNvGrpSpPr/>
            <p:nvPr/>
          </p:nvGrpSpPr>
          <p:grpSpPr>
            <a:xfrm>
              <a:off x="2591272" y="-1"/>
              <a:ext cx="1846358" cy="370524"/>
              <a:chOff x="0" y="0"/>
              <a:chExt cx="1846357" cy="370522"/>
            </a:xfrm>
          </p:grpSpPr>
          <p:sp>
            <p:nvSpPr>
              <p:cNvPr id="989" name="Rectangle"/>
              <p:cNvSpPr/>
              <p:nvPr/>
            </p:nvSpPr>
            <p:spPr>
              <a:xfrm>
                <a:off x="-1" y="0"/>
                <a:ext cx="1846359" cy="370523"/>
              </a:xfrm>
              <a:prstGeom prst="rect">
                <a:avLst/>
              </a:prstGeom>
              <a:gradFill flip="none" rotWithShape="1">
                <a:gsLst>
                  <a:gs pos="0">
                    <a:srgbClr val="404040"/>
                  </a:gs>
                  <a:gs pos="100000">
                    <a:srgbClr val="595959"/>
                  </a:gs>
                </a:gsLst>
                <a:lin ang="0" scaled="0"/>
              </a:gra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</a:p>
            </p:txBody>
          </p:sp>
          <p:sp>
            <p:nvSpPr>
              <p:cNvPr id="990" name="Value Range"/>
              <p:cNvSpPr txBox="1"/>
              <p:nvPr/>
            </p:nvSpPr>
            <p:spPr>
              <a:xfrm>
                <a:off x="-1" y="77311"/>
                <a:ext cx="1846359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defRPr>
                </a:pPr>
                <a:r>
                  <a:t>Value</a:t>
                </a:r>
                <a:r>
                  <a:rPr>
                    <a:latin typeface="Open Sans Light"/>
                    <a:ea typeface="Open Sans Light"/>
                    <a:cs typeface="Open Sans Light"/>
                    <a:sym typeface="Open Sans Light"/>
                  </a:rPr>
                  <a:t> Range</a:t>
                </a:r>
              </a:p>
            </p:txBody>
          </p:sp>
        </p:grpSp>
        <p:grpSp>
          <p:nvGrpSpPr>
            <p:cNvPr id="994" name="Text Placeholder 3"/>
            <p:cNvGrpSpPr/>
            <p:nvPr/>
          </p:nvGrpSpPr>
          <p:grpSpPr>
            <a:xfrm>
              <a:off x="-1" y="5547814"/>
              <a:ext cx="4437631" cy="254721"/>
              <a:chOff x="0" y="0"/>
              <a:chExt cx="4437629" cy="254720"/>
            </a:xfrm>
          </p:grpSpPr>
          <p:sp>
            <p:nvSpPr>
              <p:cNvPr id="992" name="Rectangle"/>
              <p:cNvSpPr/>
              <p:nvPr/>
            </p:nvSpPr>
            <p:spPr>
              <a:xfrm>
                <a:off x="-1" y="-1"/>
                <a:ext cx="4437631" cy="254722"/>
              </a:xfrm>
              <a:prstGeom prst="rect">
                <a:avLst/>
              </a:prstGeom>
              <a:gradFill flip="none" rotWithShape="1">
                <a:gsLst>
                  <a:gs pos="0">
                    <a:srgbClr val="0F0F0F"/>
                  </a:gs>
                  <a:gs pos="100000">
                    <a:srgbClr val="1C1C1C"/>
                  </a:gs>
                </a:gsLst>
                <a:lin ang="0" scaled="0"/>
              </a:gra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672" tIns="45672" rIns="45672" bIns="45672" numCol="1" anchor="ctr">
                <a:noAutofit/>
              </a:bodyPr>
              <a:lstStyle/>
              <a:p>
                <a:pPr algn="r">
                  <a:defRPr sz="1200">
                    <a:solidFill>
                      <a:srgbClr val="FFFFFF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defRPr>
                </a:pPr>
              </a:p>
            </p:txBody>
          </p:sp>
          <p:sp>
            <p:nvSpPr>
              <p:cNvPr id="993" name="Technical Information"/>
              <p:cNvSpPr txBox="1"/>
              <p:nvPr/>
            </p:nvSpPr>
            <p:spPr>
              <a:xfrm>
                <a:off x="-1" y="38460"/>
                <a:ext cx="443763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r">
                  <a:defRPr sz="1200">
                    <a:solidFill>
                      <a:srgbClr val="FFFFFF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defRPr>
                </a:pPr>
                <a:r>
                  <a:t>Technical</a:t>
                </a:r>
                <a:r>
                  <a:rPr>
                    <a:latin typeface="Open Sans Light"/>
                    <a:ea typeface="Open Sans Light"/>
                    <a:cs typeface="Open Sans Light"/>
                    <a:sym typeface="Open Sans Light"/>
                  </a:rPr>
                  <a:t> Information</a:t>
                </a:r>
              </a:p>
            </p:txBody>
          </p:sp>
        </p:grpSp>
      </p:grpSp>
      <p:grpSp>
        <p:nvGrpSpPr>
          <p:cNvPr id="1028" name="Group 231"/>
          <p:cNvGrpSpPr/>
          <p:nvPr/>
        </p:nvGrpSpPr>
        <p:grpSpPr>
          <a:xfrm>
            <a:off x="6502028" y="1040713"/>
            <a:ext cx="3833058" cy="2500401"/>
            <a:chOff x="0" y="0"/>
            <a:chExt cx="3833057" cy="2500400"/>
          </a:xfrm>
        </p:grpSpPr>
        <p:sp>
          <p:nvSpPr>
            <p:cNvPr id="996" name="Rectangle 233"/>
            <p:cNvSpPr txBox="1"/>
            <p:nvPr/>
          </p:nvSpPr>
          <p:spPr>
            <a:xfrm>
              <a:off x="2380877" y="192614"/>
              <a:ext cx="146338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997" name="Rectangle 234"/>
            <p:cNvSpPr txBox="1"/>
            <p:nvPr/>
          </p:nvSpPr>
          <p:spPr>
            <a:xfrm>
              <a:off x="2380877" y="421952"/>
              <a:ext cx="146338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998" name="Rectangle 235"/>
            <p:cNvSpPr txBox="1"/>
            <p:nvPr/>
          </p:nvSpPr>
          <p:spPr>
            <a:xfrm>
              <a:off x="2380877" y="880627"/>
              <a:ext cx="1022005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1;2;3;4;5;6;7;8;9</a:t>
              </a:r>
            </a:p>
          </p:txBody>
        </p:sp>
        <p:sp>
          <p:nvSpPr>
            <p:cNvPr id="999" name="Rectangle 236"/>
            <p:cNvSpPr txBox="1"/>
            <p:nvPr/>
          </p:nvSpPr>
          <p:spPr>
            <a:xfrm>
              <a:off x="2380877" y="1109965"/>
              <a:ext cx="1445111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Petrol;Diesel;Gas;Other</a:t>
              </a:r>
            </a:p>
          </p:txBody>
        </p:sp>
        <p:sp>
          <p:nvSpPr>
            <p:cNvPr id="1000" name="Rectangle 237"/>
            <p:cNvSpPr txBox="1"/>
            <p:nvPr/>
          </p:nvSpPr>
          <p:spPr>
            <a:xfrm>
              <a:off x="2380877" y="1339303"/>
              <a:ext cx="146338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001" name="Rectangle 238"/>
            <p:cNvSpPr txBox="1"/>
            <p:nvPr/>
          </p:nvSpPr>
          <p:spPr>
            <a:xfrm>
              <a:off x="2380877" y="2027316"/>
              <a:ext cx="146338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002" name="Rectangle 239"/>
            <p:cNvSpPr txBox="1"/>
            <p:nvPr/>
          </p:nvSpPr>
          <p:spPr>
            <a:xfrm>
              <a:off x="2380877" y="2256655"/>
              <a:ext cx="1452181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{CLICK};{RIGHTCLICK}</a:t>
              </a:r>
            </a:p>
          </p:txBody>
        </p:sp>
        <p:sp>
          <p:nvSpPr>
            <p:cNvPr id="1003" name="Rectangle 240"/>
            <p:cNvSpPr txBox="1"/>
            <p:nvPr/>
          </p:nvSpPr>
          <p:spPr>
            <a:xfrm>
              <a:off x="2380877" y="1797979"/>
              <a:ext cx="1212009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Private;Commercial</a:t>
              </a:r>
            </a:p>
          </p:txBody>
        </p:sp>
        <p:sp>
          <p:nvSpPr>
            <p:cNvPr id="1004" name="Rectangle 241"/>
            <p:cNvSpPr txBox="1"/>
            <p:nvPr/>
          </p:nvSpPr>
          <p:spPr>
            <a:xfrm>
              <a:off x="2380877" y="651289"/>
              <a:ext cx="1340001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2015;2014;2013;2012</a:t>
              </a:r>
            </a:p>
          </p:txBody>
        </p:sp>
        <p:sp>
          <p:nvSpPr>
            <p:cNvPr id="1005" name="Rectangle 242"/>
            <p:cNvSpPr txBox="1"/>
            <p:nvPr/>
          </p:nvSpPr>
          <p:spPr>
            <a:xfrm>
              <a:off x="2373788" y="1568641"/>
              <a:ext cx="146338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-</a:t>
              </a:r>
            </a:p>
          </p:txBody>
        </p:sp>
        <p:pic>
          <p:nvPicPr>
            <p:cNvPr id="1006" name="Picture 243" descr="Picture 24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1030"/>
              <a:ext cx="186143" cy="186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7" name="Rectangle 244"/>
            <p:cNvSpPr txBox="1"/>
            <p:nvPr/>
          </p:nvSpPr>
          <p:spPr>
            <a:xfrm>
              <a:off x="128953" y="0"/>
              <a:ext cx="817181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Vehicle Data</a:t>
              </a:r>
            </a:p>
          </p:txBody>
        </p:sp>
        <p:pic>
          <p:nvPicPr>
            <p:cNvPr id="1008" name="Picture 245" descr="Picture 24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15" y="226147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9" name="Rectangle 246"/>
            <p:cNvSpPr txBox="1"/>
            <p:nvPr/>
          </p:nvSpPr>
          <p:spPr>
            <a:xfrm>
              <a:off x="279996" y="192614"/>
              <a:ext cx="414600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Make</a:t>
              </a:r>
            </a:p>
          </p:txBody>
        </p:sp>
        <p:pic>
          <p:nvPicPr>
            <p:cNvPr id="1010" name="Picture 247" descr="Picture 24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14" y="462802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1" name="Rectangle 248"/>
            <p:cNvSpPr txBox="1"/>
            <p:nvPr/>
          </p:nvSpPr>
          <p:spPr>
            <a:xfrm>
              <a:off x="279995" y="421952"/>
              <a:ext cx="1551028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Engine Performance [kW]</a:t>
              </a:r>
            </a:p>
          </p:txBody>
        </p:sp>
        <p:pic>
          <p:nvPicPr>
            <p:cNvPr id="1012" name="Picture 249" descr="Picture 24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5704" y="906256"/>
              <a:ext cx="171318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3" name="Rectangle 250"/>
            <p:cNvSpPr txBox="1"/>
            <p:nvPr/>
          </p:nvSpPr>
          <p:spPr>
            <a:xfrm>
              <a:off x="279996" y="880627"/>
              <a:ext cx="1056979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Number of Seats</a:t>
              </a:r>
            </a:p>
          </p:txBody>
        </p:sp>
        <p:pic>
          <p:nvPicPr>
            <p:cNvPr id="1014" name="Picture 251" descr="Picture 25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5704" y="1139187"/>
              <a:ext cx="171318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5" name="Rectangle 252"/>
            <p:cNvSpPr txBox="1"/>
            <p:nvPr/>
          </p:nvSpPr>
          <p:spPr>
            <a:xfrm>
              <a:off x="279996" y="1109965"/>
              <a:ext cx="351100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Fuel</a:t>
              </a:r>
            </a:p>
          </p:txBody>
        </p:sp>
        <p:pic>
          <p:nvPicPr>
            <p:cNvPr id="1016" name="Picture 255" descr="Picture 25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14" y="1373015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7" name="Rectangle 256"/>
            <p:cNvSpPr txBox="1"/>
            <p:nvPr/>
          </p:nvSpPr>
          <p:spPr>
            <a:xfrm>
              <a:off x="279996" y="1339303"/>
              <a:ext cx="802793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List Price [$]</a:t>
              </a:r>
            </a:p>
          </p:txBody>
        </p:sp>
        <p:pic>
          <p:nvPicPr>
            <p:cNvPr id="1018" name="Picture 257" descr="Picture 25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13" y="2060192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9" name="Rectangle 258"/>
            <p:cNvSpPr txBox="1"/>
            <p:nvPr/>
          </p:nvSpPr>
          <p:spPr>
            <a:xfrm>
              <a:off x="279996" y="2027316"/>
              <a:ext cx="97952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Annual Mileage</a:t>
              </a:r>
            </a:p>
          </p:txBody>
        </p:sp>
        <p:pic>
          <p:nvPicPr>
            <p:cNvPr id="1020" name="Picture 259" descr="Picture 25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613" y="2287669"/>
              <a:ext cx="176217" cy="17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1" name="Rectangle 260"/>
            <p:cNvSpPr txBox="1"/>
            <p:nvPr/>
          </p:nvSpPr>
          <p:spPr>
            <a:xfrm>
              <a:off x="279996" y="2256655"/>
              <a:ext cx="36517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Next</a:t>
              </a:r>
            </a:p>
          </p:txBody>
        </p:sp>
        <p:sp>
          <p:nvSpPr>
            <p:cNvPr id="1022" name="Rectangle 261"/>
            <p:cNvSpPr txBox="1"/>
            <p:nvPr/>
          </p:nvSpPr>
          <p:spPr>
            <a:xfrm>
              <a:off x="279996" y="1797979"/>
              <a:ext cx="471155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Usage</a:t>
              </a:r>
            </a:p>
          </p:txBody>
        </p:sp>
        <p:pic>
          <p:nvPicPr>
            <p:cNvPr id="1023" name="Picture 262" descr="Picture 26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5512" y="1828119"/>
              <a:ext cx="171318" cy="17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4" name="Rectangle 263"/>
            <p:cNvSpPr txBox="1"/>
            <p:nvPr/>
          </p:nvSpPr>
          <p:spPr>
            <a:xfrm>
              <a:off x="279996" y="651289"/>
              <a:ext cx="1250084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Year of Construction</a:t>
              </a:r>
            </a:p>
          </p:txBody>
        </p:sp>
        <p:pic>
          <p:nvPicPr>
            <p:cNvPr id="1025" name="Picture 264" descr="Picture 26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13" y="685061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6" name="Rectangle 265"/>
            <p:cNvSpPr txBox="1"/>
            <p:nvPr/>
          </p:nvSpPr>
          <p:spPr>
            <a:xfrm>
              <a:off x="272907" y="1568641"/>
              <a:ext cx="1353520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License Plate Number</a:t>
              </a:r>
            </a:p>
          </p:txBody>
        </p:sp>
        <p:pic>
          <p:nvPicPr>
            <p:cNvPr id="1027" name="Picture 266" descr="Picture 26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571" y="1599684"/>
              <a:ext cx="176300" cy="1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31" name="Group 267"/>
          <p:cNvGrpSpPr/>
          <p:nvPr/>
        </p:nvGrpSpPr>
        <p:grpSpPr>
          <a:xfrm>
            <a:off x="6502028" y="3501821"/>
            <a:ext cx="995433" cy="243746"/>
            <a:chOff x="0" y="0"/>
            <a:chExt cx="995432" cy="243744"/>
          </a:xfrm>
        </p:grpSpPr>
        <p:pic>
          <p:nvPicPr>
            <p:cNvPr id="1029" name="Picture 268" descr="Picture 26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1030"/>
              <a:ext cx="186143" cy="186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0" name="Rectangle 269"/>
            <p:cNvSpPr txBox="1"/>
            <p:nvPr/>
          </p:nvSpPr>
          <p:spPr>
            <a:xfrm>
              <a:off x="128953" y="0"/>
              <a:ext cx="866480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Insurant Data</a:t>
              </a:r>
            </a:p>
          </p:txBody>
        </p:sp>
      </p:grpSp>
      <p:grpSp>
        <p:nvGrpSpPr>
          <p:cNvPr id="1034" name="Group 270"/>
          <p:cNvGrpSpPr/>
          <p:nvPr/>
        </p:nvGrpSpPr>
        <p:grpSpPr>
          <a:xfrm>
            <a:off x="6498395" y="4822996"/>
            <a:ext cx="1002441" cy="243746"/>
            <a:chOff x="0" y="0"/>
            <a:chExt cx="1002439" cy="243744"/>
          </a:xfrm>
        </p:grpSpPr>
        <p:pic>
          <p:nvPicPr>
            <p:cNvPr id="1032" name="Picture 271" descr="Picture 27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1030"/>
              <a:ext cx="186143" cy="186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3" name="Rectangle 272"/>
            <p:cNvSpPr txBox="1"/>
            <p:nvPr/>
          </p:nvSpPr>
          <p:spPr>
            <a:xfrm>
              <a:off x="128953" y="0"/>
              <a:ext cx="873487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Quote Details</a:t>
              </a:r>
            </a:p>
          </p:txBody>
        </p:sp>
      </p:grpSp>
      <p:grpSp>
        <p:nvGrpSpPr>
          <p:cNvPr id="1049" name="Group 273"/>
          <p:cNvGrpSpPr/>
          <p:nvPr/>
        </p:nvGrpSpPr>
        <p:grpSpPr>
          <a:xfrm>
            <a:off x="6498395" y="3717268"/>
            <a:ext cx="3870761" cy="1124373"/>
            <a:chOff x="0" y="0"/>
            <a:chExt cx="3870759" cy="1124372"/>
          </a:xfrm>
        </p:grpSpPr>
        <p:pic>
          <p:nvPicPr>
            <p:cNvPr id="1035" name="Picture 274" descr="Picture 27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1030"/>
              <a:ext cx="186143" cy="186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6" name="Rectangle 275"/>
            <p:cNvSpPr txBox="1"/>
            <p:nvPr/>
          </p:nvSpPr>
          <p:spPr>
            <a:xfrm>
              <a:off x="128953" y="0"/>
              <a:ext cx="845272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Product Data</a:t>
              </a:r>
            </a:p>
          </p:txBody>
        </p:sp>
        <p:sp>
          <p:nvSpPr>
            <p:cNvPr id="1037" name="Rectangle 276"/>
            <p:cNvSpPr txBox="1"/>
            <p:nvPr/>
          </p:nvSpPr>
          <p:spPr>
            <a:xfrm>
              <a:off x="279996" y="880627"/>
              <a:ext cx="365177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Next</a:t>
              </a:r>
            </a:p>
          </p:txBody>
        </p:sp>
        <p:sp>
          <p:nvSpPr>
            <p:cNvPr id="1038" name="Rectangle 277"/>
            <p:cNvSpPr txBox="1"/>
            <p:nvPr/>
          </p:nvSpPr>
          <p:spPr>
            <a:xfrm>
              <a:off x="2380877" y="880627"/>
              <a:ext cx="562932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{CLICK}</a:t>
              </a:r>
            </a:p>
          </p:txBody>
        </p:sp>
        <p:pic>
          <p:nvPicPr>
            <p:cNvPr id="1039" name="Picture 278" descr="Picture 27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1397" y="914110"/>
              <a:ext cx="176217" cy="17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0" name="Rectangle 279"/>
            <p:cNvSpPr txBox="1"/>
            <p:nvPr/>
          </p:nvSpPr>
          <p:spPr>
            <a:xfrm>
              <a:off x="279996" y="192614"/>
              <a:ext cx="675793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Start Date</a:t>
              </a:r>
            </a:p>
          </p:txBody>
        </p:sp>
        <p:sp>
          <p:nvSpPr>
            <p:cNvPr id="1041" name="Rectangle 280"/>
            <p:cNvSpPr txBox="1"/>
            <p:nvPr/>
          </p:nvSpPr>
          <p:spPr>
            <a:xfrm>
              <a:off x="2380877" y="192614"/>
              <a:ext cx="1410571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01/03/2016;01/04/2016</a:t>
              </a:r>
            </a:p>
          </p:txBody>
        </p:sp>
        <p:pic>
          <p:nvPicPr>
            <p:cNvPr id="1042" name="Picture 281" descr="Picture 28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993" y="229561"/>
              <a:ext cx="171317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3" name="Rectangle 282"/>
            <p:cNvSpPr txBox="1"/>
            <p:nvPr/>
          </p:nvSpPr>
          <p:spPr>
            <a:xfrm>
              <a:off x="279996" y="421952"/>
              <a:ext cx="1134680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Insurance Sum [$]</a:t>
              </a:r>
            </a:p>
          </p:txBody>
        </p:sp>
        <p:sp>
          <p:nvSpPr>
            <p:cNvPr id="1044" name="Rectangle 283"/>
            <p:cNvSpPr txBox="1"/>
            <p:nvPr/>
          </p:nvSpPr>
          <p:spPr>
            <a:xfrm>
              <a:off x="2380877" y="421952"/>
              <a:ext cx="1452243" cy="24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3Mio;7Mio;10Mio;15Mio</a:t>
              </a:r>
            </a:p>
          </p:txBody>
        </p:sp>
        <p:pic>
          <p:nvPicPr>
            <p:cNvPr id="1045" name="Picture 284" descr="Picture 28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993" y="458071"/>
              <a:ext cx="171317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6" name="Rectangle 285"/>
            <p:cNvSpPr txBox="1"/>
            <p:nvPr/>
          </p:nvSpPr>
          <p:spPr>
            <a:xfrm>
              <a:off x="279995" y="651289"/>
              <a:ext cx="1014688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Payment Option</a:t>
              </a:r>
            </a:p>
          </p:txBody>
        </p:sp>
        <p:sp>
          <p:nvSpPr>
            <p:cNvPr id="1047" name="Rectangle 286"/>
            <p:cNvSpPr txBox="1"/>
            <p:nvPr/>
          </p:nvSpPr>
          <p:spPr>
            <a:xfrm>
              <a:off x="2380877" y="651289"/>
              <a:ext cx="1489883" cy="24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>
              <a:lvl1pPr>
                <a:defRPr sz="1000">
                  <a:solidFill>
                    <a:srgbClr val="80808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Yearly;Quarterly;Monthly</a:t>
              </a:r>
            </a:p>
          </p:txBody>
        </p:sp>
        <p:pic>
          <p:nvPicPr>
            <p:cNvPr id="1048" name="Picture 287" descr="Picture 28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993" y="686200"/>
              <a:ext cx="171317" cy="17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0" name="Straight Arrow Connector 9"/>
          <p:cNvSpPr/>
          <p:nvPr/>
        </p:nvSpPr>
        <p:spPr>
          <a:xfrm flipH="1" flipV="1">
            <a:off x="3333691" y="1164815"/>
            <a:ext cx="3164701" cy="1"/>
          </a:xfrm>
          <a:prstGeom prst="line">
            <a:avLst/>
          </a:prstGeom>
          <a:ln w="3175">
            <a:solidFill>
              <a:schemeClr val="accent1"/>
            </a:solidFill>
            <a:miter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051" name="Straight Arrow Connector 14"/>
          <p:cNvSpPr/>
          <p:nvPr/>
        </p:nvSpPr>
        <p:spPr>
          <a:xfrm flipH="1" flipV="1">
            <a:off x="3333691" y="3618131"/>
            <a:ext cx="3164701" cy="1"/>
          </a:xfrm>
          <a:prstGeom prst="line">
            <a:avLst/>
          </a:prstGeom>
          <a:ln w="3175">
            <a:solidFill>
              <a:schemeClr val="accent1"/>
            </a:solidFill>
            <a:miter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052" name="Straight Arrow Connector 288"/>
          <p:cNvSpPr/>
          <p:nvPr/>
        </p:nvSpPr>
        <p:spPr>
          <a:xfrm flipH="1" flipV="1">
            <a:off x="3333691" y="3840274"/>
            <a:ext cx="3164701" cy="1"/>
          </a:xfrm>
          <a:prstGeom prst="line">
            <a:avLst/>
          </a:prstGeom>
          <a:ln w="3175">
            <a:solidFill>
              <a:schemeClr val="accent1"/>
            </a:solidFill>
            <a:miter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053" name="Straight Arrow Connector 289"/>
          <p:cNvSpPr/>
          <p:nvPr/>
        </p:nvSpPr>
        <p:spPr>
          <a:xfrm flipH="1" flipV="1">
            <a:off x="3333691" y="4945911"/>
            <a:ext cx="3164701" cy="1"/>
          </a:xfrm>
          <a:prstGeom prst="line">
            <a:avLst/>
          </a:prstGeom>
          <a:ln w="3175">
            <a:solidFill>
              <a:schemeClr val="accent1"/>
            </a:solidFill>
            <a:miter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grpSp>
        <p:nvGrpSpPr>
          <p:cNvPr id="1056" name="Rectangle 290"/>
          <p:cNvGrpSpPr/>
          <p:nvPr/>
        </p:nvGrpSpPr>
        <p:grpSpPr>
          <a:xfrm>
            <a:off x="6092015" y="5178118"/>
            <a:ext cx="4437631" cy="702165"/>
            <a:chOff x="0" y="0"/>
            <a:chExt cx="4437629" cy="702164"/>
          </a:xfrm>
        </p:grpSpPr>
        <p:sp>
          <p:nvSpPr>
            <p:cNvPr id="1054" name="Rectangle"/>
            <p:cNvSpPr/>
            <p:nvPr/>
          </p:nvSpPr>
          <p:spPr>
            <a:xfrm>
              <a:off x="-1" y="-1"/>
              <a:ext cx="4437631" cy="702166"/>
            </a:xfrm>
            <a:prstGeom prst="rect">
              <a:avLst/>
            </a:prstGeom>
            <a:solidFill>
              <a:srgbClr val="F68D4E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</a:p>
          </p:txBody>
        </p:sp>
        <p:sp>
          <p:nvSpPr>
            <p:cNvPr id="1055" name="It’s like playing Lego."/>
            <p:cNvSpPr txBox="1"/>
            <p:nvPr/>
          </p:nvSpPr>
          <p:spPr>
            <a:xfrm>
              <a:off x="-1" y="121260"/>
              <a:ext cx="4437631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It’s like playing </a:t>
              </a:r>
              <a:r>
                <a:rPr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Lego</a:t>
              </a:r>
              <a:r>
                <a:t>.</a:t>
              </a:r>
            </a:p>
          </p:txBody>
        </p:sp>
      </p:grpSp>
      <p:grpSp>
        <p:nvGrpSpPr>
          <p:cNvPr id="1059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1057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1F1F1F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b="1" sz="2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1058" name="Models And More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Models And </a:t>
              </a:r>
              <a:r>
                <a:rPr b="1"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More</a:t>
              </a:r>
            </a:p>
          </p:txBody>
        </p:sp>
      </p:grpSp>
      <p:grpSp>
        <p:nvGrpSpPr>
          <p:cNvPr id="1062" name="Group 165"/>
          <p:cNvGrpSpPr/>
          <p:nvPr/>
        </p:nvGrpSpPr>
        <p:grpSpPr>
          <a:xfrm>
            <a:off x="9892613" y="829283"/>
            <a:ext cx="1812128" cy="716711"/>
            <a:chOff x="0" y="0"/>
            <a:chExt cx="1812126" cy="716709"/>
          </a:xfrm>
        </p:grpSpPr>
        <p:pic>
          <p:nvPicPr>
            <p:cNvPr id="1060" name="Picture 166" descr="Picture 16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26489" cy="658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1" name="Rectangle 167"/>
            <p:cNvSpPr txBox="1"/>
            <p:nvPr/>
          </p:nvSpPr>
          <p:spPr>
            <a:xfrm>
              <a:off x="496552" y="460265"/>
              <a:ext cx="1315575" cy="256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672" tIns="45672" rIns="45672" bIns="45672" numCol="1" anchor="t">
              <a:spAutoFit/>
            </a:bodyPr>
            <a:lstStyle/>
            <a:p>
              <a:pPr>
                <a:defRPr sz="1100">
                  <a:solidFill>
                    <a:srgbClr val="2164B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Scan</a:t>
              </a:r>
              <a:r>
                <a:rPr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t>Application</a:t>
              </a:r>
              <a:r>
                <a:rPr>
                  <a:solidFill>
                    <a:srgbClr val="837B8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….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500" fill="hold" tmFilter="0, 0; .2, .5; .8, .5; 1, 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fill="hold" autoRev="1"/>
                                        <p:tgtEl>
                                          <p:spTgt spid="1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2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5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2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25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2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17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2" grpId="1"/>
      <p:bldP build="whole" bldLvl="1" animBg="1" rev="0" advAuto="0" spid="1062" grpId="2"/>
      <p:bldP build="whole" bldLvl="1" animBg="1" rev="0" advAuto="0" spid="966" grpId="10"/>
      <p:bldP build="whole" bldLvl="1" animBg="1" rev="0" advAuto="0" spid="892" grpId="8"/>
      <p:bldP build="whole" bldLvl="1" animBg="1" rev="0" advAuto="0" spid="1059" grpId="14"/>
      <p:bldP build="whole" bldLvl="1" animBg="1" rev="0" advAuto="0" spid="947" grpId="6"/>
      <p:bldP build="whole" bldLvl="1" animBg="1" rev="0" advAuto="0" spid="918" grpId="4"/>
      <p:bldP build="whole" bldLvl="1" animBg="1" rev="0" advAuto="0" spid="933" grpId="5"/>
      <p:bldP build="whole" bldLvl="1" animBg="1" rev="0" advAuto="0" spid="980" grpId="12"/>
      <p:bldP build="whole" bldLvl="1" animBg="1" rev="0" advAuto="0" spid="1056" grpId="13"/>
      <p:bldP build="whole" bldLvl="1" animBg="1" rev="0" advAuto="0" spid="1053" grpId="11"/>
      <p:bldP build="whole" bldLvl="1" animBg="1" rev="0" advAuto="0" spid="1052" grpId="9"/>
      <p:bldP build="whole" bldLvl="1" animBg="1" rev="0" advAuto="0" spid="1051" grpId="7"/>
      <p:bldP build="whole" bldLvl="1" animBg="1" rev="0" advAuto="0" spid="105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1064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065" name="Tosca Business Readable UI Test Case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>
                <a:defRPr b="1" sz="24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t>Tosca</a:t>
              </a:r>
              <a:r>
                <a:rPr b="0"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b="0">
                  <a:latin typeface="Open Sans Light"/>
                  <a:ea typeface="Open Sans Light"/>
                  <a:cs typeface="Open Sans Light"/>
                  <a:sym typeface="Open Sans Light"/>
                </a:rPr>
                <a:t>Business Readable </a:t>
              </a:r>
              <a:r>
                <a:t>UI </a:t>
              </a:r>
              <a:r>
                <a:rPr b="0">
                  <a:latin typeface="Open Sans"/>
                  <a:ea typeface="Open Sans"/>
                  <a:cs typeface="Open Sans"/>
                  <a:sym typeface="Open Sans"/>
                </a:rPr>
                <a:t>Test Case</a:t>
              </a:r>
            </a:p>
          </p:txBody>
        </p:sp>
      </p:grpSp>
      <p:pic>
        <p:nvPicPr>
          <p:cNvPr id="106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124" y="722821"/>
            <a:ext cx="8887563" cy="539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1069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</a:p>
          </p:txBody>
        </p:sp>
        <p:sp>
          <p:nvSpPr>
            <p:cNvPr id="1070" name="Tosca Business Readable API Test Case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/>
            <a:p>
              <a:pPr>
                <a:defRPr b="1" sz="24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t>Tosca</a:t>
              </a:r>
              <a:r>
                <a:rPr b="0">
                  <a:latin typeface="Open Sans Light"/>
                  <a:ea typeface="Open Sans Light"/>
                  <a:cs typeface="Open Sans Light"/>
                  <a:sym typeface="Open Sans Light"/>
                </a:rPr>
                <a:t> Business Readable </a:t>
              </a:r>
              <a:r>
                <a:rPr b="0"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API </a:t>
              </a:r>
              <a:r>
                <a:rPr b="0">
                  <a:latin typeface="Open Sans"/>
                  <a:ea typeface="Open Sans"/>
                  <a:cs typeface="Open Sans"/>
                  <a:sym typeface="Open Sans"/>
                </a:rPr>
                <a:t>Test Case</a:t>
              </a:r>
            </a:p>
          </p:txBody>
        </p:sp>
      </p:grpSp>
      <p:pic>
        <p:nvPicPr>
          <p:cNvPr id="10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8124" y="722821"/>
            <a:ext cx="8887563" cy="539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Oftware, Testing SOlutions &amp; Services"/>
          <p:cNvSpPr txBox="1"/>
          <p:nvPr>
            <p:ph type="title"/>
          </p:nvPr>
        </p:nvSpPr>
        <p:spPr>
          <a:xfrm>
            <a:off x="1089937" y="526786"/>
            <a:ext cx="11320226" cy="1062518"/>
          </a:xfrm>
          <a:prstGeom prst="rect">
            <a:avLst/>
          </a:prstGeom>
        </p:spPr>
        <p:txBody>
          <a:bodyPr/>
          <a:lstStyle/>
          <a:p>
            <a:pPr lvl="1" algn="ctr" defTabSz="685800">
              <a:defRPr sz="3300">
                <a:solidFill>
                  <a:srgbClr val="000000"/>
                </a:solidFill>
              </a:defRPr>
            </a:pPr>
          </a:p>
          <a:p>
            <a:pPr lvl="1" defTabSz="685800">
              <a:defRPr sz="3300">
                <a:solidFill>
                  <a:srgbClr val="000000"/>
                </a:solidFill>
              </a:defRPr>
            </a:pPr>
            <a:r>
              <a:rPr b="1"/>
              <a:t>SO</a:t>
            </a:r>
            <a:r>
              <a:t>ftware, </a:t>
            </a:r>
            <a:r>
              <a:rPr b="1"/>
              <a:t>T</a:t>
            </a:r>
            <a:r>
              <a:t>esting </a:t>
            </a:r>
            <a:r>
              <a:rPr b="1"/>
              <a:t>SO</a:t>
            </a:r>
            <a:r>
              <a:t>lutions &amp; </a:t>
            </a:r>
            <a:r>
              <a:rPr b="1"/>
              <a:t>S</a:t>
            </a:r>
            <a:r>
              <a:t>ervices </a:t>
            </a:r>
          </a:p>
        </p:txBody>
      </p:sp>
      <p:sp>
        <p:nvSpPr>
          <p:cNvPr id="200" name="World"/>
          <p:cNvSpPr/>
          <p:nvPr/>
        </p:nvSpPr>
        <p:spPr>
          <a:xfrm>
            <a:off x="1055686" y="2410881"/>
            <a:ext cx="610434" cy="61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993" y="938"/>
                </a:moveTo>
                <a:cubicBezTo>
                  <a:pt x="14122" y="1194"/>
                  <a:pt x="16044" y="2125"/>
                  <a:pt x="17542" y="3512"/>
                </a:cubicBezTo>
                <a:cubicBezTo>
                  <a:pt x="16898" y="4108"/>
                  <a:pt x="16188" y="4611"/>
                  <a:pt x="15429" y="5012"/>
                </a:cubicBezTo>
                <a:cubicBezTo>
                  <a:pt x="15343" y="4850"/>
                  <a:pt x="15255" y="4689"/>
                  <a:pt x="15162" y="4531"/>
                </a:cubicBezTo>
                <a:cubicBezTo>
                  <a:pt x="14347" y="3140"/>
                  <a:pt x="13267" y="1918"/>
                  <a:pt x="11993" y="938"/>
                </a:cubicBezTo>
                <a:close/>
                <a:moveTo>
                  <a:pt x="9560" y="943"/>
                </a:moveTo>
                <a:cubicBezTo>
                  <a:pt x="8289" y="1922"/>
                  <a:pt x="7211" y="3142"/>
                  <a:pt x="6397" y="4531"/>
                </a:cubicBezTo>
                <a:cubicBezTo>
                  <a:pt x="6308" y="4684"/>
                  <a:pt x="6222" y="4839"/>
                  <a:pt x="6139" y="4995"/>
                </a:cubicBezTo>
                <a:cubicBezTo>
                  <a:pt x="5392" y="4597"/>
                  <a:pt x="4693" y="4100"/>
                  <a:pt x="4058" y="3512"/>
                </a:cubicBezTo>
                <a:cubicBezTo>
                  <a:pt x="5545" y="2136"/>
                  <a:pt x="7450" y="1207"/>
                  <a:pt x="9560" y="943"/>
                </a:cubicBezTo>
                <a:close/>
                <a:moveTo>
                  <a:pt x="10366" y="1421"/>
                </a:moveTo>
                <a:lnTo>
                  <a:pt x="10366" y="6141"/>
                </a:lnTo>
                <a:cubicBezTo>
                  <a:pt x="9165" y="6090"/>
                  <a:pt x="8002" y="5827"/>
                  <a:pt x="6920" y="5368"/>
                </a:cubicBezTo>
                <a:cubicBezTo>
                  <a:pt x="6992" y="5234"/>
                  <a:pt x="7066" y="5100"/>
                  <a:pt x="7143" y="4968"/>
                </a:cubicBezTo>
                <a:cubicBezTo>
                  <a:pt x="7960" y="3575"/>
                  <a:pt x="9062" y="2365"/>
                  <a:pt x="10366" y="1421"/>
                </a:cubicBezTo>
                <a:close/>
                <a:moveTo>
                  <a:pt x="11234" y="1451"/>
                </a:moveTo>
                <a:cubicBezTo>
                  <a:pt x="12520" y="2391"/>
                  <a:pt x="13607" y="3589"/>
                  <a:pt x="14415" y="4968"/>
                </a:cubicBezTo>
                <a:cubicBezTo>
                  <a:pt x="14495" y="5104"/>
                  <a:pt x="14572" y="5244"/>
                  <a:pt x="14646" y="5383"/>
                </a:cubicBezTo>
                <a:cubicBezTo>
                  <a:pt x="13574" y="5833"/>
                  <a:pt x="12424" y="6090"/>
                  <a:pt x="11234" y="6141"/>
                </a:cubicBezTo>
                <a:lnTo>
                  <a:pt x="11234" y="1451"/>
                </a:lnTo>
                <a:close/>
                <a:moveTo>
                  <a:pt x="3448" y="4128"/>
                </a:moveTo>
                <a:cubicBezTo>
                  <a:pt x="4152" y="4783"/>
                  <a:pt x="4928" y="5335"/>
                  <a:pt x="5759" y="5775"/>
                </a:cubicBezTo>
                <a:cubicBezTo>
                  <a:pt x="5120" y="7219"/>
                  <a:pt x="4759" y="8779"/>
                  <a:pt x="4701" y="10368"/>
                </a:cubicBezTo>
                <a:lnTo>
                  <a:pt x="876" y="10368"/>
                </a:lnTo>
                <a:cubicBezTo>
                  <a:pt x="979" y="7972"/>
                  <a:pt x="1935" y="5793"/>
                  <a:pt x="3448" y="4128"/>
                </a:cubicBezTo>
                <a:close/>
                <a:moveTo>
                  <a:pt x="18152" y="4128"/>
                </a:moveTo>
                <a:cubicBezTo>
                  <a:pt x="19665" y="5793"/>
                  <a:pt x="20621" y="7972"/>
                  <a:pt x="20724" y="10368"/>
                </a:cubicBezTo>
                <a:lnTo>
                  <a:pt x="16858" y="10368"/>
                </a:lnTo>
                <a:cubicBezTo>
                  <a:pt x="16800" y="8785"/>
                  <a:pt x="16441" y="7231"/>
                  <a:pt x="15807" y="5792"/>
                </a:cubicBezTo>
                <a:cubicBezTo>
                  <a:pt x="16650" y="5349"/>
                  <a:pt x="17439" y="4792"/>
                  <a:pt x="18152" y="4128"/>
                </a:cubicBezTo>
                <a:close/>
                <a:moveTo>
                  <a:pt x="6541" y="6148"/>
                </a:moveTo>
                <a:cubicBezTo>
                  <a:pt x="7739" y="6662"/>
                  <a:pt x="9031" y="6956"/>
                  <a:pt x="10366" y="7008"/>
                </a:cubicBezTo>
                <a:lnTo>
                  <a:pt x="10366" y="10368"/>
                </a:lnTo>
                <a:lnTo>
                  <a:pt x="5569" y="10368"/>
                </a:lnTo>
                <a:cubicBezTo>
                  <a:pt x="5626" y="8908"/>
                  <a:pt x="5956" y="7475"/>
                  <a:pt x="6541" y="6148"/>
                </a:cubicBezTo>
                <a:close/>
                <a:moveTo>
                  <a:pt x="15024" y="6163"/>
                </a:moveTo>
                <a:cubicBezTo>
                  <a:pt x="15604" y="7486"/>
                  <a:pt x="15934" y="8914"/>
                  <a:pt x="15991" y="10368"/>
                </a:cubicBezTo>
                <a:lnTo>
                  <a:pt x="11234" y="10368"/>
                </a:lnTo>
                <a:lnTo>
                  <a:pt x="11234" y="7008"/>
                </a:lnTo>
                <a:cubicBezTo>
                  <a:pt x="12557" y="6956"/>
                  <a:pt x="13835" y="6668"/>
                  <a:pt x="15024" y="6163"/>
                </a:cubicBezTo>
                <a:close/>
                <a:moveTo>
                  <a:pt x="876" y="11234"/>
                </a:moveTo>
                <a:lnTo>
                  <a:pt x="4700" y="11234"/>
                </a:lnTo>
                <a:cubicBezTo>
                  <a:pt x="4753" y="12849"/>
                  <a:pt x="5119" y="14437"/>
                  <a:pt x="5773" y="15903"/>
                </a:cubicBezTo>
                <a:cubicBezTo>
                  <a:pt x="4953" y="16335"/>
                  <a:pt x="4185" y="16876"/>
                  <a:pt x="3488" y="17518"/>
                </a:cubicBezTo>
                <a:cubicBezTo>
                  <a:pt x="1952" y="15847"/>
                  <a:pt x="980" y="13652"/>
                  <a:pt x="876" y="11234"/>
                </a:cubicBezTo>
                <a:close/>
                <a:moveTo>
                  <a:pt x="5567" y="11234"/>
                </a:moveTo>
                <a:lnTo>
                  <a:pt x="10366" y="11234"/>
                </a:lnTo>
                <a:lnTo>
                  <a:pt x="10366" y="14676"/>
                </a:lnTo>
                <a:cubicBezTo>
                  <a:pt x="9036" y="14728"/>
                  <a:pt x="7749" y="15021"/>
                  <a:pt x="6554" y="15532"/>
                </a:cubicBezTo>
                <a:cubicBezTo>
                  <a:pt x="5955" y="14182"/>
                  <a:pt x="5619" y="12720"/>
                  <a:pt x="5567" y="11234"/>
                </a:cubicBezTo>
                <a:close/>
                <a:moveTo>
                  <a:pt x="11234" y="11234"/>
                </a:moveTo>
                <a:lnTo>
                  <a:pt x="15992" y="11234"/>
                </a:lnTo>
                <a:cubicBezTo>
                  <a:pt x="15940" y="12714"/>
                  <a:pt x="15605" y="14169"/>
                  <a:pt x="15010" y="15515"/>
                </a:cubicBezTo>
                <a:cubicBezTo>
                  <a:pt x="13825" y="15013"/>
                  <a:pt x="12552" y="14728"/>
                  <a:pt x="11234" y="14676"/>
                </a:cubicBezTo>
                <a:lnTo>
                  <a:pt x="11234" y="11234"/>
                </a:lnTo>
                <a:close/>
                <a:moveTo>
                  <a:pt x="16860" y="11234"/>
                </a:moveTo>
                <a:lnTo>
                  <a:pt x="20724" y="11234"/>
                </a:lnTo>
                <a:cubicBezTo>
                  <a:pt x="20620" y="13652"/>
                  <a:pt x="19648" y="15847"/>
                  <a:pt x="18112" y="17518"/>
                </a:cubicBezTo>
                <a:cubicBezTo>
                  <a:pt x="17406" y="16867"/>
                  <a:pt x="16627" y="16321"/>
                  <a:pt x="15795" y="15886"/>
                </a:cubicBezTo>
                <a:cubicBezTo>
                  <a:pt x="16444" y="14425"/>
                  <a:pt x="16807" y="12842"/>
                  <a:pt x="16860" y="11234"/>
                </a:cubicBezTo>
                <a:close/>
                <a:moveTo>
                  <a:pt x="10366" y="15544"/>
                </a:moveTo>
                <a:lnTo>
                  <a:pt x="10366" y="20226"/>
                </a:lnTo>
                <a:cubicBezTo>
                  <a:pt x="9026" y="19256"/>
                  <a:pt x="7899" y="18005"/>
                  <a:pt x="7077" y="16566"/>
                </a:cubicBezTo>
                <a:cubicBezTo>
                  <a:pt x="7029" y="16481"/>
                  <a:pt x="6982" y="16396"/>
                  <a:pt x="6936" y="16310"/>
                </a:cubicBezTo>
                <a:cubicBezTo>
                  <a:pt x="8013" y="15855"/>
                  <a:pt x="9170" y="15594"/>
                  <a:pt x="10366" y="15544"/>
                </a:cubicBezTo>
                <a:close/>
                <a:moveTo>
                  <a:pt x="11234" y="15544"/>
                </a:moveTo>
                <a:cubicBezTo>
                  <a:pt x="12418" y="15594"/>
                  <a:pt x="13563" y="15849"/>
                  <a:pt x="14631" y="16295"/>
                </a:cubicBezTo>
                <a:cubicBezTo>
                  <a:pt x="14582" y="16386"/>
                  <a:pt x="14532" y="16476"/>
                  <a:pt x="14480" y="16566"/>
                </a:cubicBezTo>
                <a:cubicBezTo>
                  <a:pt x="13667" y="17990"/>
                  <a:pt x="12556" y="19230"/>
                  <a:pt x="11234" y="20196"/>
                </a:cubicBezTo>
                <a:lnTo>
                  <a:pt x="11234" y="15544"/>
                </a:lnTo>
                <a:close/>
                <a:moveTo>
                  <a:pt x="15415" y="16666"/>
                </a:moveTo>
                <a:cubicBezTo>
                  <a:pt x="16162" y="17059"/>
                  <a:pt x="16861" y="17548"/>
                  <a:pt x="17498" y="18131"/>
                </a:cubicBezTo>
                <a:cubicBezTo>
                  <a:pt x="16023" y="19479"/>
                  <a:pt x="14143" y="20390"/>
                  <a:pt x="12062" y="20655"/>
                </a:cubicBezTo>
                <a:cubicBezTo>
                  <a:pt x="13343" y="19655"/>
                  <a:pt x="14426" y="18410"/>
                  <a:pt x="15233" y="16997"/>
                </a:cubicBezTo>
                <a:cubicBezTo>
                  <a:pt x="15295" y="16887"/>
                  <a:pt x="15356" y="16777"/>
                  <a:pt x="15415" y="16666"/>
                </a:cubicBezTo>
                <a:close/>
                <a:moveTo>
                  <a:pt x="6153" y="16683"/>
                </a:moveTo>
                <a:cubicBezTo>
                  <a:pt x="6209" y="16788"/>
                  <a:pt x="6267" y="16893"/>
                  <a:pt x="6326" y="16997"/>
                </a:cubicBezTo>
                <a:cubicBezTo>
                  <a:pt x="7132" y="18407"/>
                  <a:pt x="8212" y="19649"/>
                  <a:pt x="9489" y="20648"/>
                </a:cubicBezTo>
                <a:cubicBezTo>
                  <a:pt x="7428" y="20375"/>
                  <a:pt x="5565" y="19468"/>
                  <a:pt x="4102" y="18131"/>
                </a:cubicBezTo>
                <a:cubicBezTo>
                  <a:pt x="4730" y="17557"/>
                  <a:pt x="5418" y="17073"/>
                  <a:pt x="6153" y="16683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3175">
            <a:solidFill>
              <a:schemeClr val="accent4"/>
            </a:solidFill>
            <a:miter/>
          </a:ln>
        </p:spPr>
        <p:txBody>
          <a:bodyPr lIns="45672" tIns="45672" rIns="45672" bIns="45672" anchor="ctr"/>
          <a:lstStyle/>
          <a:p>
            <a:pPr/>
          </a:p>
        </p:txBody>
      </p:sp>
      <p:sp>
        <p:nvSpPr>
          <p:cNvPr id="201" name="Gear"/>
          <p:cNvSpPr/>
          <p:nvPr/>
        </p:nvSpPr>
        <p:spPr>
          <a:xfrm>
            <a:off x="1097803" y="1742520"/>
            <a:ext cx="526200" cy="52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fill="norm" stroke="1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3175">
            <a:solidFill>
              <a:schemeClr val="accent4"/>
            </a:solidFill>
            <a:miter/>
          </a:ln>
        </p:spPr>
        <p:txBody>
          <a:bodyPr lIns="45672" tIns="45672" rIns="45672" bIns="45672" anchor="ctr"/>
          <a:lstStyle/>
          <a:p>
            <a:pPr/>
          </a:p>
        </p:txBody>
      </p:sp>
      <p:sp>
        <p:nvSpPr>
          <p:cNvPr id="202" name="Medal"/>
          <p:cNvSpPr/>
          <p:nvPr/>
        </p:nvSpPr>
        <p:spPr>
          <a:xfrm>
            <a:off x="1139539" y="3229997"/>
            <a:ext cx="442727" cy="519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829" y="11271"/>
                </a:lnTo>
                <a:lnTo>
                  <a:pt x="12787" y="11271"/>
                </a:lnTo>
                <a:lnTo>
                  <a:pt x="5892" y="0"/>
                </a:lnTo>
                <a:lnTo>
                  <a:pt x="0" y="0"/>
                </a:lnTo>
                <a:close/>
                <a:moveTo>
                  <a:pt x="15706" y="0"/>
                </a:moveTo>
                <a:lnTo>
                  <a:pt x="10979" y="7729"/>
                </a:lnTo>
                <a:lnTo>
                  <a:pt x="12464" y="10154"/>
                </a:lnTo>
                <a:lnTo>
                  <a:pt x="12922" y="10154"/>
                </a:lnTo>
                <a:cubicBezTo>
                  <a:pt x="13146" y="10154"/>
                  <a:pt x="13358" y="10200"/>
                  <a:pt x="13546" y="10280"/>
                </a:cubicBezTo>
                <a:lnTo>
                  <a:pt x="21600" y="0"/>
                </a:lnTo>
                <a:lnTo>
                  <a:pt x="15706" y="0"/>
                </a:lnTo>
                <a:close/>
                <a:moveTo>
                  <a:pt x="12630" y="10425"/>
                </a:moveTo>
                <a:lnTo>
                  <a:pt x="13038" y="11094"/>
                </a:lnTo>
                <a:cubicBezTo>
                  <a:pt x="13153" y="11133"/>
                  <a:pt x="13233" y="11227"/>
                  <a:pt x="13233" y="11338"/>
                </a:cubicBezTo>
                <a:lnTo>
                  <a:pt x="13233" y="11937"/>
                </a:lnTo>
                <a:cubicBezTo>
                  <a:pt x="13497" y="12038"/>
                  <a:pt x="13753" y="12155"/>
                  <a:pt x="13996" y="12285"/>
                </a:cubicBezTo>
                <a:lnTo>
                  <a:pt x="13996" y="11338"/>
                </a:lnTo>
                <a:cubicBezTo>
                  <a:pt x="13996" y="10835"/>
                  <a:pt x="13513" y="10425"/>
                  <a:pt x="12922" y="10425"/>
                </a:cubicBezTo>
                <a:lnTo>
                  <a:pt x="12630" y="10425"/>
                </a:lnTo>
                <a:close/>
                <a:moveTo>
                  <a:pt x="7894" y="10567"/>
                </a:moveTo>
                <a:cubicBezTo>
                  <a:pt x="7593" y="10729"/>
                  <a:pt x="7392" y="11015"/>
                  <a:pt x="7392" y="11340"/>
                </a:cubicBezTo>
                <a:lnTo>
                  <a:pt x="7392" y="12368"/>
                </a:lnTo>
                <a:cubicBezTo>
                  <a:pt x="7634" y="12229"/>
                  <a:pt x="7888" y="12105"/>
                  <a:pt x="8153" y="11996"/>
                </a:cubicBezTo>
                <a:lnTo>
                  <a:pt x="8153" y="11338"/>
                </a:lnTo>
                <a:cubicBezTo>
                  <a:pt x="8153" y="11238"/>
                  <a:pt x="8221" y="11152"/>
                  <a:pt x="8318" y="11107"/>
                </a:cubicBezTo>
                <a:lnTo>
                  <a:pt x="7894" y="10567"/>
                </a:lnTo>
                <a:close/>
                <a:moveTo>
                  <a:pt x="10767" y="11720"/>
                </a:moveTo>
                <a:cubicBezTo>
                  <a:pt x="7563" y="11720"/>
                  <a:pt x="4964" y="13930"/>
                  <a:pt x="4964" y="16659"/>
                </a:cubicBezTo>
                <a:cubicBezTo>
                  <a:pt x="4964" y="19388"/>
                  <a:pt x="7563" y="21600"/>
                  <a:pt x="10767" y="21600"/>
                </a:cubicBezTo>
                <a:cubicBezTo>
                  <a:pt x="13972" y="21600"/>
                  <a:pt x="16570" y="19388"/>
                  <a:pt x="16570" y="16659"/>
                </a:cubicBezTo>
                <a:cubicBezTo>
                  <a:pt x="16570" y="13930"/>
                  <a:pt x="13972" y="11720"/>
                  <a:pt x="10767" y="11720"/>
                </a:cubicBezTo>
                <a:close/>
                <a:moveTo>
                  <a:pt x="10767" y="12800"/>
                </a:moveTo>
                <a:cubicBezTo>
                  <a:pt x="13267" y="12800"/>
                  <a:pt x="15302" y="14530"/>
                  <a:pt x="15302" y="16659"/>
                </a:cubicBezTo>
                <a:cubicBezTo>
                  <a:pt x="15302" y="18788"/>
                  <a:pt x="13268" y="20520"/>
                  <a:pt x="10767" y="20520"/>
                </a:cubicBezTo>
                <a:cubicBezTo>
                  <a:pt x="8267" y="20520"/>
                  <a:pt x="6233" y="18788"/>
                  <a:pt x="6233" y="16659"/>
                </a:cubicBezTo>
                <a:cubicBezTo>
                  <a:pt x="6233" y="14530"/>
                  <a:pt x="8267" y="12800"/>
                  <a:pt x="10767" y="12800"/>
                </a:cubicBezTo>
                <a:close/>
                <a:moveTo>
                  <a:pt x="10767" y="13071"/>
                </a:moveTo>
                <a:cubicBezTo>
                  <a:pt x="8439" y="13071"/>
                  <a:pt x="6552" y="14677"/>
                  <a:pt x="6552" y="16659"/>
                </a:cubicBezTo>
                <a:cubicBezTo>
                  <a:pt x="6552" y="18641"/>
                  <a:pt x="8439" y="20248"/>
                  <a:pt x="10767" y="20248"/>
                </a:cubicBezTo>
                <a:cubicBezTo>
                  <a:pt x="13095" y="20248"/>
                  <a:pt x="14983" y="18641"/>
                  <a:pt x="14983" y="16659"/>
                </a:cubicBezTo>
                <a:cubicBezTo>
                  <a:pt x="14983" y="14677"/>
                  <a:pt x="13095" y="13071"/>
                  <a:pt x="10767" y="13071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3175">
            <a:solidFill>
              <a:schemeClr val="accent4"/>
            </a:solidFill>
            <a:miter/>
          </a:ln>
        </p:spPr>
        <p:txBody>
          <a:bodyPr lIns="45672" tIns="45672" rIns="45672" bIns="45672" anchor="ctr"/>
          <a:lstStyle/>
          <a:p>
            <a:pPr/>
          </a:p>
        </p:txBody>
      </p:sp>
      <p:sp>
        <p:nvSpPr>
          <p:cNvPr id="203" name="Skeleton Key"/>
          <p:cNvSpPr/>
          <p:nvPr/>
        </p:nvSpPr>
        <p:spPr>
          <a:xfrm>
            <a:off x="916439" y="3992999"/>
            <a:ext cx="888928" cy="340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6" y="0"/>
                </a:moveTo>
                <a:cubicBezTo>
                  <a:pt x="1367" y="0"/>
                  <a:pt x="0" y="4839"/>
                  <a:pt x="0" y="10802"/>
                </a:cubicBezTo>
                <a:cubicBezTo>
                  <a:pt x="0" y="16765"/>
                  <a:pt x="1361" y="21600"/>
                  <a:pt x="3046" y="21600"/>
                </a:cubicBezTo>
                <a:cubicBezTo>
                  <a:pt x="4451" y="21600"/>
                  <a:pt x="5635" y="18226"/>
                  <a:pt x="5984" y="13641"/>
                </a:cubicBezTo>
                <a:cubicBezTo>
                  <a:pt x="6017" y="13191"/>
                  <a:pt x="6174" y="12868"/>
                  <a:pt x="6346" y="12868"/>
                </a:cubicBezTo>
                <a:lnTo>
                  <a:pt x="6953" y="12868"/>
                </a:lnTo>
                <a:lnTo>
                  <a:pt x="6953" y="13193"/>
                </a:lnTo>
                <a:cubicBezTo>
                  <a:pt x="6953" y="13643"/>
                  <a:pt x="7094" y="14006"/>
                  <a:pt x="7266" y="14006"/>
                </a:cubicBezTo>
                <a:cubicBezTo>
                  <a:pt x="7438" y="14006"/>
                  <a:pt x="7579" y="13643"/>
                  <a:pt x="7579" y="13193"/>
                </a:cubicBezTo>
                <a:lnTo>
                  <a:pt x="7579" y="12868"/>
                </a:lnTo>
                <a:lnTo>
                  <a:pt x="15679" y="12868"/>
                </a:lnTo>
                <a:lnTo>
                  <a:pt x="15679" y="13193"/>
                </a:lnTo>
                <a:cubicBezTo>
                  <a:pt x="15679" y="13643"/>
                  <a:pt x="15818" y="14006"/>
                  <a:pt x="15991" y="14006"/>
                </a:cubicBezTo>
                <a:cubicBezTo>
                  <a:pt x="16163" y="14006"/>
                  <a:pt x="16303" y="13643"/>
                  <a:pt x="16303" y="13193"/>
                </a:cubicBezTo>
                <a:lnTo>
                  <a:pt x="16303" y="12868"/>
                </a:lnTo>
                <a:lnTo>
                  <a:pt x="17901" y="12868"/>
                </a:lnTo>
                <a:cubicBezTo>
                  <a:pt x="17966" y="12868"/>
                  <a:pt x="18021" y="13011"/>
                  <a:pt x="18021" y="13180"/>
                </a:cubicBezTo>
                <a:lnTo>
                  <a:pt x="18021" y="16287"/>
                </a:lnTo>
                <a:cubicBezTo>
                  <a:pt x="18021" y="16456"/>
                  <a:pt x="17966" y="16594"/>
                  <a:pt x="17901" y="16594"/>
                </a:cubicBezTo>
                <a:lnTo>
                  <a:pt x="17810" y="16594"/>
                </a:lnTo>
                <a:cubicBezTo>
                  <a:pt x="17746" y="16594"/>
                  <a:pt x="17691" y="16738"/>
                  <a:pt x="17691" y="16906"/>
                </a:cubicBezTo>
                <a:lnTo>
                  <a:pt x="17691" y="18717"/>
                </a:lnTo>
                <a:cubicBezTo>
                  <a:pt x="17691" y="18886"/>
                  <a:pt x="17746" y="19029"/>
                  <a:pt x="17810" y="19029"/>
                </a:cubicBezTo>
                <a:lnTo>
                  <a:pt x="18618" y="19029"/>
                </a:lnTo>
                <a:cubicBezTo>
                  <a:pt x="18682" y="19029"/>
                  <a:pt x="18736" y="18886"/>
                  <a:pt x="18736" y="18717"/>
                </a:cubicBezTo>
                <a:lnTo>
                  <a:pt x="18736" y="17649"/>
                </a:lnTo>
                <a:cubicBezTo>
                  <a:pt x="18736" y="17480"/>
                  <a:pt x="18790" y="17342"/>
                  <a:pt x="18855" y="17342"/>
                </a:cubicBezTo>
                <a:lnTo>
                  <a:pt x="19237" y="17342"/>
                </a:lnTo>
                <a:cubicBezTo>
                  <a:pt x="19301" y="17342"/>
                  <a:pt x="19355" y="17480"/>
                  <a:pt x="19355" y="17649"/>
                </a:cubicBezTo>
                <a:lnTo>
                  <a:pt x="19355" y="18717"/>
                </a:lnTo>
                <a:cubicBezTo>
                  <a:pt x="19355" y="18886"/>
                  <a:pt x="19409" y="19029"/>
                  <a:pt x="19474" y="19029"/>
                </a:cubicBezTo>
                <a:lnTo>
                  <a:pt x="20281" y="19029"/>
                </a:lnTo>
                <a:cubicBezTo>
                  <a:pt x="20346" y="19029"/>
                  <a:pt x="20399" y="18886"/>
                  <a:pt x="20399" y="18717"/>
                </a:cubicBezTo>
                <a:lnTo>
                  <a:pt x="20399" y="16906"/>
                </a:lnTo>
                <a:cubicBezTo>
                  <a:pt x="20399" y="16738"/>
                  <a:pt x="20346" y="16594"/>
                  <a:pt x="20281" y="16594"/>
                </a:cubicBezTo>
                <a:lnTo>
                  <a:pt x="20189" y="16594"/>
                </a:lnTo>
                <a:cubicBezTo>
                  <a:pt x="20124" y="16594"/>
                  <a:pt x="20071" y="16456"/>
                  <a:pt x="20071" y="16287"/>
                </a:cubicBezTo>
                <a:lnTo>
                  <a:pt x="20071" y="13180"/>
                </a:lnTo>
                <a:cubicBezTo>
                  <a:pt x="20071" y="13011"/>
                  <a:pt x="20124" y="12868"/>
                  <a:pt x="20189" y="12868"/>
                </a:cubicBezTo>
                <a:lnTo>
                  <a:pt x="21324" y="12868"/>
                </a:lnTo>
                <a:cubicBezTo>
                  <a:pt x="21475" y="12868"/>
                  <a:pt x="21600" y="12545"/>
                  <a:pt x="21600" y="12151"/>
                </a:cubicBezTo>
                <a:lnTo>
                  <a:pt x="21600" y="9453"/>
                </a:lnTo>
                <a:cubicBezTo>
                  <a:pt x="21589" y="9059"/>
                  <a:pt x="21465" y="8732"/>
                  <a:pt x="21314" y="8732"/>
                </a:cubicBezTo>
                <a:lnTo>
                  <a:pt x="16303" y="8732"/>
                </a:lnTo>
                <a:lnTo>
                  <a:pt x="16303" y="8411"/>
                </a:lnTo>
                <a:cubicBezTo>
                  <a:pt x="16303" y="7961"/>
                  <a:pt x="16163" y="7594"/>
                  <a:pt x="15991" y="7594"/>
                </a:cubicBezTo>
                <a:cubicBezTo>
                  <a:pt x="15818" y="7594"/>
                  <a:pt x="15679" y="7961"/>
                  <a:pt x="15679" y="8411"/>
                </a:cubicBezTo>
                <a:lnTo>
                  <a:pt x="15679" y="8732"/>
                </a:lnTo>
                <a:lnTo>
                  <a:pt x="7579" y="8732"/>
                </a:lnTo>
                <a:lnTo>
                  <a:pt x="7579" y="8411"/>
                </a:lnTo>
                <a:cubicBezTo>
                  <a:pt x="7579" y="7961"/>
                  <a:pt x="7438" y="7594"/>
                  <a:pt x="7266" y="7594"/>
                </a:cubicBezTo>
                <a:cubicBezTo>
                  <a:pt x="7094" y="7594"/>
                  <a:pt x="6953" y="7961"/>
                  <a:pt x="6953" y="8411"/>
                </a:cubicBezTo>
                <a:lnTo>
                  <a:pt x="6953" y="8732"/>
                </a:lnTo>
                <a:lnTo>
                  <a:pt x="6346" y="8732"/>
                </a:lnTo>
                <a:cubicBezTo>
                  <a:pt x="6174" y="8732"/>
                  <a:pt x="6017" y="8409"/>
                  <a:pt x="5984" y="7959"/>
                </a:cubicBezTo>
                <a:cubicBezTo>
                  <a:pt x="5635" y="3374"/>
                  <a:pt x="4451" y="0"/>
                  <a:pt x="3046" y="0"/>
                </a:cubicBezTo>
                <a:close/>
                <a:moveTo>
                  <a:pt x="3041" y="3054"/>
                </a:moveTo>
                <a:cubicBezTo>
                  <a:pt x="3843" y="3054"/>
                  <a:pt x="4494" y="5062"/>
                  <a:pt x="4494" y="7537"/>
                </a:cubicBezTo>
                <a:cubicBezTo>
                  <a:pt x="4494" y="8521"/>
                  <a:pt x="4392" y="9438"/>
                  <a:pt x="4220" y="10169"/>
                </a:cubicBezTo>
                <a:cubicBezTo>
                  <a:pt x="4129" y="10549"/>
                  <a:pt x="4129" y="11054"/>
                  <a:pt x="4220" y="11448"/>
                </a:cubicBezTo>
                <a:cubicBezTo>
                  <a:pt x="4392" y="12194"/>
                  <a:pt x="4494" y="13092"/>
                  <a:pt x="4494" y="14076"/>
                </a:cubicBezTo>
                <a:cubicBezTo>
                  <a:pt x="4494" y="16551"/>
                  <a:pt x="3843" y="18563"/>
                  <a:pt x="3041" y="18563"/>
                </a:cubicBezTo>
                <a:cubicBezTo>
                  <a:pt x="2239" y="18563"/>
                  <a:pt x="1588" y="16551"/>
                  <a:pt x="1588" y="14076"/>
                </a:cubicBezTo>
                <a:cubicBezTo>
                  <a:pt x="1588" y="13092"/>
                  <a:pt x="1690" y="12179"/>
                  <a:pt x="1862" y="11448"/>
                </a:cubicBezTo>
                <a:cubicBezTo>
                  <a:pt x="1953" y="11054"/>
                  <a:pt x="1953" y="10563"/>
                  <a:pt x="1862" y="10169"/>
                </a:cubicBezTo>
                <a:cubicBezTo>
                  <a:pt x="1690" y="9424"/>
                  <a:pt x="1588" y="8521"/>
                  <a:pt x="1588" y="7537"/>
                </a:cubicBezTo>
                <a:cubicBezTo>
                  <a:pt x="1588" y="5062"/>
                  <a:pt x="2239" y="3054"/>
                  <a:pt x="3041" y="3054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3175">
            <a:solidFill>
              <a:schemeClr val="accent4"/>
            </a:solidFill>
            <a:miter/>
          </a:ln>
        </p:spPr>
        <p:txBody>
          <a:bodyPr lIns="45672" tIns="45672" rIns="45672" bIns="45672" anchor="ctr"/>
          <a:lstStyle/>
          <a:p>
            <a:pPr/>
          </a:p>
        </p:txBody>
      </p:sp>
      <p:pic>
        <p:nvPicPr>
          <p:cNvPr id="20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55" y="14308"/>
            <a:ext cx="1575731" cy="984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oftware Solution Engineering Company with Headquarter in Zurich, Switzerland"/>
          <p:cNvSpPr txBox="1"/>
          <p:nvPr/>
        </p:nvSpPr>
        <p:spPr>
          <a:xfrm>
            <a:off x="1057815" y="1807545"/>
            <a:ext cx="1009668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4" indent="914400"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Software Solution Engineering Company with Headquarter in Zurich, Switzerland</a:t>
            </a:r>
          </a:p>
        </p:txBody>
      </p:sp>
      <p:sp>
        <p:nvSpPr>
          <p:cNvPr id="206" name="Operational Center based in St. Petersburg, Russia"/>
          <p:cNvSpPr txBox="1"/>
          <p:nvPr/>
        </p:nvSpPr>
        <p:spPr>
          <a:xfrm>
            <a:off x="387345" y="2543523"/>
            <a:ext cx="898456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7" indent="1600200"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Operational Center based in St. Petersburg, Russia</a:t>
            </a:r>
          </a:p>
        </p:txBody>
      </p:sp>
      <p:sp>
        <p:nvSpPr>
          <p:cNvPr id="207" name="Certified Implementation Partner of TRICENTIS"/>
          <p:cNvSpPr txBox="1"/>
          <p:nvPr/>
        </p:nvSpPr>
        <p:spPr>
          <a:xfrm>
            <a:off x="1983328" y="3228409"/>
            <a:ext cx="55202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Certified Implementation Partner of TRICENTIS</a:t>
            </a:r>
          </a:p>
        </p:txBody>
      </p:sp>
      <p:sp>
        <p:nvSpPr>
          <p:cNvPr id="208" name="Software End 2 End Solutions"/>
          <p:cNvSpPr txBox="1"/>
          <p:nvPr/>
        </p:nvSpPr>
        <p:spPr>
          <a:xfrm>
            <a:off x="161622" y="3957038"/>
            <a:ext cx="530761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8" indent="1828800"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Software End 2 End Solutions</a:t>
            </a:r>
          </a:p>
        </p:txBody>
      </p:sp>
      <p:sp>
        <p:nvSpPr>
          <p:cNvPr id="209" name="Principe of Software Engineering in Testing"/>
          <p:cNvSpPr txBox="1"/>
          <p:nvPr/>
        </p:nvSpPr>
        <p:spPr>
          <a:xfrm>
            <a:off x="1984022" y="4667609"/>
            <a:ext cx="50131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Principe of Software Engineering in Testing </a:t>
            </a:r>
          </a:p>
        </p:txBody>
      </p:sp>
      <p:sp>
        <p:nvSpPr>
          <p:cNvPr id="210" name="Agile Developments Methods"/>
          <p:cNvSpPr txBox="1"/>
          <p:nvPr/>
        </p:nvSpPr>
        <p:spPr>
          <a:xfrm>
            <a:off x="1972711" y="5287415"/>
            <a:ext cx="340787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Agile Developments Methods</a:t>
            </a:r>
          </a:p>
        </p:txBody>
      </p:sp>
      <p:sp>
        <p:nvSpPr>
          <p:cNvPr id="211" name="Puzzle Piece"/>
          <p:cNvSpPr/>
          <p:nvPr/>
        </p:nvSpPr>
        <p:spPr>
          <a:xfrm>
            <a:off x="987779" y="4646927"/>
            <a:ext cx="746247" cy="437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6814"/>
                </a:ln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09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2" name="Hammer"/>
          <p:cNvSpPr/>
          <p:nvPr/>
        </p:nvSpPr>
        <p:spPr>
          <a:xfrm>
            <a:off x="1182884" y="5293766"/>
            <a:ext cx="356083" cy="735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95" fill="norm" stroke="1" extrusionOk="0">
                <a:moveTo>
                  <a:pt x="12161" y="5"/>
                </a:moveTo>
                <a:cubicBezTo>
                  <a:pt x="7931" y="77"/>
                  <a:pt x="3428" y="850"/>
                  <a:pt x="31" y="3980"/>
                </a:cubicBezTo>
                <a:cubicBezTo>
                  <a:pt x="-96" y="4097"/>
                  <a:pt x="199" y="4215"/>
                  <a:pt x="410" y="4130"/>
                </a:cubicBezTo>
                <a:cubicBezTo>
                  <a:pt x="2319" y="3363"/>
                  <a:pt x="4025" y="2246"/>
                  <a:pt x="6056" y="2246"/>
                </a:cubicBezTo>
                <a:cubicBezTo>
                  <a:pt x="8156" y="2246"/>
                  <a:pt x="8496" y="3611"/>
                  <a:pt x="8496" y="3611"/>
                </a:cubicBezTo>
                <a:lnTo>
                  <a:pt x="9038" y="3611"/>
                </a:lnTo>
                <a:lnTo>
                  <a:pt x="9038" y="9084"/>
                </a:lnTo>
                <a:cubicBezTo>
                  <a:pt x="8731" y="9095"/>
                  <a:pt x="8451" y="9190"/>
                  <a:pt x="8382" y="9337"/>
                </a:cubicBezTo>
                <a:cubicBezTo>
                  <a:pt x="7788" y="10594"/>
                  <a:pt x="8323" y="14242"/>
                  <a:pt x="8323" y="16546"/>
                </a:cubicBezTo>
                <a:cubicBezTo>
                  <a:pt x="8323" y="18416"/>
                  <a:pt x="8011" y="20381"/>
                  <a:pt x="7864" y="21200"/>
                </a:cubicBezTo>
                <a:cubicBezTo>
                  <a:pt x="7827" y="21413"/>
                  <a:pt x="8169" y="21595"/>
                  <a:pt x="8607" y="21595"/>
                </a:cubicBezTo>
                <a:lnTo>
                  <a:pt x="12682" y="21595"/>
                </a:lnTo>
                <a:cubicBezTo>
                  <a:pt x="13120" y="21595"/>
                  <a:pt x="13466" y="21413"/>
                  <a:pt x="13428" y="21200"/>
                </a:cubicBezTo>
                <a:cubicBezTo>
                  <a:pt x="13282" y="20381"/>
                  <a:pt x="12970" y="18416"/>
                  <a:pt x="12970" y="16546"/>
                </a:cubicBezTo>
                <a:cubicBezTo>
                  <a:pt x="12970" y="14242"/>
                  <a:pt x="13504" y="10594"/>
                  <a:pt x="12911" y="9337"/>
                </a:cubicBezTo>
                <a:cubicBezTo>
                  <a:pt x="12842" y="9190"/>
                  <a:pt x="12561" y="9095"/>
                  <a:pt x="12255" y="9084"/>
                </a:cubicBezTo>
                <a:lnTo>
                  <a:pt x="12255" y="3611"/>
                </a:lnTo>
                <a:lnTo>
                  <a:pt x="12796" y="3611"/>
                </a:lnTo>
                <a:cubicBezTo>
                  <a:pt x="12796" y="3611"/>
                  <a:pt x="13547" y="2180"/>
                  <a:pt x="15941" y="2180"/>
                </a:cubicBezTo>
                <a:cubicBezTo>
                  <a:pt x="18334" y="2180"/>
                  <a:pt x="18630" y="2608"/>
                  <a:pt x="18630" y="2608"/>
                </a:cubicBezTo>
                <a:lnTo>
                  <a:pt x="21504" y="2608"/>
                </a:lnTo>
                <a:lnTo>
                  <a:pt x="21504" y="353"/>
                </a:lnTo>
                <a:lnTo>
                  <a:pt x="18592" y="353"/>
                </a:lnTo>
                <a:cubicBezTo>
                  <a:pt x="18592" y="353"/>
                  <a:pt x="16383" y="1518"/>
                  <a:pt x="13952" y="14"/>
                </a:cubicBezTo>
                <a:cubicBezTo>
                  <a:pt x="13363" y="0"/>
                  <a:pt x="12765" y="-5"/>
                  <a:pt x="12161" y="5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63041"/>
                  <a:lumOff val="17643"/>
                </a:schemeClr>
              </a:gs>
              <a:gs pos="50000">
                <a:srgbClr val="ADE0EA"/>
              </a:gs>
              <a:gs pos="100000">
                <a:schemeClr val="accent4">
                  <a:hueOff val="51853"/>
                  <a:satOff val="2854"/>
                  <a:lumOff val="11261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ext Placeholder 3"/>
          <p:cNvSpPr txBox="1"/>
          <p:nvPr/>
        </p:nvSpPr>
        <p:spPr>
          <a:xfrm>
            <a:off x="1591803" y="911178"/>
            <a:ext cx="2660324" cy="687529"/>
          </a:xfrm>
          <a:prstGeom prst="rect">
            <a:avLst/>
          </a:prstGeom>
          <a:solidFill>
            <a:srgbClr val="808080">
              <a:alpha val="72000"/>
            </a:srgbClr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457200">
              <a:spcBef>
                <a:spcPts val="400"/>
              </a:spcBef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Real World Example</a:t>
            </a:r>
          </a:p>
        </p:txBody>
      </p:sp>
      <p:sp>
        <p:nvSpPr>
          <p:cNvPr id="1075" name="Text Placeholder 3"/>
          <p:cNvSpPr txBox="1"/>
          <p:nvPr/>
        </p:nvSpPr>
        <p:spPr>
          <a:xfrm>
            <a:off x="1779228" y="1393045"/>
            <a:ext cx="228547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i="1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Australian Bank</a:t>
            </a:r>
          </a:p>
        </p:txBody>
      </p:sp>
      <p:grpSp>
        <p:nvGrpSpPr>
          <p:cNvPr id="1078" name="Rectangle 8"/>
          <p:cNvGrpSpPr/>
          <p:nvPr/>
        </p:nvGrpSpPr>
        <p:grpSpPr>
          <a:xfrm>
            <a:off x="4340676" y="1108038"/>
            <a:ext cx="1790749" cy="495595"/>
            <a:chOff x="0" y="0"/>
            <a:chExt cx="1790748" cy="495594"/>
          </a:xfrm>
        </p:grpSpPr>
        <p:sp>
          <p:nvSpPr>
            <p:cNvPr id="1076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808080">
                <a:alpha val="80000"/>
              </a:srgbClr>
            </a:solidFill>
            <a:ln w="317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7" name="Test Cases"/>
            <p:cNvSpPr txBox="1"/>
            <p:nvPr/>
          </p:nvSpPr>
          <p:spPr>
            <a:xfrm>
              <a:off x="-1" y="75077"/>
              <a:ext cx="17907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Test Cases</a:t>
              </a:r>
            </a:p>
          </p:txBody>
        </p:sp>
      </p:grpSp>
      <p:grpSp>
        <p:nvGrpSpPr>
          <p:cNvPr id="1081" name="Rectangle 8"/>
          <p:cNvGrpSpPr/>
          <p:nvPr/>
        </p:nvGrpSpPr>
        <p:grpSpPr>
          <a:xfrm>
            <a:off x="6219973" y="1108038"/>
            <a:ext cx="1790749" cy="495595"/>
            <a:chOff x="0" y="0"/>
            <a:chExt cx="1790748" cy="495594"/>
          </a:xfrm>
        </p:grpSpPr>
        <p:sp>
          <p:nvSpPr>
            <p:cNvPr id="1079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808080">
                <a:alpha val="80000"/>
              </a:srgbClr>
            </a:solidFill>
            <a:ln w="317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0" name="Risk Coverage"/>
            <p:cNvSpPr txBox="1"/>
            <p:nvPr/>
          </p:nvSpPr>
          <p:spPr>
            <a:xfrm>
              <a:off x="-1" y="75077"/>
              <a:ext cx="17907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Risk Coverage</a:t>
              </a:r>
            </a:p>
          </p:txBody>
        </p:sp>
      </p:grpSp>
      <p:grpSp>
        <p:nvGrpSpPr>
          <p:cNvPr id="1084" name="Rectangle 8"/>
          <p:cNvGrpSpPr/>
          <p:nvPr/>
        </p:nvGrpSpPr>
        <p:grpSpPr>
          <a:xfrm>
            <a:off x="8094505" y="1105174"/>
            <a:ext cx="1790749" cy="495595"/>
            <a:chOff x="0" y="0"/>
            <a:chExt cx="1790748" cy="495594"/>
          </a:xfrm>
        </p:grpSpPr>
        <p:sp>
          <p:nvSpPr>
            <p:cNvPr id="1082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808080">
                <a:alpha val="80000"/>
              </a:srgbClr>
            </a:solidFill>
            <a:ln w="317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3" name="Run Time"/>
            <p:cNvSpPr txBox="1"/>
            <p:nvPr/>
          </p:nvSpPr>
          <p:spPr>
            <a:xfrm>
              <a:off x="-1" y="75077"/>
              <a:ext cx="17907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Run Time</a:t>
              </a:r>
            </a:p>
          </p:txBody>
        </p:sp>
      </p:grpSp>
      <p:grpSp>
        <p:nvGrpSpPr>
          <p:cNvPr id="1087" name="Rectangle 8"/>
          <p:cNvGrpSpPr/>
          <p:nvPr/>
        </p:nvGrpSpPr>
        <p:grpSpPr>
          <a:xfrm>
            <a:off x="4340676" y="2276311"/>
            <a:ext cx="1790749" cy="1243608"/>
            <a:chOff x="0" y="0"/>
            <a:chExt cx="1790748" cy="1243607"/>
          </a:xfrm>
        </p:grpSpPr>
        <p:sp>
          <p:nvSpPr>
            <p:cNvPr id="1085" name="Rectangle"/>
            <p:cNvSpPr/>
            <p:nvPr/>
          </p:nvSpPr>
          <p:spPr>
            <a:xfrm>
              <a:off x="-1" y="-1"/>
              <a:ext cx="1790750" cy="1243609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3175" cap="flat">
              <a:solidFill>
                <a:srgbClr val="7CB0E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6" name="600"/>
            <p:cNvSpPr txBox="1"/>
            <p:nvPr/>
          </p:nvSpPr>
          <p:spPr>
            <a:xfrm>
              <a:off x="-1" y="341133"/>
              <a:ext cx="1790750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1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600</a:t>
              </a:r>
            </a:p>
          </p:txBody>
        </p:sp>
      </p:grpSp>
      <p:grpSp>
        <p:nvGrpSpPr>
          <p:cNvPr id="1090" name="Rectangle 8"/>
          <p:cNvGrpSpPr/>
          <p:nvPr/>
        </p:nvGrpSpPr>
        <p:grpSpPr>
          <a:xfrm>
            <a:off x="6219973" y="2276311"/>
            <a:ext cx="1790749" cy="1243381"/>
            <a:chOff x="0" y="0"/>
            <a:chExt cx="1790748" cy="1243380"/>
          </a:xfrm>
        </p:grpSpPr>
        <p:sp>
          <p:nvSpPr>
            <p:cNvPr id="1088" name="Rectangle"/>
            <p:cNvSpPr/>
            <p:nvPr/>
          </p:nvSpPr>
          <p:spPr>
            <a:xfrm>
              <a:off x="-1" y="-1"/>
              <a:ext cx="1790750" cy="1243382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3175" cap="flat">
              <a:solidFill>
                <a:srgbClr val="7CB0E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1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089" name="85%"/>
            <p:cNvSpPr txBox="1"/>
            <p:nvPr/>
          </p:nvSpPr>
          <p:spPr>
            <a:xfrm>
              <a:off x="-1" y="341020"/>
              <a:ext cx="1790750" cy="561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31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85</a:t>
              </a:r>
              <a:r>
                <a:rPr sz="2300"/>
                <a:t>%</a:t>
              </a:r>
            </a:p>
          </p:txBody>
        </p:sp>
      </p:grpSp>
      <p:grpSp>
        <p:nvGrpSpPr>
          <p:cNvPr id="1093" name="Rectangle 8"/>
          <p:cNvGrpSpPr/>
          <p:nvPr/>
        </p:nvGrpSpPr>
        <p:grpSpPr>
          <a:xfrm>
            <a:off x="8102428" y="2276310"/>
            <a:ext cx="1790749" cy="1243383"/>
            <a:chOff x="0" y="0"/>
            <a:chExt cx="1790748" cy="1243381"/>
          </a:xfrm>
        </p:grpSpPr>
        <p:sp>
          <p:nvSpPr>
            <p:cNvPr id="1091" name="Rectangle"/>
            <p:cNvSpPr/>
            <p:nvPr/>
          </p:nvSpPr>
          <p:spPr>
            <a:xfrm>
              <a:off x="-1" y="0"/>
              <a:ext cx="1790750" cy="1243382"/>
            </a:xfrm>
            <a:prstGeom prst="rect">
              <a:avLst/>
            </a:prstGeom>
            <a:solidFill>
              <a:srgbClr val="FFFFFF">
                <a:alpha val="61000"/>
              </a:srgbClr>
            </a:solidFill>
            <a:ln w="3175" cap="flat">
              <a:solidFill>
                <a:srgbClr val="7CB0E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2" name="5 Weeks"/>
            <p:cNvSpPr txBox="1"/>
            <p:nvPr/>
          </p:nvSpPr>
          <p:spPr>
            <a:xfrm>
              <a:off x="-1" y="341020"/>
              <a:ext cx="1790750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cap="small" sz="3100">
                  <a:solidFill>
                    <a:srgbClr val="1D63A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5 Weeks</a:t>
              </a:r>
            </a:p>
          </p:txBody>
        </p:sp>
      </p:grpSp>
      <p:grpSp>
        <p:nvGrpSpPr>
          <p:cNvPr id="1096" name="Rectangle 8"/>
          <p:cNvGrpSpPr/>
          <p:nvPr/>
        </p:nvGrpSpPr>
        <p:grpSpPr>
          <a:xfrm>
            <a:off x="8096047" y="2276311"/>
            <a:ext cx="1790749" cy="1243382"/>
            <a:chOff x="0" y="0"/>
            <a:chExt cx="1790748" cy="1243380"/>
          </a:xfrm>
        </p:grpSpPr>
        <p:sp>
          <p:nvSpPr>
            <p:cNvPr id="1094" name="Rectangle"/>
            <p:cNvSpPr/>
            <p:nvPr/>
          </p:nvSpPr>
          <p:spPr>
            <a:xfrm>
              <a:off x="-1" y="0"/>
              <a:ext cx="1790750" cy="124338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7CB0E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cap="small" sz="14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095" name="2 Weeks…"/>
            <p:cNvSpPr txBox="1"/>
            <p:nvPr/>
          </p:nvSpPr>
          <p:spPr>
            <a:xfrm>
              <a:off x="-1" y="233070"/>
              <a:ext cx="1790750" cy="77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cap="small" sz="31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2 Weeks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cap="small" sz="1400">
                  <a:solidFill>
                    <a:srgbClr val="7CB0E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Incl. TdM</a:t>
              </a:r>
            </a:p>
          </p:txBody>
        </p:sp>
      </p:grpSp>
      <p:grpSp>
        <p:nvGrpSpPr>
          <p:cNvPr id="1104" name="Gruppieren 84"/>
          <p:cNvGrpSpPr/>
          <p:nvPr/>
        </p:nvGrpSpPr>
        <p:grpSpPr>
          <a:xfrm>
            <a:off x="2278982" y="3644049"/>
            <a:ext cx="1974913" cy="1275554"/>
            <a:chOff x="0" y="0"/>
            <a:chExt cx="1974911" cy="1275553"/>
          </a:xfrm>
        </p:grpSpPr>
        <p:grpSp>
          <p:nvGrpSpPr>
            <p:cNvPr id="1099" name="Rectangle 4"/>
            <p:cNvGrpSpPr/>
            <p:nvPr/>
          </p:nvGrpSpPr>
          <p:grpSpPr>
            <a:xfrm>
              <a:off x="0" y="436972"/>
              <a:ext cx="1974912" cy="838582"/>
              <a:chOff x="0" y="0"/>
              <a:chExt cx="1974911" cy="838580"/>
            </a:xfrm>
          </p:grpSpPr>
          <p:sp>
            <p:nvSpPr>
              <p:cNvPr id="1097" name="Rectangle"/>
              <p:cNvSpPr/>
              <p:nvPr/>
            </p:nvSpPr>
            <p:spPr>
              <a:xfrm>
                <a:off x="-1" y="0"/>
                <a:ext cx="1974913" cy="838581"/>
              </a:xfrm>
              <a:prstGeom prst="rect">
                <a:avLst/>
              </a:prstGeom>
              <a:noFill/>
              <a:ln w="12700" cap="flat">
                <a:solidFill>
                  <a:srgbClr val="1D63A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900"/>
                  </a:lnSpc>
                  <a:defRPr i="1" sz="1600">
                    <a:solidFill>
                      <a:srgbClr val="1D63A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1098" name="model-based test…"/>
              <p:cNvSpPr txBox="1"/>
              <p:nvPr/>
            </p:nvSpPr>
            <p:spPr>
              <a:xfrm>
                <a:off x="-1" y="168531"/>
                <a:ext cx="1974913" cy="50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lnSpc>
                    <a:spcPts val="1900"/>
                  </a:lnSpc>
                  <a:defRPr b="1" i="1" sz="1400">
                    <a:solidFill>
                      <a:srgbClr val="80808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model-based test</a:t>
                </a:r>
              </a:p>
              <a:p>
                <a:pPr algn="ctr">
                  <a:lnSpc>
                    <a:spcPts val="1900"/>
                  </a:lnSpc>
                  <a:defRPr b="1" sz="2300">
                    <a:solidFill>
                      <a:srgbClr val="1D63A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Automation</a:t>
                </a:r>
              </a:p>
            </p:txBody>
          </p:sp>
        </p:grpSp>
        <p:grpSp>
          <p:nvGrpSpPr>
            <p:cNvPr id="1102" name="Rectangle 6"/>
            <p:cNvGrpSpPr/>
            <p:nvPr/>
          </p:nvGrpSpPr>
          <p:grpSpPr>
            <a:xfrm>
              <a:off x="0" y="-1"/>
              <a:ext cx="1974912" cy="447042"/>
              <a:chOff x="0" y="0"/>
              <a:chExt cx="1974911" cy="447040"/>
            </a:xfrm>
          </p:grpSpPr>
          <p:sp>
            <p:nvSpPr>
              <p:cNvPr id="1100" name="Rectangle"/>
              <p:cNvSpPr/>
              <p:nvPr/>
            </p:nvSpPr>
            <p:spPr>
              <a:xfrm>
                <a:off x="0" y="16960"/>
                <a:ext cx="1974912" cy="413120"/>
              </a:xfrm>
              <a:prstGeom prst="rect">
                <a:avLst/>
              </a:prstGeom>
              <a:solidFill>
                <a:srgbClr val="1D63AF"/>
              </a:solidFill>
              <a:ln w="12700" cap="flat">
                <a:solidFill>
                  <a:srgbClr val="1D63A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101" name="Automate"/>
              <p:cNvSpPr txBox="1"/>
              <p:nvPr/>
            </p:nvSpPr>
            <p:spPr>
              <a:xfrm>
                <a:off x="0" y="0"/>
                <a:ext cx="1974912" cy="447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23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  Automate</a:t>
                </a:r>
              </a:p>
            </p:txBody>
          </p:sp>
        </p:grpSp>
        <p:pic>
          <p:nvPicPr>
            <p:cNvPr id="1103" name="Grafik 48" descr="Grafik 4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9764155">
              <a:off x="54663" y="112017"/>
              <a:ext cx="247345" cy="19297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01600" dist="0" dir="2700000">
                <a:srgbClr val="000000">
                  <a:alpha val="20000"/>
                </a:srgbClr>
              </a:outerShdw>
            </a:effectLst>
          </p:spPr>
        </p:pic>
      </p:grpSp>
      <p:grpSp>
        <p:nvGrpSpPr>
          <p:cNvPr id="1114" name="Gruppieren 82"/>
          <p:cNvGrpSpPr/>
          <p:nvPr/>
        </p:nvGrpSpPr>
        <p:grpSpPr>
          <a:xfrm>
            <a:off x="2278982" y="2259351"/>
            <a:ext cx="1974913" cy="1260567"/>
            <a:chOff x="0" y="0"/>
            <a:chExt cx="1974911" cy="1260566"/>
          </a:xfrm>
        </p:grpSpPr>
        <p:grpSp>
          <p:nvGrpSpPr>
            <p:cNvPr id="1107" name="Rectangle 4"/>
            <p:cNvGrpSpPr/>
            <p:nvPr/>
          </p:nvGrpSpPr>
          <p:grpSpPr>
            <a:xfrm>
              <a:off x="0" y="422785"/>
              <a:ext cx="1974912" cy="837782"/>
              <a:chOff x="0" y="0"/>
              <a:chExt cx="1974911" cy="837781"/>
            </a:xfrm>
          </p:grpSpPr>
          <p:sp>
            <p:nvSpPr>
              <p:cNvPr id="1105" name="Rectangle"/>
              <p:cNvSpPr/>
              <p:nvPr/>
            </p:nvSpPr>
            <p:spPr>
              <a:xfrm>
                <a:off x="-1" y="-1"/>
                <a:ext cx="1974913" cy="83778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C4DC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900"/>
                  </a:lnSpc>
                  <a:defRPr i="1" sz="1900">
                    <a:solidFill>
                      <a:srgbClr val="7CB0E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1106" name="value-based…"/>
              <p:cNvSpPr txBox="1"/>
              <p:nvPr/>
            </p:nvSpPr>
            <p:spPr>
              <a:xfrm>
                <a:off x="-1" y="168131"/>
                <a:ext cx="1974913" cy="50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lnSpc>
                    <a:spcPts val="1900"/>
                  </a:lnSpc>
                  <a:defRPr b="1" i="1" sz="1400">
                    <a:solidFill>
                      <a:srgbClr val="80808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value-based</a:t>
                </a:r>
              </a:p>
              <a:p>
                <a:pPr algn="ctr">
                  <a:lnSpc>
                    <a:spcPts val="1900"/>
                  </a:lnSpc>
                  <a:defRPr b="1" sz="2300">
                    <a:solidFill>
                      <a:srgbClr val="7CB0E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Test Cases</a:t>
                </a:r>
              </a:p>
            </p:txBody>
          </p:sp>
        </p:grpSp>
        <p:grpSp>
          <p:nvGrpSpPr>
            <p:cNvPr id="1110" name="Rectangle 6"/>
            <p:cNvGrpSpPr/>
            <p:nvPr/>
          </p:nvGrpSpPr>
          <p:grpSpPr>
            <a:xfrm>
              <a:off x="0" y="-1"/>
              <a:ext cx="1974912" cy="447042"/>
              <a:chOff x="0" y="0"/>
              <a:chExt cx="1974911" cy="447040"/>
            </a:xfrm>
          </p:grpSpPr>
          <p:sp>
            <p:nvSpPr>
              <p:cNvPr id="1108" name="Rectangle"/>
              <p:cNvSpPr/>
              <p:nvPr/>
            </p:nvSpPr>
            <p:spPr>
              <a:xfrm>
                <a:off x="0" y="16960"/>
                <a:ext cx="1974912" cy="413120"/>
              </a:xfrm>
              <a:prstGeom prst="rect">
                <a:avLst/>
              </a:prstGeom>
              <a:solidFill>
                <a:srgbClr val="7CB0E9"/>
              </a:solidFill>
              <a:ln w="12700" cap="flat">
                <a:solidFill>
                  <a:srgbClr val="C4DCF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109" name="Optimize"/>
              <p:cNvSpPr txBox="1"/>
              <p:nvPr/>
            </p:nvSpPr>
            <p:spPr>
              <a:xfrm>
                <a:off x="0" y="0"/>
                <a:ext cx="1974912" cy="447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23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   Optimize</a:t>
                </a:r>
              </a:p>
            </p:txBody>
          </p:sp>
        </p:grpSp>
        <p:grpSp>
          <p:nvGrpSpPr>
            <p:cNvPr id="1113" name="Grafik 59"/>
            <p:cNvGrpSpPr/>
            <p:nvPr/>
          </p:nvGrpSpPr>
          <p:grpSpPr>
            <a:xfrm>
              <a:off x="97067" y="125709"/>
              <a:ext cx="206555" cy="188328"/>
              <a:chOff x="0" y="0"/>
              <a:chExt cx="206553" cy="188326"/>
            </a:xfrm>
          </p:grpSpPr>
          <p:sp>
            <p:nvSpPr>
              <p:cNvPr id="1111" name="Rectangle"/>
              <p:cNvSpPr/>
              <p:nvPr/>
            </p:nvSpPr>
            <p:spPr>
              <a:xfrm>
                <a:off x="0" y="0"/>
                <a:ext cx="206554" cy="18832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112" name="image152.jpeg" descr="image15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06554" cy="1883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117" name="Rectangle 8"/>
          <p:cNvGrpSpPr/>
          <p:nvPr/>
        </p:nvGrpSpPr>
        <p:grpSpPr>
          <a:xfrm>
            <a:off x="2278982" y="1689711"/>
            <a:ext cx="1977908" cy="495595"/>
            <a:chOff x="0" y="0"/>
            <a:chExt cx="1977906" cy="495594"/>
          </a:xfrm>
        </p:grpSpPr>
        <p:sp>
          <p:nvSpPr>
            <p:cNvPr id="1115" name="Rectangle"/>
            <p:cNvSpPr/>
            <p:nvPr/>
          </p:nvSpPr>
          <p:spPr>
            <a:xfrm>
              <a:off x="0" y="-1"/>
              <a:ext cx="1977907" cy="495596"/>
            </a:xfrm>
            <a:prstGeom prst="rect">
              <a:avLst/>
            </a:prstGeom>
            <a:solidFill>
              <a:srgbClr val="808080">
                <a:alpha val="80000"/>
              </a:srgbClr>
            </a:solidFill>
            <a:ln w="317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6" name="Start"/>
            <p:cNvSpPr txBox="1"/>
            <p:nvPr/>
          </p:nvSpPr>
          <p:spPr>
            <a:xfrm>
              <a:off x="0" y="75077"/>
              <a:ext cx="1977907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Start</a:t>
              </a:r>
            </a:p>
          </p:txBody>
        </p:sp>
      </p:grpSp>
      <p:grpSp>
        <p:nvGrpSpPr>
          <p:cNvPr id="1120" name="Rectangle 8"/>
          <p:cNvGrpSpPr/>
          <p:nvPr/>
        </p:nvGrpSpPr>
        <p:grpSpPr>
          <a:xfrm>
            <a:off x="4340676" y="1693896"/>
            <a:ext cx="1790749" cy="495596"/>
            <a:chOff x="0" y="0"/>
            <a:chExt cx="1790748" cy="495594"/>
          </a:xfrm>
        </p:grpSpPr>
        <p:sp>
          <p:nvSpPr>
            <p:cNvPr id="1118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F2F2F2">
                <a:alpha val="61000"/>
              </a:srgbClr>
            </a:solidFill>
            <a:ln w="3175" cap="flat">
              <a:solidFill>
                <a:srgbClr val="B3B3A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9" name="2200"/>
            <p:cNvSpPr txBox="1"/>
            <p:nvPr/>
          </p:nvSpPr>
          <p:spPr>
            <a:xfrm>
              <a:off x="-1" y="56027"/>
              <a:ext cx="179075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cap="small" sz="1900">
                  <a:solidFill>
                    <a:srgbClr val="474B55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2200</a:t>
              </a:r>
            </a:p>
          </p:txBody>
        </p:sp>
      </p:grpSp>
      <p:grpSp>
        <p:nvGrpSpPr>
          <p:cNvPr id="1123" name="Rectangle 8"/>
          <p:cNvGrpSpPr/>
          <p:nvPr/>
        </p:nvGrpSpPr>
        <p:grpSpPr>
          <a:xfrm>
            <a:off x="6219973" y="1693896"/>
            <a:ext cx="1790749" cy="495596"/>
            <a:chOff x="0" y="0"/>
            <a:chExt cx="1790748" cy="495594"/>
          </a:xfrm>
        </p:grpSpPr>
        <p:sp>
          <p:nvSpPr>
            <p:cNvPr id="1121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F2F2F2">
                <a:alpha val="61000"/>
              </a:srgbClr>
            </a:solidFill>
            <a:ln w="3175" cap="flat">
              <a:solidFill>
                <a:srgbClr val="B3B3A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cap="small" sz="1900">
                  <a:solidFill>
                    <a:srgbClr val="474B55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122" name="30%"/>
            <p:cNvSpPr txBox="1"/>
            <p:nvPr/>
          </p:nvSpPr>
          <p:spPr>
            <a:xfrm>
              <a:off x="-1" y="56027"/>
              <a:ext cx="179075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cap="small" sz="1900">
                  <a:solidFill>
                    <a:srgbClr val="474B55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30</a:t>
              </a:r>
              <a:r>
                <a:rPr sz="1600"/>
                <a:t>%</a:t>
              </a:r>
            </a:p>
          </p:txBody>
        </p:sp>
      </p:grpSp>
      <p:grpSp>
        <p:nvGrpSpPr>
          <p:cNvPr id="1126" name="Rectangle 8"/>
          <p:cNvGrpSpPr/>
          <p:nvPr/>
        </p:nvGrpSpPr>
        <p:grpSpPr>
          <a:xfrm>
            <a:off x="8094505" y="1693896"/>
            <a:ext cx="1790749" cy="495595"/>
            <a:chOff x="0" y="0"/>
            <a:chExt cx="1790748" cy="495594"/>
          </a:xfrm>
        </p:grpSpPr>
        <p:sp>
          <p:nvSpPr>
            <p:cNvPr id="1124" name="Rectangle"/>
            <p:cNvSpPr/>
            <p:nvPr/>
          </p:nvSpPr>
          <p:spPr>
            <a:xfrm>
              <a:off x="-1" y="-1"/>
              <a:ext cx="1790750" cy="495596"/>
            </a:xfrm>
            <a:prstGeom prst="rect">
              <a:avLst/>
            </a:prstGeom>
            <a:solidFill>
              <a:srgbClr val="F2F2F2">
                <a:alpha val="61000"/>
              </a:srgbClr>
            </a:solidFill>
            <a:ln w="3175" cap="flat">
              <a:solidFill>
                <a:srgbClr val="B3B3A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25" name="8 Weeks"/>
            <p:cNvSpPr txBox="1"/>
            <p:nvPr/>
          </p:nvSpPr>
          <p:spPr>
            <a:xfrm>
              <a:off x="-1" y="56027"/>
              <a:ext cx="1790750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cap="small" sz="1900">
                  <a:solidFill>
                    <a:srgbClr val="474B55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8 Weeks</a:t>
              </a:r>
            </a:p>
          </p:txBody>
        </p:sp>
      </p:grpSp>
      <p:grpSp>
        <p:nvGrpSpPr>
          <p:cNvPr id="1133" name="Gruppieren 84"/>
          <p:cNvGrpSpPr/>
          <p:nvPr/>
        </p:nvGrpSpPr>
        <p:grpSpPr>
          <a:xfrm>
            <a:off x="2278982" y="5028301"/>
            <a:ext cx="1974913" cy="1275569"/>
            <a:chOff x="0" y="0"/>
            <a:chExt cx="1974911" cy="1275567"/>
          </a:xfrm>
        </p:grpSpPr>
        <p:grpSp>
          <p:nvGrpSpPr>
            <p:cNvPr id="1129" name="Rectangle 4"/>
            <p:cNvGrpSpPr/>
            <p:nvPr/>
          </p:nvGrpSpPr>
          <p:grpSpPr>
            <a:xfrm>
              <a:off x="0" y="436986"/>
              <a:ext cx="1974912" cy="838582"/>
              <a:chOff x="0" y="0"/>
              <a:chExt cx="1974911" cy="838580"/>
            </a:xfrm>
          </p:grpSpPr>
          <p:sp>
            <p:nvSpPr>
              <p:cNvPr id="1127" name="Rectangle"/>
              <p:cNvSpPr/>
              <p:nvPr/>
            </p:nvSpPr>
            <p:spPr>
              <a:xfrm>
                <a:off x="-1" y="0"/>
                <a:ext cx="1974913" cy="838581"/>
              </a:xfrm>
              <a:prstGeom prst="rect">
                <a:avLst/>
              </a:prstGeom>
              <a:noFill/>
              <a:ln w="12700" cap="flat">
                <a:solidFill>
                  <a:srgbClr val="1D63A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ts val="1900"/>
                  </a:lnSpc>
                  <a:defRPr i="1" sz="1600">
                    <a:solidFill>
                      <a:srgbClr val="164A8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1128" name="Continuous…"/>
              <p:cNvSpPr txBox="1"/>
              <p:nvPr/>
            </p:nvSpPr>
            <p:spPr>
              <a:xfrm>
                <a:off x="-1" y="168531"/>
                <a:ext cx="1974913" cy="50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lnSpc>
                    <a:spcPts val="1900"/>
                  </a:lnSpc>
                  <a:defRPr b="1" i="1" sz="1400">
                    <a:solidFill>
                      <a:srgbClr val="80808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Continuous</a:t>
                </a:r>
              </a:p>
              <a:p>
                <a:pPr algn="ctr">
                  <a:lnSpc>
                    <a:spcPts val="1900"/>
                  </a:lnSpc>
                  <a:defRPr b="1" sz="2300">
                    <a:solidFill>
                      <a:srgbClr val="164A8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Integration</a:t>
                </a:r>
              </a:p>
            </p:txBody>
          </p:sp>
        </p:grpSp>
        <p:grpSp>
          <p:nvGrpSpPr>
            <p:cNvPr id="1132" name="Rectangle 6"/>
            <p:cNvGrpSpPr/>
            <p:nvPr/>
          </p:nvGrpSpPr>
          <p:grpSpPr>
            <a:xfrm>
              <a:off x="0" y="-1"/>
              <a:ext cx="1974912" cy="447042"/>
              <a:chOff x="0" y="0"/>
              <a:chExt cx="1974911" cy="447040"/>
            </a:xfrm>
          </p:grpSpPr>
          <p:sp>
            <p:nvSpPr>
              <p:cNvPr id="1130" name="Rectangle"/>
              <p:cNvSpPr/>
              <p:nvPr/>
            </p:nvSpPr>
            <p:spPr>
              <a:xfrm>
                <a:off x="0" y="16960"/>
                <a:ext cx="1974912" cy="413120"/>
              </a:xfrm>
              <a:prstGeom prst="rect">
                <a:avLst/>
              </a:prstGeom>
              <a:solidFill>
                <a:srgbClr val="164A83"/>
              </a:solidFill>
              <a:ln w="12700" cap="flat">
                <a:solidFill>
                  <a:srgbClr val="1D63A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131" name="Integrate"/>
              <p:cNvSpPr txBox="1"/>
              <p:nvPr/>
            </p:nvSpPr>
            <p:spPr>
              <a:xfrm>
                <a:off x="0" y="0"/>
                <a:ext cx="1974912" cy="447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23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   Integrate</a:t>
                </a:r>
              </a:p>
            </p:txBody>
          </p:sp>
        </p:grpSp>
      </p:grpSp>
      <p:grpSp>
        <p:nvGrpSpPr>
          <p:cNvPr id="1140" name="Gruppieren 86"/>
          <p:cNvGrpSpPr/>
          <p:nvPr/>
        </p:nvGrpSpPr>
        <p:grpSpPr>
          <a:xfrm>
            <a:off x="8094505" y="5046060"/>
            <a:ext cx="1790749" cy="1305812"/>
            <a:chOff x="0" y="0"/>
            <a:chExt cx="1790748" cy="1305810"/>
          </a:xfrm>
        </p:grpSpPr>
        <p:grpSp>
          <p:nvGrpSpPr>
            <p:cNvPr id="1136" name="Rectangle 8"/>
            <p:cNvGrpSpPr/>
            <p:nvPr/>
          </p:nvGrpSpPr>
          <p:grpSpPr>
            <a:xfrm>
              <a:off x="0" y="0"/>
              <a:ext cx="1790749" cy="1257809"/>
              <a:chOff x="0" y="0"/>
              <a:chExt cx="1790748" cy="1257808"/>
            </a:xfrm>
          </p:grpSpPr>
          <p:sp>
            <p:nvSpPr>
              <p:cNvPr id="1134" name="Rectangle"/>
              <p:cNvSpPr/>
              <p:nvPr/>
            </p:nvSpPr>
            <p:spPr>
              <a:xfrm>
                <a:off x="-1" y="-1"/>
                <a:ext cx="1790750" cy="1257810"/>
              </a:xfrm>
              <a:prstGeom prst="rect">
                <a:avLst/>
              </a:prstGeom>
              <a:solidFill>
                <a:srgbClr val="FFFFFF">
                  <a:alpha val="61000"/>
                </a:srgbClr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5" name="&lt; 3 Hours"/>
              <p:cNvSpPr txBox="1"/>
              <p:nvPr/>
            </p:nvSpPr>
            <p:spPr>
              <a:xfrm>
                <a:off x="-1" y="399034"/>
                <a:ext cx="179075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2400">
                    <a:solidFill>
                      <a:srgbClr val="164A8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&lt; 3 Hours</a:t>
                </a:r>
              </a:p>
            </p:txBody>
          </p:sp>
        </p:grpSp>
        <p:grpSp>
          <p:nvGrpSpPr>
            <p:cNvPr id="1139" name="Rechteck 85"/>
            <p:cNvGrpSpPr/>
            <p:nvPr/>
          </p:nvGrpSpPr>
          <p:grpSpPr>
            <a:xfrm>
              <a:off x="0" y="782570"/>
              <a:ext cx="1790749" cy="523241"/>
              <a:chOff x="0" y="0"/>
              <a:chExt cx="1790747" cy="523240"/>
            </a:xfrm>
          </p:grpSpPr>
          <p:sp>
            <p:nvSpPr>
              <p:cNvPr id="1137" name="Rectangle"/>
              <p:cNvSpPr/>
              <p:nvPr/>
            </p:nvSpPr>
            <p:spPr>
              <a:xfrm>
                <a:off x="0" y="48001"/>
                <a:ext cx="1790748" cy="427237"/>
              </a:xfrm>
              <a:prstGeom prst="rect">
                <a:avLst/>
              </a:prstGeom>
              <a:solidFill>
                <a:srgbClr val="164A83"/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8" name="Continuous regression"/>
              <p:cNvSpPr txBox="1"/>
              <p:nvPr/>
            </p:nvSpPr>
            <p:spPr>
              <a:xfrm>
                <a:off x="0" y="-1"/>
                <a:ext cx="1790748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i="1"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Continuous regression</a:t>
                </a:r>
              </a:p>
            </p:txBody>
          </p:sp>
        </p:grpSp>
      </p:grpSp>
      <p:pic>
        <p:nvPicPr>
          <p:cNvPr id="114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9718" y="5156742"/>
            <a:ext cx="263164" cy="217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Gruppieren 6"/>
          <p:cNvGrpSpPr/>
          <p:nvPr/>
        </p:nvGrpSpPr>
        <p:grpSpPr>
          <a:xfrm>
            <a:off x="4340057" y="3661807"/>
            <a:ext cx="1791367" cy="1257796"/>
            <a:chOff x="0" y="0"/>
            <a:chExt cx="1791365" cy="1257794"/>
          </a:xfrm>
        </p:grpSpPr>
        <p:grpSp>
          <p:nvGrpSpPr>
            <p:cNvPr id="1146" name="Gruppieren 77"/>
            <p:cNvGrpSpPr/>
            <p:nvPr/>
          </p:nvGrpSpPr>
          <p:grpSpPr>
            <a:xfrm>
              <a:off x="618" y="-1"/>
              <a:ext cx="1790748" cy="1257796"/>
              <a:chOff x="0" y="0"/>
              <a:chExt cx="1790747" cy="1257794"/>
            </a:xfrm>
          </p:grpSpPr>
          <p:sp>
            <p:nvSpPr>
              <p:cNvPr id="1142" name="Rectangle 8"/>
              <p:cNvSpPr/>
              <p:nvPr/>
            </p:nvSpPr>
            <p:spPr>
              <a:xfrm>
                <a:off x="-1" y="-1"/>
                <a:ext cx="1790749" cy="1257796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2300">
                    <a:solidFill>
                      <a:srgbClr val="474B55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grpSp>
            <p:nvGrpSpPr>
              <p:cNvPr id="1145" name="Rechteck 79"/>
              <p:cNvGrpSpPr/>
              <p:nvPr/>
            </p:nvGrpSpPr>
            <p:grpSpPr>
              <a:xfrm>
                <a:off x="0" y="829774"/>
                <a:ext cx="1790746" cy="428021"/>
                <a:chOff x="0" y="0"/>
                <a:chExt cx="1790745" cy="428019"/>
              </a:xfrm>
            </p:grpSpPr>
            <p:sp>
              <p:nvSpPr>
                <p:cNvPr id="1143" name="Rectangle"/>
                <p:cNvSpPr/>
                <p:nvPr/>
              </p:nvSpPr>
              <p:spPr>
                <a:xfrm>
                  <a:off x="0" y="0"/>
                  <a:ext cx="1790746" cy="428020"/>
                </a:xfrm>
                <a:prstGeom prst="rect">
                  <a:avLst/>
                </a:prstGeom>
                <a:solidFill>
                  <a:srgbClr val="808080">
                    <a:alpha val="8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44" name="automation level"/>
                <p:cNvSpPr txBox="1"/>
                <p:nvPr/>
              </p:nvSpPr>
              <p:spPr>
                <a:xfrm>
                  <a:off x="0" y="60340"/>
                  <a:ext cx="1790746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i="1"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/>
                  <a:r>
                    <a:t>automation level</a:t>
                  </a:r>
                </a:p>
              </p:txBody>
            </p:sp>
          </p:grpSp>
        </p:grpSp>
        <p:sp>
          <p:nvSpPr>
            <p:cNvPr id="1147" name="Textfeld 1"/>
            <p:cNvSpPr txBox="1"/>
            <p:nvPr/>
          </p:nvSpPr>
          <p:spPr>
            <a:xfrm>
              <a:off x="-1" y="212051"/>
              <a:ext cx="1791366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cap="small" sz="3100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87%</a:t>
              </a:r>
            </a:p>
          </p:txBody>
        </p:sp>
      </p:grpSp>
      <p:grpSp>
        <p:nvGrpSpPr>
          <p:cNvPr id="1155" name="Gruppieren 7"/>
          <p:cNvGrpSpPr/>
          <p:nvPr/>
        </p:nvGrpSpPr>
        <p:grpSpPr>
          <a:xfrm>
            <a:off x="6219973" y="3661807"/>
            <a:ext cx="1790750" cy="1257795"/>
            <a:chOff x="0" y="0"/>
            <a:chExt cx="1790749" cy="1257793"/>
          </a:xfrm>
        </p:grpSpPr>
        <p:grpSp>
          <p:nvGrpSpPr>
            <p:cNvPr id="1153" name="Gruppieren 76"/>
            <p:cNvGrpSpPr/>
            <p:nvPr/>
          </p:nvGrpSpPr>
          <p:grpSpPr>
            <a:xfrm>
              <a:off x="0" y="0"/>
              <a:ext cx="1790750" cy="1257794"/>
              <a:chOff x="0" y="0"/>
              <a:chExt cx="1790748" cy="1257793"/>
            </a:xfrm>
          </p:grpSpPr>
          <p:sp>
            <p:nvSpPr>
              <p:cNvPr id="1149" name="Rectangle 8"/>
              <p:cNvSpPr/>
              <p:nvPr/>
            </p:nvSpPr>
            <p:spPr>
              <a:xfrm>
                <a:off x="-1" y="0"/>
                <a:ext cx="1790750" cy="1257794"/>
              </a:xfrm>
              <a:prstGeom prst="rect">
                <a:avLst/>
              </a:prstGeom>
              <a:solidFill>
                <a:srgbClr val="FFFFFF">
                  <a:alpha val="61000"/>
                </a:srgbClr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3100">
                    <a:solidFill>
                      <a:srgbClr val="474B55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grpSp>
            <p:nvGrpSpPr>
              <p:cNvPr id="1152" name="Rechteck 24"/>
              <p:cNvGrpSpPr/>
              <p:nvPr/>
            </p:nvGrpSpPr>
            <p:grpSpPr>
              <a:xfrm>
                <a:off x="-1" y="829774"/>
                <a:ext cx="1790749" cy="428020"/>
                <a:chOff x="0" y="0"/>
                <a:chExt cx="1790747" cy="428019"/>
              </a:xfrm>
            </p:grpSpPr>
            <p:sp>
              <p:nvSpPr>
                <p:cNvPr id="1150" name="Rectangle"/>
                <p:cNvSpPr/>
                <p:nvPr/>
              </p:nvSpPr>
              <p:spPr>
                <a:xfrm>
                  <a:off x="-1" y="-1"/>
                  <a:ext cx="1790749" cy="428021"/>
                </a:xfrm>
                <a:prstGeom prst="rect">
                  <a:avLst/>
                </a:prstGeom>
                <a:solidFill>
                  <a:srgbClr val="808080">
                    <a:alpha val="8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51" name="smoke testing"/>
                <p:cNvSpPr txBox="1"/>
                <p:nvPr/>
              </p:nvSpPr>
              <p:spPr>
                <a:xfrm>
                  <a:off x="-1" y="60339"/>
                  <a:ext cx="1790749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i="1"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/>
                  <a:r>
                    <a:t>smoke testing</a:t>
                  </a:r>
                </a:p>
              </p:txBody>
            </p:sp>
          </p:grpSp>
        </p:grpSp>
        <p:sp>
          <p:nvSpPr>
            <p:cNvPr id="1154" name="Textfeld 47"/>
            <p:cNvSpPr txBox="1"/>
            <p:nvPr/>
          </p:nvSpPr>
          <p:spPr>
            <a:xfrm>
              <a:off x="-1" y="205761"/>
              <a:ext cx="1790750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cap="small" sz="3100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1 Hours</a:t>
              </a:r>
            </a:p>
          </p:txBody>
        </p:sp>
      </p:grpSp>
      <p:grpSp>
        <p:nvGrpSpPr>
          <p:cNvPr id="1162" name="Gruppieren 8"/>
          <p:cNvGrpSpPr/>
          <p:nvPr/>
        </p:nvGrpSpPr>
        <p:grpSpPr>
          <a:xfrm>
            <a:off x="8094506" y="3661809"/>
            <a:ext cx="1798671" cy="1257793"/>
            <a:chOff x="0" y="0"/>
            <a:chExt cx="1798670" cy="1257792"/>
          </a:xfrm>
        </p:grpSpPr>
        <p:grpSp>
          <p:nvGrpSpPr>
            <p:cNvPr id="1160" name="Gruppieren 86"/>
            <p:cNvGrpSpPr/>
            <p:nvPr/>
          </p:nvGrpSpPr>
          <p:grpSpPr>
            <a:xfrm>
              <a:off x="-1" y="-1"/>
              <a:ext cx="1790749" cy="1257794"/>
              <a:chOff x="0" y="0"/>
              <a:chExt cx="1790747" cy="1257792"/>
            </a:xfrm>
          </p:grpSpPr>
          <p:sp>
            <p:nvSpPr>
              <p:cNvPr id="1156" name="Rectangle 8"/>
              <p:cNvSpPr/>
              <p:nvPr/>
            </p:nvSpPr>
            <p:spPr>
              <a:xfrm>
                <a:off x="-1" y="-1"/>
                <a:ext cx="1790749" cy="1257794"/>
              </a:xfrm>
              <a:prstGeom prst="rect">
                <a:avLst/>
              </a:prstGeom>
              <a:solidFill>
                <a:srgbClr val="FFFFFF">
                  <a:alpha val="61000"/>
                </a:srgbClr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3100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grpSp>
            <p:nvGrpSpPr>
              <p:cNvPr id="1159" name="Rechteck 85"/>
              <p:cNvGrpSpPr/>
              <p:nvPr/>
            </p:nvGrpSpPr>
            <p:grpSpPr>
              <a:xfrm>
                <a:off x="0" y="829773"/>
                <a:ext cx="1790748" cy="428019"/>
                <a:chOff x="0" y="0"/>
                <a:chExt cx="1790746" cy="428018"/>
              </a:xfrm>
            </p:grpSpPr>
            <p:sp>
              <p:nvSpPr>
                <p:cNvPr id="1157" name="Rectangle"/>
                <p:cNvSpPr/>
                <p:nvPr/>
              </p:nvSpPr>
              <p:spPr>
                <a:xfrm>
                  <a:off x="-1" y="-1"/>
                  <a:ext cx="1790748" cy="428020"/>
                </a:xfrm>
                <a:prstGeom prst="rect">
                  <a:avLst/>
                </a:prstGeom>
                <a:solidFill>
                  <a:srgbClr val="1D63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58" name="regression testing"/>
                <p:cNvSpPr txBox="1"/>
                <p:nvPr/>
              </p:nvSpPr>
              <p:spPr>
                <a:xfrm>
                  <a:off x="-1" y="60339"/>
                  <a:ext cx="1790748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i="1"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/>
                  <a:r>
                    <a:t>regression testing</a:t>
                  </a:r>
                </a:p>
              </p:txBody>
            </p:sp>
          </p:grpSp>
        </p:grpSp>
        <p:sp>
          <p:nvSpPr>
            <p:cNvPr id="1161" name="Textfeld 49"/>
            <p:cNvSpPr txBox="1"/>
            <p:nvPr/>
          </p:nvSpPr>
          <p:spPr>
            <a:xfrm>
              <a:off x="-1" y="202895"/>
              <a:ext cx="1798672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cap="small" sz="3100">
                  <a:solidFill>
                    <a:srgbClr val="1D63A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2 Days</a:t>
              </a:r>
            </a:p>
          </p:txBody>
        </p:sp>
      </p:grpSp>
      <p:sp>
        <p:nvSpPr>
          <p:cNvPr id="1163" name="Slide Number Placeholder 5"/>
          <p:cNvSpPr txBox="1"/>
          <p:nvPr>
            <p:ph type="sldNum" sz="quarter" idx="2"/>
          </p:nvPr>
        </p:nvSpPr>
        <p:spPr>
          <a:xfrm>
            <a:off x="11516292" y="6477376"/>
            <a:ext cx="245380" cy="2438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7" tIns="45707" rIns="45707" bIns="45707"/>
          <a:lstStyle/>
          <a:p>
            <a:pPr/>
            <a:fld id="{86CB4B4D-7CA3-9044-876B-883B54F8677D}" type="slidenum"/>
          </a:p>
        </p:txBody>
      </p:sp>
      <p:grpSp>
        <p:nvGrpSpPr>
          <p:cNvPr id="1170" name="Gruppieren 7"/>
          <p:cNvGrpSpPr/>
          <p:nvPr/>
        </p:nvGrpSpPr>
        <p:grpSpPr>
          <a:xfrm>
            <a:off x="6219971" y="5042094"/>
            <a:ext cx="1790750" cy="1257795"/>
            <a:chOff x="0" y="0"/>
            <a:chExt cx="1790749" cy="1257793"/>
          </a:xfrm>
        </p:grpSpPr>
        <p:grpSp>
          <p:nvGrpSpPr>
            <p:cNvPr id="1168" name="Gruppieren 76"/>
            <p:cNvGrpSpPr/>
            <p:nvPr/>
          </p:nvGrpSpPr>
          <p:grpSpPr>
            <a:xfrm>
              <a:off x="0" y="0"/>
              <a:ext cx="1790750" cy="1257794"/>
              <a:chOff x="0" y="0"/>
              <a:chExt cx="1790748" cy="1257793"/>
            </a:xfrm>
          </p:grpSpPr>
          <p:sp>
            <p:nvSpPr>
              <p:cNvPr id="1164" name="Rectangle 8"/>
              <p:cNvSpPr/>
              <p:nvPr/>
            </p:nvSpPr>
            <p:spPr>
              <a:xfrm>
                <a:off x="-1" y="0"/>
                <a:ext cx="1790750" cy="1257794"/>
              </a:xfrm>
              <a:prstGeom prst="rect">
                <a:avLst/>
              </a:prstGeom>
              <a:solidFill>
                <a:srgbClr val="FFFFFF">
                  <a:alpha val="61000"/>
                </a:srgbClr>
              </a:solidFill>
              <a:ln w="3175" cap="flat">
                <a:solidFill>
                  <a:srgbClr val="1D63A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3100">
                    <a:solidFill>
                      <a:srgbClr val="474B55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grpSp>
            <p:nvGrpSpPr>
              <p:cNvPr id="1167" name="Rechteck 24"/>
              <p:cNvGrpSpPr/>
              <p:nvPr/>
            </p:nvGrpSpPr>
            <p:grpSpPr>
              <a:xfrm>
                <a:off x="-1" y="829774"/>
                <a:ext cx="1790749" cy="428020"/>
                <a:chOff x="0" y="0"/>
                <a:chExt cx="1790747" cy="428019"/>
              </a:xfrm>
            </p:grpSpPr>
            <p:sp>
              <p:nvSpPr>
                <p:cNvPr id="1165" name="Rectangle"/>
                <p:cNvSpPr/>
                <p:nvPr/>
              </p:nvSpPr>
              <p:spPr>
                <a:xfrm>
                  <a:off x="-1" y="-1"/>
                  <a:ext cx="1790749" cy="428021"/>
                </a:xfrm>
                <a:prstGeom prst="rect">
                  <a:avLst/>
                </a:prstGeom>
                <a:solidFill>
                  <a:srgbClr val="808080">
                    <a:alpha val="8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66" name="smoke testing"/>
                <p:cNvSpPr txBox="1"/>
                <p:nvPr/>
              </p:nvSpPr>
              <p:spPr>
                <a:xfrm>
                  <a:off x="-1" y="60339"/>
                  <a:ext cx="1790749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i="1"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/>
                  <a:r>
                    <a:t>smoke testing</a:t>
                  </a:r>
                </a:p>
              </p:txBody>
            </p:sp>
          </p:grpSp>
        </p:grpSp>
        <p:sp>
          <p:nvSpPr>
            <p:cNvPr id="1169" name="Textfeld 47"/>
            <p:cNvSpPr txBox="1"/>
            <p:nvPr/>
          </p:nvSpPr>
          <p:spPr>
            <a:xfrm>
              <a:off x="-1" y="205761"/>
              <a:ext cx="1790750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cap="small" sz="3100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12 Mins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"/>
                            </p:stCondLst>
                            <p:childTnLst>
                              <p:par>
                                <p:cTn id="46" presetClass="entr" nodeType="after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Class="entr" nodeType="after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"/>
                            </p:stCondLst>
                            <p:childTnLst>
                              <p:par>
                                <p:cTn id="56" presetClass="entr" nodeType="after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"/>
                            </p:stCondLst>
                            <p:childTnLst>
                              <p:par>
                                <p:cTn id="73" presetClass="entr" nodeType="after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5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5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"/>
                            </p:stCondLst>
                            <p:childTnLst>
                              <p:par>
                                <p:cTn id="84" presetClass="entr" nodeType="after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"/>
                            </p:stCondLst>
                            <p:childTnLst>
                              <p:par>
                                <p:cTn id="95" presetClass="entr" nodeType="afterEffect" presetSubtype="1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"/>
                            </p:stCondLst>
                            <p:childTnLst>
                              <p:par>
                                <p:cTn id="100" presetClass="entr" nodeType="afterEffect" presetSubtype="1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0" grpId="19"/>
      <p:bldP build="whole" bldLvl="1" animBg="1" rev="0" advAuto="0" spid="1081" grpId="4"/>
      <p:bldP build="whole" bldLvl="1" animBg="1" rev="0" advAuto="0" spid="1087" grpId="9"/>
      <p:bldP build="whole" bldLvl="1" animBg="1" rev="0" advAuto="0" spid="1114" grpId="8"/>
      <p:bldP build="whole" bldLvl="1" animBg="1" rev="0" advAuto="0" spid="1093" grpId="11"/>
      <p:bldP build="whole" bldLvl="1" animBg="1" rev="0" advAuto="0" spid="1140" grpId="18"/>
      <p:bldP build="whole" bldLvl="1" animBg="1" rev="0" advAuto="0" spid="1090" grpId="10"/>
      <p:bldP build="whole" bldLvl="1" animBg="1" rev="0" advAuto="0" spid="1133" grpId="17"/>
      <p:bldP build="whole" bldLvl="1" animBg="1" rev="0" advAuto="0" spid="1123" grpId="5"/>
      <p:bldP build="whole" bldLvl="1" animBg="1" rev="0" advAuto="0" spid="1117" grpId="1"/>
      <p:bldP build="whole" bldLvl="1" animBg="1" rev="0" advAuto="0" spid="1126" grpId="7"/>
      <p:bldP build="whole" bldLvl="1" animBg="1" rev="0" advAuto="0" spid="1078" grpId="2"/>
      <p:bldP build="whole" bldLvl="1" animBg="1" rev="0" advAuto="0" spid="1096" grpId="12"/>
      <p:bldP build="whole" bldLvl="1" animBg="1" rev="0" advAuto="0" spid="1104" grpId="14"/>
      <p:bldP build="whole" bldLvl="1" animBg="1" rev="0" advAuto="0" spid="1120" grpId="3"/>
      <p:bldP build="whole" bldLvl="1" animBg="1" rev="0" advAuto="0" spid="1162" grpId="13"/>
      <p:bldP build="whole" bldLvl="1" animBg="1" rev="0" advAuto="0" spid="1155" grpId="15"/>
      <p:bldP build="whole" bldLvl="1" animBg="1" rev="0" advAuto="0" spid="1084" grpId="6"/>
      <p:bldP build="whole" bldLvl="1" animBg="1" rev="0" advAuto="0" spid="1148" grpId="1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Title 1"/>
          <p:cNvSpPr txBox="1"/>
          <p:nvPr>
            <p:ph type="title"/>
          </p:nvPr>
        </p:nvSpPr>
        <p:spPr>
          <a:xfrm>
            <a:off x="837326" y="2766908"/>
            <a:ext cx="10504648" cy="1324183"/>
          </a:xfrm>
          <a:prstGeom prst="rect">
            <a:avLst/>
          </a:prstGeom>
        </p:spPr>
        <p:txBody>
          <a:bodyPr/>
          <a:lstStyle>
            <a:lvl1pPr algn="ctr" defTabSz="850391">
              <a:defRPr sz="5022"/>
            </a:lvl1pPr>
          </a:lstStyle>
          <a:p>
            <a:pPr/>
            <a:r>
              <a:t>What else is also important to know?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Text Placeholder 3"/>
          <p:cNvGrpSpPr/>
          <p:nvPr/>
        </p:nvGrpSpPr>
        <p:grpSpPr>
          <a:xfrm>
            <a:off x="-1" y="6297130"/>
            <a:ext cx="12179301" cy="557300"/>
            <a:chOff x="0" y="0"/>
            <a:chExt cx="12179300" cy="557298"/>
          </a:xfrm>
        </p:grpSpPr>
        <p:sp>
          <p:nvSpPr>
            <p:cNvPr id="1176" name="Rectangle"/>
            <p:cNvSpPr/>
            <p:nvPr/>
          </p:nvSpPr>
          <p:spPr>
            <a:xfrm>
              <a:off x="0" y="0"/>
              <a:ext cx="12179300" cy="557299"/>
            </a:xfrm>
            <a:prstGeom prst="rect">
              <a:avLst/>
            </a:prstGeom>
            <a:solidFill>
              <a:srgbClr val="1F1F1F"/>
            </a:solidFill>
            <a:ln w="12700" cap="flat">
              <a:noFill/>
              <a:miter lim="4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</a:p>
          </p:txBody>
        </p:sp>
        <p:sp>
          <p:nvSpPr>
            <p:cNvPr id="1177" name="Educate. Help. Augment."/>
            <p:cNvSpPr txBox="1"/>
            <p:nvPr/>
          </p:nvSpPr>
          <p:spPr>
            <a:xfrm>
              <a:off x="0" y="48827"/>
              <a:ext cx="12179300" cy="459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Educate. Help. Augment.</a:t>
              </a:r>
            </a:p>
          </p:txBody>
        </p:sp>
      </p:grpSp>
      <p:grpSp>
        <p:nvGrpSpPr>
          <p:cNvPr id="1181" name="Rechteck 85"/>
          <p:cNvGrpSpPr/>
          <p:nvPr/>
        </p:nvGrpSpPr>
        <p:grpSpPr>
          <a:xfrm>
            <a:off x="335010" y="2354541"/>
            <a:ext cx="11509281" cy="1438661"/>
            <a:chOff x="0" y="0"/>
            <a:chExt cx="11509279" cy="1438659"/>
          </a:xfrm>
        </p:grpSpPr>
        <p:sp>
          <p:nvSpPr>
            <p:cNvPr id="1179" name="Rectangle"/>
            <p:cNvSpPr/>
            <p:nvPr/>
          </p:nvSpPr>
          <p:spPr>
            <a:xfrm>
              <a:off x="-1" y="-1"/>
              <a:ext cx="11509281" cy="1438661"/>
            </a:xfrm>
            <a:prstGeom prst="rect">
              <a:avLst/>
            </a:prstGeom>
            <a:solidFill>
              <a:srgbClr val="00B050"/>
            </a:solidFill>
            <a:ln w="3175" cap="flat">
              <a:solidFill>
                <a:srgbClr val="474B55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1180" name="Training"/>
            <p:cNvSpPr txBox="1"/>
            <p:nvPr/>
          </p:nvSpPr>
          <p:spPr>
            <a:xfrm>
              <a:off x="-1" y="127557"/>
              <a:ext cx="11509281" cy="118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Training</a:t>
              </a:r>
            </a:p>
          </p:txBody>
        </p:sp>
      </p:grpSp>
      <p:grpSp>
        <p:nvGrpSpPr>
          <p:cNvPr id="1184" name="Rechteck 85"/>
          <p:cNvGrpSpPr/>
          <p:nvPr/>
        </p:nvGrpSpPr>
        <p:grpSpPr>
          <a:xfrm>
            <a:off x="335010" y="556259"/>
            <a:ext cx="11509281" cy="1434082"/>
            <a:chOff x="0" y="0"/>
            <a:chExt cx="11509279" cy="1434080"/>
          </a:xfrm>
        </p:grpSpPr>
        <p:sp>
          <p:nvSpPr>
            <p:cNvPr id="1182" name="Rectangle"/>
            <p:cNvSpPr/>
            <p:nvPr/>
          </p:nvSpPr>
          <p:spPr>
            <a:xfrm>
              <a:off x="-1" y="-1"/>
              <a:ext cx="11509281" cy="1434082"/>
            </a:xfrm>
            <a:prstGeom prst="rect">
              <a:avLst/>
            </a:prstGeom>
            <a:solidFill>
              <a:schemeClr val="accent2"/>
            </a:solidFill>
            <a:ln w="3175" cap="flat">
              <a:solidFill>
                <a:srgbClr val="951409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1183" name="Support"/>
            <p:cNvSpPr txBox="1"/>
            <p:nvPr/>
          </p:nvSpPr>
          <p:spPr>
            <a:xfrm>
              <a:off x="-1" y="125267"/>
              <a:ext cx="11509281" cy="118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Support</a:t>
              </a:r>
            </a:p>
          </p:txBody>
        </p:sp>
      </p:grpSp>
      <p:grpSp>
        <p:nvGrpSpPr>
          <p:cNvPr id="1187" name="Rechteck 85"/>
          <p:cNvGrpSpPr/>
          <p:nvPr/>
        </p:nvGrpSpPr>
        <p:grpSpPr>
          <a:xfrm>
            <a:off x="335010" y="4174512"/>
            <a:ext cx="11509281" cy="1438661"/>
            <a:chOff x="0" y="0"/>
            <a:chExt cx="11509279" cy="1438659"/>
          </a:xfrm>
        </p:grpSpPr>
        <p:sp>
          <p:nvSpPr>
            <p:cNvPr id="1185" name="Rectangle"/>
            <p:cNvSpPr/>
            <p:nvPr/>
          </p:nvSpPr>
          <p:spPr>
            <a:xfrm>
              <a:off x="-1" y="-1"/>
              <a:ext cx="11509281" cy="1438661"/>
            </a:xfrm>
            <a:prstGeom prst="rect">
              <a:avLst/>
            </a:prstGeom>
            <a:solidFill>
              <a:srgbClr val="3479BD"/>
            </a:solidFill>
            <a:ln w="3175" cap="flat">
              <a:solidFill>
                <a:srgbClr val="474B55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1186" name="Professional Services"/>
            <p:cNvSpPr txBox="1"/>
            <p:nvPr/>
          </p:nvSpPr>
          <p:spPr>
            <a:xfrm>
              <a:off x="-1" y="127557"/>
              <a:ext cx="11509281" cy="1183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>
                <a:defRPr b="1" sz="7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Professional Services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Titel 4"/>
          <p:cNvSpPr txBox="1"/>
          <p:nvPr>
            <p:ph type="title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TOSCA</a:t>
            </a:r>
            <a:r>
              <a:rPr b="0"/>
              <a:t> Career paths </a:t>
            </a:r>
            <a:br>
              <a:rPr b="0"/>
            </a:br>
            <a:r>
              <a:rPr b="0" sz="2000"/>
              <a:t>tied to Heartbeat concept</a:t>
            </a:r>
          </a:p>
        </p:txBody>
      </p:sp>
      <p:sp>
        <p:nvSpPr>
          <p:cNvPr id="1190" name="Slide Number Placeholder 3"/>
          <p:cNvSpPr txBox="1"/>
          <p:nvPr>
            <p:ph type="sldNum" sz="quarter" idx="4294967295"/>
          </p:nvPr>
        </p:nvSpPr>
        <p:spPr>
          <a:xfrm>
            <a:off x="11507172" y="6410174"/>
            <a:ext cx="245309" cy="2437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/>
          <a:lstStyle/>
          <a:p>
            <a:pPr/>
            <a:fld id="{86CB4B4D-7CA3-9044-876B-883B54F8677D}" type="slidenum"/>
          </a:p>
        </p:txBody>
      </p:sp>
      <p:sp>
        <p:nvSpPr>
          <p:cNvPr id="1191" name="Straight Connector 69"/>
          <p:cNvSpPr/>
          <p:nvPr/>
        </p:nvSpPr>
        <p:spPr>
          <a:xfrm>
            <a:off x="7518885" y="4036416"/>
            <a:ext cx="1" cy="458063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192" name="Rectangle 68"/>
          <p:cNvSpPr/>
          <p:nvPr/>
        </p:nvSpPr>
        <p:spPr>
          <a:xfrm>
            <a:off x="7000812" y="3483824"/>
            <a:ext cx="1036148" cy="60753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193" name="Straight Connector 89"/>
          <p:cNvSpPr/>
          <p:nvPr/>
        </p:nvSpPr>
        <p:spPr>
          <a:xfrm>
            <a:off x="9250096" y="1586921"/>
            <a:ext cx="1" cy="458063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194" name="Rectangle 88"/>
          <p:cNvSpPr/>
          <p:nvPr/>
        </p:nvSpPr>
        <p:spPr>
          <a:xfrm>
            <a:off x="8732022" y="1108224"/>
            <a:ext cx="1036147" cy="55726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195" name="Straight Connector 67"/>
          <p:cNvSpPr/>
          <p:nvPr/>
        </p:nvSpPr>
        <p:spPr>
          <a:xfrm>
            <a:off x="7532120" y="2267223"/>
            <a:ext cx="1" cy="458062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196" name="Rectangle 66"/>
          <p:cNvSpPr/>
          <p:nvPr/>
        </p:nvSpPr>
        <p:spPr>
          <a:xfrm>
            <a:off x="7014047" y="1751689"/>
            <a:ext cx="1036147" cy="5443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197" name="Straight Connector 78"/>
          <p:cNvSpPr/>
          <p:nvPr/>
        </p:nvSpPr>
        <p:spPr>
          <a:xfrm flipV="1">
            <a:off x="5728090" y="2067043"/>
            <a:ext cx="3519980" cy="1456773"/>
          </a:xfrm>
          <a:prstGeom prst="line">
            <a:avLst/>
          </a:prstGeom>
          <a:solidFill>
            <a:srgbClr val="FFFFFF"/>
          </a:solidFill>
          <a:ln w="114300">
            <a:solidFill>
              <a:srgbClr val="C0000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198" name="Straight Connector 7"/>
          <p:cNvSpPr/>
          <p:nvPr/>
        </p:nvSpPr>
        <p:spPr>
          <a:xfrm flipV="1">
            <a:off x="2543075" y="3526544"/>
            <a:ext cx="3145364" cy="8775"/>
          </a:xfrm>
          <a:prstGeom prst="line">
            <a:avLst/>
          </a:prstGeom>
          <a:solidFill>
            <a:srgbClr val="FFFFFF"/>
          </a:solidFill>
          <a:ln w="114300">
            <a:solidFill>
              <a:srgbClr val="C00000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199" name="TextBox 29"/>
          <p:cNvSpPr txBox="1"/>
          <p:nvPr/>
        </p:nvSpPr>
        <p:spPr>
          <a:xfrm>
            <a:off x="4027290" y="4091358"/>
            <a:ext cx="55335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3 days </a:t>
            </a:r>
          </a:p>
        </p:txBody>
      </p:sp>
      <p:sp>
        <p:nvSpPr>
          <p:cNvPr id="1200" name="TextBox 42"/>
          <p:cNvSpPr txBox="1"/>
          <p:nvPr/>
        </p:nvSpPr>
        <p:spPr>
          <a:xfrm>
            <a:off x="7501713" y="2943271"/>
            <a:ext cx="106789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3 days </a:t>
            </a:r>
          </a:p>
        </p:txBody>
      </p:sp>
      <p:sp>
        <p:nvSpPr>
          <p:cNvPr id="1201" name="TextBox 48"/>
          <p:cNvSpPr txBox="1"/>
          <p:nvPr/>
        </p:nvSpPr>
        <p:spPr>
          <a:xfrm>
            <a:off x="3577417" y="5181813"/>
            <a:ext cx="245428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All “stations” hold certificates.</a:t>
            </a:r>
          </a:p>
        </p:txBody>
      </p:sp>
      <p:sp>
        <p:nvSpPr>
          <p:cNvPr id="1202" name="TextBox 51"/>
          <p:cNvSpPr txBox="1"/>
          <p:nvPr/>
        </p:nvSpPr>
        <p:spPr>
          <a:xfrm>
            <a:off x="3572267" y="5722882"/>
            <a:ext cx="316478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200">
                <a:solidFill>
                  <a:srgbClr val="80808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In addition to the three roles, we offer </a:t>
            </a: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Special Topic Courses </a:t>
            </a:r>
            <a:r>
              <a:t>as either instructor-led or self-paced learning.</a:t>
            </a:r>
          </a:p>
        </p:txBody>
      </p:sp>
      <p:sp>
        <p:nvSpPr>
          <p:cNvPr id="1203" name="Straight Connector 49"/>
          <p:cNvSpPr/>
          <p:nvPr/>
        </p:nvSpPr>
        <p:spPr>
          <a:xfrm>
            <a:off x="2617555" y="3702347"/>
            <a:ext cx="3124833" cy="2669"/>
          </a:xfrm>
          <a:prstGeom prst="line">
            <a:avLst/>
          </a:prstGeom>
          <a:solidFill>
            <a:srgbClr val="FFFFFF"/>
          </a:solidFill>
          <a:ln w="114300">
            <a:solidFill>
              <a:srgbClr val="1D63AF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04" name="Straight Connector 11"/>
          <p:cNvSpPr/>
          <p:nvPr/>
        </p:nvSpPr>
        <p:spPr>
          <a:xfrm>
            <a:off x="5733029" y="3890558"/>
            <a:ext cx="3519095" cy="1458909"/>
          </a:xfrm>
          <a:prstGeom prst="line">
            <a:avLst/>
          </a:prstGeom>
          <a:solidFill>
            <a:srgbClr val="FFFFFF"/>
          </a:solidFill>
          <a:ln w="114300">
            <a:solidFill>
              <a:schemeClr val="accent1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05" name="Straight Connector 53"/>
          <p:cNvSpPr/>
          <p:nvPr/>
        </p:nvSpPr>
        <p:spPr>
          <a:xfrm>
            <a:off x="2543075" y="3890557"/>
            <a:ext cx="3199313" cy="1784"/>
          </a:xfrm>
          <a:prstGeom prst="line">
            <a:avLst/>
          </a:prstGeom>
          <a:solidFill>
            <a:srgbClr val="FFFFFF"/>
          </a:solidFill>
          <a:ln w="114300">
            <a:solidFill>
              <a:schemeClr val="accent1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06" name="Rounded Rectangle 13"/>
          <p:cNvSpPr/>
          <p:nvPr/>
        </p:nvSpPr>
        <p:spPr>
          <a:xfrm>
            <a:off x="2468592" y="3406790"/>
            <a:ext cx="148964" cy="591112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07" name="TextBox 38"/>
          <p:cNvSpPr txBox="1"/>
          <p:nvPr/>
        </p:nvSpPr>
        <p:spPr>
          <a:xfrm>
            <a:off x="3696332" y="2381747"/>
            <a:ext cx="92868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Automation Specialist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1208" name="TextBox 41"/>
          <p:cNvSpPr txBox="1"/>
          <p:nvPr/>
        </p:nvSpPr>
        <p:spPr>
          <a:xfrm>
            <a:off x="3599752" y="2781603"/>
            <a:ext cx="109617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i="1" sz="7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(fit for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Heartbeat 1</a:t>
            </a:r>
            <a:r>
              <a:t>)</a:t>
            </a:r>
          </a:p>
        </p:txBody>
      </p:sp>
      <p:sp>
        <p:nvSpPr>
          <p:cNvPr id="1209" name="Rounded Rectangle 54"/>
          <p:cNvSpPr/>
          <p:nvPr/>
        </p:nvSpPr>
        <p:spPr>
          <a:xfrm>
            <a:off x="4086192" y="3406793"/>
            <a:ext cx="148963" cy="591111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10" name="Rectangle 16"/>
          <p:cNvSpPr/>
          <p:nvPr/>
        </p:nvSpPr>
        <p:spPr>
          <a:xfrm>
            <a:off x="3642599" y="2328195"/>
            <a:ext cx="1036148" cy="612313"/>
          </a:xfrm>
          <a:prstGeom prst="rect">
            <a:avLst/>
          </a:prstGeom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11" name="Straight Connector 60"/>
          <p:cNvSpPr/>
          <p:nvPr/>
        </p:nvSpPr>
        <p:spPr>
          <a:xfrm>
            <a:off x="4160673" y="2948731"/>
            <a:ext cx="1" cy="458063"/>
          </a:xfrm>
          <a:prstGeom prst="line">
            <a:avLst/>
          </a:prstGeom>
          <a:ln w="12700">
            <a:solidFill>
              <a:srgbClr val="1D63AF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12" name="TextBox 61"/>
          <p:cNvSpPr txBox="1"/>
          <p:nvPr/>
        </p:nvSpPr>
        <p:spPr>
          <a:xfrm>
            <a:off x="5245879" y="2382267"/>
            <a:ext cx="92868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Automation Specialist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1213" name="TextBox 62"/>
          <p:cNvSpPr txBox="1"/>
          <p:nvPr/>
        </p:nvSpPr>
        <p:spPr>
          <a:xfrm>
            <a:off x="5149299" y="2781603"/>
            <a:ext cx="109617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i="1" sz="7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(fit for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Heartbeat 2</a:t>
            </a:r>
            <a:r>
              <a:t>)</a:t>
            </a:r>
          </a:p>
        </p:txBody>
      </p:sp>
      <p:sp>
        <p:nvSpPr>
          <p:cNvPr id="1214" name="Rounded Rectangle 63"/>
          <p:cNvSpPr/>
          <p:nvPr/>
        </p:nvSpPr>
        <p:spPr>
          <a:xfrm>
            <a:off x="5635739" y="3407313"/>
            <a:ext cx="148964" cy="591111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15" name="Rectangle 64"/>
          <p:cNvSpPr/>
          <p:nvPr/>
        </p:nvSpPr>
        <p:spPr>
          <a:xfrm>
            <a:off x="5192147" y="2328716"/>
            <a:ext cx="1036147" cy="612312"/>
          </a:xfrm>
          <a:prstGeom prst="rect">
            <a:avLst/>
          </a:prstGeom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16" name="Straight Connector 65"/>
          <p:cNvSpPr/>
          <p:nvPr/>
        </p:nvSpPr>
        <p:spPr>
          <a:xfrm>
            <a:off x="5710220" y="2949252"/>
            <a:ext cx="1" cy="458062"/>
          </a:xfrm>
          <a:prstGeom prst="line">
            <a:avLst/>
          </a:prstGeom>
          <a:ln w="12700">
            <a:solidFill>
              <a:srgbClr val="1D63AF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17" name="TextBox 33"/>
          <p:cNvSpPr txBox="1"/>
          <p:nvPr/>
        </p:nvSpPr>
        <p:spPr>
          <a:xfrm>
            <a:off x="6858180" y="1796125"/>
            <a:ext cx="134788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Test Design Specialist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1218" name="Rounded Rectangle 57"/>
          <p:cNvSpPr/>
          <p:nvPr/>
        </p:nvSpPr>
        <p:spPr>
          <a:xfrm>
            <a:off x="7454134" y="2643780"/>
            <a:ext cx="157923" cy="208677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19" name="TextBox 34"/>
          <p:cNvSpPr txBox="1"/>
          <p:nvPr/>
        </p:nvSpPr>
        <p:spPr>
          <a:xfrm>
            <a:off x="6844946" y="3536899"/>
            <a:ext cx="134788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Automation Engineer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1220" name="Rounded Rectangle 56"/>
          <p:cNvSpPr/>
          <p:nvPr/>
        </p:nvSpPr>
        <p:spPr>
          <a:xfrm>
            <a:off x="7445189" y="4497257"/>
            <a:ext cx="157924" cy="208676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grpSp>
        <p:nvGrpSpPr>
          <p:cNvPr id="1225" name="Group 83"/>
          <p:cNvGrpSpPr/>
          <p:nvPr/>
        </p:nvGrpSpPr>
        <p:grpSpPr>
          <a:xfrm>
            <a:off x="8608076" y="4230823"/>
            <a:ext cx="1347882" cy="1222108"/>
            <a:chOff x="0" y="0"/>
            <a:chExt cx="1347880" cy="1222107"/>
          </a:xfrm>
        </p:grpSpPr>
        <p:sp>
          <p:nvSpPr>
            <p:cNvPr id="1221" name="TextBox 70"/>
            <p:cNvSpPr txBox="1"/>
            <p:nvPr/>
          </p:nvSpPr>
          <p:spPr>
            <a:xfrm>
              <a:off x="0" y="94113"/>
              <a:ext cx="134788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>
                  <a:solidFill>
                    <a:schemeClr val="accent1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Automation Engineer </a:t>
              </a:r>
              <a:r>
                <a:rPr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  <p:sp>
          <p:nvSpPr>
            <p:cNvPr id="1222" name="Rounded Rectangle 71"/>
            <p:cNvSpPr/>
            <p:nvPr/>
          </p:nvSpPr>
          <p:spPr>
            <a:xfrm>
              <a:off x="600241" y="1013432"/>
              <a:ext cx="157924" cy="208676"/>
            </a:xfrm>
            <a:prstGeom prst="roundRect">
              <a:avLst>
                <a:gd name="adj" fmla="val 39975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3" name="Rectangle 72"/>
            <p:cNvSpPr/>
            <p:nvPr/>
          </p:nvSpPr>
          <p:spPr>
            <a:xfrm>
              <a:off x="155866" y="0"/>
              <a:ext cx="1036148" cy="544368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4" name="Straight Connector 73"/>
            <p:cNvSpPr/>
            <p:nvPr/>
          </p:nvSpPr>
          <p:spPr>
            <a:xfrm flipH="1">
              <a:off x="673940" y="552590"/>
              <a:ext cx="1" cy="45806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t">
              <a:noAutofit/>
            </a:bodyPr>
            <a:lstStyle/>
            <a:p>
              <a:pPr/>
            </a:p>
          </p:txBody>
        </p:sp>
      </p:grpSp>
      <p:sp>
        <p:nvSpPr>
          <p:cNvPr id="1226" name="TextBox 74"/>
          <p:cNvSpPr txBox="1"/>
          <p:nvPr/>
        </p:nvSpPr>
        <p:spPr>
          <a:xfrm>
            <a:off x="7377885" y="4853406"/>
            <a:ext cx="106789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2 days </a:t>
            </a:r>
          </a:p>
        </p:txBody>
      </p:sp>
      <p:sp>
        <p:nvSpPr>
          <p:cNvPr id="1227" name="TextBox 75"/>
          <p:cNvSpPr txBox="1"/>
          <p:nvPr/>
        </p:nvSpPr>
        <p:spPr>
          <a:xfrm>
            <a:off x="9191241" y="5549137"/>
            <a:ext cx="106789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3 days </a:t>
            </a:r>
          </a:p>
        </p:txBody>
      </p:sp>
      <p:sp>
        <p:nvSpPr>
          <p:cNvPr id="1228" name="TextBox 76"/>
          <p:cNvSpPr txBox="1"/>
          <p:nvPr/>
        </p:nvSpPr>
        <p:spPr>
          <a:xfrm>
            <a:off x="5585610" y="4091358"/>
            <a:ext cx="55335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2 days </a:t>
            </a:r>
          </a:p>
        </p:txBody>
      </p:sp>
      <p:pic>
        <p:nvPicPr>
          <p:cNvPr id="1229" name="Picture 80" descr="Picture 80"/>
          <p:cNvPicPr>
            <a:picLocks noChangeAspect="1"/>
          </p:cNvPicPr>
          <p:nvPr/>
        </p:nvPicPr>
        <p:blipFill>
          <a:blip r:embed="rId2">
            <a:extLst/>
          </a:blip>
          <a:srcRect l="39603" t="23750" r="30692" b="23750"/>
          <a:stretch>
            <a:fillRect/>
          </a:stretch>
        </p:blipFill>
        <p:spPr>
          <a:xfrm>
            <a:off x="3296378" y="5690689"/>
            <a:ext cx="166020" cy="544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0" name="Picture 82" descr="Picture 82"/>
          <p:cNvPicPr>
            <a:picLocks noChangeAspect="1"/>
          </p:cNvPicPr>
          <p:nvPr/>
        </p:nvPicPr>
        <p:blipFill>
          <a:blip r:embed="rId3">
            <a:extLst/>
          </a:blip>
          <a:srcRect l="15593" t="22525" r="16087" b="22875"/>
          <a:stretch>
            <a:fillRect/>
          </a:stretch>
        </p:blipFill>
        <p:spPr>
          <a:xfrm>
            <a:off x="2959966" y="4667702"/>
            <a:ext cx="458194" cy="517959"/>
          </a:xfrm>
          <a:prstGeom prst="rect">
            <a:avLst/>
          </a:prstGeom>
          <a:ln w="12700">
            <a:miter lim="400000"/>
          </a:ln>
        </p:spPr>
      </p:pic>
      <p:sp>
        <p:nvSpPr>
          <p:cNvPr id="1231" name="Straight Connector 91"/>
          <p:cNvSpPr/>
          <p:nvPr/>
        </p:nvSpPr>
        <p:spPr>
          <a:xfrm>
            <a:off x="3081163" y="5940321"/>
            <a:ext cx="215800" cy="1"/>
          </a:xfrm>
          <a:prstGeom prst="line">
            <a:avLst/>
          </a:prstGeom>
          <a:ln w="114300">
            <a:solidFill>
              <a:srgbClr val="1D63AF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32" name="Straight Connector 92"/>
          <p:cNvSpPr/>
          <p:nvPr/>
        </p:nvSpPr>
        <p:spPr>
          <a:xfrm>
            <a:off x="3080579" y="6134876"/>
            <a:ext cx="215800" cy="1"/>
          </a:xfrm>
          <a:prstGeom prst="line">
            <a:avLst/>
          </a:prstGeom>
          <a:ln w="114300">
            <a:solidFill>
              <a:schemeClr val="accent1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33" name="Rounded Rectangle 93"/>
          <p:cNvSpPr/>
          <p:nvPr/>
        </p:nvSpPr>
        <p:spPr>
          <a:xfrm>
            <a:off x="2960565" y="5214936"/>
            <a:ext cx="120016" cy="150506"/>
          </a:xfrm>
          <a:prstGeom prst="roundRect">
            <a:avLst>
              <a:gd name="adj" fmla="val 3322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34" name="Rounded Rectangle 94"/>
          <p:cNvSpPr/>
          <p:nvPr/>
        </p:nvSpPr>
        <p:spPr>
          <a:xfrm>
            <a:off x="3129055" y="5214936"/>
            <a:ext cx="120015" cy="150506"/>
          </a:xfrm>
          <a:prstGeom prst="roundRect">
            <a:avLst>
              <a:gd name="adj" fmla="val 33225"/>
            </a:avLst>
          </a:prstGeom>
          <a:solidFill>
            <a:srgbClr val="FFFFFF"/>
          </a:solidFill>
          <a:ln w="12700">
            <a:solidFill>
              <a:srgbClr val="1D63AF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35" name="Rounded Rectangle 95"/>
          <p:cNvSpPr/>
          <p:nvPr/>
        </p:nvSpPr>
        <p:spPr>
          <a:xfrm>
            <a:off x="3298143" y="5214936"/>
            <a:ext cx="120016" cy="150506"/>
          </a:xfrm>
          <a:prstGeom prst="roundRect">
            <a:avLst>
              <a:gd name="adj" fmla="val 33225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36" name="Straight Arrow Connector 97"/>
          <p:cNvSpPr/>
          <p:nvPr/>
        </p:nvSpPr>
        <p:spPr>
          <a:xfrm>
            <a:off x="2694896" y="3997901"/>
            <a:ext cx="1290715" cy="1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37" name="Straight Arrow Connector 98"/>
          <p:cNvSpPr/>
          <p:nvPr/>
        </p:nvSpPr>
        <p:spPr>
          <a:xfrm>
            <a:off x="4313388" y="3997901"/>
            <a:ext cx="1290715" cy="1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38" name="Straight Arrow Connector 99"/>
          <p:cNvSpPr/>
          <p:nvPr/>
        </p:nvSpPr>
        <p:spPr>
          <a:xfrm flipV="1">
            <a:off x="5886277" y="2921764"/>
            <a:ext cx="1548554" cy="661388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39" name="Straight Arrow Connector 111"/>
          <p:cNvSpPr/>
          <p:nvPr/>
        </p:nvSpPr>
        <p:spPr>
          <a:xfrm>
            <a:off x="5869869" y="4059667"/>
            <a:ext cx="1511838" cy="629189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40" name="Straight Arrow Connector 120"/>
          <p:cNvSpPr/>
          <p:nvPr/>
        </p:nvSpPr>
        <p:spPr>
          <a:xfrm>
            <a:off x="7619400" y="4792599"/>
            <a:ext cx="1511838" cy="629188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41" name="Straight Arrow Connector 59"/>
          <p:cNvSpPr/>
          <p:nvPr/>
        </p:nvSpPr>
        <p:spPr>
          <a:xfrm flipV="1">
            <a:off x="7683137" y="2222183"/>
            <a:ext cx="1444656" cy="608954"/>
          </a:xfrm>
          <a:prstGeom prst="line">
            <a:avLst/>
          </a:prstGeom>
          <a:ln w="3175">
            <a:solidFill>
              <a:srgbClr val="A6A6A6"/>
            </a:solidFill>
            <a:miter/>
            <a:headEnd type="oval"/>
            <a:tailEnd type="triangle"/>
          </a:ln>
        </p:spPr>
        <p:txBody>
          <a:bodyPr lIns="45672" tIns="45672" rIns="45672" bIns="45672"/>
          <a:lstStyle/>
          <a:p>
            <a:pPr/>
          </a:p>
        </p:txBody>
      </p:sp>
      <p:sp>
        <p:nvSpPr>
          <p:cNvPr id="1242" name="TextBox 84"/>
          <p:cNvSpPr txBox="1"/>
          <p:nvPr/>
        </p:nvSpPr>
        <p:spPr>
          <a:xfrm>
            <a:off x="8571338" y="1163110"/>
            <a:ext cx="134788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Test Design Specialist 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1243" name="Rounded Rectangle 90"/>
          <p:cNvSpPr/>
          <p:nvPr/>
        </p:nvSpPr>
        <p:spPr>
          <a:xfrm>
            <a:off x="9172109" y="1963479"/>
            <a:ext cx="157923" cy="208676"/>
          </a:xfrm>
          <a:prstGeom prst="roundRect">
            <a:avLst>
              <a:gd name="adj" fmla="val 39975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</p:spPr>
        <p:txBody>
          <a:bodyPr lIns="45672" tIns="45672" rIns="45672" bIns="45672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244" name="TextBox 102"/>
          <p:cNvSpPr txBox="1"/>
          <p:nvPr/>
        </p:nvSpPr>
        <p:spPr>
          <a:xfrm>
            <a:off x="9203447" y="2279719"/>
            <a:ext cx="106789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21272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1 day</a:t>
            </a:r>
          </a:p>
        </p:txBody>
      </p:sp>
      <p:sp>
        <p:nvSpPr>
          <p:cNvPr id="1245" name="Straight Connector 58"/>
          <p:cNvSpPr/>
          <p:nvPr/>
        </p:nvSpPr>
        <p:spPr>
          <a:xfrm>
            <a:off x="3080579" y="5757551"/>
            <a:ext cx="215800" cy="1"/>
          </a:xfrm>
          <a:prstGeom prst="line">
            <a:avLst/>
          </a:prstGeom>
          <a:ln w="114300">
            <a:solidFill>
              <a:schemeClr val="accent2"/>
            </a:solidFill>
            <a:miter/>
          </a:ln>
        </p:spPr>
        <p:txBody>
          <a:bodyPr lIns="45672" tIns="45672" rIns="45672" bIns="45672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696" y="-9579"/>
            <a:ext cx="12270692" cy="6849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0" name="Rectangle 2"/>
          <p:cNvGrpSpPr/>
          <p:nvPr/>
        </p:nvGrpSpPr>
        <p:grpSpPr>
          <a:xfrm>
            <a:off x="-45696" y="5155391"/>
            <a:ext cx="12322558" cy="1294795"/>
            <a:chOff x="0" y="0"/>
            <a:chExt cx="12322557" cy="1294793"/>
          </a:xfrm>
        </p:grpSpPr>
        <p:sp>
          <p:nvSpPr>
            <p:cNvPr id="1248" name="Rectangle"/>
            <p:cNvSpPr/>
            <p:nvPr/>
          </p:nvSpPr>
          <p:spPr>
            <a:xfrm>
              <a:off x="0" y="-1"/>
              <a:ext cx="12322558" cy="1294795"/>
            </a:xfrm>
            <a:prstGeom prst="rect">
              <a:avLst/>
            </a:prstGeom>
            <a:solidFill>
              <a:srgbClr val="FFFFFF">
                <a:alpha val="81767"/>
              </a:srgbClr>
            </a:solidFill>
            <a:ln w="12700" cap="flat">
              <a:solidFill>
                <a:schemeClr val="accent1">
                  <a:alpha val="81767"/>
                </a:schemeClr>
              </a:solidFill>
              <a:prstDash val="solid"/>
              <a:miter lim="800000"/>
            </a:ln>
            <a:effectLst/>
          </p:spPr>
          <p:txBody>
            <a:bodyPr wrap="square" lIns="45672" tIns="45672" rIns="45672" bIns="45672" numCol="1" anchor="ctr">
              <a:noAutofit/>
            </a:bodyPr>
            <a:lstStyle/>
            <a:p>
              <a:pPr/>
            </a:p>
          </p:txBody>
        </p:sp>
        <p:sp>
          <p:nvSpPr>
            <p:cNvPr id="1249" name="TOSCA in 60 seconds"/>
            <p:cNvSpPr txBox="1"/>
            <p:nvPr/>
          </p:nvSpPr>
          <p:spPr>
            <a:xfrm>
              <a:off x="0" y="328674"/>
              <a:ext cx="12322558" cy="637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ctr">
              <a:spAutoFit/>
            </a:bodyPr>
            <a:lstStyle>
              <a:lvl1pPr algn="ctr">
                <a:defRPr sz="3600" u="sng">
                  <a:solidFill>
                    <a:srgbClr val="1D63AF"/>
                  </a:solidFill>
                  <a:uFill>
                    <a:solidFill>
                      <a:srgbClr val="1D63AF"/>
                    </a:solidFill>
                  </a:uFill>
                  <a:latin typeface="Open Sans Semibold"/>
                  <a:ea typeface="Open Sans Semibold"/>
                  <a:cs typeface="Open Sans Semibold"/>
                  <a:sym typeface="Open Sans Semibold"/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1D63AF"/>
                  </a:solidFill>
                  <a:uFill>
                    <a:solidFill>
                      <a:srgbClr val="1D63AF"/>
                    </a:solidFill>
                  </a:uFill>
                  <a:hlinkClick r:id="rId3" invalidUrl="" action="" tgtFrame="" tooltip="" history="1" highlightClick="0" endSnd="0"/>
                </a:rPr>
                <a:t>TOSCA in 60 seconds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Tricentis Tosca Resources: https://www.tricentis.com/resources/…"/>
          <p:cNvSpPr txBox="1"/>
          <p:nvPr/>
        </p:nvSpPr>
        <p:spPr>
          <a:xfrm>
            <a:off x="390670" y="1746734"/>
            <a:ext cx="11015870" cy="405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Tricentis Tosca Resources: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2" invalidUrl="" action="" tgtFrame="" tooltip="" history="1" highlightClick="0" endSnd="0"/>
              </a:rPr>
              <a:t>https://www.tricentis.com/resources/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Tosca Demo: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3" invalidUrl="" action="" tgtFrame="" tooltip="" history="1" highlightClick="0" endSnd="0"/>
              </a:rPr>
              <a:t>https://www.tricentis.com/resource-assets/tricentis-tosca-demo/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API Testing: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4" invalidUrl="" action="" tgtFrame="" tooltip="" history="1" highlightClick="0" endSnd="0"/>
              </a:rPr>
              <a:t>https://www.tricentis.com/api-testing/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Exploratory Testing: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5" invalidUrl="" action="" tgtFrame="" tooltip="" history="1" highlightClick="0" endSnd="0"/>
              </a:rPr>
              <a:t>https://www.tricentis.com/software-testing-tools/exploratory-testing/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Orchestrated Service Virtualization: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6" invalidUrl="" action="" tgtFrame="" tooltip="" history="1" highlightClick="0" endSnd="0"/>
              </a:rPr>
              <a:t>https://www.tricentis.com/orchestrated-service-virtualization/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DevOps E2E Demo: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7" invalidUrl="" action="" tgtFrame="" tooltip="" history="1" highlightClick="0" endSnd="0"/>
              </a:rPr>
              <a:t>https://www.youtube.com/watch?v=uEaRjeqK070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BI DWH Testing: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8" invalidUrl="" action="" tgtFrame="" tooltip="" history="1" highlightClick="0" endSnd="0"/>
              </a:rPr>
              <a:t>https://www.tricentis.com/software-testing-tools/bi-data-warehouse-testing/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BI DWH Testing Overview: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9" invalidUrl="" action="" tgtFrame="" tooltip="" history="1" highlightClick="0" endSnd="0"/>
              </a:rPr>
              <a:t>https://www.tricentis.com/resource-assets/bi-data-warehouse-testing/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Technology Support: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10" invalidUrl="" action="" tgtFrame="" tooltip="" history="1" highlightClick="0" endSnd="0"/>
              </a:rPr>
              <a:t>https://www.tricentis.com/tricentis-tosca-testsuite/supported-technology/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Integration Support: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11" invalidUrl="" action="" tgtFrame="" tooltip="" history="1" highlightClick="0" endSnd="0"/>
              </a:rPr>
              <a:t>https://www.tricentis.com/devops-alm-tool-integrations/</a:t>
            </a:r>
            <a:r>
              <a:rPr u="none">
                <a:solidFill>
                  <a:srgbClr val="000000"/>
                </a:solidFill>
              </a:rPr>
              <a:t> 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Case Studies: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12" invalidUrl="" action="" tgtFrame="" tooltip="" history="1" highlightClick="0" endSnd="0"/>
              </a:rPr>
              <a:t>https://www.tricentis.com/resources?_sft_project-type=case-studies</a:t>
            </a:r>
            <a:endParaRPr u="none">
              <a:solidFill>
                <a:srgbClr val="000000"/>
              </a:solidFill>
            </a:endParaRPr>
          </a:p>
          <a:p>
            <a:pPr defTabSz="457200">
              <a:lnSpc>
                <a:spcPct val="120000"/>
              </a:lnSpc>
              <a:defRPr u="sng">
                <a:solidFill>
                  <a:srgbClr val="0069D9"/>
                </a:solidFill>
                <a:uFill>
                  <a:solidFill>
                    <a:srgbClr val="0069D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u="none">
                <a:solidFill>
                  <a:srgbClr val="000000"/>
                </a:solidFill>
              </a:rPr>
              <a:t>Testing Tool Comparison: </a:t>
            </a:r>
            <a:r>
              <a:rPr>
                <a:solidFill>
                  <a:srgbClr val="1D63AF"/>
                </a:solidFill>
                <a:uFill>
                  <a:solidFill>
                    <a:srgbClr val="1D63AF"/>
                  </a:solidFill>
                </a:uFill>
                <a:hlinkClick r:id="rId13" invalidUrl="" action="" tgtFrame="" tooltip="" history="1" highlightClick="0" endSnd="0"/>
              </a:rPr>
              <a:t>https://www.tricentis.com/automated-testing-tool-comparison/</a:t>
            </a:r>
          </a:p>
        </p:txBody>
      </p:sp>
      <p:sp>
        <p:nvSpPr>
          <p:cNvPr id="1253" name="TOSCA useful learning links"/>
          <p:cNvSpPr txBox="1"/>
          <p:nvPr>
            <p:ph type="title" idx="4294967295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b="1" sz="4400"/>
            </a:lvl1pPr>
          </a:lstStyle>
          <a:p>
            <a:pPr/>
            <a:r>
              <a:t>TOSCA useful learning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Recap of the session"/>
          <p:cNvSpPr txBox="1"/>
          <p:nvPr>
            <p:ph type="title" idx="4294967295"/>
          </p:nvPr>
        </p:nvSpPr>
        <p:spPr>
          <a:xfrm>
            <a:off x="432255" y="368316"/>
            <a:ext cx="11320226" cy="1062518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b="1" sz="4400"/>
            </a:lvl1pPr>
          </a:lstStyle>
          <a:p>
            <a:pPr/>
            <a:r>
              <a:t>Recap of the session</a:t>
            </a:r>
          </a:p>
        </p:txBody>
      </p:sp>
      <p:pic>
        <p:nvPicPr>
          <p:cNvPr id="1256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9797" y="190666"/>
            <a:ext cx="723764" cy="654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7" name="Bild 717" descr="Bild 7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0125" y="4341826"/>
            <a:ext cx="654845" cy="65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8" name="Picture 44" descr="Picture 4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3859" y="3036490"/>
            <a:ext cx="562139" cy="784918"/>
          </a:xfrm>
          <a:prstGeom prst="rect">
            <a:avLst/>
          </a:prstGeom>
          <a:ln w="12700">
            <a:miter lim="400000"/>
          </a:ln>
        </p:spPr>
      </p:pic>
      <p:sp>
        <p:nvSpPr>
          <p:cNvPr id="1259" name="Future of Testing…"/>
          <p:cNvSpPr txBox="1"/>
          <p:nvPr/>
        </p:nvSpPr>
        <p:spPr>
          <a:xfrm>
            <a:off x="2771183" y="1685892"/>
            <a:ext cx="7660276" cy="1129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/>
              <a:defRPr b="1" sz="36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Future of Testing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Font typeface="Wingdings"/>
              <a:defRPr sz="31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efficient, effective and innovative</a:t>
            </a:r>
          </a:p>
        </p:txBody>
      </p:sp>
      <p:sp>
        <p:nvSpPr>
          <p:cNvPr id="1260" name="SOTSOS is software engineering in test company"/>
          <p:cNvSpPr txBox="1"/>
          <p:nvPr/>
        </p:nvSpPr>
        <p:spPr>
          <a:xfrm>
            <a:off x="2797061" y="3148329"/>
            <a:ext cx="876957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buFont typeface="Wingdings"/>
              <a:defRPr sz="31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SOTSOS is software engineering in test company</a:t>
            </a:r>
          </a:p>
        </p:txBody>
      </p:sp>
      <p:sp>
        <p:nvSpPr>
          <p:cNvPr id="1261" name="TOSCA is a continuous testing tool"/>
          <p:cNvSpPr txBox="1"/>
          <p:nvPr/>
        </p:nvSpPr>
        <p:spPr>
          <a:xfrm>
            <a:off x="2703101" y="4392626"/>
            <a:ext cx="6290498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buFont typeface="Wingdings"/>
              <a:defRPr sz="3100">
                <a:solidFill>
                  <a:srgbClr val="1D63A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TOSCA is a continuous testing tool</a:t>
            </a:r>
          </a:p>
        </p:txBody>
      </p:sp>
      <p:pic>
        <p:nvPicPr>
          <p:cNvPr id="126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5597" y="1648387"/>
            <a:ext cx="723781" cy="685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47" y="1701"/>
            <a:ext cx="12224994" cy="8149998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Title 1"/>
          <p:cNvSpPr txBox="1"/>
          <p:nvPr>
            <p:ph type="title"/>
          </p:nvPr>
        </p:nvSpPr>
        <p:spPr>
          <a:xfrm>
            <a:off x="582273" y="3813376"/>
            <a:ext cx="11329080" cy="2535040"/>
          </a:xfrm>
          <a:prstGeom prst="rect">
            <a:avLst/>
          </a:prstGeom>
        </p:spPr>
        <p:txBody>
          <a:bodyPr/>
          <a:lstStyle>
            <a:lvl1pPr algn="ctr">
              <a:defRPr b="1"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1266" name="Slide Number Placeholder 2"/>
          <p:cNvSpPr txBox="1"/>
          <p:nvPr>
            <p:ph type="sldNum" sz="quarter" idx="2"/>
          </p:nvPr>
        </p:nvSpPr>
        <p:spPr>
          <a:xfrm>
            <a:off x="11516268" y="6413363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334296" y="1848743"/>
            <a:ext cx="11007162" cy="4140184"/>
          </a:xfrm>
          <a:prstGeom prst="rect">
            <a:avLst/>
          </a:prstGeom>
        </p:spPr>
        <p:txBody>
          <a:bodyPr/>
          <a:lstStyle/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b="1" sz="2772">
                <a:ln w="5647">
                  <a:solidFill>
                    <a:srgbClr val="000000"/>
                  </a:solidFill>
                </a:ln>
                <a:solidFill>
                  <a:srgbClr val="1D63AF"/>
                </a:solidFill>
              </a:defRPr>
            </a:pPr>
            <a:r>
              <a:t>Continuous Testing Is A Must</a:t>
            </a: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b="1" i="1" sz="1540">
                <a:solidFill>
                  <a:srgbClr val="1D63AF"/>
                </a:solidFill>
              </a:defRPr>
            </a:pPr>
            <a:r>
              <a:t>Fast Feedback To The Impact Of Change</a:t>
            </a:r>
            <a:r>
              <a:rPr b="0"/>
              <a:t>.</a:t>
            </a:r>
            <a:endParaRPr b="0"/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i="1" sz="1540">
                <a:solidFill>
                  <a:srgbClr val="1D63AF"/>
                </a:solidFill>
              </a:defRPr>
            </a:pPr>
            <a:r>
              <a:t>If You Want To </a:t>
            </a:r>
            <a:r>
              <a:rPr b="1"/>
              <a:t>Transform</a:t>
            </a:r>
            <a:r>
              <a:t> to DevOps.</a:t>
            </a: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sz="1540">
                <a:solidFill>
                  <a:srgbClr val="1D63AF"/>
                </a:solidFill>
              </a:defRPr>
            </a:pP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b="1" sz="2772">
                <a:ln w="5647">
                  <a:solidFill>
                    <a:srgbClr val="000000"/>
                  </a:solidFill>
                </a:ln>
                <a:solidFill>
                  <a:srgbClr val="1D63AF"/>
                </a:solidFill>
              </a:defRPr>
            </a:pPr>
            <a:r>
              <a:t>Do The Right Things &amp; Do Things Right</a:t>
            </a: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i="1" sz="1540">
                <a:solidFill>
                  <a:srgbClr val="1D63AF"/>
                </a:solidFill>
              </a:defRPr>
            </a:pPr>
            <a:r>
              <a:t>Develop The </a:t>
            </a:r>
            <a:r>
              <a:rPr b="1"/>
              <a:t>Least Amount Of Test Cases</a:t>
            </a:r>
            <a:r>
              <a:t>. Cover The </a:t>
            </a:r>
            <a:r>
              <a:rPr b="1"/>
              <a:t>Maximum Amount Of Business Risk.</a:t>
            </a:r>
            <a:endParaRPr b="1"/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i="1" sz="1540">
                <a:solidFill>
                  <a:srgbClr val="1D63AF"/>
                </a:solidFill>
              </a:defRPr>
            </a:pPr>
            <a:r>
              <a:t>Stop Chasing Test Coverage. Reduce Redundancy. </a:t>
            </a: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i="1" sz="1540">
                <a:solidFill>
                  <a:srgbClr val="1D63AF"/>
                </a:solidFill>
              </a:defRPr>
            </a:pPr>
            <a:r>
              <a:t>Start Chasing </a:t>
            </a:r>
            <a:r>
              <a:rPr b="1"/>
              <a:t>Risk Coverage.</a:t>
            </a:r>
            <a:endParaRPr b="1"/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sz="1540">
                <a:solidFill>
                  <a:srgbClr val="1D63AF"/>
                </a:solidFill>
              </a:defRPr>
            </a:pP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b="1" sz="2772">
                <a:ln w="5647">
                  <a:solidFill>
                    <a:srgbClr val="000000"/>
                  </a:solidFill>
                </a:ln>
                <a:solidFill>
                  <a:srgbClr val="1D63AF"/>
                </a:solidFill>
              </a:defRPr>
            </a:pPr>
            <a:r>
              <a:t>Manual Testers Become Automation Specialists</a:t>
            </a:r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i="1" sz="1540">
                <a:solidFill>
                  <a:srgbClr val="1D63AF"/>
                </a:solidFill>
              </a:defRPr>
            </a:pPr>
            <a:r>
              <a:t>Empower </a:t>
            </a:r>
            <a:r>
              <a:rPr b="1" u="sng"/>
              <a:t>Everybody</a:t>
            </a:r>
            <a:r>
              <a:t> To Build </a:t>
            </a:r>
            <a:r>
              <a:rPr b="1"/>
              <a:t>Complex, Powerful, Script-free, Business-Readable Automation.</a:t>
            </a:r>
            <a:endParaRPr b="1"/>
          </a:p>
          <a:p>
            <a:pPr marL="0" indent="0" algn="ctr" defTabSz="704087">
              <a:spcBef>
                <a:spcPts val="400"/>
              </a:spcBef>
              <a:buSzTx/>
              <a:buFont typeface="Wingdings"/>
              <a:buNone/>
              <a:defRPr b="1" i="1" sz="1540">
                <a:solidFill>
                  <a:srgbClr val="1D63AF"/>
                </a:solidFill>
              </a:defRPr>
            </a:pPr>
            <a:r>
              <a:t>1 Automation Expert</a:t>
            </a:r>
            <a:r>
              <a:rPr b="0"/>
              <a:t> supports </a:t>
            </a:r>
            <a:r>
              <a:t>10 Manual Testers</a:t>
            </a:r>
            <a:r>
              <a:rPr b="0"/>
              <a:t> move towards </a:t>
            </a:r>
            <a:r>
              <a:t>Automation.</a:t>
            </a:r>
          </a:p>
        </p:txBody>
      </p:sp>
      <p:sp>
        <p:nvSpPr>
          <p:cNvPr id="215" name="Future of 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000000"/>
                </a:solidFill>
              </a:defRPr>
            </a:lvl1pPr>
          </a:lstStyle>
          <a:p>
            <a:pPr/>
            <a:r>
              <a:t>Future of Testing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xfrm>
            <a:off x="496171" y="284769"/>
            <a:ext cx="11326129" cy="768590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The </a:t>
            </a:r>
            <a:r>
              <a:rPr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Continuous Testing </a:t>
            </a:r>
            <a:r>
              <a:t>Company</a:t>
            </a:r>
          </a:p>
        </p:txBody>
      </p:sp>
      <p:sp>
        <p:nvSpPr>
          <p:cNvPr id="218" name="TextBox 4"/>
          <p:cNvSpPr txBox="1"/>
          <p:nvPr/>
        </p:nvSpPr>
        <p:spPr>
          <a:xfrm>
            <a:off x="624655" y="3059040"/>
            <a:ext cx="496596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23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Automated </a:t>
            </a:r>
            <a:r>
              <a:rPr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Continuous Testing</a:t>
            </a:r>
            <a:r>
              <a:rPr>
                <a:solidFill>
                  <a:srgbClr val="1D63A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t>solutions that deliver a </a:t>
            </a:r>
            <a:br/>
            <a:r>
              <a:rPr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10x improvement</a:t>
            </a:r>
            <a:r>
              <a:rPr b="1">
                <a:solidFill>
                  <a:srgbClr val="1D63AF"/>
                </a:solidFill>
              </a:rPr>
              <a:t> </a:t>
            </a:r>
            <a:br>
              <a:rPr b="1">
                <a:solidFill>
                  <a:srgbClr val="1D63AF"/>
                </a:solidFill>
              </a:rPr>
            </a:br>
            <a:r>
              <a:t>over traditional software testing.</a:t>
            </a:r>
          </a:p>
        </p:txBody>
      </p:sp>
      <p:sp>
        <p:nvSpPr>
          <p:cNvPr id="219" name="Line 2306"/>
          <p:cNvSpPr/>
          <p:nvPr/>
        </p:nvSpPr>
        <p:spPr>
          <a:xfrm>
            <a:off x="-1353253" y="2203406"/>
            <a:ext cx="12701" cy="1"/>
          </a:xfrm>
          <a:prstGeom prst="line">
            <a:avLst/>
          </a:prstGeom>
          <a:ln w="4763">
            <a:solidFill>
              <a:srgbClr val="6E7378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45" name="Group 3"/>
          <p:cNvGrpSpPr/>
          <p:nvPr/>
        </p:nvGrpSpPr>
        <p:grpSpPr>
          <a:xfrm>
            <a:off x="6410485" y="2436800"/>
            <a:ext cx="5519669" cy="1022706"/>
            <a:chOff x="0" y="0"/>
            <a:chExt cx="5519668" cy="1022705"/>
          </a:xfrm>
        </p:grpSpPr>
        <p:sp>
          <p:nvSpPr>
            <p:cNvPr id="220" name="Rectangle 2315"/>
            <p:cNvSpPr/>
            <p:nvPr/>
          </p:nvSpPr>
          <p:spPr>
            <a:xfrm>
              <a:off x="0" y="0"/>
              <a:ext cx="5519669" cy="99643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DBDA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7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grpSp>
          <p:nvGrpSpPr>
            <p:cNvPr id="223" name="Group 43"/>
            <p:cNvGrpSpPr/>
            <p:nvPr/>
          </p:nvGrpSpPr>
          <p:grpSpPr>
            <a:xfrm>
              <a:off x="124212" y="27092"/>
              <a:ext cx="233242" cy="178832"/>
              <a:chOff x="0" y="0"/>
              <a:chExt cx="233241" cy="178830"/>
            </a:xfrm>
          </p:grpSpPr>
          <p:sp>
            <p:nvSpPr>
              <p:cNvPr id="221" name="Freeform 2302"/>
              <p:cNvSpPr/>
              <p:nvPr/>
            </p:nvSpPr>
            <p:spPr>
              <a:xfrm>
                <a:off x="29751" y="25279"/>
                <a:ext cx="174932" cy="153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3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377"/>
                    </a:lnTo>
                    <a:lnTo>
                      <a:pt x="10727" y="0"/>
                    </a:lnTo>
                    <a:lnTo>
                      <a:pt x="0" y="9377"/>
                    </a:lnTo>
                    <a:close/>
                  </a:path>
                </a:pathLst>
              </a:custGeom>
              <a:solidFill>
                <a:srgbClr val="87B0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700"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22" name="Freeform 2303"/>
              <p:cNvSpPr/>
              <p:nvPr/>
            </p:nvSpPr>
            <p:spPr>
              <a:xfrm>
                <a:off x="0" y="-1"/>
                <a:ext cx="233242" cy="127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0" y="15342"/>
                    </a:lnTo>
                    <a:lnTo>
                      <a:pt x="0" y="21600"/>
                    </a:lnTo>
                    <a:lnTo>
                      <a:pt x="10800" y="6258"/>
                    </a:lnTo>
                    <a:lnTo>
                      <a:pt x="21600" y="21600"/>
                    </a:lnTo>
                    <a:lnTo>
                      <a:pt x="21600" y="15342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4774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700"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</p:grpSp>
        <p:sp>
          <p:nvSpPr>
            <p:cNvPr id="224" name="TextBox 13"/>
            <p:cNvSpPr txBox="1"/>
            <p:nvPr/>
          </p:nvSpPr>
          <p:spPr>
            <a:xfrm>
              <a:off x="413872" y="42687"/>
              <a:ext cx="171870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200">
                  <a:solidFill>
                    <a:srgbClr val="F9A918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Worldwide Operations</a:t>
              </a:r>
            </a:p>
          </p:txBody>
        </p:sp>
        <p:sp>
          <p:nvSpPr>
            <p:cNvPr id="225" name="Freeform 2304"/>
            <p:cNvSpPr/>
            <p:nvPr/>
          </p:nvSpPr>
          <p:spPr>
            <a:xfrm>
              <a:off x="84220" y="307247"/>
              <a:ext cx="102341" cy="2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09" y="2067"/>
                  </a:moveTo>
                  <a:cubicBezTo>
                    <a:pt x="6109" y="3247"/>
                    <a:pt x="8182" y="4182"/>
                    <a:pt x="10800" y="4182"/>
                  </a:cubicBezTo>
                  <a:cubicBezTo>
                    <a:pt x="13309" y="4182"/>
                    <a:pt x="15382" y="3247"/>
                    <a:pt x="15382" y="2067"/>
                  </a:cubicBezTo>
                  <a:cubicBezTo>
                    <a:pt x="15382" y="935"/>
                    <a:pt x="13309" y="0"/>
                    <a:pt x="10800" y="0"/>
                  </a:cubicBezTo>
                  <a:cubicBezTo>
                    <a:pt x="8182" y="0"/>
                    <a:pt x="6109" y="935"/>
                    <a:pt x="6109" y="2067"/>
                  </a:cubicBezTo>
                  <a:moveTo>
                    <a:pt x="18545" y="4871"/>
                  </a:moveTo>
                  <a:lnTo>
                    <a:pt x="3055" y="4871"/>
                  </a:lnTo>
                  <a:cubicBezTo>
                    <a:pt x="1309" y="4871"/>
                    <a:pt x="0" y="5511"/>
                    <a:pt x="0" y="6249"/>
                  </a:cubicBezTo>
                  <a:lnTo>
                    <a:pt x="0" y="11858"/>
                  </a:lnTo>
                  <a:cubicBezTo>
                    <a:pt x="0" y="12596"/>
                    <a:pt x="1309" y="13236"/>
                    <a:pt x="3055" y="13236"/>
                  </a:cubicBezTo>
                  <a:lnTo>
                    <a:pt x="3055" y="7676"/>
                  </a:lnTo>
                  <a:lnTo>
                    <a:pt x="4582" y="7676"/>
                  </a:lnTo>
                  <a:lnTo>
                    <a:pt x="4582" y="20567"/>
                  </a:lnTo>
                  <a:cubicBezTo>
                    <a:pt x="4582" y="21108"/>
                    <a:pt x="5673" y="21600"/>
                    <a:pt x="6873" y="21600"/>
                  </a:cubicBezTo>
                  <a:cubicBezTo>
                    <a:pt x="8182" y="21600"/>
                    <a:pt x="9273" y="21108"/>
                    <a:pt x="9273" y="20567"/>
                  </a:cubicBezTo>
                  <a:lnTo>
                    <a:pt x="9273" y="13236"/>
                  </a:lnTo>
                  <a:lnTo>
                    <a:pt x="12327" y="13236"/>
                  </a:lnTo>
                  <a:lnTo>
                    <a:pt x="12327" y="20567"/>
                  </a:lnTo>
                  <a:cubicBezTo>
                    <a:pt x="12327" y="21108"/>
                    <a:pt x="13418" y="21600"/>
                    <a:pt x="14618" y="21600"/>
                  </a:cubicBezTo>
                  <a:cubicBezTo>
                    <a:pt x="15927" y="21600"/>
                    <a:pt x="16909" y="21108"/>
                    <a:pt x="16909" y="20567"/>
                  </a:cubicBezTo>
                  <a:lnTo>
                    <a:pt x="16909" y="7676"/>
                  </a:lnTo>
                  <a:lnTo>
                    <a:pt x="18545" y="7676"/>
                  </a:lnTo>
                  <a:lnTo>
                    <a:pt x="18545" y="13236"/>
                  </a:lnTo>
                  <a:cubicBezTo>
                    <a:pt x="20182" y="13236"/>
                    <a:pt x="21600" y="12596"/>
                    <a:pt x="21600" y="11858"/>
                  </a:cubicBezTo>
                  <a:lnTo>
                    <a:pt x="21600" y="6249"/>
                  </a:lnTo>
                  <a:cubicBezTo>
                    <a:pt x="21600" y="5511"/>
                    <a:pt x="20182" y="4871"/>
                    <a:pt x="18545" y="4871"/>
                  </a:cubicBezTo>
                </a:path>
              </a:pathLst>
            </a:custGeom>
            <a:solidFill>
              <a:srgbClr val="4774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26" name="Freeform 2305"/>
            <p:cNvSpPr/>
            <p:nvPr/>
          </p:nvSpPr>
          <p:spPr>
            <a:xfrm>
              <a:off x="196818" y="307247"/>
              <a:ext cx="144896" cy="22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7295" y="2105"/>
                  </a:moveTo>
                  <a:cubicBezTo>
                    <a:pt x="7295" y="3308"/>
                    <a:pt x="8720" y="4260"/>
                    <a:pt x="10520" y="4260"/>
                  </a:cubicBezTo>
                  <a:cubicBezTo>
                    <a:pt x="12245" y="4260"/>
                    <a:pt x="13670" y="3308"/>
                    <a:pt x="13670" y="2105"/>
                  </a:cubicBezTo>
                  <a:cubicBezTo>
                    <a:pt x="13670" y="952"/>
                    <a:pt x="12245" y="0"/>
                    <a:pt x="10520" y="0"/>
                  </a:cubicBezTo>
                  <a:cubicBezTo>
                    <a:pt x="8720" y="0"/>
                    <a:pt x="7295" y="952"/>
                    <a:pt x="7295" y="2105"/>
                  </a:cubicBezTo>
                  <a:moveTo>
                    <a:pt x="20420" y="9121"/>
                  </a:moveTo>
                  <a:lnTo>
                    <a:pt x="16295" y="6365"/>
                  </a:lnTo>
                  <a:cubicBezTo>
                    <a:pt x="16295" y="6365"/>
                    <a:pt x="16295" y="6365"/>
                    <a:pt x="16295" y="6365"/>
                  </a:cubicBezTo>
                  <a:cubicBezTo>
                    <a:pt x="14795" y="5362"/>
                    <a:pt x="14195" y="4961"/>
                    <a:pt x="12695" y="4961"/>
                  </a:cubicBezTo>
                  <a:lnTo>
                    <a:pt x="8420" y="4961"/>
                  </a:lnTo>
                  <a:cubicBezTo>
                    <a:pt x="6920" y="4961"/>
                    <a:pt x="6320" y="5362"/>
                    <a:pt x="4820" y="6365"/>
                  </a:cubicBezTo>
                  <a:lnTo>
                    <a:pt x="4745" y="6365"/>
                  </a:lnTo>
                  <a:lnTo>
                    <a:pt x="620" y="9121"/>
                  </a:lnTo>
                  <a:cubicBezTo>
                    <a:pt x="-280" y="9723"/>
                    <a:pt x="-130" y="10625"/>
                    <a:pt x="620" y="11126"/>
                  </a:cubicBezTo>
                  <a:lnTo>
                    <a:pt x="6845" y="7016"/>
                  </a:lnTo>
                  <a:lnTo>
                    <a:pt x="1895" y="13481"/>
                  </a:lnTo>
                  <a:lnTo>
                    <a:pt x="6245" y="13481"/>
                  </a:lnTo>
                  <a:lnTo>
                    <a:pt x="6245" y="20548"/>
                  </a:lnTo>
                  <a:cubicBezTo>
                    <a:pt x="6245" y="21149"/>
                    <a:pt x="6920" y="21600"/>
                    <a:pt x="7820" y="21600"/>
                  </a:cubicBezTo>
                  <a:cubicBezTo>
                    <a:pt x="8720" y="21600"/>
                    <a:pt x="9395" y="21149"/>
                    <a:pt x="9395" y="20548"/>
                  </a:cubicBezTo>
                  <a:lnTo>
                    <a:pt x="9395" y="13481"/>
                  </a:lnTo>
                  <a:lnTo>
                    <a:pt x="11570" y="13481"/>
                  </a:lnTo>
                  <a:lnTo>
                    <a:pt x="11570" y="20548"/>
                  </a:lnTo>
                  <a:cubicBezTo>
                    <a:pt x="11570" y="21149"/>
                    <a:pt x="12245" y="21600"/>
                    <a:pt x="13145" y="21600"/>
                  </a:cubicBezTo>
                  <a:cubicBezTo>
                    <a:pt x="14045" y="21600"/>
                    <a:pt x="14720" y="21149"/>
                    <a:pt x="14720" y="20548"/>
                  </a:cubicBezTo>
                  <a:lnTo>
                    <a:pt x="14720" y="13481"/>
                  </a:lnTo>
                  <a:lnTo>
                    <a:pt x="19070" y="13481"/>
                  </a:lnTo>
                  <a:lnTo>
                    <a:pt x="14195" y="6966"/>
                  </a:lnTo>
                  <a:lnTo>
                    <a:pt x="20420" y="11126"/>
                  </a:lnTo>
                  <a:cubicBezTo>
                    <a:pt x="21170" y="10625"/>
                    <a:pt x="21320" y="9723"/>
                    <a:pt x="20420" y="9121"/>
                  </a:cubicBezTo>
                </a:path>
              </a:pathLst>
            </a:custGeom>
            <a:solidFill>
              <a:srgbClr val="87B0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pic>
          <p:nvPicPr>
            <p:cNvPr id="227" name="Picture 66" descr="Picture 6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1731" y="627746"/>
              <a:ext cx="274178" cy="182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icture 68" descr="Picture 6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5321" y="627746"/>
              <a:ext cx="274178" cy="144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" name="Rectangle 15"/>
            <p:cNvSpPr txBox="1"/>
            <p:nvPr/>
          </p:nvSpPr>
          <p:spPr>
            <a:xfrm>
              <a:off x="100522" y="804265"/>
              <a:ext cx="1425239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   Austria  (HQ)    USA (HQ) </a:t>
              </a:r>
            </a:p>
          </p:txBody>
        </p:sp>
        <p:sp>
          <p:nvSpPr>
            <p:cNvPr id="230" name="Rectangle 78"/>
            <p:cNvSpPr txBox="1"/>
            <p:nvPr/>
          </p:nvSpPr>
          <p:spPr>
            <a:xfrm>
              <a:off x="374014" y="318805"/>
              <a:ext cx="390201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400+</a:t>
              </a:r>
            </a:p>
          </p:txBody>
        </p:sp>
        <p:pic>
          <p:nvPicPr>
            <p:cNvPr id="231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35939" y="607818"/>
              <a:ext cx="274178" cy="16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Rectangle 75"/>
            <p:cNvSpPr txBox="1"/>
            <p:nvPr/>
          </p:nvSpPr>
          <p:spPr>
            <a:xfrm>
              <a:off x="3362884" y="784337"/>
              <a:ext cx="5219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Germany</a:t>
              </a:r>
            </a:p>
          </p:txBody>
        </p:sp>
        <p:pic>
          <p:nvPicPr>
            <p:cNvPr id="233" name="Picture 8" descr="Picture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74726" y="627746"/>
              <a:ext cx="274178" cy="1828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Rectangle 76"/>
            <p:cNvSpPr txBox="1"/>
            <p:nvPr/>
          </p:nvSpPr>
          <p:spPr>
            <a:xfrm>
              <a:off x="3969227" y="804265"/>
              <a:ext cx="629306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Switzerland</a:t>
              </a:r>
            </a:p>
          </p:txBody>
        </p:sp>
        <p:pic>
          <p:nvPicPr>
            <p:cNvPr id="235" name="Picture 10" descr="Picture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11401" y="618223"/>
              <a:ext cx="274178" cy="182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Rectangle 77"/>
            <p:cNvSpPr txBox="1"/>
            <p:nvPr/>
          </p:nvSpPr>
          <p:spPr>
            <a:xfrm>
              <a:off x="2499238" y="804265"/>
              <a:ext cx="855277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The Netherlands</a:t>
              </a:r>
            </a:p>
          </p:txBody>
        </p:sp>
        <p:pic>
          <p:nvPicPr>
            <p:cNvPr id="237" name="Picture 12" descr="Picture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4722" y="627745"/>
              <a:ext cx="274178" cy="173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Rectangle 79"/>
            <p:cNvSpPr txBox="1"/>
            <p:nvPr/>
          </p:nvSpPr>
          <p:spPr>
            <a:xfrm>
              <a:off x="1532820" y="804265"/>
              <a:ext cx="499428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Australia</a:t>
              </a:r>
            </a:p>
          </p:txBody>
        </p:sp>
        <p:sp>
          <p:nvSpPr>
            <p:cNvPr id="239" name="Rectangle 64"/>
            <p:cNvSpPr txBox="1"/>
            <p:nvPr/>
          </p:nvSpPr>
          <p:spPr>
            <a:xfrm>
              <a:off x="4614943" y="804265"/>
              <a:ext cx="420500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Poland</a:t>
              </a:r>
            </a:p>
          </p:txBody>
        </p:sp>
        <p:pic>
          <p:nvPicPr>
            <p:cNvPr id="240" name="Picture 18" descr="Picture 1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08703" y="606762"/>
              <a:ext cx="274178" cy="1700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ctangle 71"/>
            <p:cNvSpPr txBox="1"/>
            <p:nvPr/>
          </p:nvSpPr>
          <p:spPr>
            <a:xfrm>
              <a:off x="2125613" y="804265"/>
              <a:ext cx="324456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India</a:t>
              </a:r>
            </a:p>
          </p:txBody>
        </p:sp>
        <p:sp>
          <p:nvSpPr>
            <p:cNvPr id="242" name="Rectangle 55"/>
            <p:cNvSpPr txBox="1"/>
            <p:nvPr/>
          </p:nvSpPr>
          <p:spPr>
            <a:xfrm>
              <a:off x="5156511" y="804265"/>
              <a:ext cx="245280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8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UK</a:t>
              </a:r>
            </a:p>
          </p:txBody>
        </p:sp>
        <p:pic>
          <p:nvPicPr>
            <p:cNvPr id="243" name="Picture 20" descr="Picture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75851" y="627746"/>
              <a:ext cx="274179" cy="137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Picture 23" descr="Picture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86252" y="618929"/>
              <a:ext cx="274178" cy="1828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1" name="Group 9"/>
          <p:cNvGrpSpPr/>
          <p:nvPr/>
        </p:nvGrpSpPr>
        <p:grpSpPr>
          <a:xfrm>
            <a:off x="6410485" y="3723782"/>
            <a:ext cx="5519670" cy="996437"/>
            <a:chOff x="0" y="0"/>
            <a:chExt cx="5519668" cy="996435"/>
          </a:xfrm>
        </p:grpSpPr>
        <p:sp>
          <p:nvSpPr>
            <p:cNvPr id="246" name="Rectangle 2316"/>
            <p:cNvSpPr/>
            <p:nvPr/>
          </p:nvSpPr>
          <p:spPr>
            <a:xfrm>
              <a:off x="0" y="0"/>
              <a:ext cx="5519669" cy="99643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BDA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7" name="TextBox 69"/>
            <p:cNvSpPr txBox="1"/>
            <p:nvPr/>
          </p:nvSpPr>
          <p:spPr>
            <a:xfrm>
              <a:off x="379499" y="72263"/>
              <a:ext cx="1975654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200">
                  <a:solidFill>
                    <a:srgbClr val="F9A918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Blue Chip Customer Base</a:t>
              </a:r>
            </a:p>
          </p:txBody>
        </p:sp>
        <p:sp>
          <p:nvSpPr>
            <p:cNvPr id="248" name="TextBox 88"/>
            <p:cNvSpPr txBox="1"/>
            <p:nvPr/>
          </p:nvSpPr>
          <p:spPr>
            <a:xfrm>
              <a:off x="4215805" y="45068"/>
              <a:ext cx="1240784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3500">
                  <a:solidFill>
                    <a:srgbClr val="40404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95%</a:t>
              </a:r>
              <a:r>
                <a:rPr>
                  <a:solidFill>
                    <a:srgbClr val="1D63AF"/>
                  </a:solidFill>
                </a:rPr>
                <a:t> </a:t>
              </a:r>
              <a:endParaRPr>
                <a:solidFill>
                  <a:srgbClr val="1D63AF"/>
                </a:solidFill>
              </a:endParaRPr>
            </a:p>
            <a:p>
              <a:pPr algn="ctr"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renewal rates</a:t>
              </a:r>
            </a:p>
          </p:txBody>
        </p:sp>
        <p:sp>
          <p:nvSpPr>
            <p:cNvPr id="249" name="Freeform 2309"/>
            <p:cNvSpPr/>
            <p:nvPr/>
          </p:nvSpPr>
          <p:spPr>
            <a:xfrm>
              <a:off x="97363" y="110353"/>
              <a:ext cx="233242" cy="22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201"/>
                  </a:moveTo>
                  <a:lnTo>
                    <a:pt x="13335" y="8201"/>
                  </a:lnTo>
                  <a:lnTo>
                    <a:pt x="10800" y="0"/>
                  </a:lnTo>
                  <a:lnTo>
                    <a:pt x="8265" y="8201"/>
                  </a:lnTo>
                  <a:lnTo>
                    <a:pt x="0" y="8201"/>
                  </a:lnTo>
                  <a:lnTo>
                    <a:pt x="6722" y="13283"/>
                  </a:lnTo>
                  <a:lnTo>
                    <a:pt x="4188" y="21600"/>
                  </a:lnTo>
                  <a:lnTo>
                    <a:pt x="10800" y="16402"/>
                  </a:lnTo>
                  <a:lnTo>
                    <a:pt x="17522" y="21600"/>
                  </a:lnTo>
                  <a:lnTo>
                    <a:pt x="14988" y="13283"/>
                  </a:lnTo>
                  <a:lnTo>
                    <a:pt x="21600" y="8201"/>
                  </a:lnTo>
                  <a:close/>
                </a:path>
              </a:pathLst>
            </a:custGeom>
            <a:solidFill>
              <a:srgbClr val="87B0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7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grpSp>
          <p:nvGrpSpPr>
            <p:cNvPr id="260" name="Group 2"/>
            <p:cNvGrpSpPr/>
            <p:nvPr/>
          </p:nvGrpSpPr>
          <p:grpSpPr>
            <a:xfrm>
              <a:off x="287270" y="333025"/>
              <a:ext cx="3939262" cy="557435"/>
              <a:chOff x="0" y="0"/>
              <a:chExt cx="3939261" cy="557434"/>
            </a:xfrm>
          </p:grpSpPr>
          <p:pic>
            <p:nvPicPr>
              <p:cNvPr id="250" name="Picture 2" descr="Picture 2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49675"/>
                <a:ext cx="645422" cy="1668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1" name="Picture 107" descr="Picture 107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747424" y="0"/>
                <a:ext cx="1096830" cy="394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2" name="Picture 97" descr="Picture 97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778901" y="302424"/>
                <a:ext cx="645498" cy="2550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3" name="Picture 98" descr="Picture 98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946256" y="75413"/>
                <a:ext cx="699009" cy="130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4" name="Picture 90" descr="Picture 9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3076848" y="283379"/>
                <a:ext cx="597533" cy="2097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5" name="Picture 104" descr="Picture 104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72204" y="364890"/>
                <a:ext cx="619472" cy="1352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6" name="Picture 106" descr="Picture 106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3477890" y="75413"/>
                <a:ext cx="461372" cy="174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Picture 108" descr="Picture 108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116493" y="250374"/>
                <a:ext cx="303377" cy="2994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8" name="Picture 4" descr="Picture 4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2766666" y="41564"/>
                <a:ext cx="585311" cy="1599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9" name="Picture 6" descr="Picture 6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2577407" y="250374"/>
                <a:ext cx="329135" cy="2744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68" name="Group 18"/>
          <p:cNvGrpSpPr/>
          <p:nvPr/>
        </p:nvGrpSpPr>
        <p:grpSpPr>
          <a:xfrm>
            <a:off x="6412813" y="4987549"/>
            <a:ext cx="5591640" cy="993522"/>
            <a:chOff x="0" y="0"/>
            <a:chExt cx="5591639" cy="993521"/>
          </a:xfrm>
        </p:grpSpPr>
        <p:grpSp>
          <p:nvGrpSpPr>
            <p:cNvPr id="264" name="Group 93"/>
            <p:cNvGrpSpPr/>
            <p:nvPr/>
          </p:nvGrpSpPr>
          <p:grpSpPr>
            <a:xfrm>
              <a:off x="0" y="-1"/>
              <a:ext cx="5519669" cy="993523"/>
              <a:chOff x="0" y="0"/>
              <a:chExt cx="5519668" cy="993521"/>
            </a:xfrm>
          </p:grpSpPr>
          <p:sp>
            <p:nvSpPr>
              <p:cNvPr id="262" name="Rectangle 2318"/>
              <p:cNvSpPr/>
              <p:nvPr/>
            </p:nvSpPr>
            <p:spPr>
              <a:xfrm>
                <a:off x="0" y="684"/>
                <a:ext cx="5519669" cy="992838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rgbClr val="DBDA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700"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63" name="TextBox 95"/>
              <p:cNvSpPr txBox="1"/>
              <p:nvPr/>
            </p:nvSpPr>
            <p:spPr>
              <a:xfrm>
                <a:off x="369877" y="-1"/>
                <a:ext cx="2272120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 sz="1200">
                    <a:solidFill>
                      <a:srgbClr val="F9A918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Strong Financial Performance</a:t>
                </a:r>
              </a:p>
            </p:txBody>
          </p:sp>
        </p:grpSp>
        <p:sp>
          <p:nvSpPr>
            <p:cNvPr id="265" name="TextBox 110"/>
            <p:cNvSpPr txBox="1"/>
            <p:nvPr/>
          </p:nvSpPr>
          <p:spPr>
            <a:xfrm>
              <a:off x="3567798" y="47421"/>
              <a:ext cx="20238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3500">
                  <a:solidFill>
                    <a:srgbClr val="40404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84%</a:t>
              </a:r>
            </a:p>
            <a:p>
              <a:pPr algn="ctr"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New license bookings</a:t>
              </a:r>
            </a:p>
          </p:txBody>
        </p:sp>
        <p:sp>
          <p:nvSpPr>
            <p:cNvPr id="266" name="TextBox 111"/>
            <p:cNvSpPr txBox="1"/>
            <p:nvPr/>
          </p:nvSpPr>
          <p:spPr>
            <a:xfrm>
              <a:off x="969745" y="322064"/>
              <a:ext cx="866575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2017 Growth:</a:t>
              </a:r>
            </a:p>
          </p:txBody>
        </p:sp>
        <p:pic>
          <p:nvPicPr>
            <p:cNvPr id="267" name="Picture 3" descr="Picture 3"/>
            <p:cNvPicPr>
              <a:picLocks noChangeAspect="1"/>
            </p:cNvPicPr>
            <p:nvPr/>
          </p:nvPicPr>
          <p:blipFill>
            <a:blip r:embed="rId21">
              <a:extLst/>
            </a:blip>
            <a:srcRect l="13696" t="11552" r="9448" b="1"/>
            <a:stretch>
              <a:fillRect/>
            </a:stretch>
          </p:blipFill>
          <p:spPr>
            <a:xfrm>
              <a:off x="95032" y="43540"/>
              <a:ext cx="282137" cy="288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Picture 99" descr="Picture 99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265097" y="1905848"/>
            <a:ext cx="3685081" cy="555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  <p:bldP build="whole" bldLvl="1" animBg="1" rev="0" advAuto="0" spid="261" grpId="2"/>
      <p:bldP build="whole" bldLvl="1" animBg="1" rev="0" advAuto="0" spid="26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ircular Arrow 33"/>
          <p:cNvSpPr/>
          <p:nvPr/>
        </p:nvSpPr>
        <p:spPr>
          <a:xfrm flipH="1" flipV="1">
            <a:off x="5834622" y="5953674"/>
            <a:ext cx="2900075" cy="67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5308" y="0"/>
                  <a:pt x="11855" y="0"/>
                </a:cubicBezTo>
                <a:cubicBezTo>
                  <a:pt x="14616" y="0"/>
                  <a:pt x="17291" y="1756"/>
                  <a:pt x="19417" y="4965"/>
                </a:cubicBezTo>
                <a:lnTo>
                  <a:pt x="21583" y="2943"/>
                </a:lnTo>
                <a:lnTo>
                  <a:pt x="21600" y="12502"/>
                </a:lnTo>
                <a:lnTo>
                  <a:pt x="14658" y="9409"/>
                </a:lnTo>
                <a:lnTo>
                  <a:pt x="16579" y="7615"/>
                </a:lnTo>
                <a:lnTo>
                  <a:pt x="16579" y="7615"/>
                </a:lnTo>
                <a:cubicBezTo>
                  <a:pt x="11414" y="3713"/>
                  <a:pt x="5112" y="6812"/>
                  <a:pt x="2503" y="14536"/>
                </a:cubicBezTo>
                <a:cubicBezTo>
                  <a:pt x="1763" y="16726"/>
                  <a:pt x="1378" y="19146"/>
                  <a:pt x="1378" y="21600"/>
                </a:cubicBezTo>
                <a:close/>
              </a:path>
            </a:pathLst>
          </a:custGeom>
          <a:solidFill>
            <a:srgbClr val="DBDA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272" name="Title 1"/>
          <p:cNvSpPr txBox="1"/>
          <p:nvPr>
            <p:ph type="title"/>
          </p:nvPr>
        </p:nvSpPr>
        <p:spPr>
          <a:xfrm>
            <a:off x="432593" y="365125"/>
            <a:ext cx="11329080" cy="75962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Rise of DevOps Demands a New Testing Paradigm</a:t>
            </a:r>
          </a:p>
        </p:txBody>
      </p:sp>
      <p:sp>
        <p:nvSpPr>
          <p:cNvPr id="273" name="Slide Number Placeholder 4"/>
          <p:cNvSpPr txBox="1"/>
          <p:nvPr>
            <p:ph type="sldNum" sz="quarter" idx="2"/>
          </p:nvPr>
        </p:nvSpPr>
        <p:spPr>
          <a:xfrm>
            <a:off x="11586899" y="6413363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4" name="TextBox 17"/>
          <p:cNvSpPr txBox="1"/>
          <p:nvPr/>
        </p:nvSpPr>
        <p:spPr>
          <a:xfrm>
            <a:off x="407261" y="4296376"/>
            <a:ext cx="244763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Today:</a:t>
            </a:r>
          </a:p>
          <a:p>
            <a:pPr>
              <a:defRPr b="1" sz="2000">
                <a:solidFill>
                  <a:srgbClr val="1D63A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(Agile and DevOps)</a:t>
            </a:r>
          </a:p>
        </p:txBody>
      </p:sp>
      <p:sp>
        <p:nvSpPr>
          <p:cNvPr id="275" name="TextBox 18"/>
          <p:cNvSpPr txBox="1"/>
          <p:nvPr/>
        </p:nvSpPr>
        <p:spPr>
          <a:xfrm>
            <a:off x="407261" y="1484783"/>
            <a:ext cx="230365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Old Paradigm:</a:t>
            </a:r>
          </a:p>
          <a:p>
            <a:pPr>
              <a:defRPr b="1" sz="2000">
                <a:solidFill>
                  <a:srgbClr val="1D63A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(Waterfall)</a:t>
            </a:r>
          </a:p>
        </p:txBody>
      </p:sp>
      <p:grpSp>
        <p:nvGrpSpPr>
          <p:cNvPr id="278" name="Chevron 19"/>
          <p:cNvGrpSpPr/>
          <p:nvPr/>
        </p:nvGrpSpPr>
        <p:grpSpPr>
          <a:xfrm>
            <a:off x="2638929" y="1556791"/>
            <a:ext cx="1603900" cy="563871"/>
            <a:chOff x="0" y="0"/>
            <a:chExt cx="1603898" cy="563869"/>
          </a:xfrm>
        </p:grpSpPr>
        <p:sp>
          <p:nvSpPr>
            <p:cNvPr id="276" name="Chevron"/>
            <p:cNvSpPr/>
            <p:nvPr/>
          </p:nvSpPr>
          <p:spPr>
            <a:xfrm>
              <a:off x="0" y="0"/>
              <a:ext cx="1603899" cy="563870"/>
            </a:xfrm>
            <a:prstGeom prst="chevron">
              <a:avLst>
                <a:gd name="adj" fmla="val 50000"/>
              </a:avLst>
            </a:prstGeom>
            <a:solidFill>
              <a:srgbClr val="4A82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Analyze"/>
            <p:cNvSpPr txBox="1"/>
            <p:nvPr/>
          </p:nvSpPr>
          <p:spPr>
            <a:xfrm>
              <a:off x="281934" y="115564"/>
              <a:ext cx="104003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Analyze</a:t>
              </a:r>
            </a:p>
          </p:txBody>
        </p:sp>
      </p:grpSp>
      <p:grpSp>
        <p:nvGrpSpPr>
          <p:cNvPr id="281" name="Chevron 21"/>
          <p:cNvGrpSpPr/>
          <p:nvPr/>
        </p:nvGrpSpPr>
        <p:grpSpPr>
          <a:xfrm>
            <a:off x="4250844" y="1556791"/>
            <a:ext cx="1565766" cy="563871"/>
            <a:chOff x="0" y="0"/>
            <a:chExt cx="1565765" cy="563869"/>
          </a:xfrm>
        </p:grpSpPr>
        <p:sp>
          <p:nvSpPr>
            <p:cNvPr id="279" name="Chevron"/>
            <p:cNvSpPr/>
            <p:nvPr/>
          </p:nvSpPr>
          <p:spPr>
            <a:xfrm>
              <a:off x="0" y="0"/>
              <a:ext cx="1565766" cy="563870"/>
            </a:xfrm>
            <a:prstGeom prst="chevron">
              <a:avLst>
                <a:gd name="adj" fmla="val 50000"/>
              </a:avLst>
            </a:prstGeom>
            <a:solidFill>
              <a:srgbClr val="4A82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0" name="Plan"/>
            <p:cNvSpPr txBox="1"/>
            <p:nvPr/>
          </p:nvSpPr>
          <p:spPr>
            <a:xfrm>
              <a:off x="281934" y="115564"/>
              <a:ext cx="100189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Plan</a:t>
              </a:r>
            </a:p>
          </p:txBody>
        </p:sp>
      </p:grpSp>
      <p:grpSp>
        <p:nvGrpSpPr>
          <p:cNvPr id="284" name="Chevron 22"/>
          <p:cNvGrpSpPr/>
          <p:nvPr/>
        </p:nvGrpSpPr>
        <p:grpSpPr>
          <a:xfrm>
            <a:off x="5824628" y="1556791"/>
            <a:ext cx="1574694" cy="563871"/>
            <a:chOff x="0" y="0"/>
            <a:chExt cx="1574693" cy="563869"/>
          </a:xfrm>
        </p:grpSpPr>
        <p:sp>
          <p:nvSpPr>
            <p:cNvPr id="282" name="Chevron"/>
            <p:cNvSpPr/>
            <p:nvPr/>
          </p:nvSpPr>
          <p:spPr>
            <a:xfrm>
              <a:off x="0" y="0"/>
              <a:ext cx="1574694" cy="563870"/>
            </a:xfrm>
            <a:prstGeom prst="chevron">
              <a:avLst>
                <a:gd name="adj" fmla="val 50000"/>
              </a:avLst>
            </a:prstGeom>
            <a:solidFill>
              <a:srgbClr val="4A82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Design"/>
            <p:cNvSpPr txBox="1"/>
            <p:nvPr/>
          </p:nvSpPr>
          <p:spPr>
            <a:xfrm>
              <a:off x="281934" y="115564"/>
              <a:ext cx="101082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Design</a:t>
              </a:r>
            </a:p>
          </p:txBody>
        </p:sp>
      </p:grpSp>
      <p:grpSp>
        <p:nvGrpSpPr>
          <p:cNvPr id="287" name="Chevron 23"/>
          <p:cNvGrpSpPr/>
          <p:nvPr/>
        </p:nvGrpSpPr>
        <p:grpSpPr>
          <a:xfrm>
            <a:off x="7407336" y="1556791"/>
            <a:ext cx="1529773" cy="563871"/>
            <a:chOff x="0" y="0"/>
            <a:chExt cx="1529772" cy="563869"/>
          </a:xfrm>
        </p:grpSpPr>
        <p:sp>
          <p:nvSpPr>
            <p:cNvPr id="285" name="Chevron"/>
            <p:cNvSpPr/>
            <p:nvPr/>
          </p:nvSpPr>
          <p:spPr>
            <a:xfrm>
              <a:off x="0" y="0"/>
              <a:ext cx="1529773" cy="563870"/>
            </a:xfrm>
            <a:prstGeom prst="chevron">
              <a:avLst>
                <a:gd name="adj" fmla="val 50000"/>
              </a:avLst>
            </a:prstGeom>
            <a:solidFill>
              <a:srgbClr val="4A82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Build"/>
            <p:cNvSpPr txBox="1"/>
            <p:nvPr/>
          </p:nvSpPr>
          <p:spPr>
            <a:xfrm>
              <a:off x="281934" y="115564"/>
              <a:ext cx="96590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Build</a:t>
              </a:r>
            </a:p>
          </p:txBody>
        </p:sp>
      </p:grpSp>
      <p:grpSp>
        <p:nvGrpSpPr>
          <p:cNvPr id="290" name="Chevron 24"/>
          <p:cNvGrpSpPr/>
          <p:nvPr/>
        </p:nvGrpSpPr>
        <p:grpSpPr>
          <a:xfrm>
            <a:off x="8945126" y="1556791"/>
            <a:ext cx="1439786" cy="563871"/>
            <a:chOff x="0" y="0"/>
            <a:chExt cx="1439784" cy="563869"/>
          </a:xfrm>
        </p:grpSpPr>
        <p:sp>
          <p:nvSpPr>
            <p:cNvPr id="288" name="Chevron"/>
            <p:cNvSpPr/>
            <p:nvPr/>
          </p:nvSpPr>
          <p:spPr>
            <a:xfrm>
              <a:off x="0" y="0"/>
              <a:ext cx="1439785" cy="56387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Test"/>
            <p:cNvSpPr txBox="1"/>
            <p:nvPr/>
          </p:nvSpPr>
          <p:spPr>
            <a:xfrm>
              <a:off x="281934" y="115564"/>
              <a:ext cx="875917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Test</a:t>
              </a:r>
            </a:p>
          </p:txBody>
        </p:sp>
      </p:grpSp>
      <p:sp>
        <p:nvSpPr>
          <p:cNvPr id="291" name="Rectangle 8"/>
          <p:cNvSpPr/>
          <p:nvPr/>
        </p:nvSpPr>
        <p:spPr>
          <a:xfrm>
            <a:off x="8309316" y="4191115"/>
            <a:ext cx="3760204" cy="1203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buSzPct val="120000"/>
              <a:buFont typeface="Arial"/>
              <a:buChar char="•"/>
              <a:defRPr sz="1500">
                <a:latin typeface="Open Sans"/>
                <a:ea typeface="Open Sans"/>
                <a:cs typeface="Open Sans"/>
                <a:sym typeface="Open Sans"/>
              </a:defRPr>
            </a:pPr>
            <a:r>
              <a:t>Radical increase in velocity and iteration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SzPct val="120000"/>
              <a:buFont typeface="Arial"/>
              <a:buChar char="•"/>
              <a:defRPr sz="1500">
                <a:latin typeface="Open Sans"/>
                <a:ea typeface="Open Sans"/>
                <a:cs typeface="Open Sans"/>
                <a:sym typeface="Open Sans"/>
              </a:defRPr>
            </a:pPr>
            <a:r>
              <a:t>Focus on quality, flexibility and automation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SzPct val="120000"/>
              <a:buFont typeface="Arial"/>
              <a:buChar char="•"/>
              <a:defRPr sz="1500">
                <a:latin typeface="Open Sans"/>
                <a:ea typeface="Open Sans"/>
                <a:cs typeface="Open Sans"/>
                <a:sym typeface="Open Sans"/>
              </a:defRPr>
            </a:pPr>
            <a:r>
              <a:t>Old manual and script-based testing framework is a major bottleneck </a:t>
            </a:r>
          </a:p>
        </p:txBody>
      </p:sp>
      <p:grpSp>
        <p:nvGrpSpPr>
          <p:cNvPr id="294" name="Chevron 27"/>
          <p:cNvGrpSpPr/>
          <p:nvPr/>
        </p:nvGrpSpPr>
        <p:grpSpPr>
          <a:xfrm>
            <a:off x="10392925" y="1552485"/>
            <a:ext cx="1529773" cy="563871"/>
            <a:chOff x="0" y="0"/>
            <a:chExt cx="1529772" cy="563869"/>
          </a:xfrm>
        </p:grpSpPr>
        <p:sp>
          <p:nvSpPr>
            <p:cNvPr id="292" name="Chevron"/>
            <p:cNvSpPr/>
            <p:nvPr/>
          </p:nvSpPr>
          <p:spPr>
            <a:xfrm>
              <a:off x="0" y="0"/>
              <a:ext cx="1529773" cy="563870"/>
            </a:xfrm>
            <a:prstGeom prst="chevron">
              <a:avLst>
                <a:gd name="adj" fmla="val 50000"/>
              </a:avLst>
            </a:prstGeom>
            <a:solidFill>
              <a:srgbClr val="4A82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3" name="Deploy"/>
            <p:cNvSpPr txBox="1"/>
            <p:nvPr/>
          </p:nvSpPr>
          <p:spPr>
            <a:xfrm>
              <a:off x="281934" y="115564"/>
              <a:ext cx="96590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Deploy</a:t>
              </a:r>
            </a:p>
          </p:txBody>
        </p:sp>
      </p:grpSp>
      <p:grpSp>
        <p:nvGrpSpPr>
          <p:cNvPr id="306" name="Group 3"/>
          <p:cNvGrpSpPr/>
          <p:nvPr/>
        </p:nvGrpSpPr>
        <p:grpSpPr>
          <a:xfrm>
            <a:off x="2896086" y="3650216"/>
            <a:ext cx="6387128" cy="3582775"/>
            <a:chOff x="0" y="0"/>
            <a:chExt cx="6387126" cy="3582773"/>
          </a:xfrm>
        </p:grpSpPr>
        <p:pic>
          <p:nvPicPr>
            <p:cNvPr id="295" name="Picture 36" descr="Picture 3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87127" cy="3582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" name="TextBox 37"/>
            <p:cNvSpPr txBox="1"/>
            <p:nvPr/>
          </p:nvSpPr>
          <p:spPr>
            <a:xfrm rot="19473148">
              <a:off x="452820" y="493268"/>
              <a:ext cx="605346" cy="262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740663">
                <a:defRPr sz="1377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CODE</a:t>
              </a:r>
            </a:p>
          </p:txBody>
        </p:sp>
        <p:sp>
          <p:nvSpPr>
            <p:cNvPr id="297" name="TextBox 38"/>
            <p:cNvSpPr txBox="1"/>
            <p:nvPr/>
          </p:nvSpPr>
          <p:spPr>
            <a:xfrm rot="20871508">
              <a:off x="3545168" y="310201"/>
              <a:ext cx="728383" cy="262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621791">
                <a:defRPr sz="1156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RELEASE</a:t>
              </a:r>
            </a:p>
          </p:txBody>
        </p:sp>
        <p:sp>
          <p:nvSpPr>
            <p:cNvPr id="298" name="TextBox 39"/>
            <p:cNvSpPr txBox="1"/>
            <p:nvPr/>
          </p:nvSpPr>
          <p:spPr>
            <a:xfrm rot="3270504">
              <a:off x="4330767" y="635971"/>
              <a:ext cx="768595" cy="257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704087">
                <a:defRPr sz="130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DEPLOY</a:t>
              </a:r>
            </a:p>
          </p:txBody>
        </p:sp>
        <p:sp>
          <p:nvSpPr>
            <p:cNvPr id="299" name="TextBox 40"/>
            <p:cNvSpPr txBox="1"/>
            <p:nvPr/>
          </p:nvSpPr>
          <p:spPr>
            <a:xfrm rot="2194462">
              <a:off x="372683" y="1957954"/>
              <a:ext cx="765623" cy="262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795527">
                <a:defRPr sz="147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  BUILD</a:t>
              </a:r>
            </a:p>
          </p:txBody>
        </p:sp>
        <p:sp>
          <p:nvSpPr>
            <p:cNvPr id="300" name="TextBox 41"/>
            <p:cNvSpPr txBox="1"/>
            <p:nvPr/>
          </p:nvSpPr>
          <p:spPr>
            <a:xfrm rot="18173392">
              <a:off x="4230540" y="1729515"/>
              <a:ext cx="1015256" cy="257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731520">
                <a:defRPr sz="136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  OPERATE</a:t>
              </a:r>
            </a:p>
          </p:txBody>
        </p:sp>
        <p:sp>
          <p:nvSpPr>
            <p:cNvPr id="301" name="TextBox 42"/>
            <p:cNvSpPr txBox="1"/>
            <p:nvPr/>
          </p:nvSpPr>
          <p:spPr>
            <a:xfrm rot="1604551">
              <a:off x="3083024" y="2016614"/>
              <a:ext cx="1049749" cy="262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758951">
                <a:defRPr sz="141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  MONITOR</a:t>
              </a:r>
            </a:p>
          </p:txBody>
        </p:sp>
        <p:sp>
          <p:nvSpPr>
            <p:cNvPr id="302" name="TextBox 43"/>
            <p:cNvSpPr txBox="1"/>
            <p:nvPr/>
          </p:nvSpPr>
          <p:spPr>
            <a:xfrm rot="2728462">
              <a:off x="1886795" y="751341"/>
              <a:ext cx="794467" cy="31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PLAN</a:t>
              </a:r>
            </a:p>
          </p:txBody>
        </p:sp>
        <p:sp>
          <p:nvSpPr>
            <p:cNvPr id="303" name="Rectangle 45"/>
            <p:cNvSpPr txBox="1"/>
            <p:nvPr/>
          </p:nvSpPr>
          <p:spPr>
            <a:xfrm>
              <a:off x="935278" y="1117628"/>
              <a:ext cx="640460" cy="456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000">
                  <a:solidFill>
                    <a:srgbClr val="1E64A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Dev</a:t>
              </a:r>
            </a:p>
          </p:txBody>
        </p:sp>
        <p:sp>
          <p:nvSpPr>
            <p:cNvPr id="304" name="Rectangle 46"/>
            <p:cNvSpPr txBox="1"/>
            <p:nvPr/>
          </p:nvSpPr>
          <p:spPr>
            <a:xfrm>
              <a:off x="3686363" y="1117628"/>
              <a:ext cx="656752" cy="456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000">
                  <a:solidFill>
                    <a:srgbClr val="FCB128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Ops</a:t>
              </a:r>
            </a:p>
          </p:txBody>
        </p:sp>
        <p:sp>
          <p:nvSpPr>
            <p:cNvPr id="305" name="TextBox 44"/>
            <p:cNvSpPr txBox="1"/>
            <p:nvPr/>
          </p:nvSpPr>
          <p:spPr>
            <a:xfrm rot="18752882">
              <a:off x="1318272" y="1402904"/>
              <a:ext cx="2264412" cy="302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41247">
                <a:defRPr sz="156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CONTINUOUS TESTING</a:t>
              </a:r>
            </a:p>
          </p:txBody>
        </p:sp>
      </p:grpSp>
      <p:sp>
        <p:nvSpPr>
          <p:cNvPr id="307" name="TextBox 30"/>
          <p:cNvSpPr txBox="1"/>
          <p:nvPr/>
        </p:nvSpPr>
        <p:spPr>
          <a:xfrm>
            <a:off x="684212" y="3012756"/>
            <a:ext cx="108204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81% </a:t>
            </a:r>
            <a:r>
              <a:rPr sz="2000">
                <a:latin typeface="Open Sans Light"/>
                <a:ea typeface="Open Sans Light"/>
                <a:cs typeface="Open Sans Light"/>
                <a:sym typeface="Open Sans Light"/>
              </a:rPr>
              <a:t>of</a:t>
            </a:r>
            <a:r>
              <a:rPr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sz="2000"/>
              <a:t>enterprises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sz="2000">
                <a:latin typeface="Open Sans Light"/>
                <a:ea typeface="Open Sans Light"/>
                <a:cs typeface="Open Sans Light"/>
                <a:sym typeface="Open Sans Light"/>
              </a:rPr>
              <a:t>have adopted or plan to </a:t>
            </a:r>
            <a:r>
              <a:rPr sz="2000"/>
              <a:t>adopt </a:t>
            </a:r>
            <a:r>
              <a:rPr sz="2800"/>
              <a:t>DevOps</a:t>
            </a:r>
            <a:r>
              <a:rPr sz="2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5"/>
      <p:bldP build="whole" bldLvl="1" animBg="1" rev="0" advAuto="0" spid="281" grpId="3"/>
      <p:bldP build="whole" bldLvl="1" animBg="1" rev="0" advAuto="0" spid="290" grpId="6"/>
      <p:bldP build="whole" bldLvl="1" animBg="1" rev="0" advAuto="0" spid="294" grpId="7"/>
      <p:bldP build="whole" bldLvl="1" animBg="1" rev="0" advAuto="0" spid="306" grpId="10"/>
      <p:bldP build="whole" bldLvl="1" animBg="1" rev="0" advAuto="0" spid="271" grpId="11"/>
      <p:bldP build="whole" bldLvl="1" animBg="1" rev="0" advAuto="0" spid="274" grpId="9"/>
      <p:bldP build="whole" bldLvl="1" animBg="1" rev="0" advAuto="0" spid="275" grpId="1"/>
      <p:bldP build="whole" bldLvl="1" animBg="1" rev="0" advAuto="0" spid="307" grpId="8"/>
      <p:bldP build="whole" bldLvl="1" animBg="1" rev="0" advAuto="0" spid="278" grpId="2"/>
      <p:bldP build="whole" bldLvl="1" animBg="1" rev="0" advAuto="0" spid="284" grpId="4"/>
      <p:bldP build="whole" bldLvl="1" animBg="1" rev="0" advAuto="0" spid="291" grpId="1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1" descr="Picture 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354" y="4386257"/>
            <a:ext cx="480745" cy="49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2" descr="Picture 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180" y="2020903"/>
            <a:ext cx="331472" cy="34129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tangle 33"/>
          <p:cNvSpPr txBox="1"/>
          <p:nvPr/>
        </p:nvSpPr>
        <p:spPr>
          <a:xfrm>
            <a:off x="150811" y="2367581"/>
            <a:ext cx="224051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&gt; 80</a:t>
            </a:r>
            <a:r>
              <a: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%</a:t>
            </a:r>
            <a:br>
              <a:rPr sz="20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sz="2000">
                <a:solidFill>
                  <a:srgbClr val="262626"/>
                </a:solidFill>
              </a:rPr>
              <a:t>Manual Testing</a:t>
            </a:r>
          </a:p>
        </p:txBody>
      </p:sp>
      <p:sp>
        <p:nvSpPr>
          <p:cNvPr id="312" name="Rectangle 34"/>
          <p:cNvSpPr txBox="1"/>
          <p:nvPr/>
        </p:nvSpPr>
        <p:spPr>
          <a:xfrm>
            <a:off x="303212" y="4881255"/>
            <a:ext cx="192419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&lt; 20</a:t>
            </a:r>
            <a: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%</a:t>
            </a:r>
            <a:b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sz="16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Automated Testing</a:t>
            </a:r>
          </a:p>
        </p:txBody>
      </p:sp>
      <p:sp>
        <p:nvSpPr>
          <p:cNvPr id="313" name="Rectangle 82"/>
          <p:cNvSpPr/>
          <p:nvPr/>
        </p:nvSpPr>
        <p:spPr>
          <a:xfrm>
            <a:off x="2385836" y="1093771"/>
            <a:ext cx="467878" cy="3647831"/>
          </a:xfrm>
          <a:prstGeom prst="rect">
            <a:avLst/>
          </a:prstGeom>
          <a:solidFill>
            <a:srgbClr val="BFBFBF">
              <a:alpha val="75000"/>
            </a:srgbClr>
          </a:solidFill>
          <a:ln w="6350">
            <a:solidFill>
              <a:srgbClr val="3A3A3C"/>
            </a:solidFill>
            <a:miter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grpSp>
        <p:nvGrpSpPr>
          <p:cNvPr id="316" name="Rectangle 83"/>
          <p:cNvGrpSpPr/>
          <p:nvPr/>
        </p:nvGrpSpPr>
        <p:grpSpPr>
          <a:xfrm>
            <a:off x="2385836" y="4741600"/>
            <a:ext cx="467878" cy="653810"/>
            <a:chOff x="0" y="0"/>
            <a:chExt cx="467877" cy="653808"/>
          </a:xfrm>
        </p:grpSpPr>
        <p:sp>
          <p:nvSpPr>
            <p:cNvPr id="314" name="Rectangle"/>
            <p:cNvSpPr/>
            <p:nvPr/>
          </p:nvSpPr>
          <p:spPr>
            <a:xfrm>
              <a:off x="-1" y="0"/>
              <a:ext cx="467879" cy="653809"/>
            </a:xfrm>
            <a:prstGeom prst="rect">
              <a:avLst/>
            </a:prstGeom>
            <a:solidFill>
              <a:srgbClr val="1D63AF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UI"/>
            <p:cNvSpPr txBox="1"/>
            <p:nvPr/>
          </p:nvSpPr>
          <p:spPr>
            <a:xfrm>
              <a:off x="-1" y="192284"/>
              <a:ext cx="46787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UI</a:t>
              </a:r>
            </a:p>
          </p:txBody>
        </p:sp>
      </p:grpSp>
      <p:grpSp>
        <p:nvGrpSpPr>
          <p:cNvPr id="319" name="Rectangle 84"/>
          <p:cNvGrpSpPr/>
          <p:nvPr/>
        </p:nvGrpSpPr>
        <p:grpSpPr>
          <a:xfrm>
            <a:off x="2385836" y="5375009"/>
            <a:ext cx="467878" cy="269241"/>
            <a:chOff x="0" y="0"/>
            <a:chExt cx="467877" cy="269240"/>
          </a:xfrm>
        </p:grpSpPr>
        <p:sp>
          <p:nvSpPr>
            <p:cNvPr id="317" name="Rectangle"/>
            <p:cNvSpPr/>
            <p:nvPr/>
          </p:nvSpPr>
          <p:spPr>
            <a:xfrm>
              <a:off x="0" y="20401"/>
              <a:ext cx="467878" cy="228438"/>
            </a:xfrm>
            <a:prstGeom prst="rect">
              <a:avLst/>
            </a:prstGeom>
            <a:solidFill>
              <a:srgbClr val="CBE0F6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00206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318" name="API"/>
            <p:cNvSpPr txBox="1"/>
            <p:nvPr/>
          </p:nvSpPr>
          <p:spPr>
            <a:xfrm>
              <a:off x="0" y="0"/>
              <a:ext cx="467878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00206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API</a:t>
              </a:r>
            </a:p>
          </p:txBody>
        </p:sp>
      </p:grpSp>
      <p:sp>
        <p:nvSpPr>
          <p:cNvPr id="320" name="Rectangle 85"/>
          <p:cNvSpPr txBox="1"/>
          <p:nvPr/>
        </p:nvSpPr>
        <p:spPr>
          <a:xfrm>
            <a:off x="1843388" y="762000"/>
            <a:ext cx="1571274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Today</a:t>
            </a:r>
          </a:p>
        </p:txBody>
      </p:sp>
      <p:sp>
        <p:nvSpPr>
          <p:cNvPr id="321" name="Rectangle 45"/>
          <p:cNvSpPr txBox="1"/>
          <p:nvPr/>
        </p:nvSpPr>
        <p:spPr>
          <a:xfrm>
            <a:off x="3389453" y="943681"/>
            <a:ext cx="819136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indent="4570" algn="ctr">
              <a:spcBef>
                <a:spcPts val="2300"/>
              </a:spcBef>
              <a:defRPr sz="2700">
                <a:solidFill>
                  <a:srgbClr val="5356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The reliance on </a:t>
            </a:r>
            <a:r>
              <a:rPr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manual testing</a:t>
            </a:r>
            <a:r>
              <a:rPr>
                <a:solidFill>
                  <a:srgbClr val="3A3A3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t>is the </a:t>
            </a:r>
            <a:br/>
            <a:r>
              <a:rPr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#1 technical challenge </a:t>
            </a:r>
            <a:r>
              <a:t>in app development</a:t>
            </a:r>
            <a:r>
              <a:rPr baseline="30000" sz="2000">
                <a:solidFill>
                  <a:srgbClr val="000000"/>
                </a:solidFill>
              </a:rPr>
              <a:t>1</a:t>
            </a:r>
            <a:r>
              <a:t>. </a:t>
            </a:r>
          </a:p>
        </p:txBody>
      </p:sp>
      <p:grpSp>
        <p:nvGrpSpPr>
          <p:cNvPr id="324" name="Gruppieren 92"/>
          <p:cNvGrpSpPr/>
          <p:nvPr/>
        </p:nvGrpSpPr>
        <p:grpSpPr>
          <a:xfrm>
            <a:off x="2924935" y="1236052"/>
            <a:ext cx="194279" cy="3505551"/>
            <a:chOff x="0" y="0"/>
            <a:chExt cx="194278" cy="3505549"/>
          </a:xfrm>
        </p:grpSpPr>
        <p:sp>
          <p:nvSpPr>
            <p:cNvPr id="322" name="Line 36"/>
            <p:cNvSpPr/>
            <p:nvPr/>
          </p:nvSpPr>
          <p:spPr>
            <a:xfrm flipV="1">
              <a:off x="89801" y="0"/>
              <a:ext cx="1" cy="3390735"/>
            </a:xfrm>
            <a:prstGeom prst="line">
              <a:avLst/>
            </a:prstGeom>
            <a:noFill/>
            <a:ln w="6350" cap="flat">
              <a:solidFill>
                <a:srgbClr val="C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Line 33"/>
            <p:cNvSpPr/>
            <p:nvPr/>
          </p:nvSpPr>
          <p:spPr>
            <a:xfrm>
              <a:off x="0" y="3505549"/>
              <a:ext cx="194279" cy="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5" name="Line 36"/>
          <p:cNvSpPr/>
          <p:nvPr/>
        </p:nvSpPr>
        <p:spPr>
          <a:xfrm flipV="1">
            <a:off x="3014735" y="4860609"/>
            <a:ext cx="1" cy="666809"/>
          </a:xfrm>
          <a:prstGeom prst="line">
            <a:avLst/>
          </a:prstGeom>
          <a:ln w="6350">
            <a:solidFill>
              <a:srgbClr val="C00000"/>
            </a:solidFill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Text Placeholder 3"/>
          <p:cNvSpPr txBox="1"/>
          <p:nvPr/>
        </p:nvSpPr>
        <p:spPr>
          <a:xfrm>
            <a:off x="150812" y="6253446"/>
            <a:ext cx="299183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9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 … Source: </a:t>
            </a:r>
            <a:r>
              <a:rPr i="0"/>
              <a:t>World Quality Report 2015 - 2016</a:t>
            </a:r>
          </a:p>
        </p:txBody>
      </p:sp>
      <p:grpSp>
        <p:nvGrpSpPr>
          <p:cNvPr id="329" name="Group 2"/>
          <p:cNvGrpSpPr/>
          <p:nvPr/>
        </p:nvGrpSpPr>
        <p:grpSpPr>
          <a:xfrm>
            <a:off x="5065381" y="2590800"/>
            <a:ext cx="4231179" cy="1276935"/>
            <a:chOff x="0" y="0"/>
            <a:chExt cx="4231178" cy="1276934"/>
          </a:xfrm>
        </p:grpSpPr>
        <p:sp>
          <p:nvSpPr>
            <p:cNvPr id="327" name="TextBox 19"/>
            <p:cNvSpPr txBox="1"/>
            <p:nvPr/>
          </p:nvSpPr>
          <p:spPr>
            <a:xfrm>
              <a:off x="1122508" y="0"/>
              <a:ext cx="1986162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b="1" sz="65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$32B</a:t>
              </a:r>
            </a:p>
          </p:txBody>
        </p:sp>
        <p:sp>
          <p:nvSpPr>
            <p:cNvPr id="328" name="TextBox 20"/>
            <p:cNvSpPr txBox="1"/>
            <p:nvPr/>
          </p:nvSpPr>
          <p:spPr>
            <a:xfrm>
              <a:off x="0" y="972134"/>
              <a:ext cx="423117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/>
              <a:r>
                <a:t>Annual Spend on Testing Services</a:t>
              </a:r>
            </a:p>
          </p:txBody>
        </p:sp>
      </p:grpSp>
      <p:sp>
        <p:nvSpPr>
          <p:cNvPr id="330" name="Rectangle 3"/>
          <p:cNvSpPr txBox="1"/>
          <p:nvPr/>
        </p:nvSpPr>
        <p:spPr>
          <a:xfrm>
            <a:off x="3351212" y="4800600"/>
            <a:ext cx="841737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Legacy platforms require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weeks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t>to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execute testing</a:t>
            </a:r>
            <a:r>
              <a:t>. Test </a:t>
            </a:r>
            <a:r>
              <a:rPr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automation </a:t>
            </a:r>
            <a:r>
              <a:t>requires </a:t>
            </a:r>
            <a:r>
              <a:rPr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developers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Freeform 51"/>
          <p:cNvSpPr/>
          <p:nvPr/>
        </p:nvSpPr>
        <p:spPr>
          <a:xfrm>
            <a:off x="4467147" y="1154861"/>
            <a:ext cx="5130315" cy="364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cubicBezTo>
                  <a:pt x="21593" y="848"/>
                  <a:pt x="21587" y="1697"/>
                  <a:pt x="21580" y="2545"/>
                </a:cubicBezTo>
                <a:lnTo>
                  <a:pt x="20218" y="2734"/>
                </a:lnTo>
                <a:cubicBezTo>
                  <a:pt x="16955" y="3137"/>
                  <a:pt x="13704" y="3804"/>
                  <a:pt x="10552" y="6575"/>
                </a:cubicBezTo>
                <a:cubicBezTo>
                  <a:pt x="6950" y="9742"/>
                  <a:pt x="3479" y="15658"/>
                  <a:pt x="8" y="21574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33" name="Freeform 48"/>
          <p:cNvSpPr/>
          <p:nvPr/>
        </p:nvSpPr>
        <p:spPr>
          <a:xfrm>
            <a:off x="4461116" y="2891114"/>
            <a:ext cx="5128996" cy="2780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9861"/>
                </a:lnTo>
                <a:cubicBezTo>
                  <a:pt x="474" y="19133"/>
                  <a:pt x="948" y="18233"/>
                  <a:pt x="1422" y="17505"/>
                </a:cubicBezTo>
                <a:cubicBezTo>
                  <a:pt x="4855" y="12254"/>
                  <a:pt x="8259" y="7266"/>
                  <a:pt x="11422" y="4382"/>
                </a:cubicBezTo>
                <a:cubicBezTo>
                  <a:pt x="14585" y="1498"/>
                  <a:pt x="17508" y="720"/>
                  <a:pt x="20400" y="204"/>
                </a:cubicBez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DF8D00">
                  <a:alpha val="76000"/>
                </a:srgbClr>
              </a:gs>
              <a:gs pos="36000">
                <a:srgbClr val="FFCA6E"/>
              </a:gs>
              <a:gs pos="84000">
                <a:srgbClr val="FFEFD4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34" name="Rectangle 8"/>
          <p:cNvSpPr/>
          <p:nvPr/>
        </p:nvSpPr>
        <p:spPr>
          <a:xfrm>
            <a:off x="2069043" y="1147362"/>
            <a:ext cx="7990807" cy="4530076"/>
          </a:xfrm>
          <a:prstGeom prst="rect">
            <a:avLst/>
          </a:prstGeom>
          <a:ln w="6350">
            <a:solidFill>
              <a:srgbClr val="3A3A3C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ts val="1600"/>
              </a:lnSpc>
              <a:defRPr b="1" sz="87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</a:p>
        </p:txBody>
      </p:sp>
      <p:sp>
        <p:nvSpPr>
          <p:cNvPr id="335" name="Rectangle 82"/>
          <p:cNvSpPr/>
          <p:nvPr/>
        </p:nvSpPr>
        <p:spPr>
          <a:xfrm>
            <a:off x="3993238" y="1147360"/>
            <a:ext cx="467878" cy="3647832"/>
          </a:xfrm>
          <a:prstGeom prst="rect">
            <a:avLst/>
          </a:prstGeom>
          <a:solidFill>
            <a:srgbClr val="BFBFBF">
              <a:alpha val="75000"/>
            </a:srgbClr>
          </a:solidFill>
          <a:ln w="6350">
            <a:solidFill>
              <a:srgbClr val="3A3A3C"/>
            </a:solidFill>
            <a:miter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grpSp>
        <p:nvGrpSpPr>
          <p:cNvPr id="338" name="Rectangle 83"/>
          <p:cNvGrpSpPr/>
          <p:nvPr/>
        </p:nvGrpSpPr>
        <p:grpSpPr>
          <a:xfrm>
            <a:off x="3993238" y="4795191"/>
            <a:ext cx="467878" cy="653809"/>
            <a:chOff x="0" y="0"/>
            <a:chExt cx="467877" cy="653808"/>
          </a:xfrm>
        </p:grpSpPr>
        <p:sp>
          <p:nvSpPr>
            <p:cNvPr id="336" name="Rectangle"/>
            <p:cNvSpPr/>
            <p:nvPr/>
          </p:nvSpPr>
          <p:spPr>
            <a:xfrm>
              <a:off x="-1" y="0"/>
              <a:ext cx="467879" cy="653809"/>
            </a:xfrm>
            <a:prstGeom prst="rect">
              <a:avLst/>
            </a:prstGeom>
            <a:solidFill>
              <a:srgbClr val="1D63AF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UI"/>
            <p:cNvSpPr txBox="1"/>
            <p:nvPr/>
          </p:nvSpPr>
          <p:spPr>
            <a:xfrm>
              <a:off x="-1" y="192284"/>
              <a:ext cx="46787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UI</a:t>
              </a:r>
            </a:p>
          </p:txBody>
        </p:sp>
      </p:grpSp>
      <p:grpSp>
        <p:nvGrpSpPr>
          <p:cNvPr id="341" name="Rectangle 84"/>
          <p:cNvGrpSpPr/>
          <p:nvPr/>
        </p:nvGrpSpPr>
        <p:grpSpPr>
          <a:xfrm>
            <a:off x="3993238" y="5428599"/>
            <a:ext cx="467878" cy="269241"/>
            <a:chOff x="0" y="0"/>
            <a:chExt cx="467877" cy="269240"/>
          </a:xfrm>
        </p:grpSpPr>
        <p:sp>
          <p:nvSpPr>
            <p:cNvPr id="339" name="Rectangle"/>
            <p:cNvSpPr/>
            <p:nvPr/>
          </p:nvSpPr>
          <p:spPr>
            <a:xfrm>
              <a:off x="0" y="20401"/>
              <a:ext cx="467878" cy="228438"/>
            </a:xfrm>
            <a:prstGeom prst="rect">
              <a:avLst/>
            </a:prstGeom>
            <a:solidFill>
              <a:srgbClr val="DF8D00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340" name="API"/>
            <p:cNvSpPr txBox="1"/>
            <p:nvPr/>
          </p:nvSpPr>
          <p:spPr>
            <a:xfrm>
              <a:off x="0" y="0"/>
              <a:ext cx="467878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pPr/>
              <a:r>
                <a:t>API</a:t>
              </a:r>
            </a:p>
          </p:txBody>
        </p:sp>
      </p:grpSp>
      <p:sp>
        <p:nvSpPr>
          <p:cNvPr id="342" name="Rectangle 85"/>
          <p:cNvSpPr txBox="1"/>
          <p:nvPr/>
        </p:nvSpPr>
        <p:spPr>
          <a:xfrm>
            <a:off x="3450790" y="814281"/>
            <a:ext cx="15712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Today</a:t>
            </a:r>
          </a:p>
        </p:txBody>
      </p:sp>
      <p:pic>
        <p:nvPicPr>
          <p:cNvPr id="343" name="Picture 112" descr="Picture 1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8157" y="4439847"/>
            <a:ext cx="480746" cy="49499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Rectangle 115"/>
          <p:cNvSpPr txBox="1"/>
          <p:nvPr/>
        </p:nvSpPr>
        <p:spPr>
          <a:xfrm>
            <a:off x="9045506" y="814281"/>
            <a:ext cx="156081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/>
            <a:r>
              <a:t>Tomorrow</a:t>
            </a:r>
          </a:p>
        </p:txBody>
      </p:sp>
      <p:sp>
        <p:nvSpPr>
          <p:cNvPr id="345" name="Rectangle 116"/>
          <p:cNvSpPr/>
          <p:nvPr/>
        </p:nvSpPr>
        <p:spPr>
          <a:xfrm>
            <a:off x="9591971" y="1147362"/>
            <a:ext cx="467878" cy="432369"/>
          </a:xfrm>
          <a:prstGeom prst="rect">
            <a:avLst/>
          </a:prstGeom>
          <a:solidFill>
            <a:srgbClr val="BFBFBF">
              <a:alpha val="75000"/>
            </a:srgbClr>
          </a:solidFill>
          <a:ln w="6350">
            <a:solidFill>
              <a:srgbClr val="3A3A3C"/>
            </a:solidFill>
            <a:miter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346" name="Rectangle 117"/>
          <p:cNvSpPr/>
          <p:nvPr/>
        </p:nvSpPr>
        <p:spPr>
          <a:xfrm>
            <a:off x="9591971" y="1579730"/>
            <a:ext cx="467878" cy="1311386"/>
          </a:xfrm>
          <a:prstGeom prst="rect">
            <a:avLst/>
          </a:prstGeom>
          <a:solidFill>
            <a:srgbClr val="1D63AF"/>
          </a:solidFill>
          <a:ln w="6350">
            <a:solidFill>
              <a:srgbClr val="3A3A3C"/>
            </a:solidFill>
            <a:miter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grpSp>
        <p:nvGrpSpPr>
          <p:cNvPr id="349" name="Rectangle 118"/>
          <p:cNvGrpSpPr/>
          <p:nvPr/>
        </p:nvGrpSpPr>
        <p:grpSpPr>
          <a:xfrm>
            <a:off x="9591971" y="2891114"/>
            <a:ext cx="467878" cy="2786323"/>
            <a:chOff x="0" y="0"/>
            <a:chExt cx="467877" cy="2786321"/>
          </a:xfrm>
        </p:grpSpPr>
        <p:sp>
          <p:nvSpPr>
            <p:cNvPr id="347" name="Rectangle"/>
            <p:cNvSpPr/>
            <p:nvPr/>
          </p:nvSpPr>
          <p:spPr>
            <a:xfrm>
              <a:off x="-1" y="0"/>
              <a:ext cx="467879" cy="2786322"/>
            </a:xfrm>
            <a:prstGeom prst="rect">
              <a:avLst/>
            </a:prstGeom>
            <a:gradFill flip="none" rotWithShape="1">
              <a:gsLst>
                <a:gs pos="0">
                  <a:srgbClr val="DF8D00">
                    <a:alpha val="76000"/>
                  </a:srgbClr>
                </a:gs>
                <a:gs pos="36000">
                  <a:srgbClr val="FFCA6E"/>
                </a:gs>
                <a:gs pos="84000">
                  <a:srgbClr val="FFEFD4"/>
                </a:gs>
              </a:gsLst>
              <a:lin ang="5400000" scaled="0"/>
            </a:gra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48" name="Text"/>
            <p:cNvSpPr txBox="1"/>
            <p:nvPr/>
          </p:nvSpPr>
          <p:spPr>
            <a:xfrm>
              <a:off x="-1" y="1239490"/>
              <a:ext cx="46787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350" name="Rectangle 119"/>
          <p:cNvSpPr txBox="1"/>
          <p:nvPr/>
        </p:nvSpPr>
        <p:spPr>
          <a:xfrm>
            <a:off x="5210993" y="1203212"/>
            <a:ext cx="426671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Exploratory</a:t>
            </a:r>
            <a:r>
              <a:rPr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Tests</a:t>
            </a:r>
          </a:p>
        </p:txBody>
      </p:sp>
      <p:sp>
        <p:nvSpPr>
          <p:cNvPr id="351" name="Rectangle 121"/>
          <p:cNvSpPr txBox="1"/>
          <p:nvPr/>
        </p:nvSpPr>
        <p:spPr>
          <a:xfrm>
            <a:off x="7144635" y="2298652"/>
            <a:ext cx="23330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Automated UI </a:t>
            </a:r>
            <a:r>
              <a: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Tests</a:t>
            </a:r>
          </a:p>
        </p:txBody>
      </p:sp>
      <p:sp>
        <p:nvSpPr>
          <p:cNvPr id="352" name="Rectangle 123"/>
          <p:cNvSpPr txBox="1"/>
          <p:nvPr/>
        </p:nvSpPr>
        <p:spPr>
          <a:xfrm>
            <a:off x="7144635" y="3623569"/>
            <a:ext cx="23330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API</a:t>
            </a:r>
            <a:r>
              <a: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Tests</a:t>
            </a:r>
          </a:p>
        </p:txBody>
      </p:sp>
      <p:sp>
        <p:nvSpPr>
          <p:cNvPr id="353" name="Rectangle 124"/>
          <p:cNvSpPr txBox="1"/>
          <p:nvPr/>
        </p:nvSpPr>
        <p:spPr>
          <a:xfrm>
            <a:off x="5745686" y="5071857"/>
            <a:ext cx="37320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Orchestrated Service </a:t>
            </a:r>
            <a:r>
              <a:rPr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Virtualization</a:t>
            </a:r>
          </a:p>
        </p:txBody>
      </p:sp>
      <p:pic>
        <p:nvPicPr>
          <p:cNvPr id="354" name="Picture 126" descr="Picture 1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6931" y="2079872"/>
            <a:ext cx="331472" cy="34129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ectangle 129"/>
          <p:cNvSpPr txBox="1"/>
          <p:nvPr/>
        </p:nvSpPr>
        <p:spPr>
          <a:xfrm>
            <a:off x="2076111" y="2421171"/>
            <a:ext cx="192261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80</a:t>
            </a:r>
            <a: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%</a:t>
            </a:r>
            <a:b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sz="16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Manual Testing</a:t>
            </a:r>
          </a:p>
        </p:txBody>
      </p:sp>
      <p:sp>
        <p:nvSpPr>
          <p:cNvPr id="356" name="Rectangle 13"/>
          <p:cNvSpPr txBox="1"/>
          <p:nvPr/>
        </p:nvSpPr>
        <p:spPr>
          <a:xfrm>
            <a:off x="10299619" y="3438950"/>
            <a:ext cx="80360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700">
                <a:solidFill>
                  <a:srgbClr val="3A3A3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+</a:t>
            </a:r>
            <a:r>
              <a:rPr sz="2700">
                <a:latin typeface="Open Sans Extrabold"/>
                <a:ea typeface="Open Sans Extrabold"/>
                <a:cs typeface="Open Sans Extrabold"/>
                <a:sym typeface="Open Sans Extrabold"/>
              </a:rPr>
              <a:t>85</a:t>
            </a:r>
            <a:r>
              <a:rPr>
                <a:solidFill>
                  <a:srgbClr val="262626"/>
                </a:solidFill>
              </a:rPr>
              <a:t>%</a:t>
            </a:r>
          </a:p>
        </p:txBody>
      </p:sp>
      <p:sp>
        <p:nvSpPr>
          <p:cNvPr id="357" name="Rectangle 53"/>
          <p:cNvSpPr txBox="1"/>
          <p:nvPr/>
        </p:nvSpPr>
        <p:spPr>
          <a:xfrm>
            <a:off x="2063014" y="4934844"/>
            <a:ext cx="1924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>
                <a:solidFill>
                  <a:srgbClr val="3A3A3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20</a:t>
            </a:r>
            <a: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%</a:t>
            </a:r>
            <a:br>
              <a:rPr sz="17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sz="1600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Automated Testing</a:t>
            </a:r>
          </a:p>
        </p:txBody>
      </p:sp>
      <p:grpSp>
        <p:nvGrpSpPr>
          <p:cNvPr id="361" name="Gruppieren 92"/>
          <p:cNvGrpSpPr/>
          <p:nvPr/>
        </p:nvGrpSpPr>
        <p:grpSpPr>
          <a:xfrm>
            <a:off x="10144773" y="1579727"/>
            <a:ext cx="194279" cy="4092237"/>
            <a:chOff x="0" y="0"/>
            <a:chExt cx="194278" cy="4092235"/>
          </a:xfrm>
        </p:grpSpPr>
        <p:sp>
          <p:nvSpPr>
            <p:cNvPr id="358" name="Line 36"/>
            <p:cNvSpPr/>
            <p:nvPr/>
          </p:nvSpPr>
          <p:spPr>
            <a:xfrm flipV="1">
              <a:off x="89801" y="163150"/>
              <a:ext cx="1" cy="3800400"/>
            </a:xfrm>
            <a:prstGeom prst="line">
              <a:avLst/>
            </a:prstGeom>
            <a:noFill/>
            <a:ln w="6350" cap="flat">
              <a:solidFill>
                <a:srgbClr val="C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Line 33"/>
            <p:cNvSpPr/>
            <p:nvPr/>
          </p:nvSpPr>
          <p:spPr>
            <a:xfrm>
              <a:off x="0" y="4092235"/>
              <a:ext cx="194279" cy="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Line 33"/>
            <p:cNvSpPr/>
            <p:nvPr/>
          </p:nvSpPr>
          <p:spPr>
            <a:xfrm>
              <a:off x="0" y="0"/>
              <a:ext cx="19427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6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1121" y="1239478"/>
            <a:ext cx="248134" cy="248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Grafik 57" descr="Grafi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1295" y="2183768"/>
            <a:ext cx="247345" cy="1929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0" dir="2700000">
              <a:srgbClr val="000000">
                <a:alpha val="20000"/>
              </a:srgbClr>
            </a:outerShdw>
          </a:effectLst>
        </p:spPr>
      </p:pic>
      <p:pic>
        <p:nvPicPr>
          <p:cNvPr id="364" name="Grafik 57" descr="Grafik 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02238" y="3696317"/>
            <a:ext cx="247345" cy="1929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0" dir="2700000">
              <a:srgbClr val="000000">
                <a:alpha val="20000"/>
              </a:srgbClr>
            </a:outerShdw>
          </a:effectLst>
        </p:spPr>
      </p:pic>
      <p:grpSp>
        <p:nvGrpSpPr>
          <p:cNvPr id="367" name="Rectangle 65"/>
          <p:cNvGrpSpPr/>
          <p:nvPr/>
        </p:nvGrpSpPr>
        <p:grpSpPr>
          <a:xfrm>
            <a:off x="2069595" y="2027165"/>
            <a:ext cx="7990255" cy="1302664"/>
            <a:chOff x="0" y="0"/>
            <a:chExt cx="7990254" cy="1302663"/>
          </a:xfrm>
        </p:grpSpPr>
        <p:sp>
          <p:nvSpPr>
            <p:cNvPr id="365" name="Rectangle"/>
            <p:cNvSpPr/>
            <p:nvPr/>
          </p:nvSpPr>
          <p:spPr>
            <a:xfrm>
              <a:off x="0" y="-1"/>
              <a:ext cx="7990255" cy="1302665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66" name="Automation is a must.…"/>
            <p:cNvSpPr txBox="1"/>
            <p:nvPr/>
          </p:nvSpPr>
          <p:spPr>
            <a:xfrm>
              <a:off x="0" y="295731"/>
              <a:ext cx="7990255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3100">
                  <a:solidFill>
                    <a:srgbClr val="3A3A3C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Automation </a:t>
              </a:r>
              <a:r>
                <a:rPr>
                  <a:latin typeface="Open Sans Light"/>
                  <a:ea typeface="Open Sans Light"/>
                  <a:cs typeface="Open Sans Light"/>
                  <a:sym typeface="Open Sans Light"/>
                </a:rPr>
                <a:t>is a </a:t>
              </a:r>
              <a:r>
                <a:t>must</a:t>
              </a:r>
              <a:r>
                <a:rPr>
                  <a:latin typeface="Open Sans Light"/>
                  <a:ea typeface="Open Sans Light"/>
                  <a:cs typeface="Open Sans Light"/>
                  <a:sym typeface="Open Sans Light"/>
                </a:rPr>
                <a:t>.</a:t>
              </a:r>
              <a:endParaRPr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algn="ctr">
                <a:defRPr sz="1600">
                  <a:solidFill>
                    <a:srgbClr val="3A3A3C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Automation doesn’t make testing easy, it makes testing possible.</a:t>
              </a:r>
            </a:p>
          </p:txBody>
        </p:sp>
      </p:grpSp>
      <p:sp>
        <p:nvSpPr>
          <p:cNvPr id="368" name="Rectangle 1"/>
          <p:cNvSpPr txBox="1"/>
          <p:nvPr/>
        </p:nvSpPr>
        <p:spPr>
          <a:xfrm>
            <a:off x="6162797" y="5319464"/>
            <a:ext cx="262003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solidFill>
                  <a:srgbClr val="3A3A3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 -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key enabler </a:t>
            </a:r>
            <a:r>
              <a:t>for high automation rates -</a:t>
            </a:r>
          </a:p>
        </p:txBody>
      </p:sp>
      <p:grpSp>
        <p:nvGrpSpPr>
          <p:cNvPr id="371" name="Rectangle 8"/>
          <p:cNvGrpSpPr/>
          <p:nvPr/>
        </p:nvGrpSpPr>
        <p:grpSpPr>
          <a:xfrm>
            <a:off x="2069044" y="5677437"/>
            <a:ext cx="7992665" cy="404911"/>
            <a:chOff x="0" y="0"/>
            <a:chExt cx="7992664" cy="404909"/>
          </a:xfrm>
        </p:grpSpPr>
        <p:sp>
          <p:nvSpPr>
            <p:cNvPr id="369" name="Rectangle"/>
            <p:cNvSpPr/>
            <p:nvPr/>
          </p:nvSpPr>
          <p:spPr>
            <a:xfrm>
              <a:off x="0" y="0"/>
              <a:ext cx="7992665" cy="404910"/>
            </a:xfrm>
            <a:prstGeom prst="rect">
              <a:avLst/>
            </a:prstGeom>
            <a:solidFill>
              <a:srgbClr val="3A3A3C"/>
            </a:solidFill>
            <a:ln w="6350" cap="flat">
              <a:solidFill>
                <a:srgbClr val="3A3A3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9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</a:p>
          </p:txBody>
        </p:sp>
        <p:sp>
          <p:nvSpPr>
            <p:cNvPr id="370" name="Testing Future"/>
            <p:cNvSpPr txBox="1"/>
            <p:nvPr/>
          </p:nvSpPr>
          <p:spPr>
            <a:xfrm>
              <a:off x="0" y="75454"/>
              <a:ext cx="7992665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r">
                <a:defRPr sz="17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r>
                <a:t>Testing</a:t>
              </a:r>
              <a:r>
                <a:rPr b="1"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Future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0481" y="1803350"/>
            <a:ext cx="3397602" cy="3324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04" y="1629268"/>
            <a:ext cx="3638701" cy="355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6079" y="1701258"/>
            <a:ext cx="3455485" cy="364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2090" y="1125344"/>
            <a:ext cx="1695008" cy="457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0481" y="1163387"/>
            <a:ext cx="1564571" cy="419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70058" y="1167407"/>
            <a:ext cx="1331641" cy="415019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extBox 8"/>
          <p:cNvSpPr txBox="1"/>
          <p:nvPr/>
        </p:nvSpPr>
        <p:spPr>
          <a:xfrm>
            <a:off x="432090" y="415865"/>
            <a:ext cx="2303634" cy="528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062">
              <a:lnSpc>
                <a:spcPts val="3300"/>
              </a:lnSpc>
              <a:defRPr sz="3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Leadership</a:t>
            </a:r>
          </a:p>
        </p:txBody>
      </p:sp>
      <p:sp>
        <p:nvSpPr>
          <p:cNvPr id="380" name="Rectangle 1"/>
          <p:cNvSpPr/>
          <p:nvPr/>
        </p:nvSpPr>
        <p:spPr>
          <a:xfrm>
            <a:off x="1706957" y="5470290"/>
            <a:ext cx="8774911" cy="942341"/>
          </a:xfrm>
          <a:prstGeom prst="rect">
            <a:avLst/>
          </a:prstGeom>
          <a:solidFill>
            <a:srgbClr val="96C0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800"/>
              </a:spcBef>
              <a:tabLst>
                <a:tab pos="508000" algn="l"/>
              </a:tabLst>
              <a:defRPr sz="17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“Comprehensive set of capabilities for testing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modern applications </a:t>
            </a:r>
            <a:r>
              <a:t>on both the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UI</a:t>
            </a:r>
            <a:r>
              <a:t> and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API</a:t>
            </a:r>
            <a:r>
              <a:t> layer for a wide range of </a:t>
            </a:r>
            <a:r>
              <a:rPr>
                <a:latin typeface="Open Sans Extrabold"/>
                <a:ea typeface="Open Sans Extrabold"/>
                <a:cs typeface="Open Sans Extrabold"/>
                <a:sym typeface="Open Sans Extrabold"/>
              </a:rPr>
              <a:t>enterprise applications</a:t>
            </a:r>
            <a:r>
              <a:t>” </a:t>
            </a:r>
          </a:p>
          <a:p>
            <a:pPr algn="r">
              <a:spcBef>
                <a:spcPts val="800"/>
              </a:spcBef>
              <a:tabLst>
                <a:tab pos="508000" algn="l"/>
              </a:tabLst>
              <a:defRPr i="1" sz="1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Gartner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Rectangle 34"/>
          <p:cNvGrpSpPr/>
          <p:nvPr/>
        </p:nvGrpSpPr>
        <p:grpSpPr>
          <a:xfrm>
            <a:off x="513080" y="1377210"/>
            <a:ext cx="11238846" cy="2406657"/>
            <a:chOff x="0" y="0"/>
            <a:chExt cx="11238844" cy="2406656"/>
          </a:xfrm>
        </p:grpSpPr>
        <p:sp>
          <p:nvSpPr>
            <p:cNvPr id="382" name="Rectangle"/>
            <p:cNvSpPr/>
            <p:nvPr/>
          </p:nvSpPr>
          <p:spPr>
            <a:xfrm>
              <a:off x="-1" y="-1"/>
              <a:ext cx="11238846" cy="2406658"/>
            </a:xfrm>
            <a:prstGeom prst="rect">
              <a:avLst/>
            </a:prstGeom>
            <a:solidFill>
              <a:srgbClr val="164A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Continuous Testing Platform"/>
            <p:cNvSpPr txBox="1"/>
            <p:nvPr/>
          </p:nvSpPr>
          <p:spPr>
            <a:xfrm>
              <a:off x="-1" y="-1"/>
              <a:ext cx="1123884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3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Continuous Testing Platform</a:t>
              </a:r>
            </a:p>
          </p:txBody>
        </p:sp>
      </p:grpSp>
      <p:sp>
        <p:nvSpPr>
          <p:cNvPr id="385" name="Title 1"/>
          <p:cNvSpPr txBox="1"/>
          <p:nvPr>
            <p:ph type="title"/>
          </p:nvPr>
        </p:nvSpPr>
        <p:spPr>
          <a:xfrm>
            <a:off x="434067" y="389249"/>
            <a:ext cx="11326130" cy="75942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Visibility and Insight for Greater Velocity</a:t>
            </a:r>
          </a:p>
        </p:txBody>
      </p:sp>
      <p:grpSp>
        <p:nvGrpSpPr>
          <p:cNvPr id="391" name="Group 2"/>
          <p:cNvGrpSpPr/>
          <p:nvPr/>
        </p:nvGrpSpPr>
        <p:grpSpPr>
          <a:xfrm>
            <a:off x="8181664" y="2208902"/>
            <a:ext cx="1696145" cy="1696144"/>
            <a:chOff x="0" y="0"/>
            <a:chExt cx="1696143" cy="1696143"/>
          </a:xfrm>
        </p:grpSpPr>
        <p:sp>
          <p:nvSpPr>
            <p:cNvPr id="386" name="Rectangle 16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387" name="TextBox 17"/>
            <p:cNvSpPr txBox="1"/>
            <p:nvPr/>
          </p:nvSpPr>
          <p:spPr>
            <a:xfrm>
              <a:off x="282049" y="995632"/>
              <a:ext cx="1132047" cy="574041"/>
            </a:xfrm>
            <a:prstGeom prst="rect">
              <a:avLst/>
            </a:prstGeom>
            <a:solidFill>
              <a:srgbClr val="7AB14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Automation</a:t>
              </a:r>
            </a:p>
          </p:txBody>
        </p:sp>
        <p:grpSp>
          <p:nvGrpSpPr>
            <p:cNvPr id="390" name="Picture 18"/>
            <p:cNvGrpSpPr/>
            <p:nvPr/>
          </p:nvGrpSpPr>
          <p:grpSpPr>
            <a:xfrm>
              <a:off x="550100" y="277342"/>
              <a:ext cx="595944" cy="595944"/>
              <a:chOff x="0" y="0"/>
              <a:chExt cx="595942" cy="595942"/>
            </a:xfrm>
          </p:grpSpPr>
          <p:sp>
            <p:nvSpPr>
              <p:cNvPr id="388" name="Square"/>
              <p:cNvSpPr/>
              <p:nvPr/>
            </p:nvSpPr>
            <p:spPr>
              <a:xfrm>
                <a:off x="0" y="0"/>
                <a:ext cx="595943" cy="5959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389" name="image97.pdf" descr="image97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95943" cy="595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5" name="Group 24"/>
          <p:cNvGrpSpPr/>
          <p:nvPr/>
        </p:nvGrpSpPr>
        <p:grpSpPr>
          <a:xfrm>
            <a:off x="2456045" y="2211360"/>
            <a:ext cx="1696145" cy="1696145"/>
            <a:chOff x="0" y="0"/>
            <a:chExt cx="1696143" cy="1696143"/>
          </a:xfrm>
        </p:grpSpPr>
        <p:sp>
          <p:nvSpPr>
            <p:cNvPr id="392" name="Rectangle 12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393" name="TextBox 13"/>
            <p:cNvSpPr txBox="1"/>
            <p:nvPr/>
          </p:nvSpPr>
          <p:spPr>
            <a:xfrm>
              <a:off x="287802" y="993173"/>
              <a:ext cx="1120538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Risk-based</a:t>
              </a:r>
              <a:br/>
              <a:r>
                <a:t>Testing</a:t>
              </a:r>
            </a:p>
          </p:txBody>
        </p:sp>
        <p:pic>
          <p:nvPicPr>
            <p:cNvPr id="394" name="Picture 19" descr="Picture 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5264" y="284385"/>
              <a:ext cx="505609" cy="573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3" name="Group 5"/>
          <p:cNvGrpSpPr/>
          <p:nvPr/>
        </p:nvGrpSpPr>
        <p:grpSpPr>
          <a:xfrm>
            <a:off x="10053076" y="2208902"/>
            <a:ext cx="1696145" cy="1696144"/>
            <a:chOff x="0" y="0"/>
            <a:chExt cx="1696143" cy="1696143"/>
          </a:xfrm>
        </p:grpSpPr>
        <p:sp>
          <p:nvSpPr>
            <p:cNvPr id="396" name="Rectangle 14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CB21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grpSp>
          <p:nvGrpSpPr>
            <p:cNvPr id="399" name="TextBox 15"/>
            <p:cNvGrpSpPr/>
            <p:nvPr/>
          </p:nvGrpSpPr>
          <p:grpSpPr>
            <a:xfrm>
              <a:off x="157935" y="1000605"/>
              <a:ext cx="1380275" cy="564096"/>
              <a:chOff x="0" y="0"/>
              <a:chExt cx="1380273" cy="564094"/>
            </a:xfrm>
          </p:grpSpPr>
          <p:sp>
            <p:nvSpPr>
              <p:cNvPr id="397" name="Rectangle"/>
              <p:cNvSpPr/>
              <p:nvPr/>
            </p:nvSpPr>
            <p:spPr>
              <a:xfrm>
                <a:off x="0" y="0"/>
                <a:ext cx="1380274" cy="564095"/>
              </a:xfrm>
              <a:prstGeom prst="rect">
                <a:avLst/>
              </a:prstGeom>
              <a:solidFill>
                <a:srgbClr val="CB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398" name="Load Testing"/>
              <p:cNvSpPr txBox="1"/>
              <p:nvPr/>
            </p:nvSpPr>
            <p:spPr>
              <a:xfrm>
                <a:off x="63689" y="115677"/>
                <a:ext cx="1252896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Load Testing</a:t>
                </a:r>
              </a:p>
            </p:txBody>
          </p:sp>
        </p:grpSp>
        <p:grpSp>
          <p:nvGrpSpPr>
            <p:cNvPr id="402" name="Picture 20"/>
            <p:cNvGrpSpPr/>
            <p:nvPr/>
          </p:nvGrpSpPr>
          <p:grpSpPr>
            <a:xfrm>
              <a:off x="546404" y="277585"/>
              <a:ext cx="603337" cy="550102"/>
              <a:chOff x="0" y="0"/>
              <a:chExt cx="603335" cy="550100"/>
            </a:xfrm>
          </p:grpSpPr>
          <p:sp>
            <p:nvSpPr>
              <p:cNvPr id="400" name="Rectangle"/>
              <p:cNvSpPr/>
              <p:nvPr/>
            </p:nvSpPr>
            <p:spPr>
              <a:xfrm>
                <a:off x="0" y="0"/>
                <a:ext cx="603336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01" name="image99.pdf" descr="image99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03336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07" name="Group 23"/>
          <p:cNvGrpSpPr/>
          <p:nvPr/>
        </p:nvGrpSpPr>
        <p:grpSpPr>
          <a:xfrm>
            <a:off x="6273124" y="2208902"/>
            <a:ext cx="1696145" cy="1696144"/>
            <a:chOff x="0" y="0"/>
            <a:chExt cx="1696143" cy="1696143"/>
          </a:xfrm>
        </p:grpSpPr>
        <p:sp>
          <p:nvSpPr>
            <p:cNvPr id="404" name="Rectangle 1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05" name="TextBox 11"/>
            <p:cNvSpPr txBox="1"/>
            <p:nvPr/>
          </p:nvSpPr>
          <p:spPr>
            <a:xfrm>
              <a:off x="216118" y="995632"/>
              <a:ext cx="126390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Service</a:t>
              </a:r>
              <a:br/>
              <a:r>
                <a:t>Virtualization</a:t>
              </a:r>
            </a:p>
          </p:txBody>
        </p:sp>
        <p:pic>
          <p:nvPicPr>
            <p:cNvPr id="406" name="Picture 21" descr="Picture 2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3" name="Group 4"/>
          <p:cNvGrpSpPr/>
          <p:nvPr/>
        </p:nvGrpSpPr>
        <p:grpSpPr>
          <a:xfrm>
            <a:off x="4364585" y="2208902"/>
            <a:ext cx="1696145" cy="1696144"/>
            <a:chOff x="0" y="0"/>
            <a:chExt cx="1696143" cy="1696143"/>
          </a:xfrm>
        </p:grpSpPr>
        <p:sp>
          <p:nvSpPr>
            <p:cNvPr id="408" name="Rectangle 8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09" name="TextBox 9"/>
            <p:cNvSpPr txBox="1"/>
            <p:nvPr/>
          </p:nvSpPr>
          <p:spPr>
            <a:xfrm>
              <a:off x="202973" y="995632"/>
              <a:ext cx="1290202" cy="574041"/>
            </a:xfrm>
            <a:prstGeom prst="rect">
              <a:avLst/>
            </a:prstGeom>
            <a:solidFill>
              <a:srgbClr val="FCB02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Test Data</a:t>
              </a:r>
              <a:br/>
              <a:r>
                <a:t>Management</a:t>
              </a:r>
            </a:p>
          </p:txBody>
        </p:sp>
        <p:grpSp>
          <p:nvGrpSpPr>
            <p:cNvPr id="412" name="Picture 22"/>
            <p:cNvGrpSpPr/>
            <p:nvPr/>
          </p:nvGrpSpPr>
          <p:grpSpPr>
            <a:xfrm>
              <a:off x="664705" y="287338"/>
              <a:ext cx="366736" cy="550101"/>
              <a:chOff x="0" y="0"/>
              <a:chExt cx="366734" cy="550100"/>
            </a:xfrm>
          </p:grpSpPr>
          <p:sp>
            <p:nvSpPr>
              <p:cNvPr id="410" name="Rectangle"/>
              <p:cNvSpPr/>
              <p:nvPr/>
            </p:nvSpPr>
            <p:spPr>
              <a:xfrm>
                <a:off x="0" y="0"/>
                <a:ext cx="366735" cy="55010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11" name="image101.pdf" descr="image101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66735" cy="550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17" name="Group 6"/>
          <p:cNvGrpSpPr/>
          <p:nvPr/>
        </p:nvGrpSpPr>
        <p:grpSpPr>
          <a:xfrm>
            <a:off x="510104" y="2208902"/>
            <a:ext cx="1696144" cy="1696144"/>
            <a:chOff x="0" y="0"/>
            <a:chExt cx="1696143" cy="1696143"/>
          </a:xfrm>
        </p:grpSpPr>
        <p:sp>
          <p:nvSpPr>
            <p:cNvPr id="414" name="Rectangle 30"/>
            <p:cNvSpPr/>
            <p:nvPr/>
          </p:nvSpPr>
          <p:spPr>
            <a:xfrm>
              <a:off x="0" y="0"/>
              <a:ext cx="1696144" cy="1696144"/>
            </a:xfrm>
            <a:prstGeom prst="rect">
              <a:avLst/>
            </a:prstGeom>
            <a:solidFill>
              <a:srgbClr val="478F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FFFFFF"/>
                  </a:solidFill>
                  <a:latin typeface="icomoon"/>
                  <a:ea typeface="icomoon"/>
                  <a:cs typeface="icomoon"/>
                  <a:sym typeface="icomoon"/>
                </a:defRPr>
              </a:pPr>
            </a:p>
          </p:txBody>
        </p:sp>
        <p:sp>
          <p:nvSpPr>
            <p:cNvPr id="415" name="TextBox 31"/>
            <p:cNvSpPr txBox="1"/>
            <p:nvPr/>
          </p:nvSpPr>
          <p:spPr>
            <a:xfrm>
              <a:off x="282147" y="995632"/>
              <a:ext cx="1131849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Exploratory</a:t>
              </a:r>
              <a:br/>
              <a:r>
                <a:t>Testing</a:t>
              </a:r>
            </a:p>
          </p:txBody>
        </p:sp>
        <p:pic>
          <p:nvPicPr>
            <p:cNvPr id="416" name="Picture 32" descr="Picture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686" y="343634"/>
              <a:ext cx="566772" cy="458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TextBox 27"/>
          <p:cNvSpPr txBox="1"/>
          <p:nvPr/>
        </p:nvSpPr>
        <p:spPr>
          <a:xfrm>
            <a:off x="3123386" y="4126286"/>
            <a:ext cx="594205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End-to-End Functional &amp; Load Testing</a:t>
            </a:r>
          </a:p>
        </p:txBody>
      </p:sp>
      <p:grpSp>
        <p:nvGrpSpPr>
          <p:cNvPr id="421" name="Group 26"/>
          <p:cNvGrpSpPr/>
          <p:nvPr/>
        </p:nvGrpSpPr>
        <p:grpSpPr>
          <a:xfrm>
            <a:off x="2446621" y="1758774"/>
            <a:ext cx="3604685" cy="367004"/>
            <a:chOff x="0" y="0"/>
            <a:chExt cx="3604683" cy="367003"/>
          </a:xfrm>
        </p:grpSpPr>
        <p:sp>
          <p:nvSpPr>
            <p:cNvPr id="419" name="TextBox 35"/>
            <p:cNvSpPr txBox="1"/>
            <p:nvPr/>
          </p:nvSpPr>
          <p:spPr>
            <a:xfrm>
              <a:off x="0" y="-1"/>
              <a:ext cx="358325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Optimize &amp; Manage</a:t>
              </a:r>
            </a:p>
          </p:txBody>
        </p:sp>
        <p:sp>
          <p:nvSpPr>
            <p:cNvPr id="420" name="Straight Connector 25"/>
            <p:cNvSpPr/>
            <p:nvPr/>
          </p:nvSpPr>
          <p:spPr>
            <a:xfrm>
              <a:off x="-1" y="367003"/>
              <a:ext cx="3604685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24" name="Group 39"/>
          <p:cNvGrpSpPr/>
          <p:nvPr/>
        </p:nvGrpSpPr>
        <p:grpSpPr>
          <a:xfrm>
            <a:off x="6275809" y="1758774"/>
            <a:ext cx="5463988" cy="367004"/>
            <a:chOff x="0" y="0"/>
            <a:chExt cx="5463986" cy="367003"/>
          </a:xfrm>
        </p:grpSpPr>
        <p:sp>
          <p:nvSpPr>
            <p:cNvPr id="422" name="TextBox 40"/>
            <p:cNvSpPr txBox="1"/>
            <p:nvPr/>
          </p:nvSpPr>
          <p:spPr>
            <a:xfrm>
              <a:off x="-1" y="-1"/>
              <a:ext cx="543150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Automate</a:t>
              </a:r>
            </a:p>
          </p:txBody>
        </p:sp>
        <p:sp>
          <p:nvSpPr>
            <p:cNvPr id="423" name="Straight Connector 41"/>
            <p:cNvSpPr/>
            <p:nvPr/>
          </p:nvSpPr>
          <p:spPr>
            <a:xfrm>
              <a:off x="-1" y="367003"/>
              <a:ext cx="546398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27" name="Group 43"/>
          <p:cNvGrpSpPr/>
          <p:nvPr/>
        </p:nvGrpSpPr>
        <p:grpSpPr>
          <a:xfrm>
            <a:off x="479250" y="1758774"/>
            <a:ext cx="1701430" cy="367004"/>
            <a:chOff x="0" y="0"/>
            <a:chExt cx="1701428" cy="367003"/>
          </a:xfrm>
        </p:grpSpPr>
        <p:sp>
          <p:nvSpPr>
            <p:cNvPr id="425" name="TextBox 44"/>
            <p:cNvSpPr txBox="1"/>
            <p:nvPr/>
          </p:nvSpPr>
          <p:spPr>
            <a:xfrm>
              <a:off x="0" y="-1"/>
              <a:ext cx="1691441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Explore</a:t>
              </a:r>
            </a:p>
          </p:txBody>
        </p:sp>
        <p:sp>
          <p:nvSpPr>
            <p:cNvPr id="426" name="Straight Connector 45"/>
            <p:cNvSpPr/>
            <p:nvPr/>
          </p:nvSpPr>
          <p:spPr>
            <a:xfrm>
              <a:off x="21428" y="367003"/>
              <a:ext cx="16800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0" name="Rectangle 47"/>
          <p:cNvGrpSpPr/>
          <p:nvPr/>
        </p:nvGrpSpPr>
        <p:grpSpPr>
          <a:xfrm>
            <a:off x="511626" y="4038600"/>
            <a:ext cx="11237070" cy="457200"/>
            <a:chOff x="0" y="0"/>
            <a:chExt cx="11237068" cy="457200"/>
          </a:xfrm>
        </p:grpSpPr>
        <p:sp>
          <p:nvSpPr>
            <p:cNvPr id="428" name="Rectangle"/>
            <p:cNvSpPr/>
            <p:nvPr/>
          </p:nvSpPr>
          <p:spPr>
            <a:xfrm>
              <a:off x="-1" y="0"/>
              <a:ext cx="11237070" cy="457200"/>
            </a:xfrm>
            <a:prstGeom prst="rect">
              <a:avLst/>
            </a:prstGeom>
            <a:solidFill>
              <a:srgbClr val="164A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9" name="Integration / DevOps Toolchain"/>
            <p:cNvSpPr txBox="1"/>
            <p:nvPr/>
          </p:nvSpPr>
          <p:spPr>
            <a:xfrm>
              <a:off x="-1" y="43180"/>
              <a:ext cx="1123707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Integration / DevOps Toolchain</a:t>
              </a:r>
            </a:p>
          </p:txBody>
        </p:sp>
      </p:grpSp>
      <p:grpSp>
        <p:nvGrpSpPr>
          <p:cNvPr id="461" name="Group 48"/>
          <p:cNvGrpSpPr/>
          <p:nvPr/>
        </p:nvGrpSpPr>
        <p:grpSpPr>
          <a:xfrm>
            <a:off x="207275" y="4938252"/>
            <a:ext cx="11808834" cy="1254128"/>
            <a:chOff x="0" y="0"/>
            <a:chExt cx="11808832" cy="1254127"/>
          </a:xfrm>
        </p:grpSpPr>
        <p:pic>
          <p:nvPicPr>
            <p:cNvPr id="431" name="Picture 2" descr="Picture 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268" y="192915"/>
              <a:ext cx="519699" cy="259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Picture 4" descr="Picture 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424859" y="214252"/>
              <a:ext cx="1292704" cy="21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3" name="Picture 17" descr="Picture 1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87923" y="190183"/>
              <a:ext cx="1129406" cy="265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4" name="Picture 8" descr="Picture 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97715" y="825124"/>
              <a:ext cx="892386" cy="360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5" name="Picture 18" descr="Picture 1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93529" y="200393"/>
              <a:ext cx="881616" cy="244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Picture 22" descr="Picture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1503" y="209763"/>
              <a:ext cx="946234" cy="226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icture 24" descr="Picture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75267" y="211718"/>
              <a:ext cx="767342" cy="222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Picture 26" descr="Picture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95209" y="878470"/>
              <a:ext cx="1113624" cy="253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Picture 28" descr="Picture 2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06254" y="844419"/>
              <a:ext cx="920997" cy="321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Picture 30" descr="Picture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527026" y="915479"/>
              <a:ext cx="842852" cy="179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Picture 25" descr="Picture 2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64135" y="857455"/>
              <a:ext cx="898046" cy="295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Picture 27" descr="Picture 2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00625" y="236072"/>
              <a:ext cx="1079767" cy="173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5" name="Group 2058"/>
            <p:cNvGrpSpPr/>
            <p:nvPr/>
          </p:nvGrpSpPr>
          <p:grpSpPr>
            <a:xfrm>
              <a:off x="3750140" y="122202"/>
              <a:ext cx="1142956" cy="401275"/>
              <a:chOff x="0" y="0"/>
              <a:chExt cx="1142955" cy="401274"/>
            </a:xfrm>
          </p:grpSpPr>
          <p:pic>
            <p:nvPicPr>
              <p:cNvPr id="443" name="Picture 10" descr="Picture 10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0" y="7117"/>
                <a:ext cx="394158" cy="3941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4" name="Rectangle 45"/>
              <p:cNvSpPr txBox="1"/>
              <p:nvPr/>
            </p:nvSpPr>
            <p:spPr>
              <a:xfrm>
                <a:off x="291547" y="0"/>
                <a:ext cx="851409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262626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pPr/>
                <a:r>
                  <a:t>XCode</a:t>
                </a:r>
              </a:p>
            </p:txBody>
          </p:sp>
        </p:grpSp>
        <p:pic>
          <p:nvPicPr>
            <p:cNvPr id="446" name="Picture 46" descr="Picture 4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8497" y="159547"/>
              <a:ext cx="1015476" cy="326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9" name="Picture 14"/>
            <p:cNvGrpSpPr/>
            <p:nvPr/>
          </p:nvGrpSpPr>
          <p:grpSpPr>
            <a:xfrm>
              <a:off x="-1" y="829407"/>
              <a:ext cx="1033687" cy="351474"/>
              <a:chOff x="0" y="0"/>
              <a:chExt cx="1033686" cy="351472"/>
            </a:xfrm>
          </p:grpSpPr>
          <p:sp>
            <p:nvSpPr>
              <p:cNvPr id="447" name="Rectangle"/>
              <p:cNvSpPr/>
              <p:nvPr/>
            </p:nvSpPr>
            <p:spPr>
              <a:xfrm>
                <a:off x="0" y="0"/>
                <a:ext cx="1033687" cy="351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48" name="image116.png" descr="image116.pn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0" y="0"/>
                <a:ext cx="1033687" cy="3514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52" name="Picture 40"/>
            <p:cNvGrpSpPr/>
            <p:nvPr/>
          </p:nvGrpSpPr>
          <p:grpSpPr>
            <a:xfrm>
              <a:off x="2661913" y="907351"/>
              <a:ext cx="547355" cy="195587"/>
              <a:chOff x="0" y="0"/>
              <a:chExt cx="547353" cy="195586"/>
            </a:xfrm>
          </p:grpSpPr>
          <p:sp>
            <p:nvSpPr>
              <p:cNvPr id="450" name="Rectangle"/>
              <p:cNvSpPr/>
              <p:nvPr/>
            </p:nvSpPr>
            <p:spPr>
              <a:xfrm>
                <a:off x="0" y="0"/>
                <a:ext cx="547354" cy="19558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51" name="image117.png" descr="image117.png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0" y="0"/>
                <a:ext cx="547354" cy="1955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53" name="Picture 12" descr="Picture 12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11047" y="873859"/>
              <a:ext cx="1223627" cy="262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Picture 208" descr="Picture 20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82669" y="195166"/>
              <a:ext cx="938703" cy="25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7" name="Picture 48"/>
            <p:cNvGrpSpPr/>
            <p:nvPr/>
          </p:nvGrpSpPr>
          <p:grpSpPr>
            <a:xfrm>
              <a:off x="8618086" y="913488"/>
              <a:ext cx="979530" cy="183313"/>
              <a:chOff x="0" y="0"/>
              <a:chExt cx="979528" cy="183312"/>
            </a:xfrm>
          </p:grpSpPr>
          <p:sp>
            <p:nvSpPr>
              <p:cNvPr id="455" name="Rectangle"/>
              <p:cNvSpPr/>
              <p:nvPr/>
            </p:nvSpPr>
            <p:spPr>
              <a:xfrm>
                <a:off x="0" y="0"/>
                <a:ext cx="979529" cy="1833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56" name="image120.png" descr="image120.png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0" y="0"/>
                <a:ext cx="979529" cy="1833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58" name="Grafik 4" descr="Grafik 4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02906" y="844069"/>
              <a:ext cx="962450" cy="322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Picture 73" descr="Picture 7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22048" y="585545"/>
              <a:ext cx="1020468" cy="668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Picture 2" descr="Picture 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825093" y="0"/>
              <a:ext cx="860906" cy="645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1" grpId="2"/>
      <p:bldP build="whole" bldLvl="1" animBg="1" rev="0" advAuto="0" spid="43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12A"/>
      </a:accent1>
      <a:accent2>
        <a:srgbClr val="CC1C0D"/>
      </a:accent2>
      <a:accent3>
        <a:srgbClr val="9EB215"/>
      </a:accent3>
      <a:accent4>
        <a:srgbClr val="73CDDD"/>
      </a:accent4>
      <a:accent5>
        <a:srgbClr val="FF8B6A"/>
      </a:accent5>
      <a:accent6>
        <a:srgbClr val="577699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12A"/>
      </a:accent1>
      <a:accent2>
        <a:srgbClr val="CC1C0D"/>
      </a:accent2>
      <a:accent3>
        <a:srgbClr val="9EB215"/>
      </a:accent3>
      <a:accent4>
        <a:srgbClr val="73CDDD"/>
      </a:accent4>
      <a:accent5>
        <a:srgbClr val="FF8B6A"/>
      </a:accent5>
      <a:accent6>
        <a:srgbClr val="577699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