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33"/>
  </p:notesMasterIdLst>
  <p:sldIdLst>
    <p:sldId id="264" r:id="rId2"/>
    <p:sldId id="257" r:id="rId3"/>
    <p:sldId id="661" r:id="rId4"/>
    <p:sldId id="662" r:id="rId5"/>
    <p:sldId id="660" r:id="rId6"/>
    <p:sldId id="690" r:id="rId7"/>
    <p:sldId id="697" r:id="rId8"/>
    <p:sldId id="701" r:id="rId9"/>
    <p:sldId id="695" r:id="rId10"/>
    <p:sldId id="696" r:id="rId11"/>
    <p:sldId id="698" r:id="rId12"/>
    <p:sldId id="674" r:id="rId13"/>
    <p:sldId id="673" r:id="rId14"/>
    <p:sldId id="675" r:id="rId15"/>
    <p:sldId id="686" r:id="rId16"/>
    <p:sldId id="669" r:id="rId17"/>
    <p:sldId id="693" r:id="rId18"/>
    <p:sldId id="677" r:id="rId19"/>
    <p:sldId id="679" r:id="rId20"/>
    <p:sldId id="680" r:id="rId21"/>
    <p:sldId id="683" r:id="rId22"/>
    <p:sldId id="684" r:id="rId23"/>
    <p:sldId id="691" r:id="rId24"/>
    <p:sldId id="692" r:id="rId25"/>
    <p:sldId id="682" r:id="rId26"/>
    <p:sldId id="681" r:id="rId27"/>
    <p:sldId id="685" r:id="rId28"/>
    <p:sldId id="687" r:id="rId29"/>
    <p:sldId id="688" r:id="rId30"/>
    <p:sldId id="694" r:id="rId31"/>
    <p:sldId id="293" r:id="rId32"/>
  </p:sldIdLst>
  <p:sldSz cx="13004800" cy="97536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Введение" id="{914C47D3-6344-CD48-A5E6-9DB5FD30D8BD}">
          <p14:sldIdLst>
            <p14:sldId id="264"/>
            <p14:sldId id="257"/>
            <p14:sldId id="661"/>
            <p14:sldId id="662"/>
            <p14:sldId id="660"/>
          </p14:sldIdLst>
        </p14:section>
        <p14:section name="Области тест-менеджмента" id="{140459C4-D84A-2F40-ACB1-EDEAEB65C6D0}">
          <p14:sldIdLst>
            <p14:sldId id="690"/>
            <p14:sldId id="697"/>
            <p14:sldId id="701"/>
            <p14:sldId id="695"/>
            <p14:sldId id="696"/>
            <p14:sldId id="698"/>
            <p14:sldId id="674"/>
            <p14:sldId id="673"/>
            <p14:sldId id="675"/>
            <p14:sldId id="686"/>
            <p14:sldId id="669"/>
          </p14:sldIdLst>
        </p14:section>
        <p14:section name="Почему нельзя стать идеальным тест-менеджером" id="{F76D4DCC-1841-1B4C-A078-175BA7C2167C}">
          <p14:sldIdLst>
            <p14:sldId id="693"/>
            <p14:sldId id="677"/>
            <p14:sldId id="679"/>
            <p14:sldId id="680"/>
            <p14:sldId id="683"/>
            <p14:sldId id="684"/>
            <p14:sldId id="691"/>
            <p14:sldId id="692"/>
            <p14:sldId id="682"/>
            <p14:sldId id="681"/>
          </p14:sldIdLst>
        </p14:section>
        <p14:section name="Что делать?" id="{A882CDBD-510A-B849-AF99-664AE3F0812E}">
          <p14:sldIdLst>
            <p14:sldId id="685"/>
          </p14:sldIdLst>
        </p14:section>
        <p14:section name="Материалы" id="{24FD0146-0125-1649-A996-AD67FD9ABDED}">
          <p14:sldIdLst>
            <p14:sldId id="687"/>
            <p14:sldId id="688"/>
            <p14:sldId id="694"/>
          </p14:sldIdLst>
        </p14:section>
        <p14:section name="Выводы" id="{27250AA2-316A-0C4E-8275-8BD8F8995088}">
          <p14:sldIdLst>
            <p14:sldId id="29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erge Barysiuk" initials="" lastIdx="2" clrIdx="0"/>
  <p:cmAuthor id="1" name="Vladislav Mikholap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BD23"/>
    <a:srgbClr val="4BB777"/>
    <a:srgbClr val="8EFA00"/>
    <a:srgbClr val="DF6912"/>
    <a:srgbClr val="741A48"/>
    <a:srgbClr val="C27B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8316"/>
    <p:restoredTop sz="94624"/>
  </p:normalViewPr>
  <p:slideViewPr>
    <p:cSldViewPr snapToGrid="0" snapToObjects="1">
      <p:cViewPr varScale="1">
        <p:scale>
          <a:sx n="64" d="100"/>
          <a:sy n="64" d="100"/>
        </p:scale>
        <p:origin x="176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98A713-262B-A141-8612-E494B61C6A12}" type="doc">
      <dgm:prSet loTypeId="urn:microsoft.com/office/officeart/2005/8/layout/vList4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9391EB1-D7F7-254F-988B-E5EA98C5D392}">
      <dgm:prSet phldrT="[Text]"/>
      <dgm:spPr/>
      <dgm:t>
        <a:bodyPr/>
        <a:lstStyle/>
        <a:p>
          <a:r>
            <a:rPr lang="en-US" dirty="0"/>
            <a:t>Foundation Level</a:t>
          </a:r>
        </a:p>
      </dgm:t>
    </dgm:pt>
    <dgm:pt modelId="{DAC04BED-8106-F245-99D6-AF36898783BB}" type="parTrans" cxnId="{62038A05-20BE-4649-80F9-4CE625D39184}">
      <dgm:prSet/>
      <dgm:spPr/>
      <dgm:t>
        <a:bodyPr/>
        <a:lstStyle/>
        <a:p>
          <a:endParaRPr lang="en-US"/>
        </a:p>
      </dgm:t>
    </dgm:pt>
    <dgm:pt modelId="{DE4CFDFD-F9D6-424E-9EDA-2494285BB562}" type="sibTrans" cxnId="{62038A05-20BE-4649-80F9-4CE625D39184}">
      <dgm:prSet/>
      <dgm:spPr/>
      <dgm:t>
        <a:bodyPr/>
        <a:lstStyle/>
        <a:p>
          <a:endParaRPr lang="en-US"/>
        </a:p>
      </dgm:t>
    </dgm:pt>
    <dgm:pt modelId="{9A32993C-5E81-D44D-959E-A1577E447736}">
      <dgm:prSet phldrT="[Text]"/>
      <dgm:spPr/>
      <dgm:t>
        <a:bodyPr/>
        <a:lstStyle/>
        <a:p>
          <a:r>
            <a:rPr lang="en-US" dirty="0"/>
            <a:t>Advanced Level TM</a:t>
          </a:r>
        </a:p>
      </dgm:t>
    </dgm:pt>
    <dgm:pt modelId="{F6E3EEE3-DBD8-E440-90F8-D633A366A6CF}" type="parTrans" cxnId="{ED897378-8F18-5C4B-9E3F-55C6DCF29EE2}">
      <dgm:prSet/>
      <dgm:spPr/>
      <dgm:t>
        <a:bodyPr/>
        <a:lstStyle/>
        <a:p>
          <a:endParaRPr lang="en-US"/>
        </a:p>
      </dgm:t>
    </dgm:pt>
    <dgm:pt modelId="{A177FC0F-7E31-DF40-A099-CE53369D46D5}" type="sibTrans" cxnId="{ED897378-8F18-5C4B-9E3F-55C6DCF29EE2}">
      <dgm:prSet/>
      <dgm:spPr/>
      <dgm:t>
        <a:bodyPr/>
        <a:lstStyle/>
        <a:p>
          <a:endParaRPr lang="en-US"/>
        </a:p>
      </dgm:t>
    </dgm:pt>
    <dgm:pt modelId="{FEA23A37-FD8B-0C44-82A3-77FE6D5F90E4}">
      <dgm:prSet phldrT="[Text]"/>
      <dgm:spPr/>
      <dgm:t>
        <a:bodyPr/>
        <a:lstStyle/>
        <a:p>
          <a:r>
            <a:rPr lang="en-US" dirty="0"/>
            <a:t>Expert Level TM</a:t>
          </a:r>
        </a:p>
      </dgm:t>
    </dgm:pt>
    <dgm:pt modelId="{0FA2880B-9891-5847-967B-22AC3066F36B}" type="parTrans" cxnId="{1A5F4A95-2DF7-3D4C-9485-F69B9FE25D3F}">
      <dgm:prSet/>
      <dgm:spPr/>
      <dgm:t>
        <a:bodyPr/>
        <a:lstStyle/>
        <a:p>
          <a:endParaRPr lang="en-US"/>
        </a:p>
      </dgm:t>
    </dgm:pt>
    <dgm:pt modelId="{CC7121EC-B237-9042-AA66-C4A84F219397}" type="sibTrans" cxnId="{1A5F4A95-2DF7-3D4C-9485-F69B9FE25D3F}">
      <dgm:prSet/>
      <dgm:spPr/>
      <dgm:t>
        <a:bodyPr/>
        <a:lstStyle/>
        <a:p>
          <a:endParaRPr lang="en-US"/>
        </a:p>
      </dgm:t>
    </dgm:pt>
    <dgm:pt modelId="{67B1F4E2-FDF1-CB4C-9942-D6CC4959FD40}">
      <dgm:prSet phldrT="[Text]"/>
      <dgm:spPr/>
      <dgm:t>
        <a:bodyPr/>
        <a:lstStyle/>
        <a:p>
          <a:r>
            <a:rPr lang="en-US" dirty="0"/>
            <a:t>Test Process</a:t>
          </a:r>
        </a:p>
      </dgm:t>
    </dgm:pt>
    <dgm:pt modelId="{996A7103-9438-974E-A7EB-9137BAA5393B}" type="parTrans" cxnId="{283515E2-696F-D94E-8874-7841BF6F4792}">
      <dgm:prSet/>
      <dgm:spPr/>
      <dgm:t>
        <a:bodyPr/>
        <a:lstStyle/>
        <a:p>
          <a:endParaRPr lang="en-US"/>
        </a:p>
      </dgm:t>
    </dgm:pt>
    <dgm:pt modelId="{9072CD56-D923-EA45-89E6-1ABCDBF3998E}" type="sibTrans" cxnId="{283515E2-696F-D94E-8874-7841BF6F4792}">
      <dgm:prSet/>
      <dgm:spPr/>
      <dgm:t>
        <a:bodyPr/>
        <a:lstStyle/>
        <a:p>
          <a:endParaRPr lang="en-US"/>
        </a:p>
      </dgm:t>
    </dgm:pt>
    <dgm:pt modelId="{7AA65EDF-061B-4046-B38B-1DD80423BAD3}">
      <dgm:prSet phldrT="[Text]"/>
      <dgm:spPr/>
      <dgm:t>
        <a:bodyPr/>
        <a:lstStyle/>
        <a:p>
          <a:r>
            <a:rPr lang="en-US" dirty="0"/>
            <a:t>Risk and Testing</a:t>
          </a:r>
        </a:p>
      </dgm:t>
    </dgm:pt>
    <dgm:pt modelId="{4AD53AE1-05E8-164E-AA70-C592E4681865}" type="parTrans" cxnId="{826BEBFC-C6B5-EB41-A7D5-8E77C2E3BEB7}">
      <dgm:prSet/>
      <dgm:spPr/>
      <dgm:t>
        <a:bodyPr/>
        <a:lstStyle/>
        <a:p>
          <a:endParaRPr lang="en-US"/>
        </a:p>
      </dgm:t>
    </dgm:pt>
    <dgm:pt modelId="{ED5E2B0B-D23E-7644-B21F-837366F96E43}" type="sibTrans" cxnId="{826BEBFC-C6B5-EB41-A7D5-8E77C2E3BEB7}">
      <dgm:prSet/>
      <dgm:spPr/>
      <dgm:t>
        <a:bodyPr/>
        <a:lstStyle/>
        <a:p>
          <a:endParaRPr lang="en-US"/>
        </a:p>
      </dgm:t>
    </dgm:pt>
    <dgm:pt modelId="{E7EFA34D-CEC2-AE4A-B09B-3841BC3ED643}">
      <dgm:prSet phldrT="[Text]"/>
      <dgm:spPr/>
      <dgm:t>
        <a:bodyPr/>
        <a:lstStyle/>
        <a:p>
          <a:r>
            <a:rPr lang="en-US" dirty="0"/>
            <a:t>Defect Management</a:t>
          </a:r>
        </a:p>
      </dgm:t>
    </dgm:pt>
    <dgm:pt modelId="{994CD875-F3FA-E443-BFD4-E5BB28B4DA3F}" type="parTrans" cxnId="{4FCBD27F-B3E1-2149-847F-C040D9315379}">
      <dgm:prSet/>
      <dgm:spPr/>
      <dgm:t>
        <a:bodyPr/>
        <a:lstStyle/>
        <a:p>
          <a:endParaRPr lang="en-US"/>
        </a:p>
      </dgm:t>
    </dgm:pt>
    <dgm:pt modelId="{F0B0AA27-09E1-3A42-8494-DB2123FB6A43}" type="sibTrans" cxnId="{4FCBD27F-B3E1-2149-847F-C040D9315379}">
      <dgm:prSet/>
      <dgm:spPr/>
      <dgm:t>
        <a:bodyPr/>
        <a:lstStyle/>
        <a:p>
          <a:endParaRPr lang="en-US"/>
        </a:p>
      </dgm:t>
    </dgm:pt>
    <dgm:pt modelId="{49F72409-DE94-4C4B-AA0D-432EFEC61B59}">
      <dgm:prSet phldrT="[Text]"/>
      <dgm:spPr/>
      <dgm:t>
        <a:bodyPr/>
        <a:lstStyle/>
        <a:p>
          <a:r>
            <a:rPr lang="en-US" dirty="0"/>
            <a:t>Test Management</a:t>
          </a:r>
        </a:p>
      </dgm:t>
    </dgm:pt>
    <dgm:pt modelId="{E16744D2-F8D1-1541-B61D-365383C6F053}" type="parTrans" cxnId="{57811BD8-7EB0-7D45-99FA-FEA7EBD5309A}">
      <dgm:prSet/>
      <dgm:spPr/>
      <dgm:t>
        <a:bodyPr/>
        <a:lstStyle/>
        <a:p>
          <a:endParaRPr lang="en-US"/>
        </a:p>
      </dgm:t>
    </dgm:pt>
    <dgm:pt modelId="{D7D3DA2C-44C3-464F-AC0F-C5ED548B7072}" type="sibTrans" cxnId="{57811BD8-7EB0-7D45-99FA-FEA7EBD5309A}">
      <dgm:prSet/>
      <dgm:spPr/>
      <dgm:t>
        <a:bodyPr/>
        <a:lstStyle/>
        <a:p>
          <a:endParaRPr lang="en-US"/>
        </a:p>
      </dgm:t>
    </dgm:pt>
    <dgm:pt modelId="{25F67D0E-9793-D446-84F8-7AAFF687B99C}">
      <dgm:prSet phldrT="[Text]"/>
      <dgm:spPr/>
      <dgm:t>
        <a:bodyPr/>
        <a:lstStyle/>
        <a:p>
          <a:r>
            <a:rPr lang="en-US" dirty="0"/>
            <a:t>People skills</a:t>
          </a:r>
        </a:p>
      </dgm:t>
    </dgm:pt>
    <dgm:pt modelId="{B493CA6E-E2A8-8940-B97C-1491A11F848B}" type="parTrans" cxnId="{2DADEF66-4A17-9445-9040-6D84636DA48A}">
      <dgm:prSet/>
      <dgm:spPr/>
      <dgm:t>
        <a:bodyPr/>
        <a:lstStyle/>
        <a:p>
          <a:endParaRPr lang="en-US"/>
        </a:p>
      </dgm:t>
    </dgm:pt>
    <dgm:pt modelId="{49F0BCDE-E9FE-2145-8DDF-0BEA9C7DEA72}" type="sibTrans" cxnId="{2DADEF66-4A17-9445-9040-6D84636DA48A}">
      <dgm:prSet/>
      <dgm:spPr/>
      <dgm:t>
        <a:bodyPr/>
        <a:lstStyle/>
        <a:p>
          <a:endParaRPr lang="en-US"/>
        </a:p>
      </dgm:t>
    </dgm:pt>
    <dgm:pt modelId="{9EC2BF58-F76F-D044-AE49-C89107C8FB77}">
      <dgm:prSet phldrT="[Text]"/>
      <dgm:spPr/>
      <dgm:t>
        <a:bodyPr/>
        <a:lstStyle/>
        <a:p>
          <a:r>
            <a:rPr lang="en-US" dirty="0"/>
            <a:t>Improving Test Process</a:t>
          </a:r>
        </a:p>
      </dgm:t>
    </dgm:pt>
    <dgm:pt modelId="{97AF71F2-D525-0640-90B2-18805CE62B0B}" type="parTrans" cxnId="{F139AF1B-8DBE-8A4F-B322-3E22AD3CF5A3}">
      <dgm:prSet/>
      <dgm:spPr/>
      <dgm:t>
        <a:bodyPr/>
        <a:lstStyle/>
        <a:p>
          <a:endParaRPr lang="en-US"/>
        </a:p>
      </dgm:t>
    </dgm:pt>
    <dgm:pt modelId="{52AA19D4-6252-A842-BC0A-48A4AD8A46B8}" type="sibTrans" cxnId="{F139AF1B-8DBE-8A4F-B322-3E22AD3CF5A3}">
      <dgm:prSet/>
      <dgm:spPr/>
      <dgm:t>
        <a:bodyPr/>
        <a:lstStyle/>
        <a:p>
          <a:endParaRPr lang="en-US"/>
        </a:p>
      </dgm:t>
    </dgm:pt>
    <dgm:pt modelId="{1917F011-4C53-D248-A333-07765999E62D}">
      <dgm:prSet phldrT="[Text]"/>
      <dgm:spPr/>
      <dgm:t>
        <a:bodyPr/>
        <a:lstStyle/>
        <a:p>
          <a:r>
            <a:rPr lang="en-US" dirty="0"/>
            <a:t>Strategic Management</a:t>
          </a:r>
        </a:p>
      </dgm:t>
    </dgm:pt>
    <dgm:pt modelId="{74875B89-8C5B-254E-8875-9792FEB13197}" type="parTrans" cxnId="{363274BE-D8E5-3740-BBE7-2B1008CE387A}">
      <dgm:prSet/>
      <dgm:spPr/>
      <dgm:t>
        <a:bodyPr/>
        <a:lstStyle/>
        <a:p>
          <a:endParaRPr lang="en-US"/>
        </a:p>
      </dgm:t>
    </dgm:pt>
    <dgm:pt modelId="{A46F1810-B469-E64E-9E81-9D9D8AC82CCE}" type="sibTrans" cxnId="{363274BE-D8E5-3740-BBE7-2B1008CE387A}">
      <dgm:prSet/>
      <dgm:spPr/>
      <dgm:t>
        <a:bodyPr/>
        <a:lstStyle/>
        <a:p>
          <a:endParaRPr lang="en-US"/>
        </a:p>
      </dgm:t>
    </dgm:pt>
    <dgm:pt modelId="{30316B58-176B-9E4A-B859-BFFAF8F55D5D}">
      <dgm:prSet phldrT="[Text]"/>
      <dgm:spPr/>
      <dgm:t>
        <a:bodyPr/>
        <a:lstStyle/>
        <a:p>
          <a:r>
            <a:rPr lang="en-US" dirty="0"/>
            <a:t>Operational Management</a:t>
          </a:r>
        </a:p>
      </dgm:t>
    </dgm:pt>
    <dgm:pt modelId="{CF55E25A-26D4-8B4F-AD02-F277279FD0A5}" type="parTrans" cxnId="{7438497C-3670-9C4F-B6A0-B107C30F7959}">
      <dgm:prSet/>
      <dgm:spPr/>
      <dgm:t>
        <a:bodyPr/>
        <a:lstStyle/>
        <a:p>
          <a:endParaRPr lang="en-US"/>
        </a:p>
      </dgm:t>
    </dgm:pt>
    <dgm:pt modelId="{EEF7045E-9B6E-A340-80AA-C278C532E57F}" type="sibTrans" cxnId="{7438497C-3670-9C4F-B6A0-B107C30F7959}">
      <dgm:prSet/>
      <dgm:spPr/>
      <dgm:t>
        <a:bodyPr/>
        <a:lstStyle/>
        <a:p>
          <a:endParaRPr lang="en-US"/>
        </a:p>
      </dgm:t>
    </dgm:pt>
    <dgm:pt modelId="{075840CC-A2CA-9F44-B238-971E8D9B4345}">
      <dgm:prSet phldrT="[Text]"/>
      <dgm:spPr/>
      <dgm:t>
        <a:bodyPr/>
        <a:lstStyle/>
        <a:p>
          <a:r>
            <a:rPr lang="en-US" dirty="0"/>
            <a:t>Managing Test Team</a:t>
          </a:r>
        </a:p>
      </dgm:t>
    </dgm:pt>
    <dgm:pt modelId="{492655DE-5B95-FA41-B78A-805EAC710657}" type="parTrans" cxnId="{6CBC57F7-143D-B841-B399-4EC03225BA0B}">
      <dgm:prSet/>
      <dgm:spPr/>
      <dgm:t>
        <a:bodyPr/>
        <a:lstStyle/>
        <a:p>
          <a:endParaRPr lang="en-US"/>
        </a:p>
      </dgm:t>
    </dgm:pt>
    <dgm:pt modelId="{591F9B5D-A5FA-3541-85BF-A6E014C2DC6B}" type="sibTrans" cxnId="{6CBC57F7-143D-B841-B399-4EC03225BA0B}">
      <dgm:prSet/>
      <dgm:spPr/>
      <dgm:t>
        <a:bodyPr/>
        <a:lstStyle/>
        <a:p>
          <a:endParaRPr lang="en-US"/>
        </a:p>
      </dgm:t>
    </dgm:pt>
    <dgm:pt modelId="{125A6559-31BA-3E44-9154-FE7B84C78F43}" type="pres">
      <dgm:prSet presAssocID="{3998A713-262B-A141-8612-E494B61C6A12}" presName="linear" presStyleCnt="0">
        <dgm:presLayoutVars>
          <dgm:dir/>
          <dgm:resizeHandles val="exact"/>
        </dgm:presLayoutVars>
      </dgm:prSet>
      <dgm:spPr/>
    </dgm:pt>
    <dgm:pt modelId="{1DF09A8E-E4A3-D140-A4C4-01FA9880421F}" type="pres">
      <dgm:prSet presAssocID="{09391EB1-D7F7-254F-988B-E5EA98C5D392}" presName="comp" presStyleCnt="0"/>
      <dgm:spPr/>
    </dgm:pt>
    <dgm:pt modelId="{A210B9A1-ED35-1645-88B8-E4935D238800}" type="pres">
      <dgm:prSet presAssocID="{09391EB1-D7F7-254F-988B-E5EA98C5D392}" presName="box" presStyleLbl="node1" presStyleIdx="0" presStyleCnt="3"/>
      <dgm:spPr/>
    </dgm:pt>
    <dgm:pt modelId="{D0DB8756-F823-E84B-9774-508C4B88CAC9}" type="pres">
      <dgm:prSet presAssocID="{09391EB1-D7F7-254F-988B-E5EA98C5D392}" presName="img" presStyleLbl="fgImgPlace1" presStyleIdx="0" presStyleCnt="3" custScaleX="53357"/>
      <dgm:spPr/>
    </dgm:pt>
    <dgm:pt modelId="{1786D797-DF88-DE4B-977C-9F16C7129C36}" type="pres">
      <dgm:prSet presAssocID="{09391EB1-D7F7-254F-988B-E5EA98C5D392}" presName="text" presStyleLbl="node1" presStyleIdx="0" presStyleCnt="3">
        <dgm:presLayoutVars>
          <dgm:bulletEnabled val="1"/>
        </dgm:presLayoutVars>
      </dgm:prSet>
      <dgm:spPr/>
    </dgm:pt>
    <dgm:pt modelId="{22673A45-4850-C240-BE13-78C97B43C113}" type="pres">
      <dgm:prSet presAssocID="{DE4CFDFD-F9D6-424E-9EDA-2494285BB562}" presName="spacer" presStyleCnt="0"/>
      <dgm:spPr/>
    </dgm:pt>
    <dgm:pt modelId="{A724A9B8-3816-3D45-B6BE-ACB561D4E651}" type="pres">
      <dgm:prSet presAssocID="{9A32993C-5E81-D44D-959E-A1577E447736}" presName="comp" presStyleCnt="0"/>
      <dgm:spPr/>
    </dgm:pt>
    <dgm:pt modelId="{230B25A4-EFEE-1646-B3A7-015D4CA4E890}" type="pres">
      <dgm:prSet presAssocID="{9A32993C-5E81-D44D-959E-A1577E447736}" presName="box" presStyleLbl="node1" presStyleIdx="1" presStyleCnt="3"/>
      <dgm:spPr/>
    </dgm:pt>
    <dgm:pt modelId="{471FB955-DC68-E74C-A5D5-B7CD4C622931}" type="pres">
      <dgm:prSet presAssocID="{9A32993C-5E81-D44D-959E-A1577E447736}" presName="img" presStyleLbl="fgImgPlace1" presStyleIdx="1" presStyleCnt="3" custScaleX="53357"/>
      <dgm:spPr/>
    </dgm:pt>
    <dgm:pt modelId="{0D0AE73C-0863-1749-90DA-4170B796920D}" type="pres">
      <dgm:prSet presAssocID="{9A32993C-5E81-D44D-959E-A1577E447736}" presName="text" presStyleLbl="node1" presStyleIdx="1" presStyleCnt="3">
        <dgm:presLayoutVars>
          <dgm:bulletEnabled val="1"/>
        </dgm:presLayoutVars>
      </dgm:prSet>
      <dgm:spPr/>
    </dgm:pt>
    <dgm:pt modelId="{2E57FB0B-7605-344C-BBDD-CD8B18AF8E2E}" type="pres">
      <dgm:prSet presAssocID="{A177FC0F-7E31-DF40-A099-CE53369D46D5}" presName="spacer" presStyleCnt="0"/>
      <dgm:spPr/>
    </dgm:pt>
    <dgm:pt modelId="{E4719637-1371-8B40-BCE2-84659E71C4A0}" type="pres">
      <dgm:prSet presAssocID="{FEA23A37-FD8B-0C44-82A3-77FE6D5F90E4}" presName="comp" presStyleCnt="0"/>
      <dgm:spPr/>
    </dgm:pt>
    <dgm:pt modelId="{753BA29B-7AB5-AB49-AA90-AA471E385084}" type="pres">
      <dgm:prSet presAssocID="{FEA23A37-FD8B-0C44-82A3-77FE6D5F90E4}" presName="box" presStyleLbl="node1" presStyleIdx="2" presStyleCnt="3"/>
      <dgm:spPr/>
    </dgm:pt>
    <dgm:pt modelId="{A20CE5D1-7F1F-A749-8A40-BC35B58D4E9B}" type="pres">
      <dgm:prSet presAssocID="{FEA23A37-FD8B-0C44-82A3-77FE6D5F90E4}" presName="img" presStyleLbl="fgImgPlace1" presStyleIdx="2" presStyleCnt="3" custScaleX="53357"/>
      <dgm:spPr/>
    </dgm:pt>
    <dgm:pt modelId="{0BF7BFFC-ED01-0847-A9E9-5175628F606E}" type="pres">
      <dgm:prSet presAssocID="{FEA23A37-FD8B-0C44-82A3-77FE6D5F90E4}" presName="text" presStyleLbl="node1" presStyleIdx="2" presStyleCnt="3">
        <dgm:presLayoutVars>
          <dgm:bulletEnabled val="1"/>
        </dgm:presLayoutVars>
      </dgm:prSet>
      <dgm:spPr/>
    </dgm:pt>
  </dgm:ptLst>
  <dgm:cxnLst>
    <dgm:cxn modelId="{62038A05-20BE-4649-80F9-4CE625D39184}" srcId="{3998A713-262B-A141-8612-E494B61C6A12}" destId="{09391EB1-D7F7-254F-988B-E5EA98C5D392}" srcOrd="0" destOrd="0" parTransId="{DAC04BED-8106-F245-99D6-AF36898783BB}" sibTransId="{DE4CFDFD-F9D6-424E-9EDA-2494285BB562}"/>
    <dgm:cxn modelId="{57D5510D-C027-304A-9154-1FD73E27AB52}" type="presOf" srcId="{25F67D0E-9793-D446-84F8-7AAFF687B99C}" destId="{0D0AE73C-0863-1749-90DA-4170B796920D}" srcOrd="1" destOrd="2" presId="urn:microsoft.com/office/officeart/2005/8/layout/vList4"/>
    <dgm:cxn modelId="{6707200E-7D18-0D4D-82CD-9F636784B040}" type="presOf" srcId="{30316B58-176B-9E4A-B859-BFFAF8F55D5D}" destId="{0BF7BFFC-ED01-0847-A9E9-5175628F606E}" srcOrd="1" destOrd="2" presId="urn:microsoft.com/office/officeart/2005/8/layout/vList4"/>
    <dgm:cxn modelId="{82891412-5ADF-5E45-A7B8-3E45024E1AF5}" type="presOf" srcId="{7AA65EDF-061B-4046-B38B-1DD80423BAD3}" destId="{1786D797-DF88-DE4B-977C-9F16C7129C36}" srcOrd="1" destOrd="2" presId="urn:microsoft.com/office/officeart/2005/8/layout/vList4"/>
    <dgm:cxn modelId="{F139AF1B-8DBE-8A4F-B322-3E22AD3CF5A3}" srcId="{9A32993C-5E81-D44D-959E-A1577E447736}" destId="{9EC2BF58-F76F-D044-AE49-C89107C8FB77}" srcOrd="2" destOrd="0" parTransId="{97AF71F2-D525-0640-90B2-18805CE62B0B}" sibTransId="{52AA19D4-6252-A842-BC0A-48A4AD8A46B8}"/>
    <dgm:cxn modelId="{92858A1D-7835-2B4B-AEB1-E755A4F47044}" type="presOf" srcId="{7AA65EDF-061B-4046-B38B-1DD80423BAD3}" destId="{A210B9A1-ED35-1645-88B8-E4935D238800}" srcOrd="0" destOrd="2" presId="urn:microsoft.com/office/officeart/2005/8/layout/vList4"/>
    <dgm:cxn modelId="{DA753024-E889-4547-A7AD-2DC6C42ACF99}" type="presOf" srcId="{075840CC-A2CA-9F44-B238-971E8D9B4345}" destId="{753BA29B-7AB5-AB49-AA90-AA471E385084}" srcOrd="0" destOrd="3" presId="urn:microsoft.com/office/officeart/2005/8/layout/vList4"/>
    <dgm:cxn modelId="{BB146129-DB3D-644C-B78E-0118AED9FF45}" type="presOf" srcId="{9A32993C-5E81-D44D-959E-A1577E447736}" destId="{230B25A4-EFEE-1646-B3A7-015D4CA4E890}" srcOrd="0" destOrd="0" presId="urn:microsoft.com/office/officeart/2005/8/layout/vList4"/>
    <dgm:cxn modelId="{0AB2E056-751B-6F41-9E39-57E55C276A7A}" type="presOf" srcId="{25F67D0E-9793-D446-84F8-7AAFF687B99C}" destId="{230B25A4-EFEE-1646-B3A7-015D4CA4E890}" srcOrd="0" destOrd="2" presId="urn:microsoft.com/office/officeart/2005/8/layout/vList4"/>
    <dgm:cxn modelId="{B8154D62-A48B-E04A-9E3C-32A163AA61F4}" type="presOf" srcId="{9EC2BF58-F76F-D044-AE49-C89107C8FB77}" destId="{0D0AE73C-0863-1749-90DA-4170B796920D}" srcOrd="1" destOrd="3" presId="urn:microsoft.com/office/officeart/2005/8/layout/vList4"/>
    <dgm:cxn modelId="{2DADEF66-4A17-9445-9040-6D84636DA48A}" srcId="{9A32993C-5E81-D44D-959E-A1577E447736}" destId="{25F67D0E-9793-D446-84F8-7AAFF687B99C}" srcOrd="1" destOrd="0" parTransId="{B493CA6E-E2A8-8940-B97C-1491A11F848B}" sibTransId="{49F0BCDE-E9FE-2145-8DDF-0BEA9C7DEA72}"/>
    <dgm:cxn modelId="{ED897378-8F18-5C4B-9E3F-55C6DCF29EE2}" srcId="{3998A713-262B-A141-8612-E494B61C6A12}" destId="{9A32993C-5E81-D44D-959E-A1577E447736}" srcOrd="1" destOrd="0" parTransId="{F6E3EEE3-DBD8-E440-90F8-D633A366A6CF}" sibTransId="{A177FC0F-7E31-DF40-A099-CE53369D46D5}"/>
    <dgm:cxn modelId="{3ACFBF78-4EC2-464F-9E99-678D995B43B3}" type="presOf" srcId="{9A32993C-5E81-D44D-959E-A1577E447736}" destId="{0D0AE73C-0863-1749-90DA-4170B796920D}" srcOrd="1" destOrd="0" presId="urn:microsoft.com/office/officeart/2005/8/layout/vList4"/>
    <dgm:cxn modelId="{C5709E7A-6AA3-3A49-8BA4-69CEEB130E2E}" type="presOf" srcId="{075840CC-A2CA-9F44-B238-971E8D9B4345}" destId="{0BF7BFFC-ED01-0847-A9E9-5175628F606E}" srcOrd="1" destOrd="3" presId="urn:microsoft.com/office/officeart/2005/8/layout/vList4"/>
    <dgm:cxn modelId="{7438497C-3670-9C4F-B6A0-B107C30F7959}" srcId="{FEA23A37-FD8B-0C44-82A3-77FE6D5F90E4}" destId="{30316B58-176B-9E4A-B859-BFFAF8F55D5D}" srcOrd="1" destOrd="0" parTransId="{CF55E25A-26D4-8B4F-AD02-F277279FD0A5}" sibTransId="{EEF7045E-9B6E-A340-80AA-C278C532E57F}"/>
    <dgm:cxn modelId="{4671417D-F049-7D4C-9CDE-9FFAE780B9E0}" type="presOf" srcId="{FEA23A37-FD8B-0C44-82A3-77FE6D5F90E4}" destId="{753BA29B-7AB5-AB49-AA90-AA471E385084}" srcOrd="0" destOrd="0" presId="urn:microsoft.com/office/officeart/2005/8/layout/vList4"/>
    <dgm:cxn modelId="{D55A657E-DE2A-154D-B255-328EE998D150}" type="presOf" srcId="{67B1F4E2-FDF1-CB4C-9942-D6CC4959FD40}" destId="{A210B9A1-ED35-1645-88B8-E4935D238800}" srcOrd="0" destOrd="1" presId="urn:microsoft.com/office/officeart/2005/8/layout/vList4"/>
    <dgm:cxn modelId="{4FCBD27F-B3E1-2149-847F-C040D9315379}" srcId="{09391EB1-D7F7-254F-988B-E5EA98C5D392}" destId="{E7EFA34D-CEC2-AE4A-B09B-3841BC3ED643}" srcOrd="2" destOrd="0" parTransId="{994CD875-F3FA-E443-BFD4-E5BB28B4DA3F}" sibTransId="{F0B0AA27-09E1-3A42-8494-DB2123FB6A43}"/>
    <dgm:cxn modelId="{FD86EF7F-D576-F742-943C-A72151732603}" type="presOf" srcId="{09391EB1-D7F7-254F-988B-E5EA98C5D392}" destId="{A210B9A1-ED35-1645-88B8-E4935D238800}" srcOrd="0" destOrd="0" presId="urn:microsoft.com/office/officeart/2005/8/layout/vList4"/>
    <dgm:cxn modelId="{80B4E184-C878-5E4D-9639-554647E98CB0}" type="presOf" srcId="{3998A713-262B-A141-8612-E494B61C6A12}" destId="{125A6559-31BA-3E44-9154-FE7B84C78F43}" srcOrd="0" destOrd="0" presId="urn:microsoft.com/office/officeart/2005/8/layout/vList4"/>
    <dgm:cxn modelId="{52A4BE93-8C0F-9140-AC67-CAF64B1F8176}" type="presOf" srcId="{FEA23A37-FD8B-0C44-82A3-77FE6D5F90E4}" destId="{0BF7BFFC-ED01-0847-A9E9-5175628F606E}" srcOrd="1" destOrd="0" presId="urn:microsoft.com/office/officeart/2005/8/layout/vList4"/>
    <dgm:cxn modelId="{1A5F4A95-2DF7-3D4C-9485-F69B9FE25D3F}" srcId="{3998A713-262B-A141-8612-E494B61C6A12}" destId="{FEA23A37-FD8B-0C44-82A3-77FE6D5F90E4}" srcOrd="2" destOrd="0" parTransId="{0FA2880B-9891-5847-967B-22AC3066F36B}" sibTransId="{CC7121EC-B237-9042-AA66-C4A84F219397}"/>
    <dgm:cxn modelId="{8998CD95-397C-BD46-8B54-9B316016798A}" type="presOf" srcId="{1917F011-4C53-D248-A333-07765999E62D}" destId="{753BA29B-7AB5-AB49-AA90-AA471E385084}" srcOrd="0" destOrd="1" presId="urn:microsoft.com/office/officeart/2005/8/layout/vList4"/>
    <dgm:cxn modelId="{2D7E699F-787D-E441-9791-8D1D883276A5}" type="presOf" srcId="{1917F011-4C53-D248-A333-07765999E62D}" destId="{0BF7BFFC-ED01-0847-A9E9-5175628F606E}" srcOrd="1" destOrd="1" presId="urn:microsoft.com/office/officeart/2005/8/layout/vList4"/>
    <dgm:cxn modelId="{A97FF7B4-76C4-D943-97DA-71251E3271AC}" type="presOf" srcId="{09391EB1-D7F7-254F-988B-E5EA98C5D392}" destId="{1786D797-DF88-DE4B-977C-9F16C7129C36}" srcOrd="1" destOrd="0" presId="urn:microsoft.com/office/officeart/2005/8/layout/vList4"/>
    <dgm:cxn modelId="{363274BE-D8E5-3740-BBE7-2B1008CE387A}" srcId="{FEA23A37-FD8B-0C44-82A3-77FE6D5F90E4}" destId="{1917F011-4C53-D248-A333-07765999E62D}" srcOrd="0" destOrd="0" parTransId="{74875B89-8C5B-254E-8875-9792FEB13197}" sibTransId="{A46F1810-B469-E64E-9E81-9D9D8AC82CCE}"/>
    <dgm:cxn modelId="{E56A4DC0-D33D-9243-8455-2D86A86D5F7D}" type="presOf" srcId="{E7EFA34D-CEC2-AE4A-B09B-3841BC3ED643}" destId="{1786D797-DF88-DE4B-977C-9F16C7129C36}" srcOrd="1" destOrd="3" presId="urn:microsoft.com/office/officeart/2005/8/layout/vList4"/>
    <dgm:cxn modelId="{79B401C3-B02E-3C43-A8C3-D4E45354DFF7}" type="presOf" srcId="{30316B58-176B-9E4A-B859-BFFAF8F55D5D}" destId="{753BA29B-7AB5-AB49-AA90-AA471E385084}" srcOrd="0" destOrd="2" presId="urn:microsoft.com/office/officeart/2005/8/layout/vList4"/>
    <dgm:cxn modelId="{AC2982C4-6BC2-1546-BA39-1AD2ACE5E6DF}" type="presOf" srcId="{67B1F4E2-FDF1-CB4C-9942-D6CC4959FD40}" destId="{1786D797-DF88-DE4B-977C-9F16C7129C36}" srcOrd="1" destOrd="1" presId="urn:microsoft.com/office/officeart/2005/8/layout/vList4"/>
    <dgm:cxn modelId="{57811BD8-7EB0-7D45-99FA-FEA7EBD5309A}" srcId="{9A32993C-5E81-D44D-959E-A1577E447736}" destId="{49F72409-DE94-4C4B-AA0D-432EFEC61B59}" srcOrd="0" destOrd="0" parTransId="{E16744D2-F8D1-1541-B61D-365383C6F053}" sibTransId="{D7D3DA2C-44C3-464F-AC0F-C5ED548B7072}"/>
    <dgm:cxn modelId="{283515E2-696F-D94E-8874-7841BF6F4792}" srcId="{09391EB1-D7F7-254F-988B-E5EA98C5D392}" destId="{67B1F4E2-FDF1-CB4C-9942-D6CC4959FD40}" srcOrd="0" destOrd="0" parTransId="{996A7103-9438-974E-A7EB-9137BAA5393B}" sibTransId="{9072CD56-D923-EA45-89E6-1ABCDBF3998E}"/>
    <dgm:cxn modelId="{CB1F00E5-D667-6C4A-BE4B-7905506D6381}" type="presOf" srcId="{49F72409-DE94-4C4B-AA0D-432EFEC61B59}" destId="{230B25A4-EFEE-1646-B3A7-015D4CA4E890}" srcOrd="0" destOrd="1" presId="urn:microsoft.com/office/officeart/2005/8/layout/vList4"/>
    <dgm:cxn modelId="{FEF4C8EB-116E-FB4A-860D-155DB0CBEB2A}" type="presOf" srcId="{49F72409-DE94-4C4B-AA0D-432EFEC61B59}" destId="{0D0AE73C-0863-1749-90DA-4170B796920D}" srcOrd="1" destOrd="1" presId="urn:microsoft.com/office/officeart/2005/8/layout/vList4"/>
    <dgm:cxn modelId="{1A1A95EE-40E2-934E-B409-A4003FB0E617}" type="presOf" srcId="{E7EFA34D-CEC2-AE4A-B09B-3841BC3ED643}" destId="{A210B9A1-ED35-1645-88B8-E4935D238800}" srcOrd="0" destOrd="3" presId="urn:microsoft.com/office/officeart/2005/8/layout/vList4"/>
    <dgm:cxn modelId="{B54FD7F1-3A7E-1147-A336-1B49A01ACF37}" type="presOf" srcId="{9EC2BF58-F76F-D044-AE49-C89107C8FB77}" destId="{230B25A4-EFEE-1646-B3A7-015D4CA4E890}" srcOrd="0" destOrd="3" presId="urn:microsoft.com/office/officeart/2005/8/layout/vList4"/>
    <dgm:cxn modelId="{6CBC57F7-143D-B841-B399-4EC03225BA0B}" srcId="{FEA23A37-FD8B-0C44-82A3-77FE6D5F90E4}" destId="{075840CC-A2CA-9F44-B238-971E8D9B4345}" srcOrd="2" destOrd="0" parTransId="{492655DE-5B95-FA41-B78A-805EAC710657}" sibTransId="{591F9B5D-A5FA-3541-85BF-A6E014C2DC6B}"/>
    <dgm:cxn modelId="{826BEBFC-C6B5-EB41-A7D5-8E77C2E3BEB7}" srcId="{09391EB1-D7F7-254F-988B-E5EA98C5D392}" destId="{7AA65EDF-061B-4046-B38B-1DD80423BAD3}" srcOrd="1" destOrd="0" parTransId="{4AD53AE1-05E8-164E-AA70-C592E4681865}" sibTransId="{ED5E2B0B-D23E-7644-B21F-837366F96E43}"/>
    <dgm:cxn modelId="{66009EC5-DAAC-3D4F-871C-47F834B3EA02}" type="presParOf" srcId="{125A6559-31BA-3E44-9154-FE7B84C78F43}" destId="{1DF09A8E-E4A3-D140-A4C4-01FA9880421F}" srcOrd="0" destOrd="0" presId="urn:microsoft.com/office/officeart/2005/8/layout/vList4"/>
    <dgm:cxn modelId="{FF8A9453-597C-564F-A9DD-687EF6D8A8CF}" type="presParOf" srcId="{1DF09A8E-E4A3-D140-A4C4-01FA9880421F}" destId="{A210B9A1-ED35-1645-88B8-E4935D238800}" srcOrd="0" destOrd="0" presId="urn:microsoft.com/office/officeart/2005/8/layout/vList4"/>
    <dgm:cxn modelId="{D2D3E8EB-20A0-3E4F-89EC-2F1FD1CCE789}" type="presParOf" srcId="{1DF09A8E-E4A3-D140-A4C4-01FA9880421F}" destId="{D0DB8756-F823-E84B-9774-508C4B88CAC9}" srcOrd="1" destOrd="0" presId="urn:microsoft.com/office/officeart/2005/8/layout/vList4"/>
    <dgm:cxn modelId="{FF9840E8-9DE0-B345-AAF1-FF5D0D3D82E6}" type="presParOf" srcId="{1DF09A8E-E4A3-D140-A4C4-01FA9880421F}" destId="{1786D797-DF88-DE4B-977C-9F16C7129C36}" srcOrd="2" destOrd="0" presId="urn:microsoft.com/office/officeart/2005/8/layout/vList4"/>
    <dgm:cxn modelId="{C04967B2-0E7D-5B49-9A90-6B771E2CF470}" type="presParOf" srcId="{125A6559-31BA-3E44-9154-FE7B84C78F43}" destId="{22673A45-4850-C240-BE13-78C97B43C113}" srcOrd="1" destOrd="0" presId="urn:microsoft.com/office/officeart/2005/8/layout/vList4"/>
    <dgm:cxn modelId="{87B7EA0B-5616-DB4C-821F-6F5A463354DB}" type="presParOf" srcId="{125A6559-31BA-3E44-9154-FE7B84C78F43}" destId="{A724A9B8-3816-3D45-B6BE-ACB561D4E651}" srcOrd="2" destOrd="0" presId="urn:microsoft.com/office/officeart/2005/8/layout/vList4"/>
    <dgm:cxn modelId="{DF969DBB-7C72-AF42-B90C-1F2CD8AA11E5}" type="presParOf" srcId="{A724A9B8-3816-3D45-B6BE-ACB561D4E651}" destId="{230B25A4-EFEE-1646-B3A7-015D4CA4E890}" srcOrd="0" destOrd="0" presId="urn:microsoft.com/office/officeart/2005/8/layout/vList4"/>
    <dgm:cxn modelId="{2AB63E8C-0DB9-BF43-9109-2315429FC254}" type="presParOf" srcId="{A724A9B8-3816-3D45-B6BE-ACB561D4E651}" destId="{471FB955-DC68-E74C-A5D5-B7CD4C622931}" srcOrd="1" destOrd="0" presId="urn:microsoft.com/office/officeart/2005/8/layout/vList4"/>
    <dgm:cxn modelId="{08B4FE6E-0741-C442-9081-9BF8A42054BC}" type="presParOf" srcId="{A724A9B8-3816-3D45-B6BE-ACB561D4E651}" destId="{0D0AE73C-0863-1749-90DA-4170B796920D}" srcOrd="2" destOrd="0" presId="urn:microsoft.com/office/officeart/2005/8/layout/vList4"/>
    <dgm:cxn modelId="{2D4A8055-19FC-8C40-8469-99F47CBF1F67}" type="presParOf" srcId="{125A6559-31BA-3E44-9154-FE7B84C78F43}" destId="{2E57FB0B-7605-344C-BBDD-CD8B18AF8E2E}" srcOrd="3" destOrd="0" presId="urn:microsoft.com/office/officeart/2005/8/layout/vList4"/>
    <dgm:cxn modelId="{77D8F1EF-B42B-1642-B99B-23DF7A06E0DD}" type="presParOf" srcId="{125A6559-31BA-3E44-9154-FE7B84C78F43}" destId="{E4719637-1371-8B40-BCE2-84659E71C4A0}" srcOrd="4" destOrd="0" presId="urn:microsoft.com/office/officeart/2005/8/layout/vList4"/>
    <dgm:cxn modelId="{3271EC3F-14E8-C24C-B0B7-72886EBCEBBF}" type="presParOf" srcId="{E4719637-1371-8B40-BCE2-84659E71C4A0}" destId="{753BA29B-7AB5-AB49-AA90-AA471E385084}" srcOrd="0" destOrd="0" presId="urn:microsoft.com/office/officeart/2005/8/layout/vList4"/>
    <dgm:cxn modelId="{10C4D440-7D0D-1140-8E93-AC97E0E8E6FF}" type="presParOf" srcId="{E4719637-1371-8B40-BCE2-84659E71C4A0}" destId="{A20CE5D1-7F1F-A749-8A40-BC35B58D4E9B}" srcOrd="1" destOrd="0" presId="urn:microsoft.com/office/officeart/2005/8/layout/vList4"/>
    <dgm:cxn modelId="{1FD63CB1-5B47-734A-B50F-7901701B645F}" type="presParOf" srcId="{E4719637-1371-8B40-BCE2-84659E71C4A0}" destId="{0BF7BFFC-ED01-0847-A9E9-5175628F606E}" srcOrd="2" destOrd="0" presId="urn:microsoft.com/office/officeart/2005/8/layout/vList4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998A713-262B-A141-8612-E494B61C6A12}" type="doc">
      <dgm:prSet loTypeId="urn:microsoft.com/office/officeart/2005/8/layout/chart3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9391EB1-D7F7-254F-988B-E5EA98C5D392}">
      <dgm:prSet phldrT="[Text]" custT="1"/>
      <dgm:spPr/>
      <dgm:t>
        <a:bodyPr/>
        <a:lstStyle/>
        <a:p>
          <a:r>
            <a:rPr lang="ru-RU" sz="2400" dirty="0"/>
            <a:t>Стратегический тест-менеджмент</a:t>
          </a:r>
          <a:endParaRPr lang="en-US" sz="2400" dirty="0"/>
        </a:p>
      </dgm:t>
    </dgm:pt>
    <dgm:pt modelId="{DAC04BED-8106-F245-99D6-AF36898783BB}" type="parTrans" cxnId="{62038A05-20BE-4649-80F9-4CE625D39184}">
      <dgm:prSet/>
      <dgm:spPr/>
      <dgm:t>
        <a:bodyPr/>
        <a:lstStyle/>
        <a:p>
          <a:endParaRPr lang="en-US"/>
        </a:p>
      </dgm:t>
    </dgm:pt>
    <dgm:pt modelId="{DE4CFDFD-F9D6-424E-9EDA-2494285BB562}" type="sibTrans" cxnId="{62038A05-20BE-4649-80F9-4CE625D39184}">
      <dgm:prSet/>
      <dgm:spPr/>
      <dgm:t>
        <a:bodyPr/>
        <a:lstStyle/>
        <a:p>
          <a:endParaRPr lang="en-US"/>
        </a:p>
      </dgm:t>
    </dgm:pt>
    <dgm:pt modelId="{1FBFDBD9-7051-7445-BCA5-8971482F7883}">
      <dgm:prSet phldrT="[Text]" custT="1"/>
      <dgm:spPr/>
      <dgm:t>
        <a:bodyPr/>
        <a:lstStyle/>
        <a:p>
          <a:r>
            <a:rPr lang="ru-RU" sz="2400" dirty="0"/>
            <a:t>Операционный тест-менеджмент</a:t>
          </a:r>
          <a:endParaRPr lang="en-US" sz="2400" dirty="0"/>
        </a:p>
      </dgm:t>
    </dgm:pt>
    <dgm:pt modelId="{5B354091-3756-C54E-9911-56A05E6CEEF5}" type="parTrans" cxnId="{F1ACB573-5167-FD48-9D7F-8BA51D88B7A9}">
      <dgm:prSet/>
      <dgm:spPr/>
      <dgm:t>
        <a:bodyPr/>
        <a:lstStyle/>
        <a:p>
          <a:endParaRPr lang="en-US"/>
        </a:p>
      </dgm:t>
    </dgm:pt>
    <dgm:pt modelId="{E1B4EFB9-7FFC-244F-9E3D-3F6833C83480}" type="sibTrans" cxnId="{F1ACB573-5167-FD48-9D7F-8BA51D88B7A9}">
      <dgm:prSet/>
      <dgm:spPr/>
      <dgm:t>
        <a:bodyPr/>
        <a:lstStyle/>
        <a:p>
          <a:endParaRPr lang="en-US"/>
        </a:p>
      </dgm:t>
    </dgm:pt>
    <dgm:pt modelId="{CDEC20A3-280D-A44A-A1B1-BC798C398E66}">
      <dgm:prSet phldrT="[Text]" custT="1"/>
      <dgm:spPr/>
      <dgm:t>
        <a:bodyPr/>
        <a:lstStyle/>
        <a:p>
          <a:r>
            <a:rPr lang="ru-RU" sz="2400" dirty="0"/>
            <a:t>Управление командой тестирования</a:t>
          </a:r>
          <a:endParaRPr lang="en-US" sz="2400" dirty="0"/>
        </a:p>
      </dgm:t>
    </dgm:pt>
    <dgm:pt modelId="{7A4C719D-7C33-614A-92F2-87CF1482F719}" type="parTrans" cxnId="{C4FA6B66-2B3E-D542-969B-70FE3C580EA5}">
      <dgm:prSet/>
      <dgm:spPr/>
      <dgm:t>
        <a:bodyPr/>
        <a:lstStyle/>
        <a:p>
          <a:endParaRPr lang="en-US"/>
        </a:p>
      </dgm:t>
    </dgm:pt>
    <dgm:pt modelId="{326FC569-A466-7B43-B75F-6B5F53FE5B5D}" type="sibTrans" cxnId="{C4FA6B66-2B3E-D542-969B-70FE3C580EA5}">
      <dgm:prSet/>
      <dgm:spPr/>
      <dgm:t>
        <a:bodyPr/>
        <a:lstStyle/>
        <a:p>
          <a:endParaRPr lang="en-US"/>
        </a:p>
      </dgm:t>
    </dgm:pt>
    <dgm:pt modelId="{766126E2-3C95-BF49-9ED5-6C48E20989E7}" type="pres">
      <dgm:prSet presAssocID="{3998A713-262B-A141-8612-E494B61C6A12}" presName="compositeShape" presStyleCnt="0">
        <dgm:presLayoutVars>
          <dgm:chMax val="7"/>
          <dgm:dir/>
          <dgm:resizeHandles val="exact"/>
        </dgm:presLayoutVars>
      </dgm:prSet>
      <dgm:spPr/>
    </dgm:pt>
    <dgm:pt modelId="{95FFADB3-6B55-944F-B72D-72B32E7FDF3C}" type="pres">
      <dgm:prSet presAssocID="{3998A713-262B-A141-8612-E494B61C6A12}" presName="wedge1" presStyleLbl="node1" presStyleIdx="0" presStyleCnt="3"/>
      <dgm:spPr/>
    </dgm:pt>
    <dgm:pt modelId="{F6C8E1E3-0EB3-864B-BCD0-AF95B71B6F71}" type="pres">
      <dgm:prSet presAssocID="{3998A713-262B-A141-8612-E494B61C6A12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E2E1875D-4DF7-FE42-8BB7-7F1D5340D430}" type="pres">
      <dgm:prSet presAssocID="{3998A713-262B-A141-8612-E494B61C6A12}" presName="wedge2" presStyleLbl="node1" presStyleIdx="1" presStyleCnt="3"/>
      <dgm:spPr/>
    </dgm:pt>
    <dgm:pt modelId="{6D454964-C57D-764B-A725-1A31BB54DDFE}" type="pres">
      <dgm:prSet presAssocID="{3998A713-262B-A141-8612-E494B61C6A12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27A26FF3-C1AA-4145-A841-086E45BBBA95}" type="pres">
      <dgm:prSet presAssocID="{3998A713-262B-A141-8612-E494B61C6A12}" presName="wedge3" presStyleLbl="node1" presStyleIdx="2" presStyleCnt="3"/>
      <dgm:spPr/>
    </dgm:pt>
    <dgm:pt modelId="{AA6A3807-3789-864F-A1DE-CB34DD065734}" type="pres">
      <dgm:prSet presAssocID="{3998A713-262B-A141-8612-E494B61C6A12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62038A05-20BE-4649-80F9-4CE625D39184}" srcId="{3998A713-262B-A141-8612-E494B61C6A12}" destId="{09391EB1-D7F7-254F-988B-E5EA98C5D392}" srcOrd="0" destOrd="0" parTransId="{DAC04BED-8106-F245-99D6-AF36898783BB}" sibTransId="{DE4CFDFD-F9D6-424E-9EDA-2494285BB562}"/>
    <dgm:cxn modelId="{8671B136-5E7C-134D-9232-1528BD545F89}" type="presOf" srcId="{1FBFDBD9-7051-7445-BCA5-8971482F7883}" destId="{6D454964-C57D-764B-A725-1A31BB54DDFE}" srcOrd="1" destOrd="0" presId="urn:microsoft.com/office/officeart/2005/8/layout/chart3"/>
    <dgm:cxn modelId="{316F7B55-9746-5E4D-B1D7-7276531CA04E}" type="presOf" srcId="{3998A713-262B-A141-8612-E494B61C6A12}" destId="{766126E2-3C95-BF49-9ED5-6C48E20989E7}" srcOrd="0" destOrd="0" presId="urn:microsoft.com/office/officeart/2005/8/layout/chart3"/>
    <dgm:cxn modelId="{6F55765B-7D49-B843-94D9-AB7B36270B30}" type="presOf" srcId="{09391EB1-D7F7-254F-988B-E5EA98C5D392}" destId="{F6C8E1E3-0EB3-864B-BCD0-AF95B71B6F71}" srcOrd="1" destOrd="0" presId="urn:microsoft.com/office/officeart/2005/8/layout/chart3"/>
    <dgm:cxn modelId="{E6A58C5C-5DFC-7B42-9AEC-5B0371CAAA20}" type="presOf" srcId="{CDEC20A3-280D-A44A-A1B1-BC798C398E66}" destId="{27A26FF3-C1AA-4145-A841-086E45BBBA95}" srcOrd="0" destOrd="0" presId="urn:microsoft.com/office/officeart/2005/8/layout/chart3"/>
    <dgm:cxn modelId="{C4FA6B66-2B3E-D542-969B-70FE3C580EA5}" srcId="{3998A713-262B-A141-8612-E494B61C6A12}" destId="{CDEC20A3-280D-A44A-A1B1-BC798C398E66}" srcOrd="2" destOrd="0" parTransId="{7A4C719D-7C33-614A-92F2-87CF1482F719}" sibTransId="{326FC569-A466-7B43-B75F-6B5F53FE5B5D}"/>
    <dgm:cxn modelId="{F1ACB573-5167-FD48-9D7F-8BA51D88B7A9}" srcId="{3998A713-262B-A141-8612-E494B61C6A12}" destId="{1FBFDBD9-7051-7445-BCA5-8971482F7883}" srcOrd="1" destOrd="0" parTransId="{5B354091-3756-C54E-9911-56A05E6CEEF5}" sibTransId="{E1B4EFB9-7FFC-244F-9E3D-3F6833C83480}"/>
    <dgm:cxn modelId="{4A00CA7E-B905-2440-9DBC-B9A212397EAF}" type="presOf" srcId="{09391EB1-D7F7-254F-988B-E5EA98C5D392}" destId="{95FFADB3-6B55-944F-B72D-72B32E7FDF3C}" srcOrd="0" destOrd="0" presId="urn:microsoft.com/office/officeart/2005/8/layout/chart3"/>
    <dgm:cxn modelId="{9DB056C4-9E37-5E4A-BC5C-37A8A173242E}" type="presOf" srcId="{CDEC20A3-280D-A44A-A1B1-BC798C398E66}" destId="{AA6A3807-3789-864F-A1DE-CB34DD065734}" srcOrd="1" destOrd="0" presId="urn:microsoft.com/office/officeart/2005/8/layout/chart3"/>
    <dgm:cxn modelId="{1AACEEFE-0450-794C-98F0-346F91EDF190}" type="presOf" srcId="{1FBFDBD9-7051-7445-BCA5-8971482F7883}" destId="{E2E1875D-4DF7-FE42-8BB7-7F1D5340D430}" srcOrd="0" destOrd="0" presId="urn:microsoft.com/office/officeart/2005/8/layout/chart3"/>
    <dgm:cxn modelId="{9C889020-9D9E-4748-BC5C-8FAEB18C5CD0}" type="presParOf" srcId="{766126E2-3C95-BF49-9ED5-6C48E20989E7}" destId="{95FFADB3-6B55-944F-B72D-72B32E7FDF3C}" srcOrd="0" destOrd="0" presId="urn:microsoft.com/office/officeart/2005/8/layout/chart3"/>
    <dgm:cxn modelId="{C52FFC83-F85E-D745-B462-EE9CC4E1DFE1}" type="presParOf" srcId="{766126E2-3C95-BF49-9ED5-6C48E20989E7}" destId="{F6C8E1E3-0EB3-864B-BCD0-AF95B71B6F71}" srcOrd="1" destOrd="0" presId="urn:microsoft.com/office/officeart/2005/8/layout/chart3"/>
    <dgm:cxn modelId="{C3F6D1AF-9413-814E-AF9D-DDF5E982D675}" type="presParOf" srcId="{766126E2-3C95-BF49-9ED5-6C48E20989E7}" destId="{E2E1875D-4DF7-FE42-8BB7-7F1D5340D430}" srcOrd="2" destOrd="0" presId="urn:microsoft.com/office/officeart/2005/8/layout/chart3"/>
    <dgm:cxn modelId="{F9AFA1EC-EA00-4C42-A86D-458487D3810A}" type="presParOf" srcId="{766126E2-3C95-BF49-9ED5-6C48E20989E7}" destId="{6D454964-C57D-764B-A725-1A31BB54DDFE}" srcOrd="3" destOrd="0" presId="urn:microsoft.com/office/officeart/2005/8/layout/chart3"/>
    <dgm:cxn modelId="{A1EED40A-4154-494A-B174-3E62EB59032F}" type="presParOf" srcId="{766126E2-3C95-BF49-9ED5-6C48E20989E7}" destId="{27A26FF3-C1AA-4145-A841-086E45BBBA95}" srcOrd="4" destOrd="0" presId="urn:microsoft.com/office/officeart/2005/8/layout/chart3"/>
    <dgm:cxn modelId="{25A66FBD-4994-A542-A013-B45E9D046FA3}" type="presParOf" srcId="{766126E2-3C95-BF49-9ED5-6C48E20989E7}" destId="{AA6A3807-3789-864F-A1DE-CB34DD065734}" srcOrd="5" destOrd="0" presId="urn:microsoft.com/office/officeart/2005/8/layout/chart3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998A713-262B-A141-8612-E494B61C6A12}" type="doc">
      <dgm:prSet loTypeId="urn:microsoft.com/office/officeart/2005/8/layout/chart3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9391EB1-D7F7-254F-988B-E5EA98C5D392}">
      <dgm:prSet phldrT="[Text]" custT="1"/>
      <dgm:spPr/>
      <dgm:t>
        <a:bodyPr/>
        <a:lstStyle/>
        <a:p>
          <a:r>
            <a:rPr lang="ru-RU" sz="2400" dirty="0"/>
            <a:t>Стратегический менеджмент</a:t>
          </a:r>
          <a:endParaRPr lang="en-US" sz="2400" dirty="0"/>
        </a:p>
      </dgm:t>
    </dgm:pt>
    <dgm:pt modelId="{DAC04BED-8106-F245-99D6-AF36898783BB}" type="parTrans" cxnId="{62038A05-20BE-4649-80F9-4CE625D39184}">
      <dgm:prSet/>
      <dgm:spPr/>
      <dgm:t>
        <a:bodyPr/>
        <a:lstStyle/>
        <a:p>
          <a:endParaRPr lang="en-US"/>
        </a:p>
      </dgm:t>
    </dgm:pt>
    <dgm:pt modelId="{DE4CFDFD-F9D6-424E-9EDA-2494285BB562}" type="sibTrans" cxnId="{62038A05-20BE-4649-80F9-4CE625D39184}">
      <dgm:prSet/>
      <dgm:spPr/>
      <dgm:t>
        <a:bodyPr/>
        <a:lstStyle/>
        <a:p>
          <a:endParaRPr lang="en-US"/>
        </a:p>
      </dgm:t>
    </dgm:pt>
    <dgm:pt modelId="{1FBFDBD9-7051-7445-BCA5-8971482F7883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sz="2400" dirty="0"/>
            <a:t>Операционный менеджмент</a:t>
          </a:r>
          <a:endParaRPr lang="en-US" sz="2400" dirty="0"/>
        </a:p>
      </dgm:t>
    </dgm:pt>
    <dgm:pt modelId="{5B354091-3756-C54E-9911-56A05E6CEEF5}" type="parTrans" cxnId="{F1ACB573-5167-FD48-9D7F-8BA51D88B7A9}">
      <dgm:prSet/>
      <dgm:spPr/>
      <dgm:t>
        <a:bodyPr/>
        <a:lstStyle/>
        <a:p>
          <a:endParaRPr lang="en-US"/>
        </a:p>
      </dgm:t>
    </dgm:pt>
    <dgm:pt modelId="{E1B4EFB9-7FFC-244F-9E3D-3F6833C83480}" type="sibTrans" cxnId="{F1ACB573-5167-FD48-9D7F-8BA51D88B7A9}">
      <dgm:prSet/>
      <dgm:spPr/>
      <dgm:t>
        <a:bodyPr/>
        <a:lstStyle/>
        <a:p>
          <a:endParaRPr lang="en-US"/>
        </a:p>
      </dgm:t>
    </dgm:pt>
    <dgm:pt modelId="{CDEC20A3-280D-A44A-A1B1-BC798C398E66}">
      <dgm:prSet phldrT="[Text]" custT="1"/>
      <dgm:spPr/>
      <dgm:t>
        <a:bodyPr/>
        <a:lstStyle/>
        <a:p>
          <a:r>
            <a:rPr lang="ru-RU" sz="2400" dirty="0"/>
            <a:t>Управление людьми</a:t>
          </a:r>
          <a:endParaRPr lang="en-US" sz="2400" dirty="0"/>
        </a:p>
      </dgm:t>
    </dgm:pt>
    <dgm:pt modelId="{7A4C719D-7C33-614A-92F2-87CF1482F719}" type="parTrans" cxnId="{C4FA6B66-2B3E-D542-969B-70FE3C580EA5}">
      <dgm:prSet/>
      <dgm:spPr/>
      <dgm:t>
        <a:bodyPr/>
        <a:lstStyle/>
        <a:p>
          <a:endParaRPr lang="en-US"/>
        </a:p>
      </dgm:t>
    </dgm:pt>
    <dgm:pt modelId="{326FC569-A466-7B43-B75F-6B5F53FE5B5D}" type="sibTrans" cxnId="{C4FA6B66-2B3E-D542-969B-70FE3C580EA5}">
      <dgm:prSet/>
      <dgm:spPr/>
      <dgm:t>
        <a:bodyPr/>
        <a:lstStyle/>
        <a:p>
          <a:endParaRPr lang="en-US"/>
        </a:p>
      </dgm:t>
    </dgm:pt>
    <dgm:pt modelId="{766126E2-3C95-BF49-9ED5-6C48E20989E7}" type="pres">
      <dgm:prSet presAssocID="{3998A713-262B-A141-8612-E494B61C6A12}" presName="compositeShape" presStyleCnt="0">
        <dgm:presLayoutVars>
          <dgm:chMax val="7"/>
          <dgm:dir/>
          <dgm:resizeHandles val="exact"/>
        </dgm:presLayoutVars>
      </dgm:prSet>
      <dgm:spPr/>
    </dgm:pt>
    <dgm:pt modelId="{95FFADB3-6B55-944F-B72D-72B32E7FDF3C}" type="pres">
      <dgm:prSet presAssocID="{3998A713-262B-A141-8612-E494B61C6A12}" presName="wedge1" presStyleLbl="node1" presStyleIdx="0" presStyleCnt="3"/>
      <dgm:spPr/>
    </dgm:pt>
    <dgm:pt modelId="{F6C8E1E3-0EB3-864B-BCD0-AF95B71B6F71}" type="pres">
      <dgm:prSet presAssocID="{3998A713-262B-A141-8612-E494B61C6A12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E2E1875D-4DF7-FE42-8BB7-7F1D5340D430}" type="pres">
      <dgm:prSet presAssocID="{3998A713-262B-A141-8612-E494B61C6A12}" presName="wedge2" presStyleLbl="node1" presStyleIdx="1" presStyleCnt="3" custLinFactNeighborX="2673" custLinFactNeighborY="842"/>
      <dgm:spPr/>
    </dgm:pt>
    <dgm:pt modelId="{6D454964-C57D-764B-A725-1A31BB54DDFE}" type="pres">
      <dgm:prSet presAssocID="{3998A713-262B-A141-8612-E494B61C6A12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27A26FF3-C1AA-4145-A841-086E45BBBA95}" type="pres">
      <dgm:prSet presAssocID="{3998A713-262B-A141-8612-E494B61C6A12}" presName="wedge3" presStyleLbl="node1" presStyleIdx="2" presStyleCnt="3"/>
      <dgm:spPr/>
    </dgm:pt>
    <dgm:pt modelId="{AA6A3807-3789-864F-A1DE-CB34DD065734}" type="pres">
      <dgm:prSet presAssocID="{3998A713-262B-A141-8612-E494B61C6A12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62038A05-20BE-4649-80F9-4CE625D39184}" srcId="{3998A713-262B-A141-8612-E494B61C6A12}" destId="{09391EB1-D7F7-254F-988B-E5EA98C5D392}" srcOrd="0" destOrd="0" parTransId="{DAC04BED-8106-F245-99D6-AF36898783BB}" sibTransId="{DE4CFDFD-F9D6-424E-9EDA-2494285BB562}"/>
    <dgm:cxn modelId="{8671B136-5E7C-134D-9232-1528BD545F89}" type="presOf" srcId="{1FBFDBD9-7051-7445-BCA5-8971482F7883}" destId="{6D454964-C57D-764B-A725-1A31BB54DDFE}" srcOrd="1" destOrd="0" presId="urn:microsoft.com/office/officeart/2005/8/layout/chart3"/>
    <dgm:cxn modelId="{316F7B55-9746-5E4D-B1D7-7276531CA04E}" type="presOf" srcId="{3998A713-262B-A141-8612-E494B61C6A12}" destId="{766126E2-3C95-BF49-9ED5-6C48E20989E7}" srcOrd="0" destOrd="0" presId="urn:microsoft.com/office/officeart/2005/8/layout/chart3"/>
    <dgm:cxn modelId="{6F55765B-7D49-B843-94D9-AB7B36270B30}" type="presOf" srcId="{09391EB1-D7F7-254F-988B-E5EA98C5D392}" destId="{F6C8E1E3-0EB3-864B-BCD0-AF95B71B6F71}" srcOrd="1" destOrd="0" presId="urn:microsoft.com/office/officeart/2005/8/layout/chart3"/>
    <dgm:cxn modelId="{E6A58C5C-5DFC-7B42-9AEC-5B0371CAAA20}" type="presOf" srcId="{CDEC20A3-280D-A44A-A1B1-BC798C398E66}" destId="{27A26FF3-C1AA-4145-A841-086E45BBBA95}" srcOrd="0" destOrd="0" presId="urn:microsoft.com/office/officeart/2005/8/layout/chart3"/>
    <dgm:cxn modelId="{C4FA6B66-2B3E-D542-969B-70FE3C580EA5}" srcId="{3998A713-262B-A141-8612-E494B61C6A12}" destId="{CDEC20A3-280D-A44A-A1B1-BC798C398E66}" srcOrd="2" destOrd="0" parTransId="{7A4C719D-7C33-614A-92F2-87CF1482F719}" sibTransId="{326FC569-A466-7B43-B75F-6B5F53FE5B5D}"/>
    <dgm:cxn modelId="{F1ACB573-5167-FD48-9D7F-8BA51D88B7A9}" srcId="{3998A713-262B-A141-8612-E494B61C6A12}" destId="{1FBFDBD9-7051-7445-BCA5-8971482F7883}" srcOrd="1" destOrd="0" parTransId="{5B354091-3756-C54E-9911-56A05E6CEEF5}" sibTransId="{E1B4EFB9-7FFC-244F-9E3D-3F6833C83480}"/>
    <dgm:cxn modelId="{4A00CA7E-B905-2440-9DBC-B9A212397EAF}" type="presOf" srcId="{09391EB1-D7F7-254F-988B-E5EA98C5D392}" destId="{95FFADB3-6B55-944F-B72D-72B32E7FDF3C}" srcOrd="0" destOrd="0" presId="urn:microsoft.com/office/officeart/2005/8/layout/chart3"/>
    <dgm:cxn modelId="{9DB056C4-9E37-5E4A-BC5C-37A8A173242E}" type="presOf" srcId="{CDEC20A3-280D-A44A-A1B1-BC798C398E66}" destId="{AA6A3807-3789-864F-A1DE-CB34DD065734}" srcOrd="1" destOrd="0" presId="urn:microsoft.com/office/officeart/2005/8/layout/chart3"/>
    <dgm:cxn modelId="{1AACEEFE-0450-794C-98F0-346F91EDF190}" type="presOf" srcId="{1FBFDBD9-7051-7445-BCA5-8971482F7883}" destId="{E2E1875D-4DF7-FE42-8BB7-7F1D5340D430}" srcOrd="0" destOrd="0" presId="urn:microsoft.com/office/officeart/2005/8/layout/chart3"/>
    <dgm:cxn modelId="{9C889020-9D9E-4748-BC5C-8FAEB18C5CD0}" type="presParOf" srcId="{766126E2-3C95-BF49-9ED5-6C48E20989E7}" destId="{95FFADB3-6B55-944F-B72D-72B32E7FDF3C}" srcOrd="0" destOrd="0" presId="urn:microsoft.com/office/officeart/2005/8/layout/chart3"/>
    <dgm:cxn modelId="{C52FFC83-F85E-D745-B462-EE9CC4E1DFE1}" type="presParOf" srcId="{766126E2-3C95-BF49-9ED5-6C48E20989E7}" destId="{F6C8E1E3-0EB3-864B-BCD0-AF95B71B6F71}" srcOrd="1" destOrd="0" presId="urn:microsoft.com/office/officeart/2005/8/layout/chart3"/>
    <dgm:cxn modelId="{C3F6D1AF-9413-814E-AF9D-DDF5E982D675}" type="presParOf" srcId="{766126E2-3C95-BF49-9ED5-6C48E20989E7}" destId="{E2E1875D-4DF7-FE42-8BB7-7F1D5340D430}" srcOrd="2" destOrd="0" presId="urn:microsoft.com/office/officeart/2005/8/layout/chart3"/>
    <dgm:cxn modelId="{F9AFA1EC-EA00-4C42-A86D-458487D3810A}" type="presParOf" srcId="{766126E2-3C95-BF49-9ED5-6C48E20989E7}" destId="{6D454964-C57D-764B-A725-1A31BB54DDFE}" srcOrd="3" destOrd="0" presId="urn:microsoft.com/office/officeart/2005/8/layout/chart3"/>
    <dgm:cxn modelId="{A1EED40A-4154-494A-B174-3E62EB59032F}" type="presParOf" srcId="{766126E2-3C95-BF49-9ED5-6C48E20989E7}" destId="{27A26FF3-C1AA-4145-A841-086E45BBBA95}" srcOrd="4" destOrd="0" presId="urn:microsoft.com/office/officeart/2005/8/layout/chart3"/>
    <dgm:cxn modelId="{25A66FBD-4994-A542-A013-B45E9D046FA3}" type="presParOf" srcId="{766126E2-3C95-BF49-9ED5-6C48E20989E7}" destId="{AA6A3807-3789-864F-A1DE-CB34DD065734}" srcOrd="5" destOrd="0" presId="urn:microsoft.com/office/officeart/2005/8/layout/chart3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998A713-262B-A141-8612-E494B61C6A12}" type="doc">
      <dgm:prSet loTypeId="urn:microsoft.com/office/officeart/2005/8/layout/chart3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9391EB1-D7F7-254F-988B-E5EA98C5D392}">
      <dgm:prSet phldrT="[Text]" custT="1"/>
      <dgm:spPr/>
      <dgm:t>
        <a:bodyPr/>
        <a:lstStyle/>
        <a:p>
          <a:r>
            <a:rPr lang="ru-RU" sz="2400" dirty="0"/>
            <a:t>Стратегический менеджмент</a:t>
          </a:r>
          <a:endParaRPr lang="en-US" sz="2400" dirty="0"/>
        </a:p>
      </dgm:t>
    </dgm:pt>
    <dgm:pt modelId="{DAC04BED-8106-F245-99D6-AF36898783BB}" type="parTrans" cxnId="{62038A05-20BE-4649-80F9-4CE625D39184}">
      <dgm:prSet/>
      <dgm:spPr/>
      <dgm:t>
        <a:bodyPr/>
        <a:lstStyle/>
        <a:p>
          <a:endParaRPr lang="en-US"/>
        </a:p>
      </dgm:t>
    </dgm:pt>
    <dgm:pt modelId="{DE4CFDFD-F9D6-424E-9EDA-2494285BB562}" type="sibTrans" cxnId="{62038A05-20BE-4649-80F9-4CE625D39184}">
      <dgm:prSet/>
      <dgm:spPr/>
      <dgm:t>
        <a:bodyPr/>
        <a:lstStyle/>
        <a:p>
          <a:endParaRPr lang="en-US"/>
        </a:p>
      </dgm:t>
    </dgm:pt>
    <dgm:pt modelId="{1FBFDBD9-7051-7445-BCA5-8971482F7883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sz="2400" dirty="0"/>
            <a:t>Операционный тест-менеджмент</a:t>
          </a:r>
          <a:endParaRPr lang="en-US" sz="2400" dirty="0"/>
        </a:p>
      </dgm:t>
    </dgm:pt>
    <dgm:pt modelId="{5B354091-3756-C54E-9911-56A05E6CEEF5}" type="parTrans" cxnId="{F1ACB573-5167-FD48-9D7F-8BA51D88B7A9}">
      <dgm:prSet/>
      <dgm:spPr/>
      <dgm:t>
        <a:bodyPr/>
        <a:lstStyle/>
        <a:p>
          <a:endParaRPr lang="en-US"/>
        </a:p>
      </dgm:t>
    </dgm:pt>
    <dgm:pt modelId="{E1B4EFB9-7FFC-244F-9E3D-3F6833C83480}" type="sibTrans" cxnId="{F1ACB573-5167-FD48-9D7F-8BA51D88B7A9}">
      <dgm:prSet/>
      <dgm:spPr/>
      <dgm:t>
        <a:bodyPr/>
        <a:lstStyle/>
        <a:p>
          <a:endParaRPr lang="en-US"/>
        </a:p>
      </dgm:t>
    </dgm:pt>
    <dgm:pt modelId="{CDEC20A3-280D-A44A-A1B1-BC798C398E66}">
      <dgm:prSet phldrT="[Text]" custT="1"/>
      <dgm:spPr/>
      <dgm:t>
        <a:bodyPr/>
        <a:lstStyle/>
        <a:p>
          <a:r>
            <a:rPr lang="ru-RU" sz="2400" dirty="0"/>
            <a:t>Управление людьми</a:t>
          </a:r>
          <a:endParaRPr lang="en-US" sz="2400" dirty="0"/>
        </a:p>
      </dgm:t>
    </dgm:pt>
    <dgm:pt modelId="{7A4C719D-7C33-614A-92F2-87CF1482F719}" type="parTrans" cxnId="{C4FA6B66-2B3E-D542-969B-70FE3C580EA5}">
      <dgm:prSet/>
      <dgm:spPr/>
      <dgm:t>
        <a:bodyPr/>
        <a:lstStyle/>
        <a:p>
          <a:endParaRPr lang="en-US"/>
        </a:p>
      </dgm:t>
    </dgm:pt>
    <dgm:pt modelId="{326FC569-A466-7B43-B75F-6B5F53FE5B5D}" type="sibTrans" cxnId="{C4FA6B66-2B3E-D542-969B-70FE3C580EA5}">
      <dgm:prSet/>
      <dgm:spPr/>
      <dgm:t>
        <a:bodyPr/>
        <a:lstStyle/>
        <a:p>
          <a:endParaRPr lang="en-US"/>
        </a:p>
      </dgm:t>
    </dgm:pt>
    <dgm:pt modelId="{766126E2-3C95-BF49-9ED5-6C48E20989E7}" type="pres">
      <dgm:prSet presAssocID="{3998A713-262B-A141-8612-E494B61C6A12}" presName="compositeShape" presStyleCnt="0">
        <dgm:presLayoutVars>
          <dgm:chMax val="7"/>
          <dgm:dir/>
          <dgm:resizeHandles val="exact"/>
        </dgm:presLayoutVars>
      </dgm:prSet>
      <dgm:spPr/>
    </dgm:pt>
    <dgm:pt modelId="{95FFADB3-6B55-944F-B72D-72B32E7FDF3C}" type="pres">
      <dgm:prSet presAssocID="{3998A713-262B-A141-8612-E494B61C6A12}" presName="wedge1" presStyleLbl="node1" presStyleIdx="0" presStyleCnt="3"/>
      <dgm:spPr/>
    </dgm:pt>
    <dgm:pt modelId="{F6C8E1E3-0EB3-864B-BCD0-AF95B71B6F71}" type="pres">
      <dgm:prSet presAssocID="{3998A713-262B-A141-8612-E494B61C6A12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E2E1875D-4DF7-FE42-8BB7-7F1D5340D430}" type="pres">
      <dgm:prSet presAssocID="{3998A713-262B-A141-8612-E494B61C6A12}" presName="wedge2" presStyleLbl="node1" presStyleIdx="1" presStyleCnt="3" custLinFactNeighborX="2673" custLinFactNeighborY="842"/>
      <dgm:spPr/>
    </dgm:pt>
    <dgm:pt modelId="{6D454964-C57D-764B-A725-1A31BB54DDFE}" type="pres">
      <dgm:prSet presAssocID="{3998A713-262B-A141-8612-E494B61C6A12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27A26FF3-C1AA-4145-A841-086E45BBBA95}" type="pres">
      <dgm:prSet presAssocID="{3998A713-262B-A141-8612-E494B61C6A12}" presName="wedge3" presStyleLbl="node1" presStyleIdx="2" presStyleCnt="3"/>
      <dgm:spPr/>
    </dgm:pt>
    <dgm:pt modelId="{AA6A3807-3789-864F-A1DE-CB34DD065734}" type="pres">
      <dgm:prSet presAssocID="{3998A713-262B-A141-8612-E494B61C6A12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62038A05-20BE-4649-80F9-4CE625D39184}" srcId="{3998A713-262B-A141-8612-E494B61C6A12}" destId="{09391EB1-D7F7-254F-988B-E5EA98C5D392}" srcOrd="0" destOrd="0" parTransId="{DAC04BED-8106-F245-99D6-AF36898783BB}" sibTransId="{DE4CFDFD-F9D6-424E-9EDA-2494285BB562}"/>
    <dgm:cxn modelId="{8671B136-5E7C-134D-9232-1528BD545F89}" type="presOf" srcId="{1FBFDBD9-7051-7445-BCA5-8971482F7883}" destId="{6D454964-C57D-764B-A725-1A31BB54DDFE}" srcOrd="1" destOrd="0" presId="urn:microsoft.com/office/officeart/2005/8/layout/chart3"/>
    <dgm:cxn modelId="{316F7B55-9746-5E4D-B1D7-7276531CA04E}" type="presOf" srcId="{3998A713-262B-A141-8612-E494B61C6A12}" destId="{766126E2-3C95-BF49-9ED5-6C48E20989E7}" srcOrd="0" destOrd="0" presId="urn:microsoft.com/office/officeart/2005/8/layout/chart3"/>
    <dgm:cxn modelId="{6F55765B-7D49-B843-94D9-AB7B36270B30}" type="presOf" srcId="{09391EB1-D7F7-254F-988B-E5EA98C5D392}" destId="{F6C8E1E3-0EB3-864B-BCD0-AF95B71B6F71}" srcOrd="1" destOrd="0" presId="urn:microsoft.com/office/officeart/2005/8/layout/chart3"/>
    <dgm:cxn modelId="{E6A58C5C-5DFC-7B42-9AEC-5B0371CAAA20}" type="presOf" srcId="{CDEC20A3-280D-A44A-A1B1-BC798C398E66}" destId="{27A26FF3-C1AA-4145-A841-086E45BBBA95}" srcOrd="0" destOrd="0" presId="urn:microsoft.com/office/officeart/2005/8/layout/chart3"/>
    <dgm:cxn modelId="{C4FA6B66-2B3E-D542-969B-70FE3C580EA5}" srcId="{3998A713-262B-A141-8612-E494B61C6A12}" destId="{CDEC20A3-280D-A44A-A1B1-BC798C398E66}" srcOrd="2" destOrd="0" parTransId="{7A4C719D-7C33-614A-92F2-87CF1482F719}" sibTransId="{326FC569-A466-7B43-B75F-6B5F53FE5B5D}"/>
    <dgm:cxn modelId="{F1ACB573-5167-FD48-9D7F-8BA51D88B7A9}" srcId="{3998A713-262B-A141-8612-E494B61C6A12}" destId="{1FBFDBD9-7051-7445-BCA5-8971482F7883}" srcOrd="1" destOrd="0" parTransId="{5B354091-3756-C54E-9911-56A05E6CEEF5}" sibTransId="{E1B4EFB9-7FFC-244F-9E3D-3F6833C83480}"/>
    <dgm:cxn modelId="{4A00CA7E-B905-2440-9DBC-B9A212397EAF}" type="presOf" srcId="{09391EB1-D7F7-254F-988B-E5EA98C5D392}" destId="{95FFADB3-6B55-944F-B72D-72B32E7FDF3C}" srcOrd="0" destOrd="0" presId="urn:microsoft.com/office/officeart/2005/8/layout/chart3"/>
    <dgm:cxn modelId="{9DB056C4-9E37-5E4A-BC5C-37A8A173242E}" type="presOf" srcId="{CDEC20A3-280D-A44A-A1B1-BC798C398E66}" destId="{AA6A3807-3789-864F-A1DE-CB34DD065734}" srcOrd="1" destOrd="0" presId="urn:microsoft.com/office/officeart/2005/8/layout/chart3"/>
    <dgm:cxn modelId="{1AACEEFE-0450-794C-98F0-346F91EDF190}" type="presOf" srcId="{1FBFDBD9-7051-7445-BCA5-8971482F7883}" destId="{E2E1875D-4DF7-FE42-8BB7-7F1D5340D430}" srcOrd="0" destOrd="0" presId="urn:microsoft.com/office/officeart/2005/8/layout/chart3"/>
    <dgm:cxn modelId="{9C889020-9D9E-4748-BC5C-8FAEB18C5CD0}" type="presParOf" srcId="{766126E2-3C95-BF49-9ED5-6C48E20989E7}" destId="{95FFADB3-6B55-944F-B72D-72B32E7FDF3C}" srcOrd="0" destOrd="0" presId="urn:microsoft.com/office/officeart/2005/8/layout/chart3"/>
    <dgm:cxn modelId="{C52FFC83-F85E-D745-B462-EE9CC4E1DFE1}" type="presParOf" srcId="{766126E2-3C95-BF49-9ED5-6C48E20989E7}" destId="{F6C8E1E3-0EB3-864B-BCD0-AF95B71B6F71}" srcOrd="1" destOrd="0" presId="urn:microsoft.com/office/officeart/2005/8/layout/chart3"/>
    <dgm:cxn modelId="{C3F6D1AF-9413-814E-AF9D-DDF5E982D675}" type="presParOf" srcId="{766126E2-3C95-BF49-9ED5-6C48E20989E7}" destId="{E2E1875D-4DF7-FE42-8BB7-7F1D5340D430}" srcOrd="2" destOrd="0" presId="urn:microsoft.com/office/officeart/2005/8/layout/chart3"/>
    <dgm:cxn modelId="{F9AFA1EC-EA00-4C42-A86D-458487D3810A}" type="presParOf" srcId="{766126E2-3C95-BF49-9ED5-6C48E20989E7}" destId="{6D454964-C57D-764B-A725-1A31BB54DDFE}" srcOrd="3" destOrd="0" presId="urn:microsoft.com/office/officeart/2005/8/layout/chart3"/>
    <dgm:cxn modelId="{A1EED40A-4154-494A-B174-3E62EB59032F}" type="presParOf" srcId="{766126E2-3C95-BF49-9ED5-6C48E20989E7}" destId="{27A26FF3-C1AA-4145-A841-086E45BBBA95}" srcOrd="4" destOrd="0" presId="urn:microsoft.com/office/officeart/2005/8/layout/chart3"/>
    <dgm:cxn modelId="{25A66FBD-4994-A542-A013-B45E9D046FA3}" type="presParOf" srcId="{766126E2-3C95-BF49-9ED5-6C48E20989E7}" destId="{AA6A3807-3789-864F-A1DE-CB34DD065734}" srcOrd="5" destOrd="0" presId="urn:microsoft.com/office/officeart/2005/8/layout/chart3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998A713-262B-A141-8612-E494B61C6A12}" type="doc">
      <dgm:prSet loTypeId="urn:microsoft.com/office/officeart/2005/8/layout/chart3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9391EB1-D7F7-254F-988B-E5EA98C5D392}">
      <dgm:prSet phldrT="[Text]" custT="1"/>
      <dgm:spPr/>
      <dgm:t>
        <a:bodyPr/>
        <a:lstStyle/>
        <a:p>
          <a:r>
            <a:rPr lang="ru-RU" sz="2400" dirty="0"/>
            <a:t>Стратегический менеджмент</a:t>
          </a:r>
          <a:endParaRPr lang="en-US" sz="2400" dirty="0"/>
        </a:p>
      </dgm:t>
    </dgm:pt>
    <dgm:pt modelId="{DAC04BED-8106-F245-99D6-AF36898783BB}" type="parTrans" cxnId="{62038A05-20BE-4649-80F9-4CE625D39184}">
      <dgm:prSet/>
      <dgm:spPr/>
      <dgm:t>
        <a:bodyPr/>
        <a:lstStyle/>
        <a:p>
          <a:endParaRPr lang="en-US"/>
        </a:p>
      </dgm:t>
    </dgm:pt>
    <dgm:pt modelId="{DE4CFDFD-F9D6-424E-9EDA-2494285BB562}" type="sibTrans" cxnId="{62038A05-20BE-4649-80F9-4CE625D39184}">
      <dgm:prSet/>
      <dgm:spPr/>
      <dgm:t>
        <a:bodyPr/>
        <a:lstStyle/>
        <a:p>
          <a:endParaRPr lang="en-US"/>
        </a:p>
      </dgm:t>
    </dgm:pt>
    <dgm:pt modelId="{1FBFDBD9-7051-7445-BCA5-8971482F7883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sz="2400" dirty="0"/>
            <a:t>Операционный тест-менеджмент</a:t>
          </a:r>
          <a:endParaRPr lang="en-US" sz="2400" dirty="0"/>
        </a:p>
      </dgm:t>
    </dgm:pt>
    <dgm:pt modelId="{5B354091-3756-C54E-9911-56A05E6CEEF5}" type="parTrans" cxnId="{F1ACB573-5167-FD48-9D7F-8BA51D88B7A9}">
      <dgm:prSet/>
      <dgm:spPr/>
      <dgm:t>
        <a:bodyPr/>
        <a:lstStyle/>
        <a:p>
          <a:endParaRPr lang="en-US"/>
        </a:p>
      </dgm:t>
    </dgm:pt>
    <dgm:pt modelId="{E1B4EFB9-7FFC-244F-9E3D-3F6833C83480}" type="sibTrans" cxnId="{F1ACB573-5167-FD48-9D7F-8BA51D88B7A9}">
      <dgm:prSet/>
      <dgm:spPr/>
      <dgm:t>
        <a:bodyPr/>
        <a:lstStyle/>
        <a:p>
          <a:endParaRPr lang="en-US"/>
        </a:p>
      </dgm:t>
    </dgm:pt>
    <dgm:pt modelId="{CDEC20A3-280D-A44A-A1B1-BC798C398E66}">
      <dgm:prSet phldrT="[Text]" custT="1"/>
      <dgm:spPr/>
      <dgm:t>
        <a:bodyPr/>
        <a:lstStyle/>
        <a:p>
          <a:r>
            <a:rPr lang="ru-RU" sz="2400" dirty="0"/>
            <a:t>Управление людьми</a:t>
          </a:r>
          <a:endParaRPr lang="en-US" sz="2400" dirty="0"/>
        </a:p>
      </dgm:t>
    </dgm:pt>
    <dgm:pt modelId="{7A4C719D-7C33-614A-92F2-87CF1482F719}" type="parTrans" cxnId="{C4FA6B66-2B3E-D542-969B-70FE3C580EA5}">
      <dgm:prSet/>
      <dgm:spPr/>
      <dgm:t>
        <a:bodyPr/>
        <a:lstStyle/>
        <a:p>
          <a:endParaRPr lang="en-US"/>
        </a:p>
      </dgm:t>
    </dgm:pt>
    <dgm:pt modelId="{326FC569-A466-7B43-B75F-6B5F53FE5B5D}" type="sibTrans" cxnId="{C4FA6B66-2B3E-D542-969B-70FE3C580EA5}">
      <dgm:prSet/>
      <dgm:spPr/>
      <dgm:t>
        <a:bodyPr/>
        <a:lstStyle/>
        <a:p>
          <a:endParaRPr lang="en-US"/>
        </a:p>
      </dgm:t>
    </dgm:pt>
    <dgm:pt modelId="{766126E2-3C95-BF49-9ED5-6C48E20989E7}" type="pres">
      <dgm:prSet presAssocID="{3998A713-262B-A141-8612-E494B61C6A12}" presName="compositeShape" presStyleCnt="0">
        <dgm:presLayoutVars>
          <dgm:chMax val="7"/>
          <dgm:dir/>
          <dgm:resizeHandles val="exact"/>
        </dgm:presLayoutVars>
      </dgm:prSet>
      <dgm:spPr/>
    </dgm:pt>
    <dgm:pt modelId="{95FFADB3-6B55-944F-B72D-72B32E7FDF3C}" type="pres">
      <dgm:prSet presAssocID="{3998A713-262B-A141-8612-E494B61C6A12}" presName="wedge1" presStyleLbl="node1" presStyleIdx="0" presStyleCnt="3"/>
      <dgm:spPr/>
    </dgm:pt>
    <dgm:pt modelId="{F6C8E1E3-0EB3-864B-BCD0-AF95B71B6F71}" type="pres">
      <dgm:prSet presAssocID="{3998A713-262B-A141-8612-E494B61C6A12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E2E1875D-4DF7-FE42-8BB7-7F1D5340D430}" type="pres">
      <dgm:prSet presAssocID="{3998A713-262B-A141-8612-E494B61C6A12}" presName="wedge2" presStyleLbl="node1" presStyleIdx="1" presStyleCnt="3" custLinFactNeighborX="2673" custLinFactNeighborY="842"/>
      <dgm:spPr/>
    </dgm:pt>
    <dgm:pt modelId="{6D454964-C57D-764B-A725-1A31BB54DDFE}" type="pres">
      <dgm:prSet presAssocID="{3998A713-262B-A141-8612-E494B61C6A12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27A26FF3-C1AA-4145-A841-086E45BBBA95}" type="pres">
      <dgm:prSet presAssocID="{3998A713-262B-A141-8612-E494B61C6A12}" presName="wedge3" presStyleLbl="node1" presStyleIdx="2" presStyleCnt="3"/>
      <dgm:spPr/>
    </dgm:pt>
    <dgm:pt modelId="{AA6A3807-3789-864F-A1DE-CB34DD065734}" type="pres">
      <dgm:prSet presAssocID="{3998A713-262B-A141-8612-E494B61C6A12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62038A05-20BE-4649-80F9-4CE625D39184}" srcId="{3998A713-262B-A141-8612-E494B61C6A12}" destId="{09391EB1-D7F7-254F-988B-E5EA98C5D392}" srcOrd="0" destOrd="0" parTransId="{DAC04BED-8106-F245-99D6-AF36898783BB}" sibTransId="{DE4CFDFD-F9D6-424E-9EDA-2494285BB562}"/>
    <dgm:cxn modelId="{8671B136-5E7C-134D-9232-1528BD545F89}" type="presOf" srcId="{1FBFDBD9-7051-7445-BCA5-8971482F7883}" destId="{6D454964-C57D-764B-A725-1A31BB54DDFE}" srcOrd="1" destOrd="0" presId="urn:microsoft.com/office/officeart/2005/8/layout/chart3"/>
    <dgm:cxn modelId="{316F7B55-9746-5E4D-B1D7-7276531CA04E}" type="presOf" srcId="{3998A713-262B-A141-8612-E494B61C6A12}" destId="{766126E2-3C95-BF49-9ED5-6C48E20989E7}" srcOrd="0" destOrd="0" presId="urn:microsoft.com/office/officeart/2005/8/layout/chart3"/>
    <dgm:cxn modelId="{6F55765B-7D49-B843-94D9-AB7B36270B30}" type="presOf" srcId="{09391EB1-D7F7-254F-988B-E5EA98C5D392}" destId="{F6C8E1E3-0EB3-864B-BCD0-AF95B71B6F71}" srcOrd="1" destOrd="0" presId="urn:microsoft.com/office/officeart/2005/8/layout/chart3"/>
    <dgm:cxn modelId="{E6A58C5C-5DFC-7B42-9AEC-5B0371CAAA20}" type="presOf" srcId="{CDEC20A3-280D-A44A-A1B1-BC798C398E66}" destId="{27A26FF3-C1AA-4145-A841-086E45BBBA95}" srcOrd="0" destOrd="0" presId="urn:microsoft.com/office/officeart/2005/8/layout/chart3"/>
    <dgm:cxn modelId="{C4FA6B66-2B3E-D542-969B-70FE3C580EA5}" srcId="{3998A713-262B-A141-8612-E494B61C6A12}" destId="{CDEC20A3-280D-A44A-A1B1-BC798C398E66}" srcOrd="2" destOrd="0" parTransId="{7A4C719D-7C33-614A-92F2-87CF1482F719}" sibTransId="{326FC569-A466-7B43-B75F-6B5F53FE5B5D}"/>
    <dgm:cxn modelId="{F1ACB573-5167-FD48-9D7F-8BA51D88B7A9}" srcId="{3998A713-262B-A141-8612-E494B61C6A12}" destId="{1FBFDBD9-7051-7445-BCA5-8971482F7883}" srcOrd="1" destOrd="0" parTransId="{5B354091-3756-C54E-9911-56A05E6CEEF5}" sibTransId="{E1B4EFB9-7FFC-244F-9E3D-3F6833C83480}"/>
    <dgm:cxn modelId="{4A00CA7E-B905-2440-9DBC-B9A212397EAF}" type="presOf" srcId="{09391EB1-D7F7-254F-988B-E5EA98C5D392}" destId="{95FFADB3-6B55-944F-B72D-72B32E7FDF3C}" srcOrd="0" destOrd="0" presId="urn:microsoft.com/office/officeart/2005/8/layout/chart3"/>
    <dgm:cxn modelId="{9DB056C4-9E37-5E4A-BC5C-37A8A173242E}" type="presOf" srcId="{CDEC20A3-280D-A44A-A1B1-BC798C398E66}" destId="{AA6A3807-3789-864F-A1DE-CB34DD065734}" srcOrd="1" destOrd="0" presId="urn:microsoft.com/office/officeart/2005/8/layout/chart3"/>
    <dgm:cxn modelId="{1AACEEFE-0450-794C-98F0-346F91EDF190}" type="presOf" srcId="{1FBFDBD9-7051-7445-BCA5-8971482F7883}" destId="{E2E1875D-4DF7-FE42-8BB7-7F1D5340D430}" srcOrd="0" destOrd="0" presId="urn:microsoft.com/office/officeart/2005/8/layout/chart3"/>
    <dgm:cxn modelId="{9C889020-9D9E-4748-BC5C-8FAEB18C5CD0}" type="presParOf" srcId="{766126E2-3C95-BF49-9ED5-6C48E20989E7}" destId="{95FFADB3-6B55-944F-B72D-72B32E7FDF3C}" srcOrd="0" destOrd="0" presId="urn:microsoft.com/office/officeart/2005/8/layout/chart3"/>
    <dgm:cxn modelId="{C52FFC83-F85E-D745-B462-EE9CC4E1DFE1}" type="presParOf" srcId="{766126E2-3C95-BF49-9ED5-6C48E20989E7}" destId="{F6C8E1E3-0EB3-864B-BCD0-AF95B71B6F71}" srcOrd="1" destOrd="0" presId="urn:microsoft.com/office/officeart/2005/8/layout/chart3"/>
    <dgm:cxn modelId="{C3F6D1AF-9413-814E-AF9D-DDF5E982D675}" type="presParOf" srcId="{766126E2-3C95-BF49-9ED5-6C48E20989E7}" destId="{E2E1875D-4DF7-FE42-8BB7-7F1D5340D430}" srcOrd="2" destOrd="0" presId="urn:microsoft.com/office/officeart/2005/8/layout/chart3"/>
    <dgm:cxn modelId="{F9AFA1EC-EA00-4C42-A86D-458487D3810A}" type="presParOf" srcId="{766126E2-3C95-BF49-9ED5-6C48E20989E7}" destId="{6D454964-C57D-764B-A725-1A31BB54DDFE}" srcOrd="3" destOrd="0" presId="urn:microsoft.com/office/officeart/2005/8/layout/chart3"/>
    <dgm:cxn modelId="{A1EED40A-4154-494A-B174-3E62EB59032F}" type="presParOf" srcId="{766126E2-3C95-BF49-9ED5-6C48E20989E7}" destId="{27A26FF3-C1AA-4145-A841-086E45BBBA95}" srcOrd="4" destOrd="0" presId="urn:microsoft.com/office/officeart/2005/8/layout/chart3"/>
    <dgm:cxn modelId="{25A66FBD-4994-A542-A013-B45E9D046FA3}" type="presParOf" srcId="{766126E2-3C95-BF49-9ED5-6C48E20989E7}" destId="{AA6A3807-3789-864F-A1DE-CB34DD065734}" srcOrd="5" destOrd="0" presId="urn:microsoft.com/office/officeart/2005/8/layout/chart3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10B9A1-ED35-1645-88B8-E4935D238800}">
      <dsp:nvSpPr>
        <dsp:cNvPr id="0" name=""/>
        <dsp:cNvSpPr/>
      </dsp:nvSpPr>
      <dsp:spPr>
        <a:xfrm>
          <a:off x="0" y="0"/>
          <a:ext cx="12097947" cy="215034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Foundation Level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Test Process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Risk and Testing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Defect Management</a:t>
          </a:r>
        </a:p>
      </dsp:txBody>
      <dsp:txXfrm>
        <a:off x="2634624" y="0"/>
        <a:ext cx="9463322" cy="2150347"/>
      </dsp:txXfrm>
    </dsp:sp>
    <dsp:sp modelId="{D0DB8756-F823-E84B-9774-508C4B88CAC9}">
      <dsp:nvSpPr>
        <dsp:cNvPr id="0" name=""/>
        <dsp:cNvSpPr/>
      </dsp:nvSpPr>
      <dsp:spPr>
        <a:xfrm>
          <a:off x="779319" y="215034"/>
          <a:ext cx="1291020" cy="1720277"/>
        </a:xfrm>
        <a:prstGeom prst="roundRect">
          <a:avLst>
            <a:gd name="adj" fmla="val 10000"/>
          </a:avLst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0B25A4-EFEE-1646-B3A7-015D4CA4E890}">
      <dsp:nvSpPr>
        <dsp:cNvPr id="0" name=""/>
        <dsp:cNvSpPr/>
      </dsp:nvSpPr>
      <dsp:spPr>
        <a:xfrm>
          <a:off x="0" y="2365381"/>
          <a:ext cx="12097947" cy="215034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Advanced Level TM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Test Management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People skills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Improving Test Process</a:t>
          </a:r>
        </a:p>
      </dsp:txBody>
      <dsp:txXfrm>
        <a:off x="2634624" y="2365381"/>
        <a:ext cx="9463322" cy="2150347"/>
      </dsp:txXfrm>
    </dsp:sp>
    <dsp:sp modelId="{471FB955-DC68-E74C-A5D5-B7CD4C622931}">
      <dsp:nvSpPr>
        <dsp:cNvPr id="0" name=""/>
        <dsp:cNvSpPr/>
      </dsp:nvSpPr>
      <dsp:spPr>
        <a:xfrm>
          <a:off x="779319" y="2580416"/>
          <a:ext cx="1291020" cy="1720277"/>
        </a:xfrm>
        <a:prstGeom prst="roundRect">
          <a:avLst>
            <a:gd name="adj" fmla="val 10000"/>
          </a:avLst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3BA29B-7AB5-AB49-AA90-AA471E385084}">
      <dsp:nvSpPr>
        <dsp:cNvPr id="0" name=""/>
        <dsp:cNvSpPr/>
      </dsp:nvSpPr>
      <dsp:spPr>
        <a:xfrm>
          <a:off x="0" y="4730763"/>
          <a:ext cx="12097947" cy="215034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Expert Level TM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Strategic Management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Operational Management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Managing Test Team</a:t>
          </a:r>
        </a:p>
      </dsp:txBody>
      <dsp:txXfrm>
        <a:off x="2634624" y="4730763"/>
        <a:ext cx="9463322" cy="2150347"/>
      </dsp:txXfrm>
    </dsp:sp>
    <dsp:sp modelId="{A20CE5D1-7F1F-A749-8A40-BC35B58D4E9B}">
      <dsp:nvSpPr>
        <dsp:cNvPr id="0" name=""/>
        <dsp:cNvSpPr/>
      </dsp:nvSpPr>
      <dsp:spPr>
        <a:xfrm>
          <a:off x="779319" y="4945798"/>
          <a:ext cx="1291020" cy="1720277"/>
        </a:xfrm>
        <a:prstGeom prst="roundRect">
          <a:avLst>
            <a:gd name="adj" fmla="val 10000"/>
          </a:avLst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FFADB3-6B55-944F-B72D-72B32E7FDF3C}">
      <dsp:nvSpPr>
        <dsp:cNvPr id="0" name=""/>
        <dsp:cNvSpPr/>
      </dsp:nvSpPr>
      <dsp:spPr>
        <a:xfrm>
          <a:off x="3380066" y="484554"/>
          <a:ext cx="6030015" cy="6030015"/>
        </a:xfrm>
        <a:prstGeom prst="pie">
          <a:avLst>
            <a:gd name="adj1" fmla="val 16200000"/>
            <a:gd name="adj2" fmla="val 18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Стратегический тест-менеджмент</a:t>
          </a:r>
          <a:endParaRPr lang="en-US" sz="2400" kern="1200" dirty="0"/>
        </a:p>
      </dsp:txBody>
      <dsp:txXfrm>
        <a:off x="6658528" y="1597236"/>
        <a:ext cx="2045898" cy="2010005"/>
      </dsp:txXfrm>
    </dsp:sp>
    <dsp:sp modelId="{E2E1875D-4DF7-FE42-8BB7-7F1D5340D430}">
      <dsp:nvSpPr>
        <dsp:cNvPr id="0" name=""/>
        <dsp:cNvSpPr/>
      </dsp:nvSpPr>
      <dsp:spPr>
        <a:xfrm>
          <a:off x="3069233" y="664019"/>
          <a:ext cx="6030015" cy="6030015"/>
        </a:xfrm>
        <a:prstGeom prst="pie">
          <a:avLst>
            <a:gd name="adj1" fmla="val 1800000"/>
            <a:gd name="adj2" fmla="val 90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Операционный тест-менеджмент</a:t>
          </a:r>
          <a:endParaRPr lang="en-US" sz="2400" kern="1200" dirty="0"/>
        </a:p>
      </dsp:txBody>
      <dsp:txXfrm>
        <a:off x="4720308" y="4468672"/>
        <a:ext cx="2727864" cy="1866433"/>
      </dsp:txXfrm>
    </dsp:sp>
    <dsp:sp modelId="{27A26FF3-C1AA-4145-A841-086E45BBBA95}">
      <dsp:nvSpPr>
        <dsp:cNvPr id="0" name=""/>
        <dsp:cNvSpPr/>
      </dsp:nvSpPr>
      <dsp:spPr>
        <a:xfrm>
          <a:off x="3069233" y="664019"/>
          <a:ext cx="6030015" cy="6030015"/>
        </a:xfrm>
        <a:prstGeom prst="pie">
          <a:avLst>
            <a:gd name="adj1" fmla="val 9000000"/>
            <a:gd name="adj2" fmla="val 162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Управление командой тестирования</a:t>
          </a:r>
          <a:endParaRPr lang="en-US" sz="2400" kern="1200" dirty="0"/>
        </a:p>
      </dsp:txBody>
      <dsp:txXfrm>
        <a:off x="3715306" y="1848486"/>
        <a:ext cx="2045898" cy="201000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FFADB3-6B55-944F-B72D-72B32E7FDF3C}">
      <dsp:nvSpPr>
        <dsp:cNvPr id="0" name=""/>
        <dsp:cNvSpPr/>
      </dsp:nvSpPr>
      <dsp:spPr>
        <a:xfrm>
          <a:off x="3380066" y="484554"/>
          <a:ext cx="6030015" cy="6030015"/>
        </a:xfrm>
        <a:prstGeom prst="pie">
          <a:avLst>
            <a:gd name="adj1" fmla="val 16200000"/>
            <a:gd name="adj2" fmla="val 18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Стратегический менеджмент</a:t>
          </a:r>
          <a:endParaRPr lang="en-US" sz="2400" kern="1200" dirty="0"/>
        </a:p>
      </dsp:txBody>
      <dsp:txXfrm>
        <a:off x="6658528" y="1597236"/>
        <a:ext cx="2045898" cy="2010005"/>
      </dsp:txXfrm>
    </dsp:sp>
    <dsp:sp modelId="{E2E1875D-4DF7-FE42-8BB7-7F1D5340D430}">
      <dsp:nvSpPr>
        <dsp:cNvPr id="0" name=""/>
        <dsp:cNvSpPr/>
      </dsp:nvSpPr>
      <dsp:spPr>
        <a:xfrm>
          <a:off x="3230415" y="714792"/>
          <a:ext cx="6030015" cy="6030015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Операционный менеджмент</a:t>
          </a:r>
          <a:endParaRPr lang="en-US" sz="2400" kern="1200" dirty="0"/>
        </a:p>
      </dsp:txBody>
      <dsp:txXfrm>
        <a:off x="4881491" y="4519445"/>
        <a:ext cx="2727864" cy="1866433"/>
      </dsp:txXfrm>
    </dsp:sp>
    <dsp:sp modelId="{27A26FF3-C1AA-4145-A841-086E45BBBA95}">
      <dsp:nvSpPr>
        <dsp:cNvPr id="0" name=""/>
        <dsp:cNvSpPr/>
      </dsp:nvSpPr>
      <dsp:spPr>
        <a:xfrm>
          <a:off x="3069233" y="664019"/>
          <a:ext cx="6030015" cy="6030015"/>
        </a:xfrm>
        <a:prstGeom prst="pie">
          <a:avLst>
            <a:gd name="adj1" fmla="val 9000000"/>
            <a:gd name="adj2" fmla="val 162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Управление людьми</a:t>
          </a:r>
          <a:endParaRPr lang="en-US" sz="2400" kern="1200" dirty="0"/>
        </a:p>
      </dsp:txBody>
      <dsp:txXfrm>
        <a:off x="3715306" y="1848486"/>
        <a:ext cx="2045898" cy="201000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FFADB3-6B55-944F-B72D-72B32E7FDF3C}">
      <dsp:nvSpPr>
        <dsp:cNvPr id="0" name=""/>
        <dsp:cNvSpPr/>
      </dsp:nvSpPr>
      <dsp:spPr>
        <a:xfrm>
          <a:off x="3380066" y="484554"/>
          <a:ext cx="6030015" cy="6030015"/>
        </a:xfrm>
        <a:prstGeom prst="pie">
          <a:avLst>
            <a:gd name="adj1" fmla="val 16200000"/>
            <a:gd name="adj2" fmla="val 18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Стратегический менеджмент</a:t>
          </a:r>
          <a:endParaRPr lang="en-US" sz="2400" kern="1200" dirty="0"/>
        </a:p>
      </dsp:txBody>
      <dsp:txXfrm>
        <a:off x="6658528" y="1597236"/>
        <a:ext cx="2045898" cy="2010005"/>
      </dsp:txXfrm>
    </dsp:sp>
    <dsp:sp modelId="{E2E1875D-4DF7-FE42-8BB7-7F1D5340D430}">
      <dsp:nvSpPr>
        <dsp:cNvPr id="0" name=""/>
        <dsp:cNvSpPr/>
      </dsp:nvSpPr>
      <dsp:spPr>
        <a:xfrm>
          <a:off x="3230415" y="714792"/>
          <a:ext cx="6030015" cy="6030015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Операционный тест-менеджмент</a:t>
          </a:r>
          <a:endParaRPr lang="en-US" sz="2400" kern="1200" dirty="0"/>
        </a:p>
      </dsp:txBody>
      <dsp:txXfrm>
        <a:off x="4881491" y="4519445"/>
        <a:ext cx="2727864" cy="1866433"/>
      </dsp:txXfrm>
    </dsp:sp>
    <dsp:sp modelId="{27A26FF3-C1AA-4145-A841-086E45BBBA95}">
      <dsp:nvSpPr>
        <dsp:cNvPr id="0" name=""/>
        <dsp:cNvSpPr/>
      </dsp:nvSpPr>
      <dsp:spPr>
        <a:xfrm>
          <a:off x="3069233" y="664019"/>
          <a:ext cx="6030015" cy="6030015"/>
        </a:xfrm>
        <a:prstGeom prst="pie">
          <a:avLst>
            <a:gd name="adj1" fmla="val 9000000"/>
            <a:gd name="adj2" fmla="val 162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Управление людьми</a:t>
          </a:r>
          <a:endParaRPr lang="en-US" sz="2400" kern="1200" dirty="0"/>
        </a:p>
      </dsp:txBody>
      <dsp:txXfrm>
        <a:off x="3715306" y="1848486"/>
        <a:ext cx="2045898" cy="201000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FFADB3-6B55-944F-B72D-72B32E7FDF3C}">
      <dsp:nvSpPr>
        <dsp:cNvPr id="0" name=""/>
        <dsp:cNvSpPr/>
      </dsp:nvSpPr>
      <dsp:spPr>
        <a:xfrm>
          <a:off x="3380066" y="484554"/>
          <a:ext cx="6030015" cy="6030015"/>
        </a:xfrm>
        <a:prstGeom prst="pie">
          <a:avLst>
            <a:gd name="adj1" fmla="val 16200000"/>
            <a:gd name="adj2" fmla="val 18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Стратегический менеджмент</a:t>
          </a:r>
          <a:endParaRPr lang="en-US" sz="2400" kern="1200" dirty="0"/>
        </a:p>
      </dsp:txBody>
      <dsp:txXfrm>
        <a:off x="6658528" y="1597236"/>
        <a:ext cx="2045898" cy="2010005"/>
      </dsp:txXfrm>
    </dsp:sp>
    <dsp:sp modelId="{E2E1875D-4DF7-FE42-8BB7-7F1D5340D430}">
      <dsp:nvSpPr>
        <dsp:cNvPr id="0" name=""/>
        <dsp:cNvSpPr/>
      </dsp:nvSpPr>
      <dsp:spPr>
        <a:xfrm>
          <a:off x="3230415" y="714792"/>
          <a:ext cx="6030015" cy="6030015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Операционный тест-менеджмент</a:t>
          </a:r>
          <a:endParaRPr lang="en-US" sz="2400" kern="1200" dirty="0"/>
        </a:p>
      </dsp:txBody>
      <dsp:txXfrm>
        <a:off x="4881491" y="4519445"/>
        <a:ext cx="2727864" cy="1866433"/>
      </dsp:txXfrm>
    </dsp:sp>
    <dsp:sp modelId="{27A26FF3-C1AA-4145-A841-086E45BBBA95}">
      <dsp:nvSpPr>
        <dsp:cNvPr id="0" name=""/>
        <dsp:cNvSpPr/>
      </dsp:nvSpPr>
      <dsp:spPr>
        <a:xfrm>
          <a:off x="3069233" y="664019"/>
          <a:ext cx="6030015" cy="6030015"/>
        </a:xfrm>
        <a:prstGeom prst="pie">
          <a:avLst>
            <a:gd name="adj1" fmla="val 9000000"/>
            <a:gd name="adj2" fmla="val 162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Управление людьми</a:t>
          </a:r>
          <a:endParaRPr lang="en-US" sz="2400" kern="1200" dirty="0"/>
        </a:p>
      </dsp:txBody>
      <dsp:txXfrm>
        <a:off x="3715306" y="1848486"/>
        <a:ext cx="2045898" cy="20100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17999"/>
              </a:lnSpc>
              <a:spcBef>
                <a:spcPts val="0"/>
              </a:spcBef>
              <a:buSzPct val="63636"/>
              <a:buChar char="●"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228600" algn="l" rtl="0">
              <a:lnSpc>
                <a:spcPct val="117999"/>
              </a:lnSpc>
              <a:spcBef>
                <a:spcPts val="0"/>
              </a:spcBef>
              <a:buSzPct val="63636"/>
              <a:buChar char="○"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14400" marR="0" lvl="2" indent="457200" algn="l" rtl="0">
              <a:lnSpc>
                <a:spcPct val="117999"/>
              </a:lnSpc>
              <a:spcBef>
                <a:spcPts val="0"/>
              </a:spcBef>
              <a:buSzPct val="63636"/>
              <a:buChar char="■"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marR="0" lvl="3" indent="685800" algn="l" rtl="0">
              <a:lnSpc>
                <a:spcPct val="117999"/>
              </a:lnSpc>
              <a:spcBef>
                <a:spcPts val="0"/>
              </a:spcBef>
              <a:buSzPct val="63636"/>
              <a:buChar char="●"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828800" marR="0" lvl="4" indent="914400" algn="l" rtl="0">
              <a:lnSpc>
                <a:spcPct val="117999"/>
              </a:lnSpc>
              <a:spcBef>
                <a:spcPts val="0"/>
              </a:spcBef>
              <a:buSzPct val="63636"/>
              <a:buChar char="○"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286000" marR="0" lvl="5" indent="1143000" algn="l" rtl="0">
              <a:lnSpc>
                <a:spcPct val="117999"/>
              </a:lnSpc>
              <a:spcBef>
                <a:spcPts val="0"/>
              </a:spcBef>
              <a:buSzPct val="63636"/>
              <a:buChar char="■"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743200" marR="0" lvl="6" indent="1371600" algn="l" rtl="0">
              <a:lnSpc>
                <a:spcPct val="117999"/>
              </a:lnSpc>
              <a:spcBef>
                <a:spcPts val="0"/>
              </a:spcBef>
              <a:buSzPct val="63636"/>
              <a:buChar char="●"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200400" marR="0" lvl="7" indent="1600200" algn="l" rtl="0">
              <a:lnSpc>
                <a:spcPct val="117999"/>
              </a:lnSpc>
              <a:spcBef>
                <a:spcPts val="0"/>
              </a:spcBef>
              <a:buSzPct val="63636"/>
              <a:buChar char="○"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657600" marR="0" lvl="8" indent="1828800" algn="l" rtl="0">
              <a:lnSpc>
                <a:spcPct val="117999"/>
              </a:lnSpc>
              <a:spcBef>
                <a:spcPts val="0"/>
              </a:spcBef>
              <a:buSzPct val="63636"/>
              <a:buChar char="■"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42" name="Shape 14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12613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78509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215911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483236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930206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436007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296935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97315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44639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6597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69460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08976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01303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12606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875747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087105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73186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44469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121731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116817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55384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210509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125858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Shape 43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33" name="Shape 4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861024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931945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608835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704938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788839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814426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17987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685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9144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1143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1371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160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1828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444500" marR="0" lvl="0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889000" marR="0" lvl="1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33500" marR="0" lvl="2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778000" marR="0" lvl="3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22500" marR="0" lvl="4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667000" marR="0" lvl="5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111500" marR="0" lvl="6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556000" marR="0" lvl="7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000500" marR="0" lvl="8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noFill/>
          <a:ln>
            <a:noFill/>
          </a:ln>
        </p:spPr>
        <p:txBody>
          <a:bodyPr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‹#›</a:t>
            </a:fld>
            <a:endParaRPr lang="en-US" sz="18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noFill/>
          <a:ln>
            <a:noFill/>
          </a:ln>
        </p:spPr>
        <p:txBody>
          <a:bodyPr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‹#›</a:t>
            </a:fld>
            <a:endParaRPr lang="en-US" sz="18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443318" y="1411935"/>
            <a:ext cx="12118187" cy="3892338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395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395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395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395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395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395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395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395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395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443307" y="5374341"/>
            <a:ext cx="12118187" cy="1503004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98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98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98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98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98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98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98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98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982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12049718" y="8842841"/>
            <a:ext cx="780373" cy="7463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8224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- Center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685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9144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1143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1371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160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1828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noFill/>
          <a:ln>
            <a:noFill/>
          </a:ln>
        </p:spPr>
        <p:txBody>
          <a:bodyPr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‹#›</a:t>
            </a:fld>
            <a:endParaRPr lang="en-US" sz="18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hoto - Vertical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pic" idx="2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44500" marR="0" lvl="0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889000" marR="0" lvl="1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33500" marR="0" lvl="2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778000" marR="0" lvl="3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22500" marR="0" lvl="4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667000" marR="0" lvl="5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111500" marR="0" lvl="6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556000" marR="0" lvl="7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000500" marR="0" lvl="8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6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685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9144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1143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1371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160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1828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84375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84375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84375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685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84375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9144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84375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667000" marR="0" lvl="5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111500" marR="0" lvl="6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556000" marR="0" lvl="7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000500" marR="0" lvl="8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noFill/>
          <a:ln>
            <a:noFill/>
          </a:ln>
        </p:spPr>
        <p:txBody>
          <a:bodyPr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‹#›</a:t>
            </a:fld>
            <a:endParaRPr lang="en-US" sz="18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- Top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685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9144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1143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1371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160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1828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noFill/>
          <a:ln>
            <a:noFill/>
          </a:ln>
        </p:spPr>
        <p:txBody>
          <a:bodyPr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‹#›</a:t>
            </a:fld>
            <a:endParaRPr lang="en-US" sz="18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Bullets &amp; Photo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>
            <a:spLocks noGrp="1"/>
          </p:cNvSpPr>
          <p:nvPr>
            <p:ph type="pic" idx="2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44500" marR="0" lvl="0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889000" marR="0" lvl="1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33500" marR="0" lvl="2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778000" marR="0" lvl="3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22500" marR="0" lvl="4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667000" marR="0" lvl="5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111500" marR="0" lvl="6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556000" marR="0" lvl="7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000500" marR="0" lvl="8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685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9144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1143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1371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160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1828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342900" marR="0" lvl="0" indent="-209550" algn="l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2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685800" marR="0" lvl="1" indent="-209550" algn="l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2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028700" marR="0" lvl="2" indent="-209550" algn="l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2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371600" marR="0" lvl="3" indent="-209550" algn="l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2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1714500" marR="0" lvl="4" indent="-209550" algn="l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2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667000" marR="0" lvl="5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111500" marR="0" lvl="6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556000" marR="0" lvl="7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000500" marR="0" lvl="8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noFill/>
          <a:ln>
            <a:noFill/>
          </a:ln>
        </p:spPr>
        <p:txBody>
          <a:bodyPr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‹#›</a:t>
            </a:fld>
            <a:endParaRPr lang="en-US" sz="18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ulle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444500" marR="0" lvl="0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889000" marR="0" lvl="1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33500" marR="0" lvl="2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778000" marR="0" lvl="3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22500" marR="0" lvl="4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667000" marR="0" lvl="5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111500" marR="0" lvl="6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556000" marR="0" lvl="7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000500" marR="0" lvl="8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noFill/>
          <a:ln>
            <a:noFill/>
          </a:ln>
        </p:spPr>
        <p:txBody>
          <a:bodyPr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‹#›</a:t>
            </a:fld>
            <a:endParaRPr lang="en-US" sz="18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hoto - 3 Up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/>
          </p:cNvSpPr>
          <p:nvPr>
            <p:ph type="pic" idx="2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44500" marR="0" lvl="0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889000" marR="0" lvl="1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33500" marR="0" lvl="2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778000" marR="0" lvl="3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22500" marR="0" lvl="4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667000" marR="0" lvl="5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111500" marR="0" lvl="6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556000" marR="0" lvl="7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000500" marR="0" lvl="8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43" name="Shape 43"/>
          <p:cNvSpPr>
            <a:spLocks noGrp="1"/>
          </p:cNvSpPr>
          <p:nvPr>
            <p:ph type="pic" idx="3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44500" marR="0" lvl="0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889000" marR="0" lvl="1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33500" marR="0" lvl="2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778000" marR="0" lvl="3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22500" marR="0" lvl="4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667000" marR="0" lvl="5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111500" marR="0" lvl="6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556000" marR="0" lvl="7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000500" marR="0" lvl="8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44" name="Shape 44"/>
          <p:cNvSpPr>
            <a:spLocks noGrp="1"/>
          </p:cNvSpPr>
          <p:nvPr>
            <p:ph type="pic" idx="4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44500" marR="0" lvl="0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889000" marR="0" lvl="1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33500" marR="0" lvl="2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778000" marR="0" lvl="3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22500" marR="0" lvl="4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667000" marR="0" lvl="5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111500" marR="0" lvl="6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556000" marR="0" lvl="7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000500" marR="0" lvl="8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ldNum" idx="1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noFill/>
          <a:ln>
            <a:noFill/>
          </a:ln>
        </p:spPr>
        <p:txBody>
          <a:bodyPr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‹#›</a:t>
            </a:fld>
            <a:endParaRPr lang="en-US" sz="18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12500"/>
              <a:buFont typeface="Helvetica Neue"/>
              <a:buNone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889000" marR="0" lvl="1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33500" marR="0" lvl="2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778000" marR="0" lvl="3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22500" marR="0" lvl="4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667000" marR="0" lvl="5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111500" marR="0" lvl="6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556000" marR="0" lvl="7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000500" marR="0" lvl="8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2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71052"/>
              <a:buFont typeface="Helvetica Neue Light"/>
              <a:buNone/>
              <a:defRPr sz="3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889000" marR="0" lvl="1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33500" marR="0" lvl="2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778000" marR="0" lvl="3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22500" marR="0" lvl="4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667000" marR="0" lvl="5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111500" marR="0" lvl="6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556000" marR="0" lvl="7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000500" marR="0" lvl="8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noFill/>
          <a:ln>
            <a:noFill/>
          </a:ln>
        </p:spPr>
        <p:txBody>
          <a:bodyPr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‹#›</a:t>
            </a:fld>
            <a:endParaRPr lang="en-US" sz="18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hoto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/>
          </p:cNvSpPr>
          <p:nvPr>
            <p:ph type="pic" idx="2"/>
          </p:nvPr>
        </p:nvSpPr>
        <p:spPr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44500" marR="0" lvl="0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889000" marR="0" lvl="1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33500" marR="0" lvl="2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778000" marR="0" lvl="3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22500" marR="0" lvl="4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667000" marR="0" lvl="5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111500" marR="0" lvl="6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556000" marR="0" lvl="7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000500" marR="0" lvl="8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noFill/>
          <a:ln>
            <a:noFill/>
          </a:ln>
        </p:spPr>
        <p:txBody>
          <a:bodyPr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‹#›</a:t>
            </a:fld>
            <a:endParaRPr lang="en-US" sz="18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685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9144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1143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1371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160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1828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  <a:defRPr sz="80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444500" marR="0" lvl="0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889000" marR="0" lvl="1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33500" marR="0" lvl="2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778000" marR="0" lvl="3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22500" marR="0" lvl="4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667000" marR="0" lvl="5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111500" marR="0" lvl="6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556000" marR="0" lvl="7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000500" marR="0" lvl="8" indent="-27305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Helvetica Neue Light"/>
              <a:buChar char="•"/>
              <a:defRPr sz="3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noFill/>
          <a:ln>
            <a:noFill/>
          </a:ln>
        </p:spPr>
        <p:txBody>
          <a:bodyPr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Helvetica Neue Light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‹#›</a:t>
            </a:fld>
            <a:endParaRPr lang="en-US" sz="18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5.tiff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2.tiff"/><Relationship Id="rId9" Type="http://schemas.microsoft.com/office/2007/relationships/diagramDrawing" Target="../diagrams/drawing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5.tiff"/><Relationship Id="rId7" Type="http://schemas.openxmlformats.org/officeDocument/2006/relationships/diagramQuickStyle" Target="../diagrams/quickStyle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2.tiff"/><Relationship Id="rId9" Type="http://schemas.microsoft.com/office/2007/relationships/diagramDrawing" Target="../diagrams/drawing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7" Type="http://schemas.openxmlformats.org/officeDocument/2006/relationships/image" Target="../media/image13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tiff"/><Relationship Id="rId5" Type="http://schemas.openxmlformats.org/officeDocument/2006/relationships/hyperlink" Target="https://www.scrum.org/resources/blog/who-are-professional-scrum-developers" TargetMode="External"/><Relationship Id="rId4" Type="http://schemas.openxmlformats.org/officeDocument/2006/relationships/image" Target="../media/image2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tiff"/><Relationship Id="rId5" Type="http://schemas.openxmlformats.org/officeDocument/2006/relationships/hyperlink" Target="http://irisclasson.com/2013/07/08/stupid-question-218-what-are-t-shaped-pi-shaped-and-comb-shaped-skills-and-which-one-should-i-aim-for/" TargetMode="External"/><Relationship Id="rId4" Type="http://schemas.openxmlformats.org/officeDocument/2006/relationships/image" Target="../media/image2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7" Type="http://schemas.openxmlformats.org/officeDocument/2006/relationships/hyperlink" Target="https://www.istqb.org/certification-path-root/expert-level/test-management.html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www.slideshare.net/SlavaPankratov/ss-535501" TargetMode="External"/><Relationship Id="rId5" Type="http://schemas.openxmlformats.org/officeDocument/2006/relationships/image" Target="../media/image15.gif"/><Relationship Id="rId4" Type="http://schemas.openxmlformats.org/officeDocument/2006/relationships/image" Target="../media/image2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6.tiff"/><Relationship Id="rId4" Type="http://schemas.openxmlformats.org/officeDocument/2006/relationships/image" Target="../media/image2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mailto:Andrey.Ladutko@pandadoc.com" TargetMode="External"/><Relationship Id="rId3" Type="http://schemas.openxmlformats.org/officeDocument/2006/relationships/hyperlink" Target="mailto:ladutko_andrey@tut.by" TargetMode="External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tiff"/><Relationship Id="rId5" Type="http://schemas.openxmlformats.org/officeDocument/2006/relationships/image" Target="../media/image3.png"/><Relationship Id="rId10" Type="http://schemas.openxmlformats.org/officeDocument/2006/relationships/image" Target="../media/image2.tiff"/><Relationship Id="rId4" Type="http://schemas.openxmlformats.org/officeDocument/2006/relationships/hyperlink" Target="http://qastugama.blogspot.com/" TargetMode="External"/><Relationship Id="rId9" Type="http://schemas.openxmlformats.org/officeDocument/2006/relationships/hyperlink" Target="http://www.qastugama.blogspot.com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.tiff"/><Relationship Id="rId4" Type="http://schemas.openxmlformats.org/officeDocument/2006/relationships/image" Target="../media/image5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8.tiff"/><Relationship Id="rId4" Type="http://schemas.openxmlformats.org/officeDocument/2006/relationships/image" Target="../media/image2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.tiff"/><Relationship Id="rId4" Type="http://schemas.openxmlformats.org/officeDocument/2006/relationships/image" Target="../media/image5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tiff"/><Relationship Id="rId5" Type="http://schemas.openxmlformats.org/officeDocument/2006/relationships/image" Target="../media/image21.tiff"/><Relationship Id="rId4" Type="http://schemas.openxmlformats.org/officeDocument/2006/relationships/image" Target="../media/image2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7" Type="http://schemas.openxmlformats.org/officeDocument/2006/relationships/hyperlink" Target="https://twitter.com/cartmendum/status/453592691289227264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png"/><Relationship Id="rId5" Type="http://schemas.openxmlformats.org/officeDocument/2006/relationships/image" Target="../media/image23.tiff"/><Relationship Id="rId4" Type="http://schemas.openxmlformats.org/officeDocument/2006/relationships/image" Target="../media/image2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5.tiff"/><Relationship Id="rId4" Type="http://schemas.openxmlformats.org/officeDocument/2006/relationships/image" Target="../media/image2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tif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OZiE9eApOXY" TargetMode="External"/><Relationship Id="rId3" Type="http://schemas.openxmlformats.org/officeDocument/2006/relationships/image" Target="../media/image5.tiff"/><Relationship Id="rId7" Type="http://schemas.openxmlformats.org/officeDocument/2006/relationships/hyperlink" Target="https://www.youtube.com/watch?v=_TE9RFzNs_M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www.youtube.com/watch?v=DgQWSaCQ82U" TargetMode="External"/><Relationship Id="rId5" Type="http://schemas.openxmlformats.org/officeDocument/2006/relationships/hyperlink" Target="https://www.youtube.com/watch?v=z3NuJb0_MzI" TargetMode="External"/><Relationship Id="rId10" Type="http://schemas.openxmlformats.org/officeDocument/2006/relationships/hyperlink" Target="http://radio-qa.com/vypusk-10-strategiya-testirovaniya/" TargetMode="External"/><Relationship Id="rId4" Type="http://schemas.openxmlformats.org/officeDocument/2006/relationships/image" Target="../media/image2.tiff"/><Relationship Id="rId9" Type="http://schemas.openxmlformats.org/officeDocument/2006/relationships/hyperlink" Target="https://www.youtube.com/watch?v=Ed6YkYEkCRM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tiff"/><Relationship Id="rId5" Type="http://schemas.openxmlformats.org/officeDocument/2006/relationships/hyperlink" Target="https://sqadays.com/ru/talk/45226" TargetMode="External"/><Relationship Id="rId4" Type="http://schemas.openxmlformats.org/officeDocument/2006/relationships/image" Target="../media/image2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.tif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qastugama.blogspot.com/" TargetMode="External"/><Relationship Id="rId5" Type="http://schemas.openxmlformats.org/officeDocument/2006/relationships/hyperlink" Target="mailto:Andrey.Ladutko@pandadoc.com" TargetMode="External"/><Relationship Id="rId4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7" Type="http://schemas.openxmlformats.org/officeDocument/2006/relationships/image" Target="../media/image8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5" Type="http://schemas.openxmlformats.org/officeDocument/2006/relationships/hyperlink" Target="https://web.facebook.com/groups/int.qa.comm/permalink/1799017243511097/" TargetMode="External"/><Relationship Id="rId4" Type="http://schemas.openxmlformats.org/officeDocument/2006/relationships/image" Target="../media/image2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tiff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tiff"/><Relationship Id="rId7" Type="http://schemas.openxmlformats.org/officeDocument/2006/relationships/diagramColors" Target="../diagrams/colors1.xml"/><Relationship Id="rId12" Type="http://schemas.openxmlformats.org/officeDocument/2006/relationships/image" Target="../media/image11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2.tiff"/><Relationship Id="rId5" Type="http://schemas.openxmlformats.org/officeDocument/2006/relationships/diagramLayout" Target="../diagrams/layout1.xml"/><Relationship Id="rId10" Type="http://schemas.openxmlformats.org/officeDocument/2006/relationships/image" Target="../media/image10.tiff"/><Relationship Id="rId4" Type="http://schemas.openxmlformats.org/officeDocument/2006/relationships/diagramData" Target="../diagrams/data1.xml"/><Relationship Id="rId9" Type="http://schemas.openxmlformats.org/officeDocument/2006/relationships/image" Target="../media/image9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5.tiff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2.tiff"/><Relationship Id="rId9" Type="http://schemas.microsoft.com/office/2007/relationships/diagramDrawing" Target="../diagrams/drawing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.tiff"/><Relationship Id="rId4" Type="http://schemas.openxmlformats.org/officeDocument/2006/relationships/hyperlink" Target="https://www.istqb.org/certification-path-root/expert-level/test-management.html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5.tiff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2.tiff"/><Relationship Id="rId9" Type="http://schemas.microsoft.com/office/2007/relationships/diagramDrawing" Target="../diagrams/drawin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>
            <a:spLocks noGrp="1"/>
          </p:cNvSpPr>
          <p:nvPr>
            <p:ph type="title"/>
          </p:nvPr>
        </p:nvSpPr>
        <p:spPr>
          <a:xfrm>
            <a:off x="533199" y="294050"/>
            <a:ext cx="10998401" cy="473515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lvl="0" algn="l">
              <a:buClr>
                <a:srgbClr val="53C385"/>
              </a:buClr>
            </a:pPr>
            <a:r>
              <a:rPr lang="en-US" sz="7200" dirty="0">
                <a:solidFill>
                  <a:srgbClr val="53C385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 </a:t>
            </a:r>
            <a:r>
              <a:rPr lang="ru-RU" sz="7200" dirty="0">
                <a:solidFill>
                  <a:srgbClr val="53C385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"Экспертный" тест-менеджер - почему им нельзя стать и что из этого следует</a:t>
            </a:r>
            <a:endParaRPr lang="en-US" sz="7200" dirty="0">
              <a:solidFill>
                <a:srgbClr val="53C385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pic>
        <p:nvPicPr>
          <p:cNvPr id="171" name="Shape 1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5931" y="9384001"/>
            <a:ext cx="1013400" cy="16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1450D2-43E7-E347-9E6B-17C53EC964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9342" y="8057072"/>
            <a:ext cx="2596960" cy="1490429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71">
            <a:extLst>
              <a:ext uri="{FF2B5EF4-FFF2-40B4-BE49-F238E27FC236}">
                <a16:creationId xmlns:a16="http://schemas.microsoft.com/office/drawing/2014/main" id="{94FD4F22-3420-3549-884E-89CAD9E03A12}"/>
              </a:ext>
            </a:extLst>
          </p:cNvPr>
          <p:cNvSpPr/>
          <p:nvPr/>
        </p:nvSpPr>
        <p:spPr>
          <a:xfrm>
            <a:off x="22756" y="261381"/>
            <a:ext cx="10736213" cy="1121707"/>
          </a:xfrm>
          <a:prstGeom prst="rect">
            <a:avLst/>
          </a:prstGeom>
          <a:solidFill>
            <a:srgbClr val="4BB777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endParaRPr sz="1991"/>
          </a:p>
        </p:txBody>
      </p:sp>
      <p:sp>
        <p:nvSpPr>
          <p:cNvPr id="16" name="Shape 75">
            <a:extLst>
              <a:ext uri="{FF2B5EF4-FFF2-40B4-BE49-F238E27FC236}">
                <a16:creationId xmlns:a16="http://schemas.microsoft.com/office/drawing/2014/main" id="{694E617B-0C28-A842-A5E0-E43699FBE824}"/>
              </a:ext>
            </a:extLst>
          </p:cNvPr>
          <p:cNvSpPr txBox="1"/>
          <p:nvPr/>
        </p:nvSpPr>
        <p:spPr>
          <a:xfrm>
            <a:off x="256987" y="452350"/>
            <a:ext cx="10479440" cy="813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7" tIns="130027" rIns="130027" bIns="130027" anchor="t" anchorCtr="0">
            <a:noAutofit/>
          </a:bodyPr>
          <a:lstStyle/>
          <a:p>
            <a:r>
              <a:rPr lang="en-US" sz="3413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ISTQB TEST MANAGER EXPERT LEVEL</a:t>
            </a:r>
            <a:endParaRPr sz="3413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47F97E4-0CF2-E140-B0F7-F8214FA46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9359" y="182355"/>
            <a:ext cx="1316041" cy="13160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E48ED6E-E323-024A-B687-5E2E91336D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9342" y="8057072"/>
            <a:ext cx="2596960" cy="1490429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0B992724-748C-D74D-A8F8-594406D73DD7}"/>
              </a:ext>
            </a:extLst>
          </p:cNvPr>
          <p:cNvGraphicFramePr/>
          <p:nvPr/>
        </p:nvGraphicFramePr>
        <p:xfrm>
          <a:off x="256987" y="1689366"/>
          <a:ext cx="12479315" cy="71785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8" name="Shape 238">
            <a:extLst>
              <a:ext uri="{FF2B5EF4-FFF2-40B4-BE49-F238E27FC236}">
                <a16:creationId xmlns:a16="http://schemas.microsoft.com/office/drawing/2014/main" id="{E069CEFE-05CF-154C-A8BD-7DA73E46385B}"/>
              </a:ext>
            </a:extLst>
          </p:cNvPr>
          <p:cNvSpPr txBox="1">
            <a:spLocks/>
          </p:cNvSpPr>
          <p:nvPr/>
        </p:nvSpPr>
        <p:spPr>
          <a:xfrm>
            <a:off x="1193133" y="4608889"/>
            <a:ext cx="11362267" cy="12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 Light"/>
              <a:buNone/>
              <a:defRPr sz="739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 Light"/>
              <a:buNone/>
              <a:defRPr sz="739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 Light"/>
              <a:buNone/>
              <a:defRPr sz="739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685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 Light"/>
              <a:buNone/>
              <a:defRPr sz="739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9144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 Light"/>
              <a:buNone/>
              <a:defRPr sz="739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1143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 Light"/>
              <a:buNone/>
              <a:defRPr sz="739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1371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 Light"/>
              <a:buNone/>
              <a:defRPr sz="739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160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 Light"/>
              <a:buNone/>
              <a:defRPr sz="739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1828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 Light"/>
              <a:buNone/>
              <a:defRPr sz="739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algn="l"/>
            <a:r>
              <a:rPr lang="ru-RU" sz="9600" b="1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Чего не </a:t>
            </a:r>
            <a:r>
              <a:rPr lang="ru-RU" sz="9600" b="1" dirty="0" err="1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хваает</a:t>
            </a:r>
            <a:r>
              <a:rPr lang="ru-RU" sz="9600" b="1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?</a:t>
            </a:r>
            <a:endParaRPr lang="en-US" sz="9600" b="1" dirty="0">
              <a:solidFill>
                <a:srgbClr val="FF0000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16790250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71">
            <a:extLst>
              <a:ext uri="{FF2B5EF4-FFF2-40B4-BE49-F238E27FC236}">
                <a16:creationId xmlns:a16="http://schemas.microsoft.com/office/drawing/2014/main" id="{94FD4F22-3420-3549-884E-89CAD9E03A12}"/>
              </a:ext>
            </a:extLst>
          </p:cNvPr>
          <p:cNvSpPr/>
          <p:nvPr/>
        </p:nvSpPr>
        <p:spPr>
          <a:xfrm>
            <a:off x="22756" y="261381"/>
            <a:ext cx="10736213" cy="1121707"/>
          </a:xfrm>
          <a:prstGeom prst="rect">
            <a:avLst/>
          </a:prstGeom>
          <a:solidFill>
            <a:srgbClr val="4BB777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endParaRPr sz="1991"/>
          </a:p>
        </p:txBody>
      </p:sp>
      <p:sp>
        <p:nvSpPr>
          <p:cNvPr id="16" name="Shape 75">
            <a:extLst>
              <a:ext uri="{FF2B5EF4-FFF2-40B4-BE49-F238E27FC236}">
                <a16:creationId xmlns:a16="http://schemas.microsoft.com/office/drawing/2014/main" id="{694E617B-0C28-A842-A5E0-E43699FBE824}"/>
              </a:ext>
            </a:extLst>
          </p:cNvPr>
          <p:cNvSpPr txBox="1"/>
          <p:nvPr/>
        </p:nvSpPr>
        <p:spPr>
          <a:xfrm>
            <a:off x="256987" y="452350"/>
            <a:ext cx="10479440" cy="813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7" tIns="130027" rIns="130027" bIns="130027" anchor="t" anchorCtr="0">
            <a:noAutofit/>
          </a:bodyPr>
          <a:lstStyle/>
          <a:p>
            <a:r>
              <a:rPr lang="en-US" sz="3413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ISTQB TEST MANAGER EXPERT LEVEL</a:t>
            </a:r>
            <a:endParaRPr sz="3413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47F97E4-0CF2-E140-B0F7-F8214FA46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9359" y="182355"/>
            <a:ext cx="1316041" cy="13160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E48ED6E-E323-024A-B687-5E2E91336D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9342" y="8057072"/>
            <a:ext cx="2596960" cy="1490429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0B992724-748C-D74D-A8F8-594406D73DD7}"/>
              </a:ext>
            </a:extLst>
          </p:cNvPr>
          <p:cNvGraphicFramePr/>
          <p:nvPr/>
        </p:nvGraphicFramePr>
        <p:xfrm>
          <a:off x="256987" y="1689366"/>
          <a:ext cx="12479315" cy="71785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8" name="Shape 238">
            <a:extLst>
              <a:ext uri="{FF2B5EF4-FFF2-40B4-BE49-F238E27FC236}">
                <a16:creationId xmlns:a16="http://schemas.microsoft.com/office/drawing/2014/main" id="{E069CEFE-05CF-154C-A8BD-7DA73E46385B}"/>
              </a:ext>
            </a:extLst>
          </p:cNvPr>
          <p:cNvSpPr txBox="1">
            <a:spLocks/>
          </p:cNvSpPr>
          <p:nvPr/>
        </p:nvSpPr>
        <p:spPr>
          <a:xfrm>
            <a:off x="1193133" y="4608889"/>
            <a:ext cx="11362267" cy="12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 Light"/>
              <a:buNone/>
              <a:defRPr sz="739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 Light"/>
              <a:buNone/>
              <a:defRPr sz="739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 Light"/>
              <a:buNone/>
              <a:defRPr sz="739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685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 Light"/>
              <a:buNone/>
              <a:defRPr sz="739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9144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 Light"/>
              <a:buNone/>
              <a:defRPr sz="739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1143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 Light"/>
              <a:buNone/>
              <a:defRPr sz="739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1371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 Light"/>
              <a:buNone/>
              <a:defRPr sz="739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160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 Light"/>
              <a:buNone/>
              <a:defRPr sz="739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1828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 Light"/>
              <a:buNone/>
              <a:defRPr sz="739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algn="l"/>
            <a:r>
              <a:rPr lang="ru-RU" sz="9600" b="1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Чего не </a:t>
            </a:r>
            <a:r>
              <a:rPr lang="ru-RU" sz="9600" b="1" dirty="0" err="1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хва</a:t>
            </a:r>
            <a:r>
              <a:rPr lang="ru-RU" sz="9600" b="1" dirty="0" err="1">
                <a:solidFill>
                  <a:srgbClr val="FF0000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Т</a:t>
            </a:r>
            <a:r>
              <a:rPr lang="ru-RU" sz="9600" b="1" dirty="0" err="1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ает</a:t>
            </a:r>
            <a:r>
              <a:rPr lang="ru-RU" sz="9600" b="1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?</a:t>
            </a:r>
            <a:endParaRPr lang="en-US" sz="9600" b="1" dirty="0">
              <a:solidFill>
                <a:srgbClr val="FF0000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19327092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71">
            <a:extLst>
              <a:ext uri="{FF2B5EF4-FFF2-40B4-BE49-F238E27FC236}">
                <a16:creationId xmlns:a16="http://schemas.microsoft.com/office/drawing/2014/main" id="{94FD4F22-3420-3549-884E-89CAD9E03A12}"/>
              </a:ext>
            </a:extLst>
          </p:cNvPr>
          <p:cNvSpPr/>
          <p:nvPr/>
        </p:nvSpPr>
        <p:spPr>
          <a:xfrm>
            <a:off x="22756" y="261381"/>
            <a:ext cx="10736213" cy="1121707"/>
          </a:xfrm>
          <a:prstGeom prst="rect">
            <a:avLst/>
          </a:prstGeom>
          <a:solidFill>
            <a:srgbClr val="4BB777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endParaRPr sz="1991"/>
          </a:p>
        </p:txBody>
      </p:sp>
      <p:sp>
        <p:nvSpPr>
          <p:cNvPr id="16" name="Shape 75">
            <a:extLst>
              <a:ext uri="{FF2B5EF4-FFF2-40B4-BE49-F238E27FC236}">
                <a16:creationId xmlns:a16="http://schemas.microsoft.com/office/drawing/2014/main" id="{694E617B-0C28-A842-A5E0-E43699FBE824}"/>
              </a:ext>
            </a:extLst>
          </p:cNvPr>
          <p:cNvSpPr txBox="1"/>
          <p:nvPr/>
        </p:nvSpPr>
        <p:spPr>
          <a:xfrm>
            <a:off x="256987" y="452350"/>
            <a:ext cx="10479440" cy="813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7" tIns="130027" rIns="130027" bIns="130027" anchor="t" anchorCtr="0">
            <a:noAutofit/>
          </a:bodyPr>
          <a:lstStyle/>
          <a:p>
            <a:r>
              <a:rPr lang="ru-RU" sz="3413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Область 4 и самая важная - техническая</a:t>
            </a:r>
            <a:endParaRPr sz="3413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47F97E4-0CF2-E140-B0F7-F8214FA46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9359" y="182355"/>
            <a:ext cx="1316041" cy="13160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E48ED6E-E323-024A-B687-5E2E91336D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9342" y="8057072"/>
            <a:ext cx="2596960" cy="149042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AEC4120-6118-1B40-8057-06CCADB63E47}"/>
              </a:ext>
            </a:extLst>
          </p:cNvPr>
          <p:cNvSpPr/>
          <p:nvPr/>
        </p:nvSpPr>
        <p:spPr>
          <a:xfrm>
            <a:off x="1014699" y="8532240"/>
            <a:ext cx="82381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hlinkClick r:id="rId5"/>
              </a:rPr>
              <a:t>https://www.scrum.org/resources/blog/who-are-professional-scrum-developers</a:t>
            </a:r>
            <a:r>
              <a:rPr lang="en-US" sz="1800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BF6466-1879-864A-AFF1-AA66F5A16C4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48" r="3480"/>
          <a:stretch/>
        </p:blipFill>
        <p:spPr>
          <a:xfrm>
            <a:off x="22755" y="2136065"/>
            <a:ext cx="5746363" cy="36091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0ED43D-981A-4B4F-880C-B7D62B2E20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6062" y="2101427"/>
            <a:ext cx="6169337" cy="3643765"/>
          </a:xfrm>
          <a:prstGeom prst="rect">
            <a:avLst/>
          </a:prstGeom>
        </p:spPr>
      </p:pic>
      <p:sp>
        <p:nvSpPr>
          <p:cNvPr id="11" name="Shape 238">
            <a:extLst>
              <a:ext uri="{FF2B5EF4-FFF2-40B4-BE49-F238E27FC236}">
                <a16:creationId xmlns:a16="http://schemas.microsoft.com/office/drawing/2014/main" id="{69C1F71F-A91D-3940-8E12-17280D1E9450}"/>
              </a:ext>
            </a:extLst>
          </p:cNvPr>
          <p:cNvSpPr txBox="1">
            <a:spLocks/>
          </p:cNvSpPr>
          <p:nvPr/>
        </p:nvSpPr>
        <p:spPr>
          <a:xfrm>
            <a:off x="1014699" y="5862919"/>
            <a:ext cx="11362267" cy="12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 Light"/>
              <a:buNone/>
              <a:defRPr sz="739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 Light"/>
              <a:buNone/>
              <a:defRPr sz="739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 Light"/>
              <a:buNone/>
              <a:defRPr sz="739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685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 Light"/>
              <a:buNone/>
              <a:defRPr sz="739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9144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 Light"/>
              <a:buNone/>
              <a:defRPr sz="739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1143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 Light"/>
              <a:buNone/>
              <a:defRPr sz="739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1371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 Light"/>
              <a:buNone/>
              <a:defRPr sz="739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160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 Light"/>
              <a:buNone/>
              <a:defRPr sz="739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1828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 Light"/>
              <a:buNone/>
              <a:defRPr sz="7395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r>
              <a:rPr lang="ru-RU" sz="7200" b="1" dirty="0">
                <a:solidFill>
                  <a:schemeClr val="tx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Почему техническая составляющая важна?</a:t>
            </a:r>
            <a:endParaRPr lang="en-US" sz="7200" b="1" dirty="0">
              <a:solidFill>
                <a:srgbClr val="FF0000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2907967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71">
            <a:extLst>
              <a:ext uri="{FF2B5EF4-FFF2-40B4-BE49-F238E27FC236}">
                <a16:creationId xmlns:a16="http://schemas.microsoft.com/office/drawing/2014/main" id="{94FD4F22-3420-3549-884E-89CAD9E03A12}"/>
              </a:ext>
            </a:extLst>
          </p:cNvPr>
          <p:cNvSpPr/>
          <p:nvPr/>
        </p:nvSpPr>
        <p:spPr>
          <a:xfrm>
            <a:off x="22756" y="261381"/>
            <a:ext cx="10736213" cy="1121707"/>
          </a:xfrm>
          <a:prstGeom prst="rect">
            <a:avLst/>
          </a:prstGeom>
          <a:solidFill>
            <a:srgbClr val="4BB777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endParaRPr sz="1991"/>
          </a:p>
        </p:txBody>
      </p:sp>
      <p:sp>
        <p:nvSpPr>
          <p:cNvPr id="16" name="Shape 75">
            <a:extLst>
              <a:ext uri="{FF2B5EF4-FFF2-40B4-BE49-F238E27FC236}">
                <a16:creationId xmlns:a16="http://schemas.microsoft.com/office/drawing/2014/main" id="{694E617B-0C28-A842-A5E0-E43699FBE824}"/>
              </a:ext>
            </a:extLst>
          </p:cNvPr>
          <p:cNvSpPr txBox="1"/>
          <p:nvPr/>
        </p:nvSpPr>
        <p:spPr>
          <a:xfrm>
            <a:off x="256987" y="452350"/>
            <a:ext cx="10479440" cy="813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7" tIns="130027" rIns="130027" bIns="130027" anchor="t" anchorCtr="0">
            <a:noAutofit/>
          </a:bodyPr>
          <a:lstStyle/>
          <a:p>
            <a:r>
              <a:rPr lang="ru-RU" sz="3413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Область 4 и самая важная - техническая</a:t>
            </a:r>
            <a:endParaRPr sz="3413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47F97E4-0CF2-E140-B0F7-F8214FA46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9359" y="182355"/>
            <a:ext cx="1316041" cy="13160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E48ED6E-E323-024A-B687-5E2E91336D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9342" y="8057072"/>
            <a:ext cx="2596960" cy="1490429"/>
          </a:xfrm>
          <a:prstGeom prst="rect">
            <a:avLst/>
          </a:prstGeom>
        </p:spPr>
      </p:pic>
      <p:sp>
        <p:nvSpPr>
          <p:cNvPr id="11" name="Shape 67">
            <a:extLst>
              <a:ext uri="{FF2B5EF4-FFF2-40B4-BE49-F238E27FC236}">
                <a16:creationId xmlns:a16="http://schemas.microsoft.com/office/drawing/2014/main" id="{4D90D511-B19F-8D41-906A-73B61AA9F0F0}"/>
              </a:ext>
            </a:extLst>
          </p:cNvPr>
          <p:cNvSpPr txBox="1"/>
          <p:nvPr/>
        </p:nvSpPr>
        <p:spPr>
          <a:xfrm>
            <a:off x="256987" y="2162629"/>
            <a:ext cx="10736213" cy="5114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7" tIns="130027" rIns="130027" bIns="130027" anchor="t" anchorCtr="0">
            <a:noAutofit/>
          </a:bodyPr>
          <a:lstStyle/>
          <a:p>
            <a:pPr lvl="4"/>
            <a:br>
              <a:rPr lang="ru-RU" sz="3413" b="1" dirty="0">
                <a:solidFill>
                  <a:srgbClr val="434343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</a:br>
            <a:endParaRPr lang="ru-RU" sz="3413" b="1" dirty="0">
              <a:solidFill>
                <a:srgbClr val="434343"/>
              </a:solidFill>
              <a:latin typeface="Calibri" panose="020F0502020204030204" pitchFamily="34" charset="0"/>
              <a:ea typeface="Lato"/>
              <a:cs typeface="Calibri" panose="020F0502020204030204" pitchFamily="34" charset="0"/>
              <a:sym typeface="Lato"/>
            </a:endParaRPr>
          </a:p>
          <a:p>
            <a:pPr marL="487672" indent="-487672">
              <a:lnSpc>
                <a:spcPct val="150000"/>
              </a:lnSpc>
              <a:buFont typeface="Arial" panose="020B0604020202020204" pitchFamily="34" charset="0"/>
              <a:buChar char="•"/>
            </a:pPr>
            <a:endParaRPr sz="3413" b="1" dirty="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" name="Shape 239">
            <a:extLst>
              <a:ext uri="{FF2B5EF4-FFF2-40B4-BE49-F238E27FC236}">
                <a16:creationId xmlns:a16="http://schemas.microsoft.com/office/drawing/2014/main" id="{C7855DCA-490F-234C-A902-713FB8A322BE}"/>
              </a:ext>
            </a:extLst>
          </p:cNvPr>
          <p:cNvSpPr txBox="1">
            <a:spLocks/>
          </p:cNvSpPr>
          <p:nvPr/>
        </p:nvSpPr>
        <p:spPr>
          <a:xfrm>
            <a:off x="384155" y="1692190"/>
            <a:ext cx="12509500" cy="7800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44500" marR="0" lvl="0" indent="-273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 sz="3982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889000" marR="0" lvl="1" indent="-273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 sz="3982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33500" marR="0" lvl="2" indent="-273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 sz="3982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778000" marR="0" lvl="3" indent="-273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 sz="3982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22500" marR="0" lvl="4" indent="-273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 sz="3982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667000" marR="0" lvl="5" indent="-273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 sz="3982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111500" marR="0" lvl="6" indent="-273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 sz="3982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556000" marR="0" lvl="7" indent="-273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 sz="3982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000500" marR="0" lvl="8" indent="-273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 sz="3982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514350" indent="-514350" algn="l">
              <a:spcAft>
                <a:spcPts val="600"/>
              </a:spcAft>
              <a:buFont typeface="+mj-lt"/>
              <a:buAutoNum type="arabicPeriod"/>
            </a:pPr>
            <a:r>
              <a:rPr lang="ru-RU" sz="3413" b="1" dirty="0">
                <a:solidFill>
                  <a:srgbClr val="434343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  <a:t>При органическом росте команды самый опытный как правило становится неформальным лидером:</a:t>
            </a:r>
          </a:p>
          <a:p>
            <a:pPr marL="901700" lvl="1" indent="-4572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3413" dirty="0">
                <a:solidFill>
                  <a:srgbClr val="434343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  <a:t>Решил самую сложную задачу</a:t>
            </a:r>
            <a:endParaRPr lang="en-US" sz="3413" dirty="0">
              <a:solidFill>
                <a:srgbClr val="434343"/>
              </a:solidFill>
              <a:latin typeface="Calibri" panose="020F0502020204030204" pitchFamily="34" charset="0"/>
              <a:ea typeface="Lato"/>
              <a:cs typeface="Calibri" panose="020F0502020204030204" pitchFamily="34" charset="0"/>
              <a:sym typeface="Lato"/>
            </a:endParaRPr>
          </a:p>
          <a:p>
            <a:pPr marL="901700" lvl="1" indent="-4572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3413" dirty="0">
                <a:solidFill>
                  <a:srgbClr val="434343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  <a:t>Внедрил или интегрировал новый тестовый </a:t>
            </a:r>
            <a:r>
              <a:rPr lang="ru-RU" sz="3413" dirty="0" err="1">
                <a:solidFill>
                  <a:srgbClr val="434343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  <a:t>тул</a:t>
            </a:r>
            <a:endParaRPr lang="ru-RU" sz="3413" dirty="0">
              <a:solidFill>
                <a:srgbClr val="434343"/>
              </a:solidFill>
              <a:latin typeface="Calibri" panose="020F0502020204030204" pitchFamily="34" charset="0"/>
              <a:ea typeface="Lato"/>
              <a:cs typeface="Calibri" panose="020F0502020204030204" pitchFamily="34" charset="0"/>
              <a:sym typeface="Lato"/>
            </a:endParaRPr>
          </a:p>
          <a:p>
            <a:pPr marL="901700" lvl="1" indent="-4572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3413" dirty="0">
                <a:solidFill>
                  <a:srgbClr val="434343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  <a:t>Защитил от </a:t>
            </a:r>
            <a:r>
              <a:rPr lang="ru-RU" sz="3413" dirty="0" err="1">
                <a:solidFill>
                  <a:srgbClr val="434343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  <a:t>техлида</a:t>
            </a:r>
            <a:r>
              <a:rPr lang="ru-RU" sz="3413" dirty="0">
                <a:solidFill>
                  <a:srgbClr val="434343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  <a:t> </a:t>
            </a:r>
            <a:r>
              <a:rPr lang="en-US" sz="3413" dirty="0">
                <a:solidFill>
                  <a:srgbClr val="434343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  <a:t>/ </a:t>
            </a:r>
            <a:r>
              <a:rPr lang="ru-RU" sz="3413" dirty="0">
                <a:solidFill>
                  <a:srgbClr val="434343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  <a:t>менеджера </a:t>
            </a:r>
            <a:r>
              <a:rPr lang="en-US" sz="3413" dirty="0">
                <a:solidFill>
                  <a:srgbClr val="434343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  <a:t>/ </a:t>
            </a:r>
            <a:r>
              <a:rPr lang="ru-RU" sz="3413" dirty="0">
                <a:solidFill>
                  <a:srgbClr val="434343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  <a:t>заказчика</a:t>
            </a:r>
          </a:p>
          <a:p>
            <a:pPr marL="901700" lvl="1" indent="-4572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3413" dirty="0">
                <a:solidFill>
                  <a:srgbClr val="434343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  <a:t>Протащил первый релиз</a:t>
            </a:r>
          </a:p>
          <a:p>
            <a:pPr marL="514350" indent="-514350" algn="l">
              <a:spcAft>
                <a:spcPts val="600"/>
              </a:spcAft>
              <a:buFont typeface="+mj-lt"/>
              <a:buAutoNum type="arabicPeriod"/>
            </a:pPr>
            <a:r>
              <a:rPr lang="ru-RU" sz="3413" b="1" dirty="0">
                <a:solidFill>
                  <a:srgbClr val="434343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  <a:t>При назначении «со стороны» (особенно если «обязанности выдали – права забыли)</a:t>
            </a:r>
          </a:p>
          <a:p>
            <a:pPr marL="901700" lvl="1" indent="-4572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3413" dirty="0">
                <a:solidFill>
                  <a:srgbClr val="434343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  <a:t>Как сам рос и стал начальником</a:t>
            </a:r>
          </a:p>
          <a:p>
            <a:pPr marL="901700" lvl="1" indent="-4572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3413" dirty="0">
                <a:solidFill>
                  <a:srgbClr val="434343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  <a:t>Способен ли решить «мою» задачу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ru-RU" sz="3413" b="1" dirty="0">
              <a:solidFill>
                <a:srgbClr val="434343"/>
              </a:solidFill>
              <a:latin typeface="Calibri" panose="020F0502020204030204" pitchFamily="34" charset="0"/>
              <a:ea typeface="Lato"/>
              <a:cs typeface="Calibri" panose="020F0502020204030204" pitchFamily="34" charset="0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7225746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71">
            <a:extLst>
              <a:ext uri="{FF2B5EF4-FFF2-40B4-BE49-F238E27FC236}">
                <a16:creationId xmlns:a16="http://schemas.microsoft.com/office/drawing/2014/main" id="{94FD4F22-3420-3549-884E-89CAD9E03A12}"/>
              </a:ext>
            </a:extLst>
          </p:cNvPr>
          <p:cNvSpPr/>
          <p:nvPr/>
        </p:nvSpPr>
        <p:spPr>
          <a:xfrm>
            <a:off x="22756" y="261381"/>
            <a:ext cx="10736213" cy="1121707"/>
          </a:xfrm>
          <a:prstGeom prst="rect">
            <a:avLst/>
          </a:prstGeom>
          <a:solidFill>
            <a:srgbClr val="4BB777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endParaRPr sz="1991"/>
          </a:p>
        </p:txBody>
      </p:sp>
      <p:sp>
        <p:nvSpPr>
          <p:cNvPr id="16" name="Shape 75">
            <a:extLst>
              <a:ext uri="{FF2B5EF4-FFF2-40B4-BE49-F238E27FC236}">
                <a16:creationId xmlns:a16="http://schemas.microsoft.com/office/drawing/2014/main" id="{694E617B-0C28-A842-A5E0-E43699FBE824}"/>
              </a:ext>
            </a:extLst>
          </p:cNvPr>
          <p:cNvSpPr txBox="1"/>
          <p:nvPr/>
        </p:nvSpPr>
        <p:spPr>
          <a:xfrm>
            <a:off x="256987" y="452350"/>
            <a:ext cx="10479440" cy="813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7" tIns="130027" rIns="130027" bIns="130027" anchor="t" anchorCtr="0">
            <a:noAutofit/>
          </a:bodyPr>
          <a:lstStyle/>
          <a:p>
            <a:r>
              <a:rPr lang="ru-RU" sz="3413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Область 4 и самая важная - техническая</a:t>
            </a:r>
            <a:endParaRPr sz="3413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47F97E4-0CF2-E140-B0F7-F8214FA46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9359" y="182355"/>
            <a:ext cx="1316041" cy="13160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E48ED6E-E323-024A-B687-5E2E91336D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9342" y="8057072"/>
            <a:ext cx="2596960" cy="1490429"/>
          </a:xfrm>
          <a:prstGeom prst="rect">
            <a:avLst/>
          </a:prstGeom>
        </p:spPr>
      </p:pic>
      <p:sp>
        <p:nvSpPr>
          <p:cNvPr id="11" name="Shape 67">
            <a:extLst>
              <a:ext uri="{FF2B5EF4-FFF2-40B4-BE49-F238E27FC236}">
                <a16:creationId xmlns:a16="http://schemas.microsoft.com/office/drawing/2014/main" id="{4D90D511-B19F-8D41-906A-73B61AA9F0F0}"/>
              </a:ext>
            </a:extLst>
          </p:cNvPr>
          <p:cNvSpPr txBox="1"/>
          <p:nvPr/>
        </p:nvSpPr>
        <p:spPr>
          <a:xfrm>
            <a:off x="256987" y="2162629"/>
            <a:ext cx="10736213" cy="5114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7" tIns="130027" rIns="130027" bIns="130027" anchor="t" anchorCtr="0">
            <a:noAutofit/>
          </a:bodyPr>
          <a:lstStyle/>
          <a:p>
            <a:pPr lvl="4"/>
            <a:br>
              <a:rPr lang="ru-RU" sz="3413" b="1" dirty="0">
                <a:solidFill>
                  <a:srgbClr val="434343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</a:br>
            <a:endParaRPr lang="ru-RU" sz="3413" b="1" dirty="0">
              <a:solidFill>
                <a:srgbClr val="434343"/>
              </a:solidFill>
              <a:latin typeface="Calibri" panose="020F0502020204030204" pitchFamily="34" charset="0"/>
              <a:ea typeface="Lato"/>
              <a:cs typeface="Calibri" panose="020F0502020204030204" pitchFamily="34" charset="0"/>
              <a:sym typeface="Lato"/>
            </a:endParaRPr>
          </a:p>
          <a:p>
            <a:pPr marL="487672" indent="-487672">
              <a:lnSpc>
                <a:spcPct val="150000"/>
              </a:lnSpc>
              <a:buFont typeface="Arial" panose="020B0604020202020204" pitchFamily="34" charset="0"/>
              <a:buChar char="•"/>
            </a:pPr>
            <a:endParaRPr sz="3413" b="1" dirty="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" name="Shape 239">
            <a:extLst>
              <a:ext uri="{FF2B5EF4-FFF2-40B4-BE49-F238E27FC236}">
                <a16:creationId xmlns:a16="http://schemas.microsoft.com/office/drawing/2014/main" id="{C7855DCA-490F-234C-A902-713FB8A322BE}"/>
              </a:ext>
            </a:extLst>
          </p:cNvPr>
          <p:cNvSpPr txBox="1">
            <a:spLocks/>
          </p:cNvSpPr>
          <p:nvPr/>
        </p:nvSpPr>
        <p:spPr>
          <a:xfrm>
            <a:off x="384155" y="1692190"/>
            <a:ext cx="12509500" cy="543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44500" marR="0" lvl="0" indent="-273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 sz="3982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889000" marR="0" lvl="1" indent="-273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 sz="3982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33500" marR="0" lvl="2" indent="-273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 sz="3982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778000" marR="0" lvl="3" indent="-273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 sz="3982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22500" marR="0" lvl="4" indent="-273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 sz="3982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667000" marR="0" lvl="5" indent="-273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 sz="3982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111500" marR="0" lvl="6" indent="-273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 sz="3982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556000" marR="0" lvl="7" indent="-273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 sz="3982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000500" marR="0" lvl="8" indent="-273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 sz="3982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3413" b="1" dirty="0">
                <a:solidFill>
                  <a:srgbClr val="434343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  <a:t>Даже если вы не самый «технический» и</a:t>
            </a:r>
            <a:r>
              <a:rPr lang="en-US" sz="3413" b="1" dirty="0">
                <a:solidFill>
                  <a:srgbClr val="434343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  <a:t>/</a:t>
            </a:r>
            <a:r>
              <a:rPr lang="ru-RU" sz="3413" b="1" dirty="0">
                <a:solidFill>
                  <a:srgbClr val="434343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  <a:t>или «крутой тестировщик» в команде, вы должны:</a:t>
            </a:r>
          </a:p>
          <a:p>
            <a:pPr marL="901700" lvl="1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3413" dirty="0">
                <a:solidFill>
                  <a:srgbClr val="434343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  <a:t>разбираться в том, что вы делаете и почему (будьте готовы объяснить с аргументами)</a:t>
            </a:r>
          </a:p>
          <a:p>
            <a:pPr marL="901700" lvl="1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3413" dirty="0">
                <a:solidFill>
                  <a:srgbClr val="434343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  <a:t>Построить систему обучения и роста вертикальной «Т» составляющей для вашей команды</a:t>
            </a:r>
          </a:p>
        </p:txBody>
      </p:sp>
    </p:spTree>
    <p:extLst>
      <p:ext uri="{BB962C8B-B14F-4D97-AF65-F5344CB8AC3E}">
        <p14:creationId xmlns:p14="http://schemas.microsoft.com/office/powerpoint/2010/main" val="30675441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71">
            <a:extLst>
              <a:ext uri="{FF2B5EF4-FFF2-40B4-BE49-F238E27FC236}">
                <a16:creationId xmlns:a16="http://schemas.microsoft.com/office/drawing/2014/main" id="{94FD4F22-3420-3549-884E-89CAD9E03A12}"/>
              </a:ext>
            </a:extLst>
          </p:cNvPr>
          <p:cNvSpPr/>
          <p:nvPr/>
        </p:nvSpPr>
        <p:spPr>
          <a:xfrm>
            <a:off x="22756" y="261381"/>
            <a:ext cx="10736213" cy="1121707"/>
          </a:xfrm>
          <a:prstGeom prst="rect">
            <a:avLst/>
          </a:prstGeom>
          <a:solidFill>
            <a:srgbClr val="4BB777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endParaRPr sz="1991"/>
          </a:p>
        </p:txBody>
      </p:sp>
      <p:sp>
        <p:nvSpPr>
          <p:cNvPr id="16" name="Shape 75">
            <a:extLst>
              <a:ext uri="{FF2B5EF4-FFF2-40B4-BE49-F238E27FC236}">
                <a16:creationId xmlns:a16="http://schemas.microsoft.com/office/drawing/2014/main" id="{694E617B-0C28-A842-A5E0-E43699FBE824}"/>
              </a:ext>
            </a:extLst>
          </p:cNvPr>
          <p:cNvSpPr txBox="1"/>
          <p:nvPr/>
        </p:nvSpPr>
        <p:spPr>
          <a:xfrm>
            <a:off x="256987" y="452350"/>
            <a:ext cx="10479440" cy="813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7" tIns="130027" rIns="130027" bIns="130027" anchor="t" anchorCtr="0">
            <a:noAutofit/>
          </a:bodyPr>
          <a:lstStyle/>
          <a:p>
            <a:r>
              <a:rPr lang="ru-RU" sz="3413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Что делать дальше</a:t>
            </a:r>
            <a:endParaRPr sz="3413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47F97E4-0CF2-E140-B0F7-F8214FA46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9359" y="182355"/>
            <a:ext cx="1316041" cy="13160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E48ED6E-E323-024A-B687-5E2E91336D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9342" y="8057072"/>
            <a:ext cx="2596960" cy="1490429"/>
          </a:xfrm>
          <a:prstGeom prst="rect">
            <a:avLst/>
          </a:prstGeom>
        </p:spPr>
      </p:pic>
      <p:sp>
        <p:nvSpPr>
          <p:cNvPr id="11" name="Shape 67">
            <a:extLst>
              <a:ext uri="{FF2B5EF4-FFF2-40B4-BE49-F238E27FC236}">
                <a16:creationId xmlns:a16="http://schemas.microsoft.com/office/drawing/2014/main" id="{4D90D511-B19F-8D41-906A-73B61AA9F0F0}"/>
              </a:ext>
            </a:extLst>
          </p:cNvPr>
          <p:cNvSpPr txBox="1"/>
          <p:nvPr/>
        </p:nvSpPr>
        <p:spPr>
          <a:xfrm>
            <a:off x="256987" y="2162629"/>
            <a:ext cx="10736213" cy="5114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7" tIns="130027" rIns="130027" bIns="130027" anchor="t" anchorCtr="0">
            <a:noAutofit/>
          </a:bodyPr>
          <a:lstStyle/>
          <a:p>
            <a:pPr lvl="4"/>
            <a:br>
              <a:rPr lang="ru-RU" sz="3413" b="1" dirty="0">
                <a:solidFill>
                  <a:srgbClr val="434343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</a:br>
            <a:endParaRPr lang="ru-RU" sz="3413" b="1" dirty="0">
              <a:solidFill>
                <a:srgbClr val="434343"/>
              </a:solidFill>
              <a:latin typeface="Calibri" panose="020F0502020204030204" pitchFamily="34" charset="0"/>
              <a:ea typeface="Lato"/>
              <a:cs typeface="Calibri" panose="020F0502020204030204" pitchFamily="34" charset="0"/>
              <a:sym typeface="Lato"/>
            </a:endParaRPr>
          </a:p>
          <a:p>
            <a:pPr marL="487672" indent="-487672">
              <a:lnSpc>
                <a:spcPct val="150000"/>
              </a:lnSpc>
              <a:buFont typeface="Arial" panose="020B0604020202020204" pitchFamily="34" charset="0"/>
              <a:buChar char="•"/>
            </a:pPr>
            <a:endParaRPr sz="3413" b="1" dirty="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6EA7E9-57B2-ED4E-A1F4-81C69ACCACCA}"/>
              </a:ext>
            </a:extLst>
          </p:cNvPr>
          <p:cNvSpPr/>
          <p:nvPr/>
        </p:nvSpPr>
        <p:spPr>
          <a:xfrm>
            <a:off x="1014699" y="6798690"/>
            <a:ext cx="97104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hlinkClick r:id="rId5"/>
              </a:rPr>
              <a:t>http://irisclasson.com/2013/07/08/stupid-question-218-what-are-t-shaped-pi-shaped-and-comb-shaped-skills-and-which-one-should-i-aim-for/</a:t>
            </a:r>
            <a:endParaRPr lang="ru-RU" sz="1800" dirty="0"/>
          </a:p>
          <a:p>
            <a:endParaRPr lang="en-US" sz="1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3129BAC-7CF9-E645-ABD7-AE16BFBDA3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108" y="1894164"/>
            <a:ext cx="12593228" cy="444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3220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71">
            <a:extLst>
              <a:ext uri="{FF2B5EF4-FFF2-40B4-BE49-F238E27FC236}">
                <a16:creationId xmlns:a16="http://schemas.microsoft.com/office/drawing/2014/main" id="{94FD4F22-3420-3549-884E-89CAD9E03A12}"/>
              </a:ext>
            </a:extLst>
          </p:cNvPr>
          <p:cNvSpPr/>
          <p:nvPr/>
        </p:nvSpPr>
        <p:spPr>
          <a:xfrm>
            <a:off x="22756" y="261381"/>
            <a:ext cx="10736213" cy="1121707"/>
          </a:xfrm>
          <a:prstGeom prst="rect">
            <a:avLst/>
          </a:prstGeom>
          <a:solidFill>
            <a:srgbClr val="4BB777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endParaRPr sz="1991"/>
          </a:p>
        </p:txBody>
      </p:sp>
      <p:sp>
        <p:nvSpPr>
          <p:cNvPr id="16" name="Shape 75">
            <a:extLst>
              <a:ext uri="{FF2B5EF4-FFF2-40B4-BE49-F238E27FC236}">
                <a16:creationId xmlns:a16="http://schemas.microsoft.com/office/drawing/2014/main" id="{694E617B-0C28-A842-A5E0-E43699FBE824}"/>
              </a:ext>
            </a:extLst>
          </p:cNvPr>
          <p:cNvSpPr txBox="1"/>
          <p:nvPr/>
        </p:nvSpPr>
        <p:spPr>
          <a:xfrm>
            <a:off x="256987" y="452350"/>
            <a:ext cx="10479440" cy="813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7" tIns="130027" rIns="130027" bIns="130027" anchor="t" anchorCtr="0">
            <a:noAutofit/>
          </a:bodyPr>
          <a:lstStyle/>
          <a:p>
            <a:r>
              <a:rPr lang="ru-RU" sz="3413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МЕНЕДЖЕР-СНЕЖИНКА - КАК ПРОИСХОДИТ В ЖИЗНИ</a:t>
            </a:r>
            <a:endParaRPr sz="3413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47F97E4-0CF2-E140-B0F7-F8214FA46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9359" y="182355"/>
            <a:ext cx="1316041" cy="13160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E48ED6E-E323-024A-B687-5E2E91336D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9342" y="8057072"/>
            <a:ext cx="2596960" cy="14904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75A63F-BA87-684B-9C99-23F5D93CE0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350" y="1981200"/>
            <a:ext cx="7912100" cy="57912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40CAA95-939A-CF48-B6AC-8E99B6C5E6DE}"/>
              </a:ext>
            </a:extLst>
          </p:cNvPr>
          <p:cNvSpPr/>
          <p:nvPr/>
        </p:nvSpPr>
        <p:spPr>
          <a:xfrm>
            <a:off x="534557" y="7417291"/>
            <a:ext cx="90925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hlinkClick r:id="rId6"/>
              </a:rPr>
              <a:t>Вячеслав Панкратов «Менеджер-снежинка»</a:t>
            </a:r>
            <a:endParaRPr lang="ru-RU" sz="2800" dirty="0">
              <a:hlinkClick r:id="rId7"/>
            </a:endParaRPr>
          </a:p>
          <a:p>
            <a:r>
              <a:rPr lang="en-US" sz="2800" dirty="0">
                <a:hlinkClick r:id="rId7"/>
              </a:rPr>
              <a:t>https://www.slideshare.net/SlavaPankratov/ss-535501</a:t>
            </a:r>
            <a:endParaRPr lang="ru-RU" sz="2800" dirty="0">
              <a:hlinkClick r:id="rId7"/>
            </a:endParaRPr>
          </a:p>
        </p:txBody>
      </p:sp>
    </p:spTree>
    <p:extLst>
      <p:ext uri="{BB962C8B-B14F-4D97-AF65-F5344CB8AC3E}">
        <p14:creationId xmlns:p14="http://schemas.microsoft.com/office/powerpoint/2010/main" val="35957872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71">
            <a:extLst>
              <a:ext uri="{FF2B5EF4-FFF2-40B4-BE49-F238E27FC236}">
                <a16:creationId xmlns:a16="http://schemas.microsoft.com/office/drawing/2014/main" id="{48FF1F7A-9212-D343-9839-9F2A20262AA9}"/>
              </a:ext>
            </a:extLst>
          </p:cNvPr>
          <p:cNvSpPr/>
          <p:nvPr/>
        </p:nvSpPr>
        <p:spPr>
          <a:xfrm>
            <a:off x="22756" y="261381"/>
            <a:ext cx="10736213" cy="1121707"/>
          </a:xfrm>
          <a:prstGeom prst="rect">
            <a:avLst/>
          </a:prstGeom>
          <a:solidFill>
            <a:srgbClr val="4BB777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endParaRPr sz="1991"/>
          </a:p>
        </p:txBody>
      </p:sp>
      <p:sp>
        <p:nvSpPr>
          <p:cNvPr id="124" name="Shape 75">
            <a:extLst>
              <a:ext uri="{FF2B5EF4-FFF2-40B4-BE49-F238E27FC236}">
                <a16:creationId xmlns:a16="http://schemas.microsoft.com/office/drawing/2014/main" id="{A7F29D6A-4531-974C-B1A4-A0469C8B08D3}"/>
              </a:ext>
            </a:extLst>
          </p:cNvPr>
          <p:cNvSpPr txBox="1"/>
          <p:nvPr/>
        </p:nvSpPr>
        <p:spPr>
          <a:xfrm>
            <a:off x="256987" y="452350"/>
            <a:ext cx="10479440" cy="813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7" tIns="130027" rIns="130027" bIns="130027" anchor="t" anchorCtr="0">
            <a:noAutofit/>
          </a:bodyPr>
          <a:lstStyle/>
          <a:p>
            <a:r>
              <a:rPr lang="ru-RU" sz="28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Почему нельзя стать идеальным тест-менеджером?</a:t>
            </a:r>
            <a:endParaRPr sz="2800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25" name="Picture 124">
            <a:extLst>
              <a:ext uri="{FF2B5EF4-FFF2-40B4-BE49-F238E27FC236}">
                <a16:creationId xmlns:a16="http://schemas.microsoft.com/office/drawing/2014/main" id="{80AFA6ED-23BA-0545-AA07-53258CEDF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9359" y="182355"/>
            <a:ext cx="1316041" cy="1316041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B8E3661B-9584-9446-BD43-13A8FA5DA7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9342" y="8057072"/>
            <a:ext cx="2596960" cy="14904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CB24BA9-7BF9-B245-BCEF-C77E3FFB07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885" y="1955800"/>
            <a:ext cx="10480474" cy="5879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9302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285120" y="1975332"/>
            <a:ext cx="1297493" cy="473600"/>
          </a:xfrm>
          <a:prstGeom prst="rect">
            <a:avLst/>
          </a:prstGeom>
          <a:solidFill>
            <a:srgbClr val="D0E0E3"/>
          </a:solidFill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/>
            <a:r>
              <a:rPr lang="en-GB" sz="1138" b="1">
                <a:latin typeface="Proxima Nova"/>
                <a:ea typeface="Proxima Nova"/>
                <a:cs typeface="Proxima Nova"/>
                <a:sym typeface="Proxima Nova"/>
              </a:rPr>
              <a:t>PRODUCT MANAGEMENT</a:t>
            </a:r>
            <a:endParaRPr sz="1138"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5" name="Google Shape;55;p13"/>
          <p:cNvSpPr/>
          <p:nvPr/>
        </p:nvSpPr>
        <p:spPr>
          <a:xfrm>
            <a:off x="1759965" y="1975332"/>
            <a:ext cx="1297493" cy="473600"/>
          </a:xfrm>
          <a:prstGeom prst="rect">
            <a:avLst/>
          </a:prstGeom>
          <a:solidFill>
            <a:srgbClr val="D0E0E3"/>
          </a:solidFill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/>
            <a:r>
              <a:rPr lang="en-GB" sz="1138" b="1">
                <a:latin typeface="Proxima Nova"/>
                <a:ea typeface="Proxima Nova"/>
                <a:cs typeface="Proxima Nova"/>
                <a:sym typeface="Proxima Nova"/>
              </a:rPr>
              <a:t>STRATEGIC MANAGEMENT</a:t>
            </a:r>
            <a:endParaRPr sz="1138"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6" name="Google Shape;56;p13"/>
          <p:cNvSpPr/>
          <p:nvPr/>
        </p:nvSpPr>
        <p:spPr>
          <a:xfrm>
            <a:off x="3257920" y="1975332"/>
            <a:ext cx="1297493" cy="473600"/>
          </a:xfrm>
          <a:prstGeom prst="rect">
            <a:avLst/>
          </a:prstGeom>
          <a:solidFill>
            <a:srgbClr val="D0E0E3"/>
          </a:solidFill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/>
            <a:r>
              <a:rPr lang="en-GB" sz="1138" b="1">
                <a:latin typeface="Proxima Nova"/>
                <a:ea typeface="Proxima Nova"/>
                <a:cs typeface="Proxima Nova"/>
                <a:sym typeface="Proxima Nova"/>
              </a:rPr>
              <a:t>PROJECT MANAGEMENT</a:t>
            </a:r>
            <a:endParaRPr sz="1138"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7" name="Google Shape;57;p13"/>
          <p:cNvSpPr/>
          <p:nvPr/>
        </p:nvSpPr>
        <p:spPr>
          <a:xfrm>
            <a:off x="4755871" y="1975332"/>
            <a:ext cx="1135787" cy="473600"/>
          </a:xfrm>
          <a:prstGeom prst="rect">
            <a:avLst/>
          </a:prstGeom>
          <a:solidFill>
            <a:srgbClr val="D0E0E3"/>
          </a:solidFill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/>
            <a:r>
              <a:rPr lang="en-GB" sz="1138" b="1">
                <a:latin typeface="Proxima Nova"/>
                <a:ea typeface="Proxima Nova"/>
                <a:cs typeface="Proxima Nova"/>
                <a:sym typeface="Proxima Nova"/>
              </a:rPr>
              <a:t>QUALITY ASSURANCE</a:t>
            </a:r>
            <a:endParaRPr sz="1138"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8" name="Google Shape;58;p13"/>
          <p:cNvSpPr/>
          <p:nvPr/>
        </p:nvSpPr>
        <p:spPr>
          <a:xfrm>
            <a:off x="6044119" y="1975332"/>
            <a:ext cx="1135787" cy="473600"/>
          </a:xfrm>
          <a:prstGeom prst="rect">
            <a:avLst/>
          </a:prstGeom>
          <a:solidFill>
            <a:srgbClr val="D0E0E3"/>
          </a:solidFill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/>
            <a:endParaRPr sz="1800" b="1">
              <a:latin typeface="Proxima Nova"/>
              <a:ea typeface="Proxima Nova"/>
              <a:cs typeface="Proxima Nova"/>
              <a:sym typeface="Proxima Nova"/>
            </a:endParaRPr>
          </a:p>
          <a:p>
            <a:pPr algn="ctr"/>
            <a:r>
              <a:rPr lang="en-GB" sz="1800" b="1">
                <a:latin typeface="Proxima Nova"/>
                <a:ea typeface="Proxima Nova"/>
                <a:cs typeface="Proxima Nova"/>
                <a:sym typeface="Proxima Nova"/>
              </a:rPr>
              <a:t>TESTING</a:t>
            </a:r>
            <a:br>
              <a:rPr lang="en-GB" sz="1800" b="1">
                <a:latin typeface="Proxima Nova"/>
                <a:ea typeface="Proxima Nova"/>
                <a:cs typeface="Proxima Nova"/>
                <a:sym typeface="Proxima Nova"/>
              </a:rPr>
            </a:br>
            <a:endParaRPr sz="1800"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9" name="Google Shape;59;p13"/>
          <p:cNvSpPr/>
          <p:nvPr/>
        </p:nvSpPr>
        <p:spPr>
          <a:xfrm>
            <a:off x="7332374" y="1975332"/>
            <a:ext cx="1232213" cy="473600"/>
          </a:xfrm>
          <a:prstGeom prst="rect">
            <a:avLst/>
          </a:prstGeom>
          <a:solidFill>
            <a:srgbClr val="D0E0E3"/>
          </a:solidFill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/>
            <a:r>
              <a:rPr lang="en-GB" sz="1800" b="1">
                <a:latin typeface="Proxima Nova"/>
                <a:ea typeface="Proxima Nova"/>
                <a:cs typeface="Proxima Nova"/>
                <a:sym typeface="Proxima Nova"/>
              </a:rPr>
              <a:t>TECH</a:t>
            </a:r>
            <a:endParaRPr sz="1800"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0" name="Google Shape;60;p13"/>
          <p:cNvSpPr/>
          <p:nvPr/>
        </p:nvSpPr>
        <p:spPr>
          <a:xfrm>
            <a:off x="10038187" y="1975332"/>
            <a:ext cx="1232213" cy="473600"/>
          </a:xfrm>
          <a:prstGeom prst="rect">
            <a:avLst/>
          </a:prstGeom>
          <a:solidFill>
            <a:srgbClr val="D0E0E3"/>
          </a:solidFill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/>
            <a:r>
              <a:rPr lang="en-GB" sz="1138" b="1">
                <a:latin typeface="Proxima Nova"/>
                <a:ea typeface="Proxima Nova"/>
                <a:cs typeface="Proxima Nova"/>
                <a:sym typeface="Proxima Nova"/>
              </a:rPr>
              <a:t>TEAM LEAD</a:t>
            </a:r>
            <a:endParaRPr sz="1138"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1" name="Google Shape;61;p13"/>
          <p:cNvSpPr/>
          <p:nvPr/>
        </p:nvSpPr>
        <p:spPr>
          <a:xfrm>
            <a:off x="1759963" y="2539066"/>
            <a:ext cx="1297493" cy="745813"/>
          </a:xfrm>
          <a:prstGeom prst="rect">
            <a:avLst/>
          </a:prstGeom>
          <a:solidFill>
            <a:srgbClr val="C27BA0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-GB" sz="1138" b="1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Test </a:t>
            </a:r>
            <a:br>
              <a:rPr lang="en-GB" sz="1138" b="1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-GB" sz="1138" b="1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Strategies</a:t>
            </a:r>
            <a:endParaRPr sz="1138" b="1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2" name="Google Shape;62;p13"/>
          <p:cNvSpPr/>
          <p:nvPr/>
        </p:nvSpPr>
        <p:spPr>
          <a:xfrm>
            <a:off x="3257919" y="2539084"/>
            <a:ext cx="1297493" cy="745813"/>
          </a:xfrm>
          <a:prstGeom prst="rect">
            <a:avLst/>
          </a:prstGeom>
          <a:solidFill>
            <a:srgbClr val="C27BA0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-GB"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Agile practices</a:t>
            </a:r>
            <a:endParaRPr sz="1138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3" name="Google Shape;63;p13"/>
          <p:cNvSpPr/>
          <p:nvPr/>
        </p:nvSpPr>
        <p:spPr>
          <a:xfrm>
            <a:off x="4762056" y="2539076"/>
            <a:ext cx="1135787" cy="745813"/>
          </a:xfrm>
          <a:prstGeom prst="rect">
            <a:avLst/>
          </a:prstGeom>
          <a:solidFill>
            <a:srgbClr val="C27BA0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-GB"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Testing Process</a:t>
            </a:r>
            <a:endParaRPr sz="1138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4" name="Google Shape;64;p13"/>
          <p:cNvSpPr/>
          <p:nvPr/>
        </p:nvSpPr>
        <p:spPr>
          <a:xfrm>
            <a:off x="6055929" y="2539084"/>
            <a:ext cx="1135787" cy="745813"/>
          </a:xfrm>
          <a:prstGeom prst="rect">
            <a:avLst/>
          </a:prstGeom>
          <a:solidFill>
            <a:srgbClr val="741A48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-GB"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Domain Knowledge</a:t>
            </a:r>
            <a:endParaRPr sz="1138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5" name="Google Shape;65;p13"/>
          <p:cNvSpPr/>
          <p:nvPr/>
        </p:nvSpPr>
        <p:spPr>
          <a:xfrm>
            <a:off x="7349831" y="2539102"/>
            <a:ext cx="1232213" cy="745813"/>
          </a:xfrm>
          <a:prstGeom prst="rect">
            <a:avLst/>
          </a:prstGeom>
          <a:solidFill>
            <a:srgbClr val="741A48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-GB"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Continuous integration</a:t>
            </a:r>
            <a:endParaRPr sz="1138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6" name="Google Shape;66;p13"/>
          <p:cNvSpPr/>
          <p:nvPr/>
        </p:nvSpPr>
        <p:spPr>
          <a:xfrm>
            <a:off x="10035930" y="2539066"/>
            <a:ext cx="1232213" cy="745813"/>
          </a:xfrm>
          <a:prstGeom prst="rect">
            <a:avLst/>
          </a:prstGeom>
          <a:solidFill>
            <a:srgbClr val="C27BA0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-GB"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Build team</a:t>
            </a:r>
            <a:endParaRPr sz="1138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7" name="Google Shape;67;p13"/>
          <p:cNvSpPr/>
          <p:nvPr/>
        </p:nvSpPr>
        <p:spPr>
          <a:xfrm>
            <a:off x="1766131" y="3362373"/>
            <a:ext cx="1297493" cy="745813"/>
          </a:xfrm>
          <a:prstGeom prst="rect">
            <a:avLst/>
          </a:prstGeom>
          <a:solidFill>
            <a:srgbClr val="C27BA0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>
              <a:lnSpc>
                <a:spcPct val="115000"/>
              </a:lnSpc>
              <a:buClr>
                <a:srgbClr val="000000"/>
              </a:buClr>
              <a:buSzPts val="1100"/>
            </a:pPr>
            <a:endParaRPr sz="1138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algn="ctr">
              <a:lnSpc>
                <a:spcPct val="115000"/>
              </a:lnSpc>
              <a:buClr>
                <a:srgbClr val="000000"/>
              </a:buClr>
              <a:buSzPts val="1100"/>
            </a:pPr>
            <a:r>
              <a:rPr lang="en-GB"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Missions/ Policy</a:t>
            </a:r>
            <a:endParaRPr sz="1138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algn="ctr">
              <a:lnSpc>
                <a:spcPct val="115000"/>
              </a:lnSpc>
              <a:buClr>
                <a:srgbClr val="000000"/>
              </a:buClr>
              <a:buSzPts val="1100"/>
            </a:pPr>
            <a:endParaRPr sz="1138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8" name="Google Shape;68;p13"/>
          <p:cNvSpPr/>
          <p:nvPr/>
        </p:nvSpPr>
        <p:spPr>
          <a:xfrm>
            <a:off x="3264087" y="3375067"/>
            <a:ext cx="1297493" cy="745813"/>
          </a:xfrm>
          <a:prstGeom prst="rect">
            <a:avLst/>
          </a:prstGeom>
          <a:solidFill>
            <a:srgbClr val="C27BA0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>
              <a:lnSpc>
                <a:spcPct val="115000"/>
              </a:lnSpc>
              <a:buClr>
                <a:srgbClr val="000000"/>
              </a:buClr>
              <a:buSzPts val="1100"/>
            </a:pPr>
            <a:r>
              <a:rPr lang="en-GB"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Planning</a:t>
            </a:r>
            <a:endParaRPr sz="1138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9" name="Google Shape;69;p13"/>
          <p:cNvSpPr/>
          <p:nvPr/>
        </p:nvSpPr>
        <p:spPr>
          <a:xfrm>
            <a:off x="4776492" y="3375028"/>
            <a:ext cx="1135787" cy="745813"/>
          </a:xfrm>
          <a:prstGeom prst="rect">
            <a:avLst/>
          </a:prstGeom>
          <a:solidFill>
            <a:srgbClr val="C27BA0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>
              <a:lnSpc>
                <a:spcPct val="115000"/>
              </a:lnSpc>
              <a:buClr>
                <a:srgbClr val="000000"/>
              </a:buClr>
              <a:buSzPts val="1100"/>
            </a:pPr>
            <a:r>
              <a:rPr lang="en-GB"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QA assessments &amp; reviews</a:t>
            </a:r>
            <a:endParaRPr sz="1138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0" name="Google Shape;70;p13"/>
          <p:cNvSpPr/>
          <p:nvPr/>
        </p:nvSpPr>
        <p:spPr>
          <a:xfrm>
            <a:off x="6046342" y="4211077"/>
            <a:ext cx="1135787" cy="745813"/>
          </a:xfrm>
          <a:prstGeom prst="rect">
            <a:avLst/>
          </a:prstGeom>
          <a:solidFill>
            <a:srgbClr val="741A48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>
              <a:lnSpc>
                <a:spcPct val="115000"/>
              </a:lnSpc>
              <a:buClr>
                <a:srgbClr val="000000"/>
              </a:buClr>
              <a:buSzPts val="1100"/>
            </a:pPr>
            <a:r>
              <a:rPr lang="en-GB"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Defect hunting</a:t>
            </a:r>
            <a:endParaRPr sz="1138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1" name="Google Shape;71;p13"/>
          <p:cNvSpPr/>
          <p:nvPr/>
        </p:nvSpPr>
        <p:spPr>
          <a:xfrm>
            <a:off x="7361421" y="3375084"/>
            <a:ext cx="1232213" cy="745813"/>
          </a:xfrm>
          <a:prstGeom prst="rect">
            <a:avLst/>
          </a:prstGeom>
          <a:solidFill>
            <a:srgbClr val="741A48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>
              <a:lnSpc>
                <a:spcPct val="115000"/>
              </a:lnSpc>
              <a:buClr>
                <a:srgbClr val="000000"/>
              </a:buClr>
              <a:buSzPts val="1100"/>
            </a:pPr>
            <a:r>
              <a:rPr lang="en-GB"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Testing Microservices</a:t>
            </a:r>
            <a:endParaRPr sz="1138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2" name="Google Shape;72;p13"/>
          <p:cNvSpPr/>
          <p:nvPr/>
        </p:nvSpPr>
        <p:spPr>
          <a:xfrm>
            <a:off x="10037690" y="3374996"/>
            <a:ext cx="1232213" cy="745813"/>
          </a:xfrm>
          <a:prstGeom prst="rect">
            <a:avLst/>
          </a:prstGeom>
          <a:solidFill>
            <a:srgbClr val="C27BA0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>
              <a:lnSpc>
                <a:spcPct val="115000"/>
              </a:lnSpc>
              <a:buClr>
                <a:srgbClr val="000000"/>
              </a:buClr>
              <a:buSzPts val="1100"/>
            </a:pPr>
            <a:r>
              <a:rPr lang="en-GB"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Developing team</a:t>
            </a:r>
            <a:endParaRPr sz="1138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3" name="Google Shape;73;p13"/>
          <p:cNvSpPr/>
          <p:nvPr/>
        </p:nvSpPr>
        <p:spPr>
          <a:xfrm>
            <a:off x="1759963" y="4185662"/>
            <a:ext cx="1297493" cy="745813"/>
          </a:xfrm>
          <a:prstGeom prst="rect">
            <a:avLst/>
          </a:prstGeom>
          <a:solidFill>
            <a:srgbClr val="C27BA0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>
              <a:lnSpc>
                <a:spcPct val="115000"/>
              </a:lnSpc>
              <a:buClr>
                <a:srgbClr val="000000"/>
              </a:buClr>
              <a:buSzPts val="1100"/>
            </a:pPr>
            <a:r>
              <a:rPr lang="en-GB"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Processes across organization</a:t>
            </a:r>
            <a:endParaRPr sz="1138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4" name="Google Shape;74;p13"/>
          <p:cNvSpPr/>
          <p:nvPr/>
        </p:nvSpPr>
        <p:spPr>
          <a:xfrm>
            <a:off x="3257919" y="4211066"/>
            <a:ext cx="1297493" cy="745813"/>
          </a:xfrm>
          <a:prstGeom prst="rect">
            <a:avLst/>
          </a:prstGeom>
          <a:solidFill>
            <a:srgbClr val="C27BA0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>
              <a:lnSpc>
                <a:spcPct val="115000"/>
              </a:lnSpc>
              <a:buClr>
                <a:srgbClr val="000000"/>
              </a:buClr>
              <a:buSzPts val="1100"/>
            </a:pPr>
            <a:r>
              <a:rPr lang="en-GB"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Monitoring/</a:t>
            </a:r>
            <a:br>
              <a:rPr lang="en-GB"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-GB"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Control</a:t>
            </a:r>
            <a:endParaRPr sz="1138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5" name="Google Shape;75;p13"/>
          <p:cNvSpPr/>
          <p:nvPr/>
        </p:nvSpPr>
        <p:spPr>
          <a:xfrm>
            <a:off x="4762056" y="4210962"/>
            <a:ext cx="1135787" cy="745813"/>
          </a:xfrm>
          <a:prstGeom prst="rect">
            <a:avLst/>
          </a:prstGeom>
          <a:solidFill>
            <a:srgbClr val="C27BA0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>
              <a:lnSpc>
                <a:spcPct val="115000"/>
              </a:lnSpc>
              <a:buClr>
                <a:srgbClr val="000000"/>
              </a:buClr>
              <a:buSzPts val="1100"/>
            </a:pPr>
            <a:r>
              <a:rPr lang="en-GB" sz="1138" b="1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Improvement Implementation</a:t>
            </a:r>
            <a:endParaRPr sz="1138" b="1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6" name="Google Shape;76;p13"/>
          <p:cNvSpPr/>
          <p:nvPr/>
        </p:nvSpPr>
        <p:spPr>
          <a:xfrm>
            <a:off x="6046342" y="5047065"/>
            <a:ext cx="1135787" cy="745813"/>
          </a:xfrm>
          <a:prstGeom prst="rect">
            <a:avLst/>
          </a:prstGeom>
          <a:solidFill>
            <a:srgbClr val="741A48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>
              <a:lnSpc>
                <a:spcPct val="115000"/>
              </a:lnSpc>
              <a:buClr>
                <a:srgbClr val="000000"/>
              </a:buClr>
              <a:buSzPts val="1100"/>
            </a:pPr>
            <a:r>
              <a:rPr lang="en-GB"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Testing Types</a:t>
            </a:r>
            <a:endParaRPr sz="1138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7" name="Google Shape;77;p13"/>
          <p:cNvSpPr/>
          <p:nvPr/>
        </p:nvSpPr>
        <p:spPr>
          <a:xfrm>
            <a:off x="7309794" y="4211066"/>
            <a:ext cx="1297493" cy="745813"/>
          </a:xfrm>
          <a:prstGeom prst="rect">
            <a:avLst/>
          </a:prstGeom>
          <a:solidFill>
            <a:srgbClr val="741A48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>
              <a:lnSpc>
                <a:spcPct val="115000"/>
              </a:lnSpc>
              <a:buClr>
                <a:srgbClr val="000000"/>
              </a:buClr>
              <a:buSzPts val="1100"/>
            </a:pPr>
            <a:r>
              <a:rPr lang="en-GB"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Web Services</a:t>
            </a:r>
            <a:endParaRPr sz="1138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8" name="Google Shape;78;p13"/>
          <p:cNvSpPr/>
          <p:nvPr/>
        </p:nvSpPr>
        <p:spPr>
          <a:xfrm>
            <a:off x="10048125" y="4210959"/>
            <a:ext cx="1232213" cy="745813"/>
          </a:xfrm>
          <a:prstGeom prst="rect">
            <a:avLst/>
          </a:prstGeom>
          <a:solidFill>
            <a:srgbClr val="C27BA0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>
              <a:lnSpc>
                <a:spcPct val="115000"/>
              </a:lnSpc>
              <a:buClr>
                <a:srgbClr val="000000"/>
              </a:buClr>
              <a:buSzPts val="1100"/>
            </a:pPr>
            <a:r>
              <a:rPr lang="en-GB"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Mentoring</a:t>
            </a:r>
            <a:endParaRPr sz="1138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9" name="Google Shape;79;p13"/>
          <p:cNvSpPr/>
          <p:nvPr/>
        </p:nvSpPr>
        <p:spPr>
          <a:xfrm>
            <a:off x="4762056" y="5046913"/>
            <a:ext cx="1135787" cy="745813"/>
          </a:xfrm>
          <a:prstGeom prst="rect">
            <a:avLst/>
          </a:prstGeom>
          <a:solidFill>
            <a:srgbClr val="C27BA0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>
              <a:lnSpc>
                <a:spcPct val="115000"/>
              </a:lnSpc>
              <a:buClr>
                <a:srgbClr val="000000"/>
              </a:buClr>
              <a:buSzPts val="1100"/>
            </a:pPr>
            <a:r>
              <a:rPr lang="en-GB"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QA metrics and Reporting</a:t>
            </a:r>
            <a:endParaRPr sz="1138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0" name="Google Shape;80;p13"/>
          <p:cNvSpPr/>
          <p:nvPr/>
        </p:nvSpPr>
        <p:spPr>
          <a:xfrm>
            <a:off x="7282417" y="5904364"/>
            <a:ext cx="1297493" cy="745813"/>
          </a:xfrm>
          <a:prstGeom prst="rect">
            <a:avLst/>
          </a:prstGeom>
          <a:solidFill>
            <a:srgbClr val="741A48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>
              <a:lnSpc>
                <a:spcPct val="115000"/>
              </a:lnSpc>
              <a:buClr>
                <a:srgbClr val="000000"/>
              </a:buClr>
              <a:buSzPts val="1100"/>
            </a:pPr>
            <a:r>
              <a:rPr lang="en-GB"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Programing Language </a:t>
            </a:r>
            <a:endParaRPr sz="1138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1" name="Google Shape;81;p13"/>
          <p:cNvSpPr/>
          <p:nvPr/>
        </p:nvSpPr>
        <p:spPr>
          <a:xfrm>
            <a:off x="6057707" y="6740346"/>
            <a:ext cx="1135787" cy="473600"/>
          </a:xfrm>
          <a:prstGeom prst="rect">
            <a:avLst/>
          </a:prstGeom>
          <a:solidFill>
            <a:srgbClr val="741A48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>
              <a:lnSpc>
                <a:spcPct val="115000"/>
              </a:lnSpc>
              <a:buClr>
                <a:srgbClr val="000000"/>
              </a:buClr>
              <a:buSzPts val="1100"/>
            </a:pPr>
            <a:r>
              <a:rPr lang="en-GB"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Requirement Testing</a:t>
            </a:r>
            <a:endParaRPr sz="1138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2" name="Google Shape;82;p13"/>
          <p:cNvSpPr/>
          <p:nvPr/>
        </p:nvSpPr>
        <p:spPr>
          <a:xfrm>
            <a:off x="7271537" y="5068382"/>
            <a:ext cx="1297493" cy="745813"/>
          </a:xfrm>
          <a:prstGeom prst="rect">
            <a:avLst/>
          </a:prstGeom>
          <a:solidFill>
            <a:srgbClr val="741A48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-GB"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Performance</a:t>
            </a:r>
            <a:endParaRPr sz="1138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3" name="Google Shape;83;p13"/>
          <p:cNvSpPr/>
          <p:nvPr/>
        </p:nvSpPr>
        <p:spPr>
          <a:xfrm>
            <a:off x="8668836" y="1975332"/>
            <a:ext cx="1232213" cy="473600"/>
          </a:xfrm>
          <a:prstGeom prst="rect">
            <a:avLst/>
          </a:prstGeom>
          <a:solidFill>
            <a:srgbClr val="D0E0E3"/>
          </a:solidFill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/>
            <a:r>
              <a:rPr lang="en-GB" sz="1138" b="1">
                <a:latin typeface="Proxima Nova"/>
                <a:ea typeface="Proxima Nova"/>
                <a:cs typeface="Proxima Nova"/>
                <a:sym typeface="Proxima Nova"/>
              </a:rPr>
              <a:t>SOFT SKILLS</a:t>
            </a:r>
            <a:endParaRPr sz="1138"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4" name="Google Shape;84;p13"/>
          <p:cNvSpPr/>
          <p:nvPr/>
        </p:nvSpPr>
        <p:spPr>
          <a:xfrm>
            <a:off x="8649316" y="3375084"/>
            <a:ext cx="1232213" cy="745813"/>
          </a:xfrm>
          <a:prstGeom prst="rect">
            <a:avLst/>
          </a:prstGeom>
          <a:solidFill>
            <a:srgbClr val="C27BA0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-GB"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Self-</a:t>
            </a:r>
            <a:endParaRPr sz="1138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algn="ctr">
              <a:lnSpc>
                <a:spcPct val="115000"/>
              </a:lnSpc>
            </a:pPr>
            <a:r>
              <a:rPr lang="en-GB"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dependence</a:t>
            </a:r>
            <a:endParaRPr sz="1138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5" name="Google Shape;85;p13"/>
          <p:cNvSpPr/>
          <p:nvPr/>
        </p:nvSpPr>
        <p:spPr>
          <a:xfrm>
            <a:off x="8658418" y="4211066"/>
            <a:ext cx="1232213" cy="745813"/>
          </a:xfrm>
          <a:prstGeom prst="rect">
            <a:avLst/>
          </a:prstGeom>
          <a:solidFill>
            <a:srgbClr val="C27BA0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>
              <a:lnSpc>
                <a:spcPct val="115000"/>
              </a:lnSpc>
              <a:buClr>
                <a:srgbClr val="000000"/>
              </a:buClr>
              <a:buSzPts val="1100"/>
            </a:pPr>
            <a:r>
              <a:rPr lang="en-GB"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Self-</a:t>
            </a:r>
            <a:endParaRPr sz="1138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algn="ctr">
              <a:lnSpc>
                <a:spcPct val="115000"/>
              </a:lnSpc>
              <a:buClr>
                <a:srgbClr val="000000"/>
              </a:buClr>
              <a:buSzPts val="1100"/>
            </a:pPr>
            <a:r>
              <a:rPr lang="en-GB"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management</a:t>
            </a:r>
            <a:endParaRPr sz="1138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6" name="Google Shape;86;p13"/>
          <p:cNvSpPr/>
          <p:nvPr/>
        </p:nvSpPr>
        <p:spPr>
          <a:xfrm>
            <a:off x="8658418" y="5047048"/>
            <a:ext cx="1232213" cy="745813"/>
          </a:xfrm>
          <a:prstGeom prst="rect">
            <a:avLst/>
          </a:prstGeom>
          <a:solidFill>
            <a:srgbClr val="C27BA0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>
              <a:lnSpc>
                <a:spcPct val="115000"/>
              </a:lnSpc>
              <a:buClr>
                <a:srgbClr val="000000"/>
              </a:buClr>
              <a:buSzPts val="1100"/>
            </a:pPr>
            <a:r>
              <a:rPr lang="en-GB"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Stress-</a:t>
            </a:r>
            <a:endParaRPr sz="1138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algn="ctr">
              <a:lnSpc>
                <a:spcPct val="115000"/>
              </a:lnSpc>
              <a:buClr>
                <a:srgbClr val="000000"/>
              </a:buClr>
              <a:buSzPts val="1100"/>
            </a:pPr>
            <a:r>
              <a:rPr lang="en-GB"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resistance</a:t>
            </a:r>
            <a:endParaRPr sz="1138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7" name="Google Shape;87;p13"/>
          <p:cNvSpPr/>
          <p:nvPr/>
        </p:nvSpPr>
        <p:spPr>
          <a:xfrm>
            <a:off x="8668836" y="5893697"/>
            <a:ext cx="1232213" cy="745813"/>
          </a:xfrm>
          <a:prstGeom prst="rect">
            <a:avLst/>
          </a:prstGeom>
          <a:solidFill>
            <a:srgbClr val="C27BA0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-GB"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Team work</a:t>
            </a:r>
            <a:endParaRPr sz="1138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8" name="Google Shape;88;p13"/>
          <p:cNvSpPr/>
          <p:nvPr/>
        </p:nvSpPr>
        <p:spPr>
          <a:xfrm>
            <a:off x="274347" y="2539084"/>
            <a:ext cx="1297493" cy="745813"/>
          </a:xfrm>
          <a:prstGeom prst="rect">
            <a:avLst/>
          </a:prstGeom>
          <a:solidFill>
            <a:srgbClr val="C27BA0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>
              <a:lnSpc>
                <a:spcPct val="115000"/>
              </a:lnSpc>
              <a:buClr>
                <a:srgbClr val="000000"/>
              </a:buClr>
              <a:buSzPts val="1100"/>
            </a:pPr>
            <a:r>
              <a:rPr lang="en-GB"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Business Vision/Model</a:t>
            </a:r>
            <a:endParaRPr sz="1138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9" name="Google Shape;89;p13"/>
          <p:cNvSpPr/>
          <p:nvPr/>
        </p:nvSpPr>
        <p:spPr>
          <a:xfrm>
            <a:off x="11426062" y="1975332"/>
            <a:ext cx="1394773" cy="473600"/>
          </a:xfrm>
          <a:prstGeom prst="rect">
            <a:avLst/>
          </a:prstGeom>
          <a:solidFill>
            <a:srgbClr val="D0E0E3"/>
          </a:solidFill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/>
            <a:r>
              <a:rPr lang="en-GB" sz="1138" b="1">
                <a:latin typeface="Proxima Nova"/>
                <a:ea typeface="Proxima Nova"/>
                <a:cs typeface="Proxima Nova"/>
                <a:sym typeface="Proxima Nova"/>
              </a:rPr>
              <a:t>MANAGING ACCROSS ORG.</a:t>
            </a:r>
            <a:endParaRPr sz="1138"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0" name="Google Shape;90;p13"/>
          <p:cNvSpPr/>
          <p:nvPr/>
        </p:nvSpPr>
        <p:spPr>
          <a:xfrm>
            <a:off x="11426098" y="2539084"/>
            <a:ext cx="1394773" cy="745813"/>
          </a:xfrm>
          <a:prstGeom prst="rect">
            <a:avLst/>
          </a:prstGeom>
          <a:solidFill>
            <a:srgbClr val="C27BA0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-GB"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Advocating for the team</a:t>
            </a:r>
            <a:endParaRPr sz="1138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1" name="Google Shape;91;p13"/>
          <p:cNvSpPr/>
          <p:nvPr/>
        </p:nvSpPr>
        <p:spPr>
          <a:xfrm>
            <a:off x="11426062" y="3375084"/>
            <a:ext cx="1394773" cy="745813"/>
          </a:xfrm>
          <a:prstGeom prst="rect">
            <a:avLst/>
          </a:prstGeom>
          <a:solidFill>
            <a:srgbClr val="C27BA0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>
              <a:lnSpc>
                <a:spcPct val="115000"/>
              </a:lnSpc>
              <a:buClr>
                <a:srgbClr val="000000"/>
              </a:buClr>
              <a:buSzPts val="1100"/>
            </a:pPr>
            <a:r>
              <a:rPr lang="en-GB"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Placing the team in Dev. Process</a:t>
            </a:r>
            <a:endParaRPr sz="1138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2" name="Google Shape;92;p13"/>
          <p:cNvSpPr/>
          <p:nvPr/>
        </p:nvSpPr>
        <p:spPr>
          <a:xfrm>
            <a:off x="7282418" y="6718621"/>
            <a:ext cx="1297493" cy="473600"/>
          </a:xfrm>
          <a:prstGeom prst="rect">
            <a:avLst/>
          </a:prstGeom>
          <a:solidFill>
            <a:srgbClr val="741A48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>
              <a:lnSpc>
                <a:spcPct val="115000"/>
              </a:lnSpc>
              <a:buClr>
                <a:srgbClr val="000000"/>
              </a:buClr>
              <a:buSzPts val="1100"/>
            </a:pPr>
            <a:r>
              <a:rPr lang="en-GB"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Security</a:t>
            </a:r>
            <a:endParaRPr sz="1138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3" name="Google Shape;93;p13"/>
          <p:cNvSpPr/>
          <p:nvPr/>
        </p:nvSpPr>
        <p:spPr>
          <a:xfrm>
            <a:off x="6081671" y="3375084"/>
            <a:ext cx="1135787" cy="745813"/>
          </a:xfrm>
          <a:prstGeom prst="rect">
            <a:avLst/>
          </a:prstGeom>
          <a:solidFill>
            <a:srgbClr val="741A48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-GB"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Test Design</a:t>
            </a:r>
            <a:endParaRPr sz="1138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4" name="Google Shape;94;p13"/>
          <p:cNvSpPr/>
          <p:nvPr/>
        </p:nvSpPr>
        <p:spPr>
          <a:xfrm>
            <a:off x="274347" y="3377876"/>
            <a:ext cx="1297493" cy="745813"/>
          </a:xfrm>
          <a:prstGeom prst="rect">
            <a:avLst/>
          </a:prstGeom>
          <a:solidFill>
            <a:srgbClr val="C27BA0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-GB"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Customer Development</a:t>
            </a:r>
            <a:endParaRPr sz="1138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6" name="Google Shape;96;p13"/>
          <p:cNvSpPr txBox="1"/>
          <p:nvPr/>
        </p:nvSpPr>
        <p:spPr>
          <a:xfrm>
            <a:off x="812905" y="8504465"/>
            <a:ext cx="5932952" cy="1151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7" tIns="130027" rIns="130027" bIns="130027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-GB" sz="2560" b="1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Author - Tatyana </a:t>
            </a:r>
            <a:r>
              <a:rPr lang="en-GB" sz="2560" b="1" dirty="0" err="1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Selitskaya</a:t>
            </a:r>
            <a:r>
              <a:rPr lang="en-GB" sz="2560" b="1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 @</a:t>
            </a:r>
            <a:r>
              <a:rPr lang="en-GB" sz="2560" b="1" dirty="0" err="1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PandaDoc</a:t>
            </a:r>
            <a:r>
              <a:rPr lang="en-GB" sz="2560" b="1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sz="2560" b="1" dirty="0">
              <a:solidFill>
                <a:schemeClr val="tx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endParaRPr sz="2560" dirty="0">
              <a:solidFill>
                <a:srgbClr val="99999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8" name="Google Shape;98;p13"/>
          <p:cNvSpPr/>
          <p:nvPr/>
        </p:nvSpPr>
        <p:spPr>
          <a:xfrm>
            <a:off x="11437867" y="4211066"/>
            <a:ext cx="1394773" cy="745813"/>
          </a:xfrm>
          <a:prstGeom prst="rect">
            <a:avLst/>
          </a:prstGeom>
          <a:solidFill>
            <a:srgbClr val="C27BA0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-GB"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Building relationship across company</a:t>
            </a:r>
            <a:endParaRPr sz="1138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9" name="Google Shape;99;p13"/>
          <p:cNvSpPr/>
          <p:nvPr/>
        </p:nvSpPr>
        <p:spPr>
          <a:xfrm>
            <a:off x="10038188" y="5046906"/>
            <a:ext cx="1232213" cy="745813"/>
          </a:xfrm>
          <a:prstGeom prst="rect">
            <a:avLst/>
          </a:prstGeom>
          <a:solidFill>
            <a:srgbClr val="C27BA0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-GB"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Lead team</a:t>
            </a:r>
            <a:endParaRPr sz="1138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00" name="Google Shape;100;p13"/>
          <p:cNvSpPr/>
          <p:nvPr/>
        </p:nvSpPr>
        <p:spPr>
          <a:xfrm>
            <a:off x="3257919" y="5025110"/>
            <a:ext cx="1297493" cy="745813"/>
          </a:xfrm>
          <a:prstGeom prst="rect">
            <a:avLst/>
          </a:prstGeom>
          <a:solidFill>
            <a:srgbClr val="C27BA0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-GB"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Backlog Ownership/ Priority</a:t>
            </a:r>
            <a:endParaRPr sz="1138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grpSp>
        <p:nvGrpSpPr>
          <p:cNvPr id="101" name="Google Shape;101;p13"/>
          <p:cNvGrpSpPr/>
          <p:nvPr/>
        </p:nvGrpSpPr>
        <p:grpSpPr>
          <a:xfrm>
            <a:off x="11417956" y="5517259"/>
            <a:ext cx="1410826" cy="2125742"/>
            <a:chOff x="647341" y="3778934"/>
            <a:chExt cx="1489674" cy="1282753"/>
          </a:xfrm>
        </p:grpSpPr>
        <p:sp>
          <p:nvSpPr>
            <p:cNvPr id="102" name="Google Shape;102;p13"/>
            <p:cNvSpPr/>
            <p:nvPr/>
          </p:nvSpPr>
          <p:spPr>
            <a:xfrm>
              <a:off x="650748" y="3793647"/>
              <a:ext cx="1272900" cy="12546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rgbClr val="B7B7B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1991"/>
            </a:p>
          </p:txBody>
        </p:sp>
        <p:sp>
          <p:nvSpPr>
            <p:cNvPr id="103" name="Google Shape;103;p13"/>
            <p:cNvSpPr/>
            <p:nvPr/>
          </p:nvSpPr>
          <p:spPr>
            <a:xfrm>
              <a:off x="755585" y="4252303"/>
              <a:ext cx="574800" cy="129900"/>
            </a:xfrm>
            <a:prstGeom prst="rect">
              <a:avLst/>
            </a:prstGeom>
            <a:solidFill>
              <a:srgbClr val="A64D79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algn="ctr">
                <a:lnSpc>
                  <a:spcPct val="115000"/>
                </a:lnSpc>
              </a:pPr>
              <a:endParaRPr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104" name="Google Shape;104;p13"/>
            <p:cNvSpPr/>
            <p:nvPr/>
          </p:nvSpPr>
          <p:spPr>
            <a:xfrm>
              <a:off x="755598" y="4476453"/>
              <a:ext cx="574800" cy="129900"/>
            </a:xfrm>
            <a:prstGeom prst="rect">
              <a:avLst/>
            </a:prstGeom>
            <a:solidFill>
              <a:srgbClr val="C27BA0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algn="ctr">
                <a:lnSpc>
                  <a:spcPct val="115000"/>
                </a:lnSpc>
              </a:pPr>
              <a:endParaRPr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105" name="Google Shape;105;p13"/>
            <p:cNvSpPr/>
            <p:nvPr/>
          </p:nvSpPr>
          <p:spPr>
            <a:xfrm>
              <a:off x="755585" y="4034845"/>
              <a:ext cx="574800" cy="129900"/>
            </a:xfrm>
            <a:prstGeom prst="rect">
              <a:avLst/>
            </a:prstGeom>
            <a:solidFill>
              <a:srgbClr val="741B47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algn="ctr">
                <a:lnSpc>
                  <a:spcPct val="115000"/>
                </a:lnSpc>
              </a:pPr>
              <a:endParaRPr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106" name="Google Shape;106;p13"/>
            <p:cNvSpPr/>
            <p:nvPr/>
          </p:nvSpPr>
          <p:spPr>
            <a:xfrm>
              <a:off x="755593" y="4680618"/>
              <a:ext cx="574800" cy="129900"/>
            </a:xfrm>
            <a:prstGeom prst="rect">
              <a:avLst/>
            </a:prstGeom>
            <a:solidFill>
              <a:srgbClr val="D5A6BD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algn="ctr">
                <a:lnSpc>
                  <a:spcPct val="115000"/>
                </a:lnSpc>
              </a:pPr>
              <a:endParaRPr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107" name="Google Shape;107;p13"/>
            <p:cNvSpPr/>
            <p:nvPr/>
          </p:nvSpPr>
          <p:spPr>
            <a:xfrm>
              <a:off x="755603" y="4884785"/>
              <a:ext cx="574800" cy="129900"/>
            </a:xfrm>
            <a:prstGeom prst="rect">
              <a:avLst/>
            </a:prstGeom>
            <a:solidFill>
              <a:srgbClr val="EAD1DC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algn="ctr">
                <a:lnSpc>
                  <a:spcPct val="115000"/>
                </a:lnSpc>
              </a:pPr>
              <a:endParaRPr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108" name="Google Shape;108;p13"/>
            <p:cNvSpPr txBox="1"/>
            <p:nvPr/>
          </p:nvSpPr>
          <p:spPr>
            <a:xfrm>
              <a:off x="1233115" y="3966987"/>
              <a:ext cx="903900" cy="109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0027" tIns="130027" rIns="130027" bIns="130027" anchor="t" anchorCtr="0">
              <a:noAutofit/>
            </a:bodyPr>
            <a:lstStyle/>
            <a:p>
              <a:pPr>
                <a:lnSpc>
                  <a:spcPct val="160000"/>
                </a:lnSpc>
              </a:pPr>
              <a:r>
                <a:rPr lang="en-GB" sz="1138">
                  <a:latin typeface="Proxima Nova"/>
                  <a:ea typeface="Proxima Nova"/>
                  <a:cs typeface="Proxima Nova"/>
                  <a:sym typeface="Proxima Nova"/>
                </a:rPr>
                <a:t>- high</a:t>
              </a:r>
              <a:endParaRPr sz="1138"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>
                <a:lnSpc>
                  <a:spcPct val="160000"/>
                </a:lnSpc>
              </a:pPr>
              <a:endParaRPr sz="1138"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>
                <a:lnSpc>
                  <a:spcPct val="160000"/>
                </a:lnSpc>
              </a:pPr>
              <a:endParaRPr sz="1138"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>
                <a:lnSpc>
                  <a:spcPct val="160000"/>
                </a:lnSpc>
              </a:pPr>
              <a:r>
                <a:rPr lang="en-GB" sz="1138">
                  <a:latin typeface="Proxima Nova"/>
                  <a:ea typeface="Proxima Nova"/>
                  <a:cs typeface="Proxima Nova"/>
                  <a:sym typeface="Proxima Nova"/>
                </a:rPr>
                <a:t>- medium</a:t>
              </a:r>
              <a:endParaRPr sz="1138"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>
                <a:lnSpc>
                  <a:spcPct val="160000"/>
                </a:lnSpc>
              </a:pPr>
              <a:endParaRPr sz="1138"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>
                <a:lnSpc>
                  <a:spcPct val="160000"/>
                </a:lnSpc>
                <a:buClr>
                  <a:schemeClr val="dk1"/>
                </a:buClr>
                <a:buSzPts val="1100"/>
              </a:pPr>
              <a:endParaRPr sz="1138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>
                <a:lnSpc>
                  <a:spcPct val="160000"/>
                </a:lnSpc>
                <a:buClr>
                  <a:schemeClr val="dk1"/>
                </a:buClr>
                <a:buSzPts val="1100"/>
              </a:pPr>
              <a:r>
                <a:rPr lang="en-GB" sz="1138">
                  <a:solidFill>
                    <a:schemeClr val="dk1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- low</a:t>
              </a:r>
              <a:endParaRPr sz="1138"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109" name="Google Shape;109;p13"/>
            <p:cNvSpPr txBox="1"/>
            <p:nvPr/>
          </p:nvSpPr>
          <p:spPr>
            <a:xfrm>
              <a:off x="647341" y="3778934"/>
              <a:ext cx="1102800" cy="22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0027" tIns="130027" rIns="130027" bIns="130027" anchor="t" anchorCtr="0">
              <a:noAutofit/>
            </a:bodyPr>
            <a:lstStyle/>
            <a:p>
              <a:pPr>
                <a:lnSpc>
                  <a:spcPct val="160000"/>
                </a:lnSpc>
              </a:pPr>
              <a:r>
                <a:rPr lang="en-GB" sz="1138" b="1">
                  <a:latin typeface="Proxima Nova"/>
                  <a:ea typeface="Proxima Nova"/>
                  <a:cs typeface="Proxima Nova"/>
                  <a:sym typeface="Proxima Nova"/>
                </a:rPr>
                <a:t>Focus level:</a:t>
              </a:r>
              <a:endParaRPr sz="1138" b="1"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  <p:sp>
        <p:nvSpPr>
          <p:cNvPr id="110" name="Google Shape;110;p13"/>
          <p:cNvSpPr/>
          <p:nvPr/>
        </p:nvSpPr>
        <p:spPr>
          <a:xfrm rot="1291" flipH="1">
            <a:off x="6057707" y="5883244"/>
            <a:ext cx="1135787" cy="766720"/>
          </a:xfrm>
          <a:prstGeom prst="rect">
            <a:avLst/>
          </a:prstGeom>
          <a:solidFill>
            <a:srgbClr val="741A48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-GB"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Analyzing test results</a:t>
            </a:r>
            <a:endParaRPr sz="1138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1" name="Google Shape;111;p13"/>
          <p:cNvSpPr/>
          <p:nvPr/>
        </p:nvSpPr>
        <p:spPr>
          <a:xfrm>
            <a:off x="8645796" y="2539102"/>
            <a:ext cx="1232213" cy="745813"/>
          </a:xfrm>
          <a:prstGeom prst="rect">
            <a:avLst/>
          </a:prstGeom>
          <a:solidFill>
            <a:srgbClr val="C27BA0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-GB"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Responcibility</a:t>
            </a:r>
            <a:endParaRPr sz="1138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2" name="Google Shape;112;p13"/>
          <p:cNvSpPr/>
          <p:nvPr/>
        </p:nvSpPr>
        <p:spPr>
          <a:xfrm>
            <a:off x="274347" y="4185644"/>
            <a:ext cx="1297493" cy="745813"/>
          </a:xfrm>
          <a:prstGeom prst="rect">
            <a:avLst/>
          </a:prstGeom>
          <a:solidFill>
            <a:srgbClr val="C27BA0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-GB"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BA (spec., mockups)</a:t>
            </a:r>
            <a:endParaRPr sz="1138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3" name="Google Shape;113;p13"/>
          <p:cNvSpPr/>
          <p:nvPr/>
        </p:nvSpPr>
        <p:spPr>
          <a:xfrm>
            <a:off x="274347" y="4993395"/>
            <a:ext cx="1297493" cy="745813"/>
          </a:xfrm>
          <a:prstGeom prst="rect">
            <a:avLst/>
          </a:prstGeom>
          <a:solidFill>
            <a:srgbClr val="C27BA0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-GB"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Customer Interviews</a:t>
            </a:r>
            <a:endParaRPr sz="1138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4" name="Google Shape;114;p13"/>
          <p:cNvSpPr/>
          <p:nvPr/>
        </p:nvSpPr>
        <p:spPr>
          <a:xfrm>
            <a:off x="274347" y="5832186"/>
            <a:ext cx="1297493" cy="745813"/>
          </a:xfrm>
          <a:prstGeom prst="rect">
            <a:avLst/>
          </a:prstGeom>
          <a:solidFill>
            <a:srgbClr val="C27BA0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-GB"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UX/ Desing</a:t>
            </a:r>
            <a:endParaRPr sz="1138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5" name="Google Shape;115;p13"/>
          <p:cNvSpPr/>
          <p:nvPr/>
        </p:nvSpPr>
        <p:spPr>
          <a:xfrm>
            <a:off x="1759965" y="5008968"/>
            <a:ext cx="1297493" cy="745813"/>
          </a:xfrm>
          <a:prstGeom prst="rect">
            <a:avLst/>
          </a:prstGeom>
          <a:solidFill>
            <a:srgbClr val="C27BA0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-GB"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Metrics of success</a:t>
            </a:r>
            <a:endParaRPr sz="1138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6" name="Google Shape;116;p13"/>
          <p:cNvSpPr/>
          <p:nvPr/>
        </p:nvSpPr>
        <p:spPr>
          <a:xfrm>
            <a:off x="3273280" y="5861093"/>
            <a:ext cx="1297493" cy="745813"/>
          </a:xfrm>
          <a:prstGeom prst="rect">
            <a:avLst/>
          </a:prstGeom>
          <a:solidFill>
            <a:srgbClr val="C27BA0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-GB"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Risk Management</a:t>
            </a:r>
            <a:endParaRPr sz="1138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7" name="Google Shape;117;p13"/>
          <p:cNvSpPr/>
          <p:nvPr/>
        </p:nvSpPr>
        <p:spPr>
          <a:xfrm>
            <a:off x="3273280" y="6697075"/>
            <a:ext cx="1297493" cy="473600"/>
          </a:xfrm>
          <a:prstGeom prst="rect">
            <a:avLst/>
          </a:prstGeom>
          <a:solidFill>
            <a:srgbClr val="C27BA0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-GB"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Reporting</a:t>
            </a:r>
            <a:endParaRPr sz="1138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8" name="Google Shape;118;p13"/>
          <p:cNvSpPr/>
          <p:nvPr/>
        </p:nvSpPr>
        <p:spPr>
          <a:xfrm>
            <a:off x="3289067" y="7260844"/>
            <a:ext cx="1297493" cy="608000"/>
          </a:xfrm>
          <a:prstGeom prst="rect">
            <a:avLst/>
          </a:prstGeom>
          <a:solidFill>
            <a:srgbClr val="C27BA0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-GB"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Build relationship</a:t>
            </a:r>
            <a:endParaRPr sz="1138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9" name="Google Shape;119;p13"/>
          <p:cNvSpPr/>
          <p:nvPr/>
        </p:nvSpPr>
        <p:spPr>
          <a:xfrm>
            <a:off x="8668836" y="6740346"/>
            <a:ext cx="1232213" cy="745813"/>
          </a:xfrm>
          <a:prstGeom prst="rect">
            <a:avLst/>
          </a:prstGeom>
          <a:solidFill>
            <a:srgbClr val="C27BA0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-GB"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Ability to focus</a:t>
            </a:r>
            <a:endParaRPr sz="1138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0" name="Google Shape;120;p13"/>
          <p:cNvSpPr/>
          <p:nvPr/>
        </p:nvSpPr>
        <p:spPr>
          <a:xfrm>
            <a:off x="10038188" y="5882853"/>
            <a:ext cx="1232213" cy="745813"/>
          </a:xfrm>
          <a:prstGeom prst="rect">
            <a:avLst/>
          </a:prstGeom>
          <a:solidFill>
            <a:srgbClr val="C27BA0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-GB"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Delegation</a:t>
            </a:r>
            <a:endParaRPr sz="1138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1" name="Google Shape;121;p13"/>
          <p:cNvSpPr/>
          <p:nvPr/>
        </p:nvSpPr>
        <p:spPr>
          <a:xfrm>
            <a:off x="7283468" y="7304115"/>
            <a:ext cx="1297493" cy="608000"/>
          </a:xfrm>
          <a:prstGeom prst="rect">
            <a:avLst/>
          </a:prstGeom>
          <a:solidFill>
            <a:srgbClr val="741A48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>
              <a:lnSpc>
                <a:spcPct val="115000"/>
              </a:lnSpc>
              <a:buClr>
                <a:srgbClr val="000000"/>
              </a:buClr>
              <a:buSzPts val="1100"/>
            </a:pPr>
            <a:r>
              <a:rPr lang="en-GB"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Automation</a:t>
            </a:r>
            <a:endParaRPr sz="1138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2" name="Google Shape;122;p13"/>
          <p:cNvSpPr/>
          <p:nvPr/>
        </p:nvSpPr>
        <p:spPr>
          <a:xfrm>
            <a:off x="6059804" y="7304115"/>
            <a:ext cx="1135787" cy="608000"/>
          </a:xfrm>
          <a:prstGeom prst="rect">
            <a:avLst/>
          </a:prstGeom>
          <a:solidFill>
            <a:srgbClr val="741A48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>
              <a:lnSpc>
                <a:spcPct val="115000"/>
              </a:lnSpc>
              <a:buClr>
                <a:srgbClr val="000000"/>
              </a:buClr>
              <a:buSzPts val="1100"/>
            </a:pPr>
            <a:r>
              <a:rPr lang="en-GB"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Estimation</a:t>
            </a:r>
            <a:endParaRPr sz="1138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3" name="Shape 71">
            <a:extLst>
              <a:ext uri="{FF2B5EF4-FFF2-40B4-BE49-F238E27FC236}">
                <a16:creationId xmlns:a16="http://schemas.microsoft.com/office/drawing/2014/main" id="{48FF1F7A-9212-D343-9839-9F2A20262AA9}"/>
              </a:ext>
            </a:extLst>
          </p:cNvPr>
          <p:cNvSpPr/>
          <p:nvPr/>
        </p:nvSpPr>
        <p:spPr>
          <a:xfrm>
            <a:off x="22756" y="261381"/>
            <a:ext cx="10736213" cy="1121707"/>
          </a:xfrm>
          <a:prstGeom prst="rect">
            <a:avLst/>
          </a:prstGeom>
          <a:solidFill>
            <a:srgbClr val="4BB777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endParaRPr sz="1991"/>
          </a:p>
        </p:txBody>
      </p:sp>
      <p:sp>
        <p:nvSpPr>
          <p:cNvPr id="124" name="Shape 75">
            <a:extLst>
              <a:ext uri="{FF2B5EF4-FFF2-40B4-BE49-F238E27FC236}">
                <a16:creationId xmlns:a16="http://schemas.microsoft.com/office/drawing/2014/main" id="{A7F29D6A-4531-974C-B1A4-A0469C8B08D3}"/>
              </a:ext>
            </a:extLst>
          </p:cNvPr>
          <p:cNvSpPr txBox="1"/>
          <p:nvPr/>
        </p:nvSpPr>
        <p:spPr>
          <a:xfrm>
            <a:off x="256987" y="452350"/>
            <a:ext cx="10479440" cy="813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7" tIns="130027" rIns="130027" bIns="130027" anchor="t" anchorCtr="0">
            <a:noAutofit/>
          </a:bodyPr>
          <a:lstStyle/>
          <a:p>
            <a:r>
              <a:rPr lang="ru-RU" sz="28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Аргумент 1. Техническая составляющая растет и углубляется</a:t>
            </a:r>
            <a:endParaRPr sz="2800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25" name="Picture 124">
            <a:extLst>
              <a:ext uri="{FF2B5EF4-FFF2-40B4-BE49-F238E27FC236}">
                <a16:creationId xmlns:a16="http://schemas.microsoft.com/office/drawing/2014/main" id="{80AFA6ED-23BA-0545-AA07-53258CEDF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9359" y="182355"/>
            <a:ext cx="1316041" cy="1316041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B8E3661B-9584-9446-BD43-13A8FA5DA7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9342" y="8057072"/>
            <a:ext cx="2596960" cy="149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93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71">
            <a:extLst>
              <a:ext uri="{FF2B5EF4-FFF2-40B4-BE49-F238E27FC236}">
                <a16:creationId xmlns:a16="http://schemas.microsoft.com/office/drawing/2014/main" id="{48FF1F7A-9212-D343-9839-9F2A20262AA9}"/>
              </a:ext>
            </a:extLst>
          </p:cNvPr>
          <p:cNvSpPr/>
          <p:nvPr/>
        </p:nvSpPr>
        <p:spPr>
          <a:xfrm>
            <a:off x="22756" y="261381"/>
            <a:ext cx="10736213" cy="1121707"/>
          </a:xfrm>
          <a:prstGeom prst="rect">
            <a:avLst/>
          </a:prstGeom>
          <a:solidFill>
            <a:srgbClr val="4BB777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endParaRPr sz="1991"/>
          </a:p>
        </p:txBody>
      </p:sp>
      <p:sp>
        <p:nvSpPr>
          <p:cNvPr id="124" name="Shape 75">
            <a:extLst>
              <a:ext uri="{FF2B5EF4-FFF2-40B4-BE49-F238E27FC236}">
                <a16:creationId xmlns:a16="http://schemas.microsoft.com/office/drawing/2014/main" id="{A7F29D6A-4531-974C-B1A4-A0469C8B08D3}"/>
              </a:ext>
            </a:extLst>
          </p:cNvPr>
          <p:cNvSpPr txBox="1"/>
          <p:nvPr/>
        </p:nvSpPr>
        <p:spPr>
          <a:xfrm>
            <a:off x="256987" y="452350"/>
            <a:ext cx="10479440" cy="813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7" tIns="130027" rIns="130027" bIns="130027" anchor="t" anchorCtr="0">
            <a:noAutofit/>
          </a:bodyPr>
          <a:lstStyle/>
          <a:p>
            <a:r>
              <a:rPr lang="ru-RU" sz="32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Аргумент 2. </a:t>
            </a:r>
            <a:r>
              <a:rPr lang="en-US" sz="32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“</a:t>
            </a:r>
            <a:r>
              <a:rPr lang="ru-RU" sz="32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Горизонталь </a:t>
            </a:r>
            <a:r>
              <a:rPr lang="en-US" sz="32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QA</a:t>
            </a:r>
            <a:r>
              <a:rPr lang="ru-RU" sz="32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”</a:t>
            </a:r>
            <a:r>
              <a:rPr lang="en-US" sz="32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= </a:t>
            </a:r>
            <a:r>
              <a:rPr lang="ru-RU" sz="32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Вертикаль </a:t>
            </a:r>
            <a:r>
              <a:rPr lang="en-US" sz="32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Dev / PM / C..O</a:t>
            </a:r>
            <a:endParaRPr sz="3200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25" name="Picture 124">
            <a:extLst>
              <a:ext uri="{FF2B5EF4-FFF2-40B4-BE49-F238E27FC236}">
                <a16:creationId xmlns:a16="http://schemas.microsoft.com/office/drawing/2014/main" id="{80AFA6ED-23BA-0545-AA07-53258CEDF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9359" y="182355"/>
            <a:ext cx="1316041" cy="1316041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B8E3661B-9584-9446-BD43-13A8FA5DA7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9342" y="8057072"/>
            <a:ext cx="2596960" cy="1490429"/>
          </a:xfrm>
          <a:prstGeom prst="rect">
            <a:avLst/>
          </a:prstGeom>
        </p:spPr>
      </p:pic>
      <p:sp>
        <p:nvSpPr>
          <p:cNvPr id="8" name="Google Shape;54;p13">
            <a:extLst>
              <a:ext uri="{FF2B5EF4-FFF2-40B4-BE49-F238E27FC236}">
                <a16:creationId xmlns:a16="http://schemas.microsoft.com/office/drawing/2014/main" id="{89E9EC2B-74AD-8347-8709-9DC07EB0A033}"/>
              </a:ext>
            </a:extLst>
          </p:cNvPr>
          <p:cNvSpPr/>
          <p:nvPr/>
        </p:nvSpPr>
        <p:spPr>
          <a:xfrm>
            <a:off x="437520" y="2127732"/>
            <a:ext cx="1297493" cy="473600"/>
          </a:xfrm>
          <a:prstGeom prst="rect">
            <a:avLst/>
          </a:prstGeom>
          <a:solidFill>
            <a:srgbClr val="D0E0E3"/>
          </a:solidFill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/>
            <a:r>
              <a:rPr lang="en-GB" sz="1138" b="1">
                <a:latin typeface="Proxima Nova"/>
                <a:ea typeface="Proxima Nova"/>
                <a:cs typeface="Proxima Nova"/>
                <a:sym typeface="Proxima Nova"/>
              </a:rPr>
              <a:t>PRODUCT MANAGEMENT</a:t>
            </a:r>
            <a:endParaRPr sz="1138"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" name="Google Shape;55;p13">
            <a:extLst>
              <a:ext uri="{FF2B5EF4-FFF2-40B4-BE49-F238E27FC236}">
                <a16:creationId xmlns:a16="http://schemas.microsoft.com/office/drawing/2014/main" id="{79EAF1F3-9837-BE41-9D24-6D4A009FEB4F}"/>
              </a:ext>
            </a:extLst>
          </p:cNvPr>
          <p:cNvSpPr/>
          <p:nvPr/>
        </p:nvSpPr>
        <p:spPr>
          <a:xfrm>
            <a:off x="1912365" y="2127732"/>
            <a:ext cx="1297493" cy="473600"/>
          </a:xfrm>
          <a:prstGeom prst="rect">
            <a:avLst/>
          </a:prstGeom>
          <a:solidFill>
            <a:srgbClr val="D0E0E3"/>
          </a:solidFill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/>
            <a:r>
              <a:rPr lang="en-GB" sz="1138" b="1">
                <a:latin typeface="Proxima Nova"/>
                <a:ea typeface="Proxima Nova"/>
                <a:cs typeface="Proxima Nova"/>
                <a:sym typeface="Proxima Nova"/>
              </a:rPr>
              <a:t>STRATEGIC MANAGEMENT</a:t>
            </a:r>
            <a:endParaRPr sz="1138"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0" name="Google Shape;56;p13">
            <a:extLst>
              <a:ext uri="{FF2B5EF4-FFF2-40B4-BE49-F238E27FC236}">
                <a16:creationId xmlns:a16="http://schemas.microsoft.com/office/drawing/2014/main" id="{B40292CA-3647-594B-BBC5-CA32D458C0FE}"/>
              </a:ext>
            </a:extLst>
          </p:cNvPr>
          <p:cNvSpPr/>
          <p:nvPr/>
        </p:nvSpPr>
        <p:spPr>
          <a:xfrm>
            <a:off x="3410320" y="2127732"/>
            <a:ext cx="1297493" cy="473600"/>
          </a:xfrm>
          <a:prstGeom prst="rect">
            <a:avLst/>
          </a:prstGeom>
          <a:solidFill>
            <a:srgbClr val="D0E0E3"/>
          </a:solidFill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/>
            <a:r>
              <a:rPr lang="en-GB" sz="1138" b="1">
                <a:latin typeface="Proxima Nova"/>
                <a:ea typeface="Proxima Nova"/>
                <a:cs typeface="Proxima Nova"/>
                <a:sym typeface="Proxima Nova"/>
              </a:rPr>
              <a:t>PROJECT MANAGEMENT</a:t>
            </a:r>
            <a:endParaRPr sz="1138"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" name="Google Shape;57;p13">
            <a:extLst>
              <a:ext uri="{FF2B5EF4-FFF2-40B4-BE49-F238E27FC236}">
                <a16:creationId xmlns:a16="http://schemas.microsoft.com/office/drawing/2014/main" id="{E7645869-B3BB-DA41-A93A-EE1D5F1BAD5D}"/>
              </a:ext>
            </a:extLst>
          </p:cNvPr>
          <p:cNvSpPr/>
          <p:nvPr/>
        </p:nvSpPr>
        <p:spPr>
          <a:xfrm>
            <a:off x="4908271" y="2127732"/>
            <a:ext cx="1135787" cy="473600"/>
          </a:xfrm>
          <a:prstGeom prst="rect">
            <a:avLst/>
          </a:prstGeom>
          <a:solidFill>
            <a:srgbClr val="D0E0E3"/>
          </a:solidFill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/>
            <a:r>
              <a:rPr lang="en-GB" sz="1138" b="1">
                <a:latin typeface="Proxima Nova"/>
                <a:ea typeface="Proxima Nova"/>
                <a:cs typeface="Proxima Nova"/>
                <a:sym typeface="Proxima Nova"/>
              </a:rPr>
              <a:t>QUALITY ASSURANCE</a:t>
            </a:r>
            <a:endParaRPr sz="1138"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" name="Google Shape;58;p13">
            <a:extLst>
              <a:ext uri="{FF2B5EF4-FFF2-40B4-BE49-F238E27FC236}">
                <a16:creationId xmlns:a16="http://schemas.microsoft.com/office/drawing/2014/main" id="{F961516F-D919-FB46-BD8C-0F70F7905F45}"/>
              </a:ext>
            </a:extLst>
          </p:cNvPr>
          <p:cNvSpPr/>
          <p:nvPr/>
        </p:nvSpPr>
        <p:spPr>
          <a:xfrm>
            <a:off x="6196519" y="2127732"/>
            <a:ext cx="1135787" cy="473600"/>
          </a:xfrm>
          <a:prstGeom prst="rect">
            <a:avLst/>
          </a:prstGeom>
          <a:solidFill>
            <a:srgbClr val="D0E0E3"/>
          </a:solidFill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/>
            <a:endParaRPr sz="1800" b="1">
              <a:latin typeface="Proxima Nova"/>
              <a:ea typeface="Proxima Nova"/>
              <a:cs typeface="Proxima Nova"/>
              <a:sym typeface="Proxima Nova"/>
            </a:endParaRPr>
          </a:p>
          <a:p>
            <a:pPr algn="ctr"/>
            <a:r>
              <a:rPr lang="en-GB" sz="1800" b="1">
                <a:latin typeface="Proxima Nova"/>
                <a:ea typeface="Proxima Nova"/>
                <a:cs typeface="Proxima Nova"/>
                <a:sym typeface="Proxima Nova"/>
              </a:rPr>
              <a:t>TESTING</a:t>
            </a:r>
            <a:br>
              <a:rPr lang="en-GB" sz="1800" b="1">
                <a:latin typeface="Proxima Nova"/>
                <a:ea typeface="Proxima Nova"/>
                <a:cs typeface="Proxima Nova"/>
                <a:sym typeface="Proxima Nova"/>
              </a:rPr>
            </a:br>
            <a:endParaRPr sz="1800"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" name="Google Shape;59;p13">
            <a:extLst>
              <a:ext uri="{FF2B5EF4-FFF2-40B4-BE49-F238E27FC236}">
                <a16:creationId xmlns:a16="http://schemas.microsoft.com/office/drawing/2014/main" id="{955BF097-FC05-004B-9D8F-844179906818}"/>
              </a:ext>
            </a:extLst>
          </p:cNvPr>
          <p:cNvSpPr/>
          <p:nvPr/>
        </p:nvSpPr>
        <p:spPr>
          <a:xfrm>
            <a:off x="7484774" y="2127732"/>
            <a:ext cx="1232213" cy="473600"/>
          </a:xfrm>
          <a:prstGeom prst="rect">
            <a:avLst/>
          </a:prstGeom>
          <a:solidFill>
            <a:srgbClr val="D0E0E3"/>
          </a:solidFill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/>
            <a:r>
              <a:rPr lang="en-GB" sz="1800" b="1">
                <a:latin typeface="Proxima Nova"/>
                <a:ea typeface="Proxima Nova"/>
                <a:cs typeface="Proxima Nova"/>
                <a:sym typeface="Proxima Nova"/>
              </a:rPr>
              <a:t>TECH</a:t>
            </a:r>
            <a:endParaRPr sz="1800"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4" name="Google Shape;60;p13">
            <a:extLst>
              <a:ext uri="{FF2B5EF4-FFF2-40B4-BE49-F238E27FC236}">
                <a16:creationId xmlns:a16="http://schemas.microsoft.com/office/drawing/2014/main" id="{FD86F4A6-56F8-E44A-904A-521ED0C10FFE}"/>
              </a:ext>
            </a:extLst>
          </p:cNvPr>
          <p:cNvSpPr/>
          <p:nvPr/>
        </p:nvSpPr>
        <p:spPr>
          <a:xfrm>
            <a:off x="10190587" y="2127732"/>
            <a:ext cx="1232213" cy="473600"/>
          </a:xfrm>
          <a:prstGeom prst="rect">
            <a:avLst/>
          </a:prstGeom>
          <a:solidFill>
            <a:srgbClr val="D0E0E3"/>
          </a:solidFill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/>
            <a:r>
              <a:rPr lang="en-GB" sz="1138" b="1">
                <a:latin typeface="Proxima Nova"/>
                <a:ea typeface="Proxima Nova"/>
                <a:cs typeface="Proxima Nova"/>
                <a:sym typeface="Proxima Nova"/>
              </a:rPr>
              <a:t>TEAM LEAD</a:t>
            </a:r>
            <a:endParaRPr sz="1138"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5" name="Google Shape;61;p13">
            <a:extLst>
              <a:ext uri="{FF2B5EF4-FFF2-40B4-BE49-F238E27FC236}">
                <a16:creationId xmlns:a16="http://schemas.microsoft.com/office/drawing/2014/main" id="{A66E8ABF-7757-0C4B-B5BC-E975B30373C2}"/>
              </a:ext>
            </a:extLst>
          </p:cNvPr>
          <p:cNvSpPr/>
          <p:nvPr/>
        </p:nvSpPr>
        <p:spPr>
          <a:xfrm>
            <a:off x="1912363" y="2691466"/>
            <a:ext cx="1297493" cy="745813"/>
          </a:xfrm>
          <a:prstGeom prst="rect">
            <a:avLst/>
          </a:prstGeom>
          <a:solidFill>
            <a:srgbClr val="C27BA0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-GB" sz="1138" b="1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Test </a:t>
            </a:r>
            <a:br>
              <a:rPr lang="en-GB" sz="1138" b="1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-GB" sz="1138" b="1" dirty="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Strategies</a:t>
            </a:r>
            <a:endParaRPr sz="1138" b="1" dirty="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6" name="Google Shape;62;p13">
            <a:extLst>
              <a:ext uri="{FF2B5EF4-FFF2-40B4-BE49-F238E27FC236}">
                <a16:creationId xmlns:a16="http://schemas.microsoft.com/office/drawing/2014/main" id="{A7BF9E7A-C13C-6247-A6DE-42BB0DA824E2}"/>
              </a:ext>
            </a:extLst>
          </p:cNvPr>
          <p:cNvSpPr/>
          <p:nvPr/>
        </p:nvSpPr>
        <p:spPr>
          <a:xfrm>
            <a:off x="3410319" y="2691484"/>
            <a:ext cx="1297493" cy="745813"/>
          </a:xfrm>
          <a:prstGeom prst="rect">
            <a:avLst/>
          </a:prstGeom>
          <a:solidFill>
            <a:srgbClr val="C27BA0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-GB"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Agile practices</a:t>
            </a:r>
            <a:endParaRPr sz="1138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7" name="Google Shape;63;p13">
            <a:extLst>
              <a:ext uri="{FF2B5EF4-FFF2-40B4-BE49-F238E27FC236}">
                <a16:creationId xmlns:a16="http://schemas.microsoft.com/office/drawing/2014/main" id="{E7522054-C4D3-6C43-90BE-205E589240BB}"/>
              </a:ext>
            </a:extLst>
          </p:cNvPr>
          <p:cNvSpPr/>
          <p:nvPr/>
        </p:nvSpPr>
        <p:spPr>
          <a:xfrm>
            <a:off x="4914456" y="2691476"/>
            <a:ext cx="1135787" cy="745813"/>
          </a:xfrm>
          <a:prstGeom prst="rect">
            <a:avLst/>
          </a:prstGeom>
          <a:solidFill>
            <a:srgbClr val="C27BA0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-GB"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Testing Process</a:t>
            </a:r>
            <a:endParaRPr sz="1138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8" name="Google Shape;64;p13">
            <a:extLst>
              <a:ext uri="{FF2B5EF4-FFF2-40B4-BE49-F238E27FC236}">
                <a16:creationId xmlns:a16="http://schemas.microsoft.com/office/drawing/2014/main" id="{AED41E89-5861-B841-B56D-9D53963CD40F}"/>
              </a:ext>
            </a:extLst>
          </p:cNvPr>
          <p:cNvSpPr/>
          <p:nvPr/>
        </p:nvSpPr>
        <p:spPr>
          <a:xfrm>
            <a:off x="6208329" y="2691484"/>
            <a:ext cx="1135787" cy="745813"/>
          </a:xfrm>
          <a:prstGeom prst="rect">
            <a:avLst/>
          </a:prstGeom>
          <a:solidFill>
            <a:srgbClr val="741A48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-GB"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Domain Knowledge</a:t>
            </a:r>
            <a:endParaRPr sz="1138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9" name="Google Shape;65;p13">
            <a:extLst>
              <a:ext uri="{FF2B5EF4-FFF2-40B4-BE49-F238E27FC236}">
                <a16:creationId xmlns:a16="http://schemas.microsoft.com/office/drawing/2014/main" id="{78C8AEF0-9EC3-1C44-8E3C-85FE560292EC}"/>
              </a:ext>
            </a:extLst>
          </p:cNvPr>
          <p:cNvSpPr/>
          <p:nvPr/>
        </p:nvSpPr>
        <p:spPr>
          <a:xfrm>
            <a:off x="7502231" y="2691502"/>
            <a:ext cx="1232213" cy="745813"/>
          </a:xfrm>
          <a:prstGeom prst="rect">
            <a:avLst/>
          </a:prstGeom>
          <a:solidFill>
            <a:srgbClr val="741A48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-GB"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Continuous integration</a:t>
            </a:r>
            <a:endParaRPr sz="1138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0" name="Google Shape;66;p13">
            <a:extLst>
              <a:ext uri="{FF2B5EF4-FFF2-40B4-BE49-F238E27FC236}">
                <a16:creationId xmlns:a16="http://schemas.microsoft.com/office/drawing/2014/main" id="{84C3A069-17E7-CC4D-93AB-8362B09E0707}"/>
              </a:ext>
            </a:extLst>
          </p:cNvPr>
          <p:cNvSpPr/>
          <p:nvPr/>
        </p:nvSpPr>
        <p:spPr>
          <a:xfrm>
            <a:off x="10188330" y="2691466"/>
            <a:ext cx="1232213" cy="745813"/>
          </a:xfrm>
          <a:prstGeom prst="rect">
            <a:avLst/>
          </a:prstGeom>
          <a:solidFill>
            <a:srgbClr val="C27BA0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-GB"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Build team</a:t>
            </a:r>
            <a:endParaRPr sz="1138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1" name="Google Shape;67;p13">
            <a:extLst>
              <a:ext uri="{FF2B5EF4-FFF2-40B4-BE49-F238E27FC236}">
                <a16:creationId xmlns:a16="http://schemas.microsoft.com/office/drawing/2014/main" id="{30D1CA1B-5A63-A84D-8A20-A9DC8678810A}"/>
              </a:ext>
            </a:extLst>
          </p:cNvPr>
          <p:cNvSpPr/>
          <p:nvPr/>
        </p:nvSpPr>
        <p:spPr>
          <a:xfrm>
            <a:off x="1918531" y="3514773"/>
            <a:ext cx="1297493" cy="745813"/>
          </a:xfrm>
          <a:prstGeom prst="rect">
            <a:avLst/>
          </a:prstGeom>
          <a:solidFill>
            <a:srgbClr val="C27BA0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>
              <a:lnSpc>
                <a:spcPct val="115000"/>
              </a:lnSpc>
              <a:buClr>
                <a:srgbClr val="000000"/>
              </a:buClr>
              <a:buSzPts val="1100"/>
            </a:pPr>
            <a:endParaRPr sz="1138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algn="ctr">
              <a:lnSpc>
                <a:spcPct val="115000"/>
              </a:lnSpc>
              <a:buClr>
                <a:srgbClr val="000000"/>
              </a:buClr>
              <a:buSzPts val="1100"/>
            </a:pPr>
            <a:r>
              <a:rPr lang="en-GB"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Missions/ Policy</a:t>
            </a:r>
            <a:endParaRPr sz="1138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algn="ctr">
              <a:lnSpc>
                <a:spcPct val="115000"/>
              </a:lnSpc>
              <a:buClr>
                <a:srgbClr val="000000"/>
              </a:buClr>
              <a:buSzPts val="1100"/>
            </a:pPr>
            <a:endParaRPr sz="1138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2" name="Google Shape;68;p13">
            <a:extLst>
              <a:ext uri="{FF2B5EF4-FFF2-40B4-BE49-F238E27FC236}">
                <a16:creationId xmlns:a16="http://schemas.microsoft.com/office/drawing/2014/main" id="{9414076D-BBCC-4943-9928-3481E0EBC3E2}"/>
              </a:ext>
            </a:extLst>
          </p:cNvPr>
          <p:cNvSpPr/>
          <p:nvPr/>
        </p:nvSpPr>
        <p:spPr>
          <a:xfrm>
            <a:off x="3416487" y="3527467"/>
            <a:ext cx="1297493" cy="745813"/>
          </a:xfrm>
          <a:prstGeom prst="rect">
            <a:avLst/>
          </a:prstGeom>
          <a:solidFill>
            <a:srgbClr val="C27BA0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>
              <a:lnSpc>
                <a:spcPct val="115000"/>
              </a:lnSpc>
              <a:buClr>
                <a:srgbClr val="000000"/>
              </a:buClr>
              <a:buSzPts val="1100"/>
            </a:pPr>
            <a:r>
              <a:rPr lang="en-GB"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Planning</a:t>
            </a:r>
            <a:endParaRPr sz="1138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3" name="Google Shape;69;p13">
            <a:extLst>
              <a:ext uri="{FF2B5EF4-FFF2-40B4-BE49-F238E27FC236}">
                <a16:creationId xmlns:a16="http://schemas.microsoft.com/office/drawing/2014/main" id="{51BD8C4C-D9FE-344A-B66A-285F5A61DB22}"/>
              </a:ext>
            </a:extLst>
          </p:cNvPr>
          <p:cNvSpPr/>
          <p:nvPr/>
        </p:nvSpPr>
        <p:spPr>
          <a:xfrm>
            <a:off x="4928892" y="3527428"/>
            <a:ext cx="1135787" cy="745813"/>
          </a:xfrm>
          <a:prstGeom prst="rect">
            <a:avLst/>
          </a:prstGeom>
          <a:solidFill>
            <a:srgbClr val="C27BA0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>
              <a:lnSpc>
                <a:spcPct val="115000"/>
              </a:lnSpc>
              <a:buClr>
                <a:srgbClr val="000000"/>
              </a:buClr>
              <a:buSzPts val="1100"/>
            </a:pPr>
            <a:r>
              <a:rPr lang="en-GB"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QA assessments &amp; reviews</a:t>
            </a:r>
            <a:endParaRPr sz="1138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4" name="Google Shape;70;p13">
            <a:extLst>
              <a:ext uri="{FF2B5EF4-FFF2-40B4-BE49-F238E27FC236}">
                <a16:creationId xmlns:a16="http://schemas.microsoft.com/office/drawing/2014/main" id="{D93DA1F6-F441-7542-8C30-1E776E443614}"/>
              </a:ext>
            </a:extLst>
          </p:cNvPr>
          <p:cNvSpPr/>
          <p:nvPr/>
        </p:nvSpPr>
        <p:spPr>
          <a:xfrm>
            <a:off x="6198742" y="4363477"/>
            <a:ext cx="1135787" cy="745813"/>
          </a:xfrm>
          <a:prstGeom prst="rect">
            <a:avLst/>
          </a:prstGeom>
          <a:solidFill>
            <a:srgbClr val="741A48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>
              <a:lnSpc>
                <a:spcPct val="115000"/>
              </a:lnSpc>
              <a:buClr>
                <a:srgbClr val="000000"/>
              </a:buClr>
              <a:buSzPts val="1100"/>
            </a:pPr>
            <a:r>
              <a:rPr lang="en-GB"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Defect hunting</a:t>
            </a:r>
            <a:endParaRPr sz="1138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5" name="Google Shape;71;p13">
            <a:extLst>
              <a:ext uri="{FF2B5EF4-FFF2-40B4-BE49-F238E27FC236}">
                <a16:creationId xmlns:a16="http://schemas.microsoft.com/office/drawing/2014/main" id="{542250EE-1F2F-C242-9897-6622551108BE}"/>
              </a:ext>
            </a:extLst>
          </p:cNvPr>
          <p:cNvSpPr/>
          <p:nvPr/>
        </p:nvSpPr>
        <p:spPr>
          <a:xfrm>
            <a:off x="7513821" y="3527484"/>
            <a:ext cx="1232213" cy="745813"/>
          </a:xfrm>
          <a:prstGeom prst="rect">
            <a:avLst/>
          </a:prstGeom>
          <a:solidFill>
            <a:srgbClr val="741A48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>
              <a:lnSpc>
                <a:spcPct val="115000"/>
              </a:lnSpc>
              <a:buClr>
                <a:srgbClr val="000000"/>
              </a:buClr>
              <a:buSzPts val="1100"/>
            </a:pPr>
            <a:r>
              <a:rPr lang="en-GB"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Testing Microservices</a:t>
            </a:r>
            <a:endParaRPr sz="1138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6" name="Google Shape;72;p13">
            <a:extLst>
              <a:ext uri="{FF2B5EF4-FFF2-40B4-BE49-F238E27FC236}">
                <a16:creationId xmlns:a16="http://schemas.microsoft.com/office/drawing/2014/main" id="{FC2D72CC-49A2-AE4E-9F2B-66D5CAC59F7B}"/>
              </a:ext>
            </a:extLst>
          </p:cNvPr>
          <p:cNvSpPr/>
          <p:nvPr/>
        </p:nvSpPr>
        <p:spPr>
          <a:xfrm>
            <a:off x="10190090" y="3527396"/>
            <a:ext cx="1232213" cy="745813"/>
          </a:xfrm>
          <a:prstGeom prst="rect">
            <a:avLst/>
          </a:prstGeom>
          <a:solidFill>
            <a:srgbClr val="C27BA0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>
              <a:lnSpc>
                <a:spcPct val="115000"/>
              </a:lnSpc>
              <a:buClr>
                <a:srgbClr val="000000"/>
              </a:buClr>
              <a:buSzPts val="1100"/>
            </a:pPr>
            <a:r>
              <a:rPr lang="en-GB"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Developing team</a:t>
            </a:r>
            <a:endParaRPr sz="1138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7" name="Google Shape;73;p13">
            <a:extLst>
              <a:ext uri="{FF2B5EF4-FFF2-40B4-BE49-F238E27FC236}">
                <a16:creationId xmlns:a16="http://schemas.microsoft.com/office/drawing/2014/main" id="{23B3CB4D-C757-A143-B033-29F5E9E54DD6}"/>
              </a:ext>
            </a:extLst>
          </p:cNvPr>
          <p:cNvSpPr/>
          <p:nvPr/>
        </p:nvSpPr>
        <p:spPr>
          <a:xfrm>
            <a:off x="1912363" y="4338062"/>
            <a:ext cx="1297493" cy="745813"/>
          </a:xfrm>
          <a:prstGeom prst="rect">
            <a:avLst/>
          </a:prstGeom>
          <a:solidFill>
            <a:srgbClr val="C27BA0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>
              <a:lnSpc>
                <a:spcPct val="115000"/>
              </a:lnSpc>
              <a:buClr>
                <a:srgbClr val="000000"/>
              </a:buClr>
              <a:buSzPts val="1100"/>
            </a:pPr>
            <a:r>
              <a:rPr lang="en-GB"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Processes across organization</a:t>
            </a:r>
            <a:endParaRPr sz="1138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8" name="Google Shape;74;p13">
            <a:extLst>
              <a:ext uri="{FF2B5EF4-FFF2-40B4-BE49-F238E27FC236}">
                <a16:creationId xmlns:a16="http://schemas.microsoft.com/office/drawing/2014/main" id="{8D2C241A-9DB1-984C-A416-D2FA7A3715D0}"/>
              </a:ext>
            </a:extLst>
          </p:cNvPr>
          <p:cNvSpPr/>
          <p:nvPr/>
        </p:nvSpPr>
        <p:spPr>
          <a:xfrm>
            <a:off x="3410319" y="4363466"/>
            <a:ext cx="1297493" cy="745813"/>
          </a:xfrm>
          <a:prstGeom prst="rect">
            <a:avLst/>
          </a:prstGeom>
          <a:solidFill>
            <a:srgbClr val="C27BA0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>
              <a:lnSpc>
                <a:spcPct val="115000"/>
              </a:lnSpc>
              <a:buClr>
                <a:srgbClr val="000000"/>
              </a:buClr>
              <a:buSzPts val="1100"/>
            </a:pPr>
            <a:r>
              <a:rPr lang="en-GB"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Monitoring/</a:t>
            </a:r>
            <a:br>
              <a:rPr lang="en-GB"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-GB"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Control</a:t>
            </a:r>
            <a:endParaRPr sz="1138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9" name="Google Shape;75;p13">
            <a:extLst>
              <a:ext uri="{FF2B5EF4-FFF2-40B4-BE49-F238E27FC236}">
                <a16:creationId xmlns:a16="http://schemas.microsoft.com/office/drawing/2014/main" id="{7D40DE9B-A6E4-6D47-BB9F-5CDC5A1229FA}"/>
              </a:ext>
            </a:extLst>
          </p:cNvPr>
          <p:cNvSpPr/>
          <p:nvPr/>
        </p:nvSpPr>
        <p:spPr>
          <a:xfrm>
            <a:off x="4914456" y="4363362"/>
            <a:ext cx="1135787" cy="745813"/>
          </a:xfrm>
          <a:prstGeom prst="rect">
            <a:avLst/>
          </a:prstGeom>
          <a:solidFill>
            <a:srgbClr val="C27BA0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>
              <a:lnSpc>
                <a:spcPct val="115000"/>
              </a:lnSpc>
              <a:buClr>
                <a:srgbClr val="000000"/>
              </a:buClr>
              <a:buSzPts val="1100"/>
            </a:pPr>
            <a:r>
              <a:rPr lang="en-GB"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Improvement Implementation</a:t>
            </a:r>
            <a:endParaRPr sz="1138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0" name="Google Shape;76;p13">
            <a:extLst>
              <a:ext uri="{FF2B5EF4-FFF2-40B4-BE49-F238E27FC236}">
                <a16:creationId xmlns:a16="http://schemas.microsoft.com/office/drawing/2014/main" id="{F2647981-021C-0C41-A1E0-9F1D3E6118AE}"/>
              </a:ext>
            </a:extLst>
          </p:cNvPr>
          <p:cNvSpPr/>
          <p:nvPr/>
        </p:nvSpPr>
        <p:spPr>
          <a:xfrm>
            <a:off x="6198742" y="5199465"/>
            <a:ext cx="1135787" cy="745813"/>
          </a:xfrm>
          <a:prstGeom prst="rect">
            <a:avLst/>
          </a:prstGeom>
          <a:solidFill>
            <a:srgbClr val="741A48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>
              <a:lnSpc>
                <a:spcPct val="115000"/>
              </a:lnSpc>
              <a:buClr>
                <a:srgbClr val="000000"/>
              </a:buClr>
              <a:buSzPts val="1100"/>
            </a:pPr>
            <a:r>
              <a:rPr lang="en-GB"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Testing Types</a:t>
            </a:r>
            <a:endParaRPr sz="1138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1" name="Google Shape;77;p13">
            <a:extLst>
              <a:ext uri="{FF2B5EF4-FFF2-40B4-BE49-F238E27FC236}">
                <a16:creationId xmlns:a16="http://schemas.microsoft.com/office/drawing/2014/main" id="{303B34C0-180C-AB45-929E-E0D191257FBE}"/>
              </a:ext>
            </a:extLst>
          </p:cNvPr>
          <p:cNvSpPr/>
          <p:nvPr/>
        </p:nvSpPr>
        <p:spPr>
          <a:xfrm>
            <a:off x="7462194" y="4363466"/>
            <a:ext cx="1297493" cy="745813"/>
          </a:xfrm>
          <a:prstGeom prst="rect">
            <a:avLst/>
          </a:prstGeom>
          <a:solidFill>
            <a:srgbClr val="741A48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>
              <a:lnSpc>
                <a:spcPct val="115000"/>
              </a:lnSpc>
              <a:buClr>
                <a:srgbClr val="000000"/>
              </a:buClr>
              <a:buSzPts val="1100"/>
            </a:pPr>
            <a:r>
              <a:rPr lang="en-GB"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Web Services</a:t>
            </a:r>
            <a:endParaRPr sz="1138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2" name="Google Shape;78;p13">
            <a:extLst>
              <a:ext uri="{FF2B5EF4-FFF2-40B4-BE49-F238E27FC236}">
                <a16:creationId xmlns:a16="http://schemas.microsoft.com/office/drawing/2014/main" id="{6B795E52-AC5B-884B-9E6B-E43C0FE7B13E}"/>
              </a:ext>
            </a:extLst>
          </p:cNvPr>
          <p:cNvSpPr/>
          <p:nvPr/>
        </p:nvSpPr>
        <p:spPr>
          <a:xfrm>
            <a:off x="10200525" y="4363359"/>
            <a:ext cx="1232213" cy="745813"/>
          </a:xfrm>
          <a:prstGeom prst="rect">
            <a:avLst/>
          </a:prstGeom>
          <a:solidFill>
            <a:srgbClr val="C27BA0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>
              <a:lnSpc>
                <a:spcPct val="115000"/>
              </a:lnSpc>
              <a:buClr>
                <a:srgbClr val="000000"/>
              </a:buClr>
              <a:buSzPts val="1100"/>
            </a:pPr>
            <a:r>
              <a:rPr lang="en-GB"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Mentoring</a:t>
            </a:r>
            <a:endParaRPr sz="1138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3" name="Google Shape;79;p13">
            <a:extLst>
              <a:ext uri="{FF2B5EF4-FFF2-40B4-BE49-F238E27FC236}">
                <a16:creationId xmlns:a16="http://schemas.microsoft.com/office/drawing/2014/main" id="{2BDCD4D6-B8DE-F045-AAC5-CACC22032573}"/>
              </a:ext>
            </a:extLst>
          </p:cNvPr>
          <p:cNvSpPr/>
          <p:nvPr/>
        </p:nvSpPr>
        <p:spPr>
          <a:xfrm>
            <a:off x="4914456" y="5199313"/>
            <a:ext cx="1135787" cy="745813"/>
          </a:xfrm>
          <a:prstGeom prst="rect">
            <a:avLst/>
          </a:prstGeom>
          <a:solidFill>
            <a:srgbClr val="C27BA0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>
              <a:lnSpc>
                <a:spcPct val="115000"/>
              </a:lnSpc>
              <a:buClr>
                <a:srgbClr val="000000"/>
              </a:buClr>
              <a:buSzPts val="1100"/>
            </a:pPr>
            <a:r>
              <a:rPr lang="en-GB"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QA metrics and Reporting</a:t>
            </a:r>
            <a:endParaRPr sz="1138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4" name="Google Shape;80;p13">
            <a:extLst>
              <a:ext uri="{FF2B5EF4-FFF2-40B4-BE49-F238E27FC236}">
                <a16:creationId xmlns:a16="http://schemas.microsoft.com/office/drawing/2014/main" id="{C36F49BA-AD01-A34D-B755-DAF4F7F9E28E}"/>
              </a:ext>
            </a:extLst>
          </p:cNvPr>
          <p:cNvSpPr/>
          <p:nvPr/>
        </p:nvSpPr>
        <p:spPr>
          <a:xfrm>
            <a:off x="7434817" y="6056764"/>
            <a:ext cx="1297493" cy="745813"/>
          </a:xfrm>
          <a:prstGeom prst="rect">
            <a:avLst/>
          </a:prstGeom>
          <a:solidFill>
            <a:srgbClr val="741A48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>
              <a:lnSpc>
                <a:spcPct val="115000"/>
              </a:lnSpc>
              <a:buClr>
                <a:srgbClr val="000000"/>
              </a:buClr>
              <a:buSzPts val="1100"/>
            </a:pPr>
            <a:r>
              <a:rPr lang="en-GB"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Programing Language </a:t>
            </a:r>
            <a:endParaRPr sz="1138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5" name="Google Shape;81;p13">
            <a:extLst>
              <a:ext uri="{FF2B5EF4-FFF2-40B4-BE49-F238E27FC236}">
                <a16:creationId xmlns:a16="http://schemas.microsoft.com/office/drawing/2014/main" id="{5387DEC9-8274-C44A-B774-AA3AC08A45CD}"/>
              </a:ext>
            </a:extLst>
          </p:cNvPr>
          <p:cNvSpPr/>
          <p:nvPr/>
        </p:nvSpPr>
        <p:spPr>
          <a:xfrm>
            <a:off x="6210107" y="6892746"/>
            <a:ext cx="1135787" cy="473600"/>
          </a:xfrm>
          <a:prstGeom prst="rect">
            <a:avLst/>
          </a:prstGeom>
          <a:solidFill>
            <a:srgbClr val="741A48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>
              <a:lnSpc>
                <a:spcPct val="115000"/>
              </a:lnSpc>
              <a:buClr>
                <a:srgbClr val="000000"/>
              </a:buClr>
              <a:buSzPts val="1100"/>
            </a:pPr>
            <a:r>
              <a:rPr lang="en-GB"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Requirement Testing</a:t>
            </a:r>
            <a:endParaRPr sz="1138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6" name="Google Shape;82;p13">
            <a:extLst>
              <a:ext uri="{FF2B5EF4-FFF2-40B4-BE49-F238E27FC236}">
                <a16:creationId xmlns:a16="http://schemas.microsoft.com/office/drawing/2014/main" id="{7EC8AE0B-1C33-8946-A97E-3334D8CCC506}"/>
              </a:ext>
            </a:extLst>
          </p:cNvPr>
          <p:cNvSpPr/>
          <p:nvPr/>
        </p:nvSpPr>
        <p:spPr>
          <a:xfrm>
            <a:off x="7423937" y="5220782"/>
            <a:ext cx="1297493" cy="745813"/>
          </a:xfrm>
          <a:prstGeom prst="rect">
            <a:avLst/>
          </a:prstGeom>
          <a:solidFill>
            <a:srgbClr val="741A48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-GB"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Performance</a:t>
            </a:r>
            <a:endParaRPr sz="1138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7" name="Google Shape;83;p13">
            <a:extLst>
              <a:ext uri="{FF2B5EF4-FFF2-40B4-BE49-F238E27FC236}">
                <a16:creationId xmlns:a16="http://schemas.microsoft.com/office/drawing/2014/main" id="{0C01ED25-2E00-AB42-BCA8-51928970D357}"/>
              </a:ext>
            </a:extLst>
          </p:cNvPr>
          <p:cNvSpPr/>
          <p:nvPr/>
        </p:nvSpPr>
        <p:spPr>
          <a:xfrm>
            <a:off x="8821236" y="2127732"/>
            <a:ext cx="1232213" cy="473600"/>
          </a:xfrm>
          <a:prstGeom prst="rect">
            <a:avLst/>
          </a:prstGeom>
          <a:solidFill>
            <a:srgbClr val="D0E0E3"/>
          </a:solidFill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/>
            <a:r>
              <a:rPr lang="en-GB" sz="1138" b="1">
                <a:latin typeface="Proxima Nova"/>
                <a:ea typeface="Proxima Nova"/>
                <a:cs typeface="Proxima Nova"/>
                <a:sym typeface="Proxima Nova"/>
              </a:rPr>
              <a:t>SOFT SKILLS</a:t>
            </a:r>
            <a:endParaRPr sz="1138"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8" name="Google Shape;84;p13">
            <a:extLst>
              <a:ext uri="{FF2B5EF4-FFF2-40B4-BE49-F238E27FC236}">
                <a16:creationId xmlns:a16="http://schemas.microsoft.com/office/drawing/2014/main" id="{7CDF07E1-C7C9-0645-8B14-304AA7606101}"/>
              </a:ext>
            </a:extLst>
          </p:cNvPr>
          <p:cNvSpPr/>
          <p:nvPr/>
        </p:nvSpPr>
        <p:spPr>
          <a:xfrm>
            <a:off x="8801716" y="3527484"/>
            <a:ext cx="1232213" cy="745813"/>
          </a:xfrm>
          <a:prstGeom prst="rect">
            <a:avLst/>
          </a:prstGeom>
          <a:solidFill>
            <a:srgbClr val="C27BA0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-GB"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Self-</a:t>
            </a:r>
            <a:endParaRPr sz="1138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algn="ctr">
              <a:lnSpc>
                <a:spcPct val="115000"/>
              </a:lnSpc>
            </a:pPr>
            <a:r>
              <a:rPr lang="en-GB"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dependence</a:t>
            </a:r>
            <a:endParaRPr sz="1138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9" name="Google Shape;85;p13">
            <a:extLst>
              <a:ext uri="{FF2B5EF4-FFF2-40B4-BE49-F238E27FC236}">
                <a16:creationId xmlns:a16="http://schemas.microsoft.com/office/drawing/2014/main" id="{2F7958D7-D38F-A64F-AE52-99168E880A28}"/>
              </a:ext>
            </a:extLst>
          </p:cNvPr>
          <p:cNvSpPr/>
          <p:nvPr/>
        </p:nvSpPr>
        <p:spPr>
          <a:xfrm>
            <a:off x="8810818" y="4363466"/>
            <a:ext cx="1232213" cy="745813"/>
          </a:xfrm>
          <a:prstGeom prst="rect">
            <a:avLst/>
          </a:prstGeom>
          <a:solidFill>
            <a:srgbClr val="C27BA0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>
              <a:lnSpc>
                <a:spcPct val="115000"/>
              </a:lnSpc>
              <a:buClr>
                <a:srgbClr val="000000"/>
              </a:buClr>
              <a:buSzPts val="1100"/>
            </a:pPr>
            <a:r>
              <a:rPr lang="en-GB"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Self-</a:t>
            </a:r>
            <a:endParaRPr sz="1138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algn="ctr">
              <a:lnSpc>
                <a:spcPct val="115000"/>
              </a:lnSpc>
              <a:buClr>
                <a:srgbClr val="000000"/>
              </a:buClr>
              <a:buSzPts val="1100"/>
            </a:pPr>
            <a:r>
              <a:rPr lang="en-GB"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management</a:t>
            </a:r>
            <a:endParaRPr sz="1138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0" name="Google Shape;86;p13">
            <a:extLst>
              <a:ext uri="{FF2B5EF4-FFF2-40B4-BE49-F238E27FC236}">
                <a16:creationId xmlns:a16="http://schemas.microsoft.com/office/drawing/2014/main" id="{9A17AB8C-6950-BA43-9E6E-D939B3AF8980}"/>
              </a:ext>
            </a:extLst>
          </p:cNvPr>
          <p:cNvSpPr/>
          <p:nvPr/>
        </p:nvSpPr>
        <p:spPr>
          <a:xfrm>
            <a:off x="8810818" y="5199448"/>
            <a:ext cx="1232213" cy="745813"/>
          </a:xfrm>
          <a:prstGeom prst="rect">
            <a:avLst/>
          </a:prstGeom>
          <a:solidFill>
            <a:srgbClr val="C27BA0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>
              <a:lnSpc>
                <a:spcPct val="115000"/>
              </a:lnSpc>
              <a:buClr>
                <a:srgbClr val="000000"/>
              </a:buClr>
              <a:buSzPts val="1100"/>
            </a:pPr>
            <a:r>
              <a:rPr lang="en-GB"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Stress-</a:t>
            </a:r>
            <a:endParaRPr sz="1138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algn="ctr">
              <a:lnSpc>
                <a:spcPct val="115000"/>
              </a:lnSpc>
              <a:buClr>
                <a:srgbClr val="000000"/>
              </a:buClr>
              <a:buSzPts val="1100"/>
            </a:pPr>
            <a:r>
              <a:rPr lang="en-GB"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resistance</a:t>
            </a:r>
            <a:endParaRPr sz="1138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1" name="Google Shape;87;p13">
            <a:extLst>
              <a:ext uri="{FF2B5EF4-FFF2-40B4-BE49-F238E27FC236}">
                <a16:creationId xmlns:a16="http://schemas.microsoft.com/office/drawing/2014/main" id="{A04F4B1B-2D1B-EC40-BA86-C0144755377F}"/>
              </a:ext>
            </a:extLst>
          </p:cNvPr>
          <p:cNvSpPr/>
          <p:nvPr/>
        </p:nvSpPr>
        <p:spPr>
          <a:xfrm>
            <a:off x="8821236" y="6046097"/>
            <a:ext cx="1232213" cy="745813"/>
          </a:xfrm>
          <a:prstGeom prst="rect">
            <a:avLst/>
          </a:prstGeom>
          <a:solidFill>
            <a:srgbClr val="C27BA0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-GB"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Team work</a:t>
            </a:r>
            <a:endParaRPr sz="1138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2" name="Google Shape;88;p13">
            <a:extLst>
              <a:ext uri="{FF2B5EF4-FFF2-40B4-BE49-F238E27FC236}">
                <a16:creationId xmlns:a16="http://schemas.microsoft.com/office/drawing/2014/main" id="{D3E7ADF3-6B56-9548-8760-E1B0FF12DBC9}"/>
              </a:ext>
            </a:extLst>
          </p:cNvPr>
          <p:cNvSpPr/>
          <p:nvPr/>
        </p:nvSpPr>
        <p:spPr>
          <a:xfrm>
            <a:off x="426747" y="2691484"/>
            <a:ext cx="1297493" cy="745813"/>
          </a:xfrm>
          <a:prstGeom prst="rect">
            <a:avLst/>
          </a:prstGeom>
          <a:solidFill>
            <a:srgbClr val="C27BA0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>
              <a:lnSpc>
                <a:spcPct val="115000"/>
              </a:lnSpc>
              <a:buClr>
                <a:srgbClr val="000000"/>
              </a:buClr>
              <a:buSzPts val="1100"/>
            </a:pPr>
            <a:r>
              <a:rPr lang="en-GB"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Business Vision/Model</a:t>
            </a:r>
            <a:endParaRPr sz="1138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3" name="Google Shape;89;p13">
            <a:extLst>
              <a:ext uri="{FF2B5EF4-FFF2-40B4-BE49-F238E27FC236}">
                <a16:creationId xmlns:a16="http://schemas.microsoft.com/office/drawing/2014/main" id="{0F69B8CE-6EE1-A640-9B23-F6263E82722A}"/>
              </a:ext>
            </a:extLst>
          </p:cNvPr>
          <p:cNvSpPr/>
          <p:nvPr/>
        </p:nvSpPr>
        <p:spPr>
          <a:xfrm>
            <a:off x="11578462" y="2127732"/>
            <a:ext cx="1394773" cy="473600"/>
          </a:xfrm>
          <a:prstGeom prst="rect">
            <a:avLst/>
          </a:prstGeom>
          <a:solidFill>
            <a:srgbClr val="D0E0E3"/>
          </a:solidFill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/>
            <a:r>
              <a:rPr lang="en-GB" sz="1138" b="1">
                <a:latin typeface="Proxima Nova"/>
                <a:ea typeface="Proxima Nova"/>
                <a:cs typeface="Proxima Nova"/>
                <a:sym typeface="Proxima Nova"/>
              </a:rPr>
              <a:t>MANAGING ACCROSS ORG.</a:t>
            </a:r>
            <a:endParaRPr sz="1138"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4" name="Google Shape;90;p13">
            <a:extLst>
              <a:ext uri="{FF2B5EF4-FFF2-40B4-BE49-F238E27FC236}">
                <a16:creationId xmlns:a16="http://schemas.microsoft.com/office/drawing/2014/main" id="{2CD72A71-71DB-F843-B3EF-875D238419E8}"/>
              </a:ext>
            </a:extLst>
          </p:cNvPr>
          <p:cNvSpPr/>
          <p:nvPr/>
        </p:nvSpPr>
        <p:spPr>
          <a:xfrm>
            <a:off x="11578498" y="2691484"/>
            <a:ext cx="1394773" cy="745813"/>
          </a:xfrm>
          <a:prstGeom prst="rect">
            <a:avLst/>
          </a:prstGeom>
          <a:solidFill>
            <a:srgbClr val="C27BA0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-GB"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Advocating for the team</a:t>
            </a:r>
            <a:endParaRPr sz="1138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5" name="Google Shape;91;p13">
            <a:extLst>
              <a:ext uri="{FF2B5EF4-FFF2-40B4-BE49-F238E27FC236}">
                <a16:creationId xmlns:a16="http://schemas.microsoft.com/office/drawing/2014/main" id="{36CDD287-237B-6245-AA93-9A2AD7ABB858}"/>
              </a:ext>
            </a:extLst>
          </p:cNvPr>
          <p:cNvSpPr/>
          <p:nvPr/>
        </p:nvSpPr>
        <p:spPr>
          <a:xfrm>
            <a:off x="11578462" y="3527484"/>
            <a:ext cx="1394773" cy="745813"/>
          </a:xfrm>
          <a:prstGeom prst="rect">
            <a:avLst/>
          </a:prstGeom>
          <a:solidFill>
            <a:srgbClr val="C27BA0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>
              <a:lnSpc>
                <a:spcPct val="115000"/>
              </a:lnSpc>
              <a:buClr>
                <a:srgbClr val="000000"/>
              </a:buClr>
              <a:buSzPts val="1100"/>
            </a:pPr>
            <a:r>
              <a:rPr lang="en-GB"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Placing the team in Dev. Process</a:t>
            </a:r>
            <a:endParaRPr sz="1138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6" name="Google Shape;92;p13">
            <a:extLst>
              <a:ext uri="{FF2B5EF4-FFF2-40B4-BE49-F238E27FC236}">
                <a16:creationId xmlns:a16="http://schemas.microsoft.com/office/drawing/2014/main" id="{64DDF0AA-480D-214B-B20A-E980848EA3C3}"/>
              </a:ext>
            </a:extLst>
          </p:cNvPr>
          <p:cNvSpPr/>
          <p:nvPr/>
        </p:nvSpPr>
        <p:spPr>
          <a:xfrm>
            <a:off x="7434818" y="6871021"/>
            <a:ext cx="1297493" cy="473600"/>
          </a:xfrm>
          <a:prstGeom prst="rect">
            <a:avLst/>
          </a:prstGeom>
          <a:solidFill>
            <a:srgbClr val="741A48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>
              <a:lnSpc>
                <a:spcPct val="115000"/>
              </a:lnSpc>
              <a:buClr>
                <a:srgbClr val="000000"/>
              </a:buClr>
              <a:buSzPts val="1100"/>
            </a:pPr>
            <a:r>
              <a:rPr lang="en-GB"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Security</a:t>
            </a:r>
            <a:endParaRPr sz="1138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7" name="Google Shape;93;p13">
            <a:extLst>
              <a:ext uri="{FF2B5EF4-FFF2-40B4-BE49-F238E27FC236}">
                <a16:creationId xmlns:a16="http://schemas.microsoft.com/office/drawing/2014/main" id="{DCEDA797-B6FC-7D40-8B36-C63E8F286915}"/>
              </a:ext>
            </a:extLst>
          </p:cNvPr>
          <p:cNvSpPr/>
          <p:nvPr/>
        </p:nvSpPr>
        <p:spPr>
          <a:xfrm>
            <a:off x="6234071" y="3527484"/>
            <a:ext cx="1135787" cy="745813"/>
          </a:xfrm>
          <a:prstGeom prst="rect">
            <a:avLst/>
          </a:prstGeom>
          <a:solidFill>
            <a:srgbClr val="741A48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-GB"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Test Design</a:t>
            </a:r>
            <a:endParaRPr sz="1138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8" name="Google Shape;94;p13">
            <a:extLst>
              <a:ext uri="{FF2B5EF4-FFF2-40B4-BE49-F238E27FC236}">
                <a16:creationId xmlns:a16="http://schemas.microsoft.com/office/drawing/2014/main" id="{2AC88AF2-4BD3-DF41-9A00-CB14E9C5C441}"/>
              </a:ext>
            </a:extLst>
          </p:cNvPr>
          <p:cNvSpPr/>
          <p:nvPr/>
        </p:nvSpPr>
        <p:spPr>
          <a:xfrm>
            <a:off x="426747" y="3530276"/>
            <a:ext cx="1297493" cy="745813"/>
          </a:xfrm>
          <a:prstGeom prst="rect">
            <a:avLst/>
          </a:prstGeom>
          <a:solidFill>
            <a:srgbClr val="C27BA0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-GB"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Customer Development</a:t>
            </a:r>
            <a:endParaRPr sz="1138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9" name="Google Shape;96;p13">
            <a:extLst>
              <a:ext uri="{FF2B5EF4-FFF2-40B4-BE49-F238E27FC236}">
                <a16:creationId xmlns:a16="http://schemas.microsoft.com/office/drawing/2014/main" id="{7C22826F-BF2B-F24C-BF75-B8F420943D15}"/>
              </a:ext>
            </a:extLst>
          </p:cNvPr>
          <p:cNvSpPr txBox="1"/>
          <p:nvPr/>
        </p:nvSpPr>
        <p:spPr>
          <a:xfrm>
            <a:off x="965305" y="8656865"/>
            <a:ext cx="5932952" cy="1151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7" tIns="130027" rIns="130027" bIns="130027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-GB" sz="2560" b="1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Author - Tatyana </a:t>
            </a:r>
            <a:r>
              <a:rPr lang="en-GB" sz="2560" b="1" dirty="0" err="1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Selitskaya</a:t>
            </a:r>
            <a:r>
              <a:rPr lang="en-GB" sz="2560" b="1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 @</a:t>
            </a:r>
            <a:r>
              <a:rPr lang="en-GB" sz="2560" b="1" dirty="0" err="1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PandaDoc</a:t>
            </a:r>
            <a:r>
              <a:rPr lang="en-GB" sz="2560" b="1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sz="2560" b="1" dirty="0">
              <a:solidFill>
                <a:schemeClr val="tx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endParaRPr sz="2560" dirty="0">
              <a:solidFill>
                <a:srgbClr val="99999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0" name="Google Shape;98;p13">
            <a:extLst>
              <a:ext uri="{FF2B5EF4-FFF2-40B4-BE49-F238E27FC236}">
                <a16:creationId xmlns:a16="http://schemas.microsoft.com/office/drawing/2014/main" id="{0503541A-BD16-1445-9C4B-5A9581C72BB4}"/>
              </a:ext>
            </a:extLst>
          </p:cNvPr>
          <p:cNvSpPr/>
          <p:nvPr/>
        </p:nvSpPr>
        <p:spPr>
          <a:xfrm>
            <a:off x="11590267" y="4363466"/>
            <a:ext cx="1394773" cy="745813"/>
          </a:xfrm>
          <a:prstGeom prst="rect">
            <a:avLst/>
          </a:prstGeom>
          <a:solidFill>
            <a:srgbClr val="C27BA0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-GB"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Building relationship across company</a:t>
            </a:r>
            <a:endParaRPr sz="1138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1" name="Google Shape;99;p13">
            <a:extLst>
              <a:ext uri="{FF2B5EF4-FFF2-40B4-BE49-F238E27FC236}">
                <a16:creationId xmlns:a16="http://schemas.microsoft.com/office/drawing/2014/main" id="{63747F2E-EEA9-0D4A-A4C2-BF4C93C0DC3B}"/>
              </a:ext>
            </a:extLst>
          </p:cNvPr>
          <p:cNvSpPr/>
          <p:nvPr/>
        </p:nvSpPr>
        <p:spPr>
          <a:xfrm>
            <a:off x="10190588" y="5199306"/>
            <a:ext cx="1232213" cy="745813"/>
          </a:xfrm>
          <a:prstGeom prst="rect">
            <a:avLst/>
          </a:prstGeom>
          <a:solidFill>
            <a:srgbClr val="C27BA0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-GB"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Lead team</a:t>
            </a:r>
            <a:endParaRPr sz="1138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2" name="Google Shape;100;p13">
            <a:extLst>
              <a:ext uri="{FF2B5EF4-FFF2-40B4-BE49-F238E27FC236}">
                <a16:creationId xmlns:a16="http://schemas.microsoft.com/office/drawing/2014/main" id="{716F5221-1790-5841-BF5E-72FF8E26EA49}"/>
              </a:ext>
            </a:extLst>
          </p:cNvPr>
          <p:cNvSpPr/>
          <p:nvPr/>
        </p:nvSpPr>
        <p:spPr>
          <a:xfrm>
            <a:off x="3410319" y="5177510"/>
            <a:ext cx="1297493" cy="745813"/>
          </a:xfrm>
          <a:prstGeom prst="rect">
            <a:avLst/>
          </a:prstGeom>
          <a:solidFill>
            <a:srgbClr val="C27BA0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-GB"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Backlog Ownership/ Priority</a:t>
            </a:r>
            <a:endParaRPr sz="1138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grpSp>
        <p:nvGrpSpPr>
          <p:cNvPr id="53" name="Google Shape;101;p13">
            <a:extLst>
              <a:ext uri="{FF2B5EF4-FFF2-40B4-BE49-F238E27FC236}">
                <a16:creationId xmlns:a16="http://schemas.microsoft.com/office/drawing/2014/main" id="{6BDC4DD9-593B-0448-BA51-E856FB3BFEE5}"/>
              </a:ext>
            </a:extLst>
          </p:cNvPr>
          <p:cNvGrpSpPr/>
          <p:nvPr/>
        </p:nvGrpSpPr>
        <p:grpSpPr>
          <a:xfrm>
            <a:off x="11570356" y="5669659"/>
            <a:ext cx="1410826" cy="2125742"/>
            <a:chOff x="647341" y="3778934"/>
            <a:chExt cx="1489674" cy="1282753"/>
          </a:xfrm>
        </p:grpSpPr>
        <p:sp>
          <p:nvSpPr>
            <p:cNvPr id="54" name="Google Shape;102;p13">
              <a:extLst>
                <a:ext uri="{FF2B5EF4-FFF2-40B4-BE49-F238E27FC236}">
                  <a16:creationId xmlns:a16="http://schemas.microsoft.com/office/drawing/2014/main" id="{DAB40CA8-6198-D64F-93F4-1F9275BF7D39}"/>
                </a:ext>
              </a:extLst>
            </p:cNvPr>
            <p:cNvSpPr/>
            <p:nvPr/>
          </p:nvSpPr>
          <p:spPr>
            <a:xfrm>
              <a:off x="650748" y="3793647"/>
              <a:ext cx="1272900" cy="125460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rgbClr val="B7B7B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endParaRPr sz="1991"/>
            </a:p>
          </p:txBody>
        </p:sp>
        <p:sp>
          <p:nvSpPr>
            <p:cNvPr id="55" name="Google Shape;103;p13">
              <a:extLst>
                <a:ext uri="{FF2B5EF4-FFF2-40B4-BE49-F238E27FC236}">
                  <a16:creationId xmlns:a16="http://schemas.microsoft.com/office/drawing/2014/main" id="{55503861-87CE-884B-940A-5353913BA40F}"/>
                </a:ext>
              </a:extLst>
            </p:cNvPr>
            <p:cNvSpPr/>
            <p:nvPr/>
          </p:nvSpPr>
          <p:spPr>
            <a:xfrm>
              <a:off x="755585" y="4252303"/>
              <a:ext cx="574800" cy="129900"/>
            </a:xfrm>
            <a:prstGeom prst="rect">
              <a:avLst/>
            </a:prstGeom>
            <a:solidFill>
              <a:srgbClr val="A64D79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algn="ctr">
                <a:lnSpc>
                  <a:spcPct val="115000"/>
                </a:lnSpc>
              </a:pPr>
              <a:endParaRPr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56" name="Google Shape;104;p13">
              <a:extLst>
                <a:ext uri="{FF2B5EF4-FFF2-40B4-BE49-F238E27FC236}">
                  <a16:creationId xmlns:a16="http://schemas.microsoft.com/office/drawing/2014/main" id="{944E8D04-150A-2E45-AD49-EB804B1EA737}"/>
                </a:ext>
              </a:extLst>
            </p:cNvPr>
            <p:cNvSpPr/>
            <p:nvPr/>
          </p:nvSpPr>
          <p:spPr>
            <a:xfrm>
              <a:off x="755598" y="4476453"/>
              <a:ext cx="574800" cy="129900"/>
            </a:xfrm>
            <a:prstGeom prst="rect">
              <a:avLst/>
            </a:prstGeom>
            <a:solidFill>
              <a:srgbClr val="C27BA0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algn="ctr">
                <a:lnSpc>
                  <a:spcPct val="115000"/>
                </a:lnSpc>
              </a:pPr>
              <a:endParaRPr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57" name="Google Shape;105;p13">
              <a:extLst>
                <a:ext uri="{FF2B5EF4-FFF2-40B4-BE49-F238E27FC236}">
                  <a16:creationId xmlns:a16="http://schemas.microsoft.com/office/drawing/2014/main" id="{567D980E-0030-F347-9C2A-398514695FBC}"/>
                </a:ext>
              </a:extLst>
            </p:cNvPr>
            <p:cNvSpPr/>
            <p:nvPr/>
          </p:nvSpPr>
          <p:spPr>
            <a:xfrm>
              <a:off x="755585" y="4034845"/>
              <a:ext cx="574800" cy="129900"/>
            </a:xfrm>
            <a:prstGeom prst="rect">
              <a:avLst/>
            </a:prstGeom>
            <a:solidFill>
              <a:srgbClr val="741B47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algn="ctr">
                <a:lnSpc>
                  <a:spcPct val="115000"/>
                </a:lnSpc>
              </a:pPr>
              <a:endParaRPr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58" name="Google Shape;106;p13">
              <a:extLst>
                <a:ext uri="{FF2B5EF4-FFF2-40B4-BE49-F238E27FC236}">
                  <a16:creationId xmlns:a16="http://schemas.microsoft.com/office/drawing/2014/main" id="{C4687C4D-C51B-F345-9CA4-4D7342C1B297}"/>
                </a:ext>
              </a:extLst>
            </p:cNvPr>
            <p:cNvSpPr/>
            <p:nvPr/>
          </p:nvSpPr>
          <p:spPr>
            <a:xfrm>
              <a:off x="755593" y="4680618"/>
              <a:ext cx="574800" cy="129900"/>
            </a:xfrm>
            <a:prstGeom prst="rect">
              <a:avLst/>
            </a:prstGeom>
            <a:solidFill>
              <a:srgbClr val="D5A6BD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algn="ctr">
                <a:lnSpc>
                  <a:spcPct val="115000"/>
                </a:lnSpc>
              </a:pPr>
              <a:endParaRPr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59" name="Google Shape;107;p13">
              <a:extLst>
                <a:ext uri="{FF2B5EF4-FFF2-40B4-BE49-F238E27FC236}">
                  <a16:creationId xmlns:a16="http://schemas.microsoft.com/office/drawing/2014/main" id="{6B38B238-BA64-EB4F-ADCE-09C5E5338777}"/>
                </a:ext>
              </a:extLst>
            </p:cNvPr>
            <p:cNvSpPr/>
            <p:nvPr/>
          </p:nvSpPr>
          <p:spPr>
            <a:xfrm>
              <a:off x="755603" y="4884785"/>
              <a:ext cx="574800" cy="129900"/>
            </a:xfrm>
            <a:prstGeom prst="rect">
              <a:avLst/>
            </a:prstGeom>
            <a:solidFill>
              <a:srgbClr val="EAD1DC"/>
            </a:solidFill>
            <a:ln>
              <a:noFill/>
            </a:ln>
          </p:spPr>
          <p:txBody>
            <a:bodyPr spcFirstLastPara="1" wrap="square" lIns="130027" tIns="130027" rIns="130027" bIns="130027" anchor="ctr" anchorCtr="0">
              <a:noAutofit/>
            </a:bodyPr>
            <a:lstStyle/>
            <a:p>
              <a:pPr algn="ctr">
                <a:lnSpc>
                  <a:spcPct val="115000"/>
                </a:lnSpc>
              </a:pPr>
              <a:endParaRPr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60" name="Google Shape;108;p13">
              <a:extLst>
                <a:ext uri="{FF2B5EF4-FFF2-40B4-BE49-F238E27FC236}">
                  <a16:creationId xmlns:a16="http://schemas.microsoft.com/office/drawing/2014/main" id="{E4A2C652-C525-5341-AF4B-B6F52ABD1EA1}"/>
                </a:ext>
              </a:extLst>
            </p:cNvPr>
            <p:cNvSpPr txBox="1"/>
            <p:nvPr/>
          </p:nvSpPr>
          <p:spPr>
            <a:xfrm>
              <a:off x="1233115" y="3966987"/>
              <a:ext cx="903900" cy="109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0027" tIns="130027" rIns="130027" bIns="130027" anchor="t" anchorCtr="0">
              <a:noAutofit/>
            </a:bodyPr>
            <a:lstStyle/>
            <a:p>
              <a:pPr>
                <a:lnSpc>
                  <a:spcPct val="160000"/>
                </a:lnSpc>
              </a:pPr>
              <a:r>
                <a:rPr lang="en-GB" sz="1138">
                  <a:latin typeface="Proxima Nova"/>
                  <a:ea typeface="Proxima Nova"/>
                  <a:cs typeface="Proxima Nova"/>
                  <a:sym typeface="Proxima Nova"/>
                </a:rPr>
                <a:t>- high</a:t>
              </a:r>
              <a:endParaRPr sz="1138"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>
                <a:lnSpc>
                  <a:spcPct val="160000"/>
                </a:lnSpc>
              </a:pPr>
              <a:endParaRPr sz="1138"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>
                <a:lnSpc>
                  <a:spcPct val="160000"/>
                </a:lnSpc>
              </a:pPr>
              <a:endParaRPr sz="1138"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>
                <a:lnSpc>
                  <a:spcPct val="160000"/>
                </a:lnSpc>
              </a:pPr>
              <a:r>
                <a:rPr lang="en-GB" sz="1138">
                  <a:latin typeface="Proxima Nova"/>
                  <a:ea typeface="Proxima Nova"/>
                  <a:cs typeface="Proxima Nova"/>
                  <a:sym typeface="Proxima Nova"/>
                </a:rPr>
                <a:t>- medium</a:t>
              </a:r>
              <a:endParaRPr sz="1138"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>
                <a:lnSpc>
                  <a:spcPct val="160000"/>
                </a:lnSpc>
              </a:pPr>
              <a:endParaRPr sz="1138"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>
                <a:lnSpc>
                  <a:spcPct val="160000"/>
                </a:lnSpc>
                <a:buClr>
                  <a:schemeClr val="dk1"/>
                </a:buClr>
                <a:buSzPts val="1100"/>
              </a:pPr>
              <a:endParaRPr sz="1138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>
                <a:lnSpc>
                  <a:spcPct val="160000"/>
                </a:lnSpc>
                <a:buClr>
                  <a:schemeClr val="dk1"/>
                </a:buClr>
                <a:buSzPts val="1100"/>
              </a:pPr>
              <a:r>
                <a:rPr lang="en-GB" sz="1138">
                  <a:solidFill>
                    <a:schemeClr val="dk1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- low</a:t>
              </a:r>
              <a:endParaRPr sz="1138"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61" name="Google Shape;109;p13">
              <a:extLst>
                <a:ext uri="{FF2B5EF4-FFF2-40B4-BE49-F238E27FC236}">
                  <a16:creationId xmlns:a16="http://schemas.microsoft.com/office/drawing/2014/main" id="{5D332C7B-048D-3744-AA9A-C22F2C36721B}"/>
                </a:ext>
              </a:extLst>
            </p:cNvPr>
            <p:cNvSpPr txBox="1"/>
            <p:nvPr/>
          </p:nvSpPr>
          <p:spPr>
            <a:xfrm>
              <a:off x="647341" y="3778934"/>
              <a:ext cx="1102800" cy="22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0027" tIns="130027" rIns="130027" bIns="130027" anchor="t" anchorCtr="0">
              <a:noAutofit/>
            </a:bodyPr>
            <a:lstStyle/>
            <a:p>
              <a:pPr>
                <a:lnSpc>
                  <a:spcPct val="160000"/>
                </a:lnSpc>
              </a:pPr>
              <a:r>
                <a:rPr lang="en-GB" sz="1138" b="1">
                  <a:latin typeface="Proxima Nova"/>
                  <a:ea typeface="Proxima Nova"/>
                  <a:cs typeface="Proxima Nova"/>
                  <a:sym typeface="Proxima Nova"/>
                </a:rPr>
                <a:t>Focus level:</a:t>
              </a:r>
              <a:endParaRPr sz="1138" b="1"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</p:grpSp>
      <p:sp>
        <p:nvSpPr>
          <p:cNvPr id="62" name="Google Shape;110;p13">
            <a:extLst>
              <a:ext uri="{FF2B5EF4-FFF2-40B4-BE49-F238E27FC236}">
                <a16:creationId xmlns:a16="http://schemas.microsoft.com/office/drawing/2014/main" id="{8AA0C9B5-6941-4244-9061-D61B960FA73A}"/>
              </a:ext>
            </a:extLst>
          </p:cNvPr>
          <p:cNvSpPr/>
          <p:nvPr/>
        </p:nvSpPr>
        <p:spPr>
          <a:xfrm rot="1291" flipH="1">
            <a:off x="6210107" y="6035644"/>
            <a:ext cx="1135787" cy="766720"/>
          </a:xfrm>
          <a:prstGeom prst="rect">
            <a:avLst/>
          </a:prstGeom>
          <a:solidFill>
            <a:srgbClr val="741A48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-GB"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Analyzing test results</a:t>
            </a:r>
            <a:endParaRPr sz="1138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3" name="Google Shape;111;p13">
            <a:extLst>
              <a:ext uri="{FF2B5EF4-FFF2-40B4-BE49-F238E27FC236}">
                <a16:creationId xmlns:a16="http://schemas.microsoft.com/office/drawing/2014/main" id="{B6315220-7DCE-604A-B580-9E51B2B46AFA}"/>
              </a:ext>
            </a:extLst>
          </p:cNvPr>
          <p:cNvSpPr/>
          <p:nvPr/>
        </p:nvSpPr>
        <p:spPr>
          <a:xfrm>
            <a:off x="8798196" y="2691502"/>
            <a:ext cx="1232213" cy="745813"/>
          </a:xfrm>
          <a:prstGeom prst="rect">
            <a:avLst/>
          </a:prstGeom>
          <a:solidFill>
            <a:srgbClr val="C27BA0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-GB"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Responcibility</a:t>
            </a:r>
            <a:endParaRPr sz="1138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4" name="Google Shape;112;p13">
            <a:extLst>
              <a:ext uri="{FF2B5EF4-FFF2-40B4-BE49-F238E27FC236}">
                <a16:creationId xmlns:a16="http://schemas.microsoft.com/office/drawing/2014/main" id="{0449B851-2083-B043-8D73-7F88EEF0E097}"/>
              </a:ext>
            </a:extLst>
          </p:cNvPr>
          <p:cNvSpPr/>
          <p:nvPr/>
        </p:nvSpPr>
        <p:spPr>
          <a:xfrm>
            <a:off x="426747" y="4338044"/>
            <a:ext cx="1297493" cy="745813"/>
          </a:xfrm>
          <a:prstGeom prst="rect">
            <a:avLst/>
          </a:prstGeom>
          <a:solidFill>
            <a:srgbClr val="C27BA0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-GB"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BA (spec., mockups)</a:t>
            </a:r>
            <a:endParaRPr sz="1138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5" name="Google Shape;113;p13">
            <a:extLst>
              <a:ext uri="{FF2B5EF4-FFF2-40B4-BE49-F238E27FC236}">
                <a16:creationId xmlns:a16="http://schemas.microsoft.com/office/drawing/2014/main" id="{C30CA1C9-7BD3-7A46-AC3D-4534B7FBB61C}"/>
              </a:ext>
            </a:extLst>
          </p:cNvPr>
          <p:cNvSpPr/>
          <p:nvPr/>
        </p:nvSpPr>
        <p:spPr>
          <a:xfrm>
            <a:off x="426747" y="5145795"/>
            <a:ext cx="1297493" cy="745813"/>
          </a:xfrm>
          <a:prstGeom prst="rect">
            <a:avLst/>
          </a:prstGeom>
          <a:solidFill>
            <a:srgbClr val="C27BA0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-GB"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Customer Interviews</a:t>
            </a:r>
            <a:endParaRPr sz="1138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6" name="Google Shape;114;p13">
            <a:extLst>
              <a:ext uri="{FF2B5EF4-FFF2-40B4-BE49-F238E27FC236}">
                <a16:creationId xmlns:a16="http://schemas.microsoft.com/office/drawing/2014/main" id="{F65A9261-C267-4F47-A39B-4E89F807C8A3}"/>
              </a:ext>
            </a:extLst>
          </p:cNvPr>
          <p:cNvSpPr/>
          <p:nvPr/>
        </p:nvSpPr>
        <p:spPr>
          <a:xfrm>
            <a:off x="426747" y="5984586"/>
            <a:ext cx="1297493" cy="745813"/>
          </a:xfrm>
          <a:prstGeom prst="rect">
            <a:avLst/>
          </a:prstGeom>
          <a:solidFill>
            <a:srgbClr val="C27BA0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-GB"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UX/ Desing</a:t>
            </a:r>
            <a:endParaRPr sz="1138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7" name="Google Shape;115;p13">
            <a:extLst>
              <a:ext uri="{FF2B5EF4-FFF2-40B4-BE49-F238E27FC236}">
                <a16:creationId xmlns:a16="http://schemas.microsoft.com/office/drawing/2014/main" id="{5CA3A495-224B-B043-8CA1-71F82ACCE21C}"/>
              </a:ext>
            </a:extLst>
          </p:cNvPr>
          <p:cNvSpPr/>
          <p:nvPr/>
        </p:nvSpPr>
        <p:spPr>
          <a:xfrm>
            <a:off x="1912365" y="5161368"/>
            <a:ext cx="1297493" cy="745813"/>
          </a:xfrm>
          <a:prstGeom prst="rect">
            <a:avLst/>
          </a:prstGeom>
          <a:solidFill>
            <a:srgbClr val="C27BA0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-GB"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Metrics of success</a:t>
            </a:r>
            <a:endParaRPr sz="1138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8" name="Google Shape;116;p13">
            <a:extLst>
              <a:ext uri="{FF2B5EF4-FFF2-40B4-BE49-F238E27FC236}">
                <a16:creationId xmlns:a16="http://schemas.microsoft.com/office/drawing/2014/main" id="{8B433395-9DFA-1846-BEE3-2ECFFAF013ED}"/>
              </a:ext>
            </a:extLst>
          </p:cNvPr>
          <p:cNvSpPr/>
          <p:nvPr/>
        </p:nvSpPr>
        <p:spPr>
          <a:xfrm>
            <a:off x="3425680" y="6013493"/>
            <a:ext cx="1297493" cy="745813"/>
          </a:xfrm>
          <a:prstGeom prst="rect">
            <a:avLst/>
          </a:prstGeom>
          <a:solidFill>
            <a:srgbClr val="C27BA0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-GB"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Risk Management</a:t>
            </a:r>
            <a:endParaRPr sz="1138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9" name="Google Shape;117;p13">
            <a:extLst>
              <a:ext uri="{FF2B5EF4-FFF2-40B4-BE49-F238E27FC236}">
                <a16:creationId xmlns:a16="http://schemas.microsoft.com/office/drawing/2014/main" id="{C3BAB155-38D0-BF46-BB6E-3D0CC277ACD6}"/>
              </a:ext>
            </a:extLst>
          </p:cNvPr>
          <p:cNvSpPr/>
          <p:nvPr/>
        </p:nvSpPr>
        <p:spPr>
          <a:xfrm>
            <a:off x="3425680" y="6849475"/>
            <a:ext cx="1297493" cy="473600"/>
          </a:xfrm>
          <a:prstGeom prst="rect">
            <a:avLst/>
          </a:prstGeom>
          <a:solidFill>
            <a:srgbClr val="C27BA0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-GB"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Reporting</a:t>
            </a:r>
            <a:endParaRPr sz="1138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0" name="Google Shape;118;p13">
            <a:extLst>
              <a:ext uri="{FF2B5EF4-FFF2-40B4-BE49-F238E27FC236}">
                <a16:creationId xmlns:a16="http://schemas.microsoft.com/office/drawing/2014/main" id="{EEB5E335-F04B-D149-9411-46675EC67CB5}"/>
              </a:ext>
            </a:extLst>
          </p:cNvPr>
          <p:cNvSpPr/>
          <p:nvPr/>
        </p:nvSpPr>
        <p:spPr>
          <a:xfrm>
            <a:off x="3441467" y="7413244"/>
            <a:ext cx="1297493" cy="608000"/>
          </a:xfrm>
          <a:prstGeom prst="rect">
            <a:avLst/>
          </a:prstGeom>
          <a:solidFill>
            <a:srgbClr val="C27BA0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-GB"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Build relationship</a:t>
            </a:r>
            <a:endParaRPr sz="1138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1" name="Google Shape;119;p13">
            <a:extLst>
              <a:ext uri="{FF2B5EF4-FFF2-40B4-BE49-F238E27FC236}">
                <a16:creationId xmlns:a16="http://schemas.microsoft.com/office/drawing/2014/main" id="{518DAF53-B2BE-E543-A6D3-23AF01D349CA}"/>
              </a:ext>
            </a:extLst>
          </p:cNvPr>
          <p:cNvSpPr/>
          <p:nvPr/>
        </p:nvSpPr>
        <p:spPr>
          <a:xfrm>
            <a:off x="8821236" y="6892746"/>
            <a:ext cx="1232213" cy="745813"/>
          </a:xfrm>
          <a:prstGeom prst="rect">
            <a:avLst/>
          </a:prstGeom>
          <a:solidFill>
            <a:srgbClr val="C27BA0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-GB"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Ability to focus</a:t>
            </a:r>
            <a:endParaRPr sz="1138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2" name="Google Shape;120;p13">
            <a:extLst>
              <a:ext uri="{FF2B5EF4-FFF2-40B4-BE49-F238E27FC236}">
                <a16:creationId xmlns:a16="http://schemas.microsoft.com/office/drawing/2014/main" id="{27DE41B4-F975-EB45-9486-5558C3972DF7}"/>
              </a:ext>
            </a:extLst>
          </p:cNvPr>
          <p:cNvSpPr/>
          <p:nvPr/>
        </p:nvSpPr>
        <p:spPr>
          <a:xfrm>
            <a:off x="10190588" y="6035253"/>
            <a:ext cx="1232213" cy="745813"/>
          </a:xfrm>
          <a:prstGeom prst="rect">
            <a:avLst/>
          </a:prstGeom>
          <a:solidFill>
            <a:srgbClr val="C27BA0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-GB"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Delegation</a:t>
            </a:r>
            <a:endParaRPr sz="1138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3" name="Google Shape;121;p13">
            <a:extLst>
              <a:ext uri="{FF2B5EF4-FFF2-40B4-BE49-F238E27FC236}">
                <a16:creationId xmlns:a16="http://schemas.microsoft.com/office/drawing/2014/main" id="{C50D89C0-49F3-4A4A-9AD7-3B8E250697FE}"/>
              </a:ext>
            </a:extLst>
          </p:cNvPr>
          <p:cNvSpPr/>
          <p:nvPr/>
        </p:nvSpPr>
        <p:spPr>
          <a:xfrm>
            <a:off x="7435868" y="7456515"/>
            <a:ext cx="1297493" cy="608000"/>
          </a:xfrm>
          <a:prstGeom prst="rect">
            <a:avLst/>
          </a:prstGeom>
          <a:solidFill>
            <a:srgbClr val="741A48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>
              <a:lnSpc>
                <a:spcPct val="115000"/>
              </a:lnSpc>
              <a:buClr>
                <a:srgbClr val="000000"/>
              </a:buClr>
              <a:buSzPts val="1100"/>
            </a:pPr>
            <a:r>
              <a:rPr lang="en-GB"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Automation</a:t>
            </a:r>
            <a:endParaRPr sz="1138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4" name="Google Shape;122;p13">
            <a:extLst>
              <a:ext uri="{FF2B5EF4-FFF2-40B4-BE49-F238E27FC236}">
                <a16:creationId xmlns:a16="http://schemas.microsoft.com/office/drawing/2014/main" id="{1DF6BDC0-7D2B-384D-92B4-14D61631E8CD}"/>
              </a:ext>
            </a:extLst>
          </p:cNvPr>
          <p:cNvSpPr/>
          <p:nvPr/>
        </p:nvSpPr>
        <p:spPr>
          <a:xfrm>
            <a:off x="6212204" y="7456515"/>
            <a:ext cx="1135787" cy="608000"/>
          </a:xfrm>
          <a:prstGeom prst="rect">
            <a:avLst/>
          </a:prstGeom>
          <a:solidFill>
            <a:srgbClr val="741A48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algn="ctr">
              <a:lnSpc>
                <a:spcPct val="115000"/>
              </a:lnSpc>
              <a:buClr>
                <a:srgbClr val="000000"/>
              </a:buClr>
              <a:buSzPts val="1100"/>
            </a:pPr>
            <a:r>
              <a:rPr lang="en-GB" sz="1138" b="1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Estimation</a:t>
            </a:r>
            <a:endParaRPr sz="1138"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2203915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/>
        </p:nvSpPr>
        <p:spPr>
          <a:xfrm>
            <a:off x="22756" y="261381"/>
            <a:ext cx="10736213" cy="1121707"/>
          </a:xfrm>
          <a:prstGeom prst="rect">
            <a:avLst/>
          </a:prstGeom>
          <a:solidFill>
            <a:srgbClr val="4BB777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endParaRPr sz="1991"/>
          </a:p>
        </p:txBody>
      </p:sp>
      <p:sp>
        <p:nvSpPr>
          <p:cNvPr id="75" name="Shape 75"/>
          <p:cNvSpPr txBox="1"/>
          <p:nvPr/>
        </p:nvSpPr>
        <p:spPr>
          <a:xfrm>
            <a:off x="256987" y="452350"/>
            <a:ext cx="10479440" cy="813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7" tIns="130027" rIns="130027" bIns="130027" anchor="t" anchorCtr="0">
            <a:noAutofit/>
          </a:bodyPr>
          <a:lstStyle/>
          <a:p>
            <a:r>
              <a:rPr lang="ru-RU" sz="3413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АНДРЕЙ ЛАДУТЬКО (</a:t>
            </a:r>
            <a:r>
              <a:rPr lang="en-US" sz="3413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ANDREY LADUTKO</a:t>
            </a:r>
            <a:r>
              <a:rPr lang="ru-RU" sz="3413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)</a:t>
            </a:r>
            <a:endParaRPr sz="3413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7BF8A4-2381-8043-8A6C-D4C6A54611D5}"/>
              </a:ext>
            </a:extLst>
          </p:cNvPr>
          <p:cNvSpPr txBox="1"/>
          <p:nvPr/>
        </p:nvSpPr>
        <p:spPr>
          <a:xfrm>
            <a:off x="5229599" y="1692660"/>
            <a:ext cx="763653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87672" indent="-487672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464547"/>
                </a:solidFill>
                <a:latin typeface="Calibri" charset="0"/>
                <a:ea typeface="Calibri" charset="0"/>
                <a:cs typeface="Calibri" charset="0"/>
              </a:rPr>
              <a:t>QA Lead</a:t>
            </a:r>
            <a:r>
              <a:rPr lang="ru-RU" sz="3600" b="1" dirty="0">
                <a:solidFill>
                  <a:srgbClr val="464547"/>
                </a:solidFill>
                <a:latin typeface="Calibri" charset="0"/>
                <a:ea typeface="Calibri" charset="0"/>
                <a:cs typeface="Calibri" charset="0"/>
              </a:rPr>
              <a:t> в </a:t>
            </a:r>
            <a:r>
              <a:rPr lang="en-US" sz="3600" dirty="0" err="1">
                <a:solidFill>
                  <a:srgbClr val="464547"/>
                </a:solidFill>
                <a:latin typeface="Calibri" charset="0"/>
                <a:ea typeface="Calibri" charset="0"/>
                <a:cs typeface="Calibri" charset="0"/>
              </a:rPr>
              <a:t>PandaDoc</a:t>
            </a:r>
            <a:r>
              <a:rPr lang="en-US" sz="3600" dirty="0">
                <a:solidFill>
                  <a:srgbClr val="464547"/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ru-RU" sz="3600" dirty="0">
                <a:solidFill>
                  <a:srgbClr val="464547"/>
                </a:solidFill>
                <a:latin typeface="Calibri" charset="0"/>
                <a:ea typeface="Calibri" charset="0"/>
                <a:cs typeface="Calibri" charset="0"/>
              </a:rPr>
              <a:t>Минск</a:t>
            </a:r>
            <a:endParaRPr lang="en-US" sz="3600" dirty="0">
              <a:solidFill>
                <a:srgbClr val="464547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487672" indent="-487672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464547"/>
                </a:solidFill>
                <a:latin typeface="Calibri" charset="0"/>
                <a:ea typeface="Calibri" charset="0"/>
                <a:cs typeface="Calibri" charset="0"/>
              </a:rPr>
              <a:t>10+ </a:t>
            </a:r>
            <a:r>
              <a:rPr lang="ru-RU" sz="3600" b="1" dirty="0">
                <a:solidFill>
                  <a:srgbClr val="464547"/>
                </a:solidFill>
                <a:latin typeface="Calibri" charset="0"/>
                <a:ea typeface="Calibri" charset="0"/>
                <a:cs typeface="Calibri" charset="0"/>
              </a:rPr>
              <a:t>лет</a:t>
            </a:r>
            <a:r>
              <a:rPr lang="en-US" sz="3600" b="1" dirty="0">
                <a:solidFill>
                  <a:srgbClr val="464547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ru-RU" sz="3600" dirty="0">
                <a:solidFill>
                  <a:srgbClr val="464547"/>
                </a:solidFill>
                <a:latin typeface="Calibri" charset="0"/>
                <a:ea typeface="Calibri" charset="0"/>
                <a:cs typeface="Calibri" charset="0"/>
              </a:rPr>
              <a:t>в тестировании</a:t>
            </a:r>
            <a:endParaRPr lang="en-US" sz="3600" b="1" dirty="0">
              <a:solidFill>
                <a:srgbClr val="464547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487672" indent="-487672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464547"/>
                </a:solidFill>
                <a:latin typeface="Calibri" charset="0"/>
                <a:ea typeface="Calibri" charset="0"/>
                <a:cs typeface="Calibri" charset="0"/>
              </a:rPr>
              <a:t>ISTQB</a:t>
            </a:r>
            <a:r>
              <a:rPr lang="en-US" sz="3600" dirty="0">
                <a:solidFill>
                  <a:srgbClr val="464547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ru-RU" sz="3600" dirty="0">
                <a:solidFill>
                  <a:srgbClr val="464547"/>
                </a:solidFill>
                <a:latin typeface="Calibri" charset="0"/>
                <a:ea typeface="Calibri" charset="0"/>
                <a:cs typeface="Calibri" charset="0"/>
              </a:rPr>
              <a:t>Сертификат</a:t>
            </a:r>
            <a:r>
              <a:rPr lang="en-US" sz="3600" dirty="0">
                <a:solidFill>
                  <a:srgbClr val="464547"/>
                </a:solidFill>
                <a:latin typeface="Calibri" charset="0"/>
                <a:ea typeface="Calibri" charset="0"/>
                <a:cs typeface="Calibri" charset="0"/>
              </a:rPr>
              <a:t> (Full Advanced</a:t>
            </a:r>
            <a:r>
              <a:rPr lang="ru-RU" sz="3600" dirty="0">
                <a:solidFill>
                  <a:srgbClr val="464547"/>
                </a:solidFill>
                <a:latin typeface="Calibri" charset="0"/>
                <a:ea typeface="Calibri" charset="0"/>
                <a:cs typeface="Calibri" charset="0"/>
              </a:rPr>
              <a:t> уровень</a:t>
            </a:r>
            <a:r>
              <a:rPr lang="en-US" sz="3600" dirty="0">
                <a:solidFill>
                  <a:srgbClr val="464547"/>
                </a:solidFill>
                <a:latin typeface="Calibri" charset="0"/>
                <a:ea typeface="Calibri" charset="0"/>
                <a:cs typeface="Calibri" charset="0"/>
              </a:rPr>
              <a:t>)</a:t>
            </a:r>
          </a:p>
          <a:p>
            <a:pPr marL="487672" indent="-487672">
              <a:buFont typeface="Arial" panose="020B0604020202020204" pitchFamily="34" charset="0"/>
              <a:buChar char="•"/>
            </a:pPr>
            <a:r>
              <a:rPr lang="ru-RU" sz="3600" dirty="0">
                <a:solidFill>
                  <a:srgbClr val="464547"/>
                </a:solidFill>
                <a:latin typeface="Calibri" charset="0"/>
                <a:ea typeface="Calibri" charset="0"/>
                <a:cs typeface="Calibri" charset="0"/>
              </a:rPr>
              <a:t>Аудиты процессов тестирования</a:t>
            </a:r>
            <a:r>
              <a:rPr lang="en-US" sz="3600" dirty="0">
                <a:solidFill>
                  <a:srgbClr val="464547"/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ru-RU" sz="3600" dirty="0">
                <a:solidFill>
                  <a:srgbClr val="464547"/>
                </a:solidFill>
                <a:latin typeface="Calibri" charset="0"/>
                <a:ea typeface="Calibri" charset="0"/>
                <a:cs typeface="Calibri" charset="0"/>
              </a:rPr>
              <a:t>процессы</a:t>
            </a:r>
            <a:r>
              <a:rPr lang="en-US" sz="3600" dirty="0">
                <a:solidFill>
                  <a:srgbClr val="464547"/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ru-RU" sz="3600" dirty="0">
                <a:solidFill>
                  <a:srgbClr val="464547"/>
                </a:solidFill>
                <a:latin typeface="Calibri" charset="0"/>
                <a:ea typeface="Calibri" charset="0"/>
                <a:cs typeface="Calibri" charset="0"/>
              </a:rPr>
              <a:t>тест-дизайн</a:t>
            </a:r>
            <a:endParaRPr lang="en-US" sz="3600" dirty="0">
              <a:solidFill>
                <a:srgbClr val="464547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487672" indent="-487672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464547"/>
                </a:solidFill>
                <a:latin typeface="Calibri" charset="0"/>
                <a:ea typeface="Calibri" charset="0"/>
                <a:cs typeface="Calibri" charset="0"/>
              </a:rPr>
              <a:t>QA </a:t>
            </a:r>
            <a:r>
              <a:rPr lang="ru-RU" sz="3600" b="1" dirty="0">
                <a:solidFill>
                  <a:srgbClr val="464547"/>
                </a:solidFill>
                <a:latin typeface="Calibri" charset="0"/>
                <a:ea typeface="Calibri" charset="0"/>
                <a:cs typeface="Calibri" charset="0"/>
              </a:rPr>
              <a:t>тренер</a:t>
            </a:r>
            <a:r>
              <a:rPr lang="en-US" sz="3600" dirty="0">
                <a:solidFill>
                  <a:srgbClr val="464547"/>
                </a:solidFill>
                <a:latin typeface="Calibri" charset="0"/>
                <a:ea typeface="Calibri" charset="0"/>
                <a:cs typeface="Calibri" charset="0"/>
              </a:rPr>
              <a:t>: </a:t>
            </a:r>
            <a:r>
              <a:rPr lang="ru-RU" sz="3600" dirty="0">
                <a:solidFill>
                  <a:srgbClr val="464547"/>
                </a:solidFill>
                <a:latin typeface="Calibri" charset="0"/>
                <a:ea typeface="Calibri" charset="0"/>
                <a:cs typeface="Calibri" charset="0"/>
              </a:rPr>
              <a:t>новички</a:t>
            </a:r>
            <a:r>
              <a:rPr lang="en-US" sz="3600" dirty="0">
                <a:solidFill>
                  <a:srgbClr val="464547"/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ru-RU" sz="3600" dirty="0">
                <a:solidFill>
                  <a:srgbClr val="464547"/>
                </a:solidFill>
                <a:latin typeface="Calibri" charset="0"/>
                <a:ea typeface="Calibri" charset="0"/>
                <a:cs typeface="Calibri" charset="0"/>
              </a:rPr>
              <a:t>тест-</a:t>
            </a:r>
            <a:r>
              <a:rPr lang="ru-RU" sz="3600" dirty="0" err="1">
                <a:solidFill>
                  <a:srgbClr val="464547"/>
                </a:solidFill>
                <a:latin typeface="Calibri" charset="0"/>
                <a:ea typeface="Calibri" charset="0"/>
                <a:cs typeface="Calibri" charset="0"/>
              </a:rPr>
              <a:t>лиды</a:t>
            </a:r>
            <a:r>
              <a:rPr lang="en-US" sz="3600" dirty="0">
                <a:solidFill>
                  <a:srgbClr val="464547"/>
                </a:solidFill>
                <a:latin typeface="Calibri" charset="0"/>
                <a:ea typeface="Calibri" charset="0"/>
                <a:cs typeface="Calibri" charset="0"/>
              </a:rPr>
              <a:t>, ISTQB, </a:t>
            </a:r>
            <a:r>
              <a:rPr lang="ru-RU" sz="3600" dirty="0">
                <a:solidFill>
                  <a:srgbClr val="464547"/>
                </a:solidFill>
                <a:latin typeface="Calibri" charset="0"/>
                <a:ea typeface="Calibri" charset="0"/>
                <a:cs typeface="Calibri" charset="0"/>
              </a:rPr>
              <a:t>тест-дизайн</a:t>
            </a:r>
            <a:endParaRPr lang="en-US" sz="3600" dirty="0">
              <a:solidFill>
                <a:srgbClr val="464547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487672" indent="-487672">
              <a:buFont typeface="Arial" panose="020B0604020202020204" pitchFamily="34" charset="0"/>
              <a:buChar char="•"/>
            </a:pPr>
            <a:r>
              <a:rPr lang="ru-RU" sz="3600" dirty="0">
                <a:solidFill>
                  <a:srgbClr val="464547"/>
                </a:solidFill>
                <a:latin typeface="Calibri" charset="0"/>
                <a:ea typeface="Calibri" charset="0"/>
                <a:cs typeface="Calibri" charset="0"/>
              </a:rPr>
              <a:t>Докладчик, член ПК</a:t>
            </a:r>
            <a:r>
              <a:rPr lang="en-US" sz="3600" dirty="0">
                <a:solidFill>
                  <a:srgbClr val="464547"/>
                </a:solidFill>
                <a:latin typeface="Calibri" charset="0"/>
                <a:ea typeface="Calibri" charset="0"/>
                <a:cs typeface="Calibri" charset="0"/>
              </a:rPr>
              <a:t> SQA Days</a:t>
            </a:r>
          </a:p>
        </p:txBody>
      </p:sp>
      <p:sp>
        <p:nvSpPr>
          <p:cNvPr id="14" name="Прямоугольник 3">
            <a:extLst>
              <a:ext uri="{FF2B5EF4-FFF2-40B4-BE49-F238E27FC236}">
                <a16:creationId xmlns:a16="http://schemas.microsoft.com/office/drawing/2014/main" id="{D6835F93-44E2-0B4E-B7CA-D3E8EFE8C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052" y="10362163"/>
            <a:ext cx="9862262" cy="1711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Palatino Linotype" pitchFamily="18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Palatino Linotype" pitchFamily="18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Palatino Linotype" pitchFamily="18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Palatino Linotype" pitchFamily="18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Palatino Linotyp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Palatino Linotyp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Palatino Linotyp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Palatino Linotyp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Palatino Linotype" pitchFamily="18" charset="0"/>
              </a:defRPr>
            </a:lvl9pPr>
          </a:lstStyle>
          <a:p>
            <a:pPr eaLnBrk="1" hangingPunct="1"/>
            <a:r>
              <a:rPr lang="en-US" altLang="en-US" sz="2560" b="1" dirty="0">
                <a:latin typeface="Calibri" charset="0"/>
                <a:ea typeface="Calibri" charset="0"/>
                <a:cs typeface="Calibri" charset="0"/>
                <a:hlinkClick r:id="rId3"/>
              </a:rPr>
              <a:t>ladutko_andrey@tut.by</a:t>
            </a:r>
            <a:endParaRPr lang="en-US" altLang="en-US" sz="2560" b="1" dirty="0">
              <a:latin typeface="Calibri" charset="0"/>
              <a:ea typeface="Calibri" charset="0"/>
              <a:cs typeface="Calibri" charset="0"/>
            </a:endParaRPr>
          </a:p>
          <a:p>
            <a:pPr eaLnBrk="1" hangingPunct="1"/>
            <a:r>
              <a:rPr lang="en-US" altLang="en-US" sz="2560" b="1" dirty="0" err="1">
                <a:latin typeface="Calibri" charset="0"/>
                <a:ea typeface="Calibri" charset="0"/>
                <a:cs typeface="Calibri" charset="0"/>
              </a:rPr>
              <a:t>ladutko_andrey</a:t>
            </a:r>
            <a:endParaRPr lang="en-US" altLang="en-US" sz="2560" b="1" dirty="0">
              <a:latin typeface="Calibri" charset="0"/>
              <a:ea typeface="Calibri" charset="0"/>
              <a:cs typeface="Calibri" charset="0"/>
            </a:endParaRPr>
          </a:p>
          <a:p>
            <a:pPr eaLnBrk="1" hangingPunct="1"/>
            <a:r>
              <a:rPr lang="en-US" altLang="en-US" sz="2560" b="1" dirty="0" err="1">
                <a:latin typeface="Calibri" charset="0"/>
                <a:ea typeface="Calibri" charset="0"/>
                <a:cs typeface="Calibri" charset="0"/>
              </a:rPr>
              <a:t>sof_minsk</a:t>
            </a:r>
            <a:endParaRPr lang="en-US" altLang="en-US" sz="2560" b="1" dirty="0">
              <a:latin typeface="Calibri" charset="0"/>
              <a:ea typeface="Calibri" charset="0"/>
              <a:cs typeface="Calibri" charset="0"/>
            </a:endParaRPr>
          </a:p>
          <a:p>
            <a:pPr eaLnBrk="1" hangingPunct="1"/>
            <a:r>
              <a:rPr lang="en-US" altLang="en-US" sz="2844" b="1" dirty="0">
                <a:latin typeface="Calibri" charset="0"/>
                <a:ea typeface="Calibri" charset="0"/>
                <a:cs typeface="Calibri" charset="0"/>
              </a:rPr>
              <a:t>Blog:</a:t>
            </a:r>
            <a:r>
              <a:rPr lang="ru-RU" altLang="en-US" sz="2844" b="1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en-US" sz="2844" b="1" u="sng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  <a:hlinkClick r:id="rId4"/>
              </a:rPr>
              <a:t>http://qastugama.blogspot.com</a:t>
            </a:r>
            <a:r>
              <a:rPr lang="ru-RU" altLang="en-US" sz="2844" b="1" u="sng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CD5C4ED2-C6F5-F146-833F-DF0B14895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28" y="10342202"/>
            <a:ext cx="443345" cy="1192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8D79EF5-AA49-9640-89C1-260A4DF57F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987" y="1692660"/>
            <a:ext cx="4775648" cy="47756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6A81592-1FBB-2745-AD82-B0433CD561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39359" y="182355"/>
            <a:ext cx="1316041" cy="1316041"/>
          </a:xfrm>
          <a:prstGeom prst="rect">
            <a:avLst/>
          </a:prstGeom>
        </p:spPr>
      </p:pic>
      <p:sp>
        <p:nvSpPr>
          <p:cNvPr id="18" name="Shape 67">
            <a:extLst>
              <a:ext uri="{FF2B5EF4-FFF2-40B4-BE49-F238E27FC236}">
                <a16:creationId xmlns:a16="http://schemas.microsoft.com/office/drawing/2014/main" id="{EC0E07C3-D586-1E4B-9CBA-A45D66E938C6}"/>
              </a:ext>
            </a:extLst>
          </p:cNvPr>
          <p:cNvSpPr txBox="1"/>
          <p:nvPr/>
        </p:nvSpPr>
        <p:spPr>
          <a:xfrm>
            <a:off x="256987" y="6965237"/>
            <a:ext cx="7636531" cy="2330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5"/>
            <a:r>
              <a:rPr lang="en-US" sz="2800" b="1" dirty="0">
                <a:solidFill>
                  <a:srgbClr val="434343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  <a:t>FB: </a:t>
            </a:r>
            <a:r>
              <a:rPr lang="en-US" sz="2800" b="1" dirty="0" err="1">
                <a:solidFill>
                  <a:srgbClr val="434343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  <a:t>PandaDoc</a:t>
            </a:r>
            <a:r>
              <a:rPr lang="en-US" sz="2800" b="1" dirty="0">
                <a:solidFill>
                  <a:srgbClr val="434343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  <a:t> Minsk</a:t>
            </a:r>
          </a:p>
          <a:p>
            <a:pPr lvl="5"/>
            <a:r>
              <a:rPr lang="en-US" sz="2800" b="1" dirty="0">
                <a:solidFill>
                  <a:srgbClr val="434343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  <a:t>Mail: </a:t>
            </a:r>
            <a:r>
              <a:rPr lang="en-US" sz="2800" b="1" dirty="0">
                <a:solidFill>
                  <a:srgbClr val="434343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  <a:hlinkClick r:id="rId8"/>
              </a:rPr>
              <a:t>Andrey.Ladutko@pandadoc.com</a:t>
            </a:r>
            <a:endParaRPr lang="en-US" sz="2800" b="1" dirty="0">
              <a:solidFill>
                <a:srgbClr val="434343"/>
              </a:solidFill>
              <a:latin typeface="Calibri" panose="020F0502020204030204" pitchFamily="34" charset="0"/>
              <a:ea typeface="Lato"/>
              <a:cs typeface="Calibri" panose="020F0502020204030204" pitchFamily="34" charset="0"/>
              <a:sym typeface="Lato"/>
            </a:endParaRPr>
          </a:p>
          <a:p>
            <a:pPr lvl="5"/>
            <a:r>
              <a:rPr lang="en-US" sz="2800" b="1" dirty="0">
                <a:solidFill>
                  <a:srgbClr val="434343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  <a:t>Skype: </a:t>
            </a:r>
            <a:r>
              <a:rPr lang="en-US" sz="2800" b="1" dirty="0" err="1">
                <a:solidFill>
                  <a:srgbClr val="434343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  <a:t>Ladutko_Andrey</a:t>
            </a:r>
            <a:endParaRPr lang="en-US" sz="2800" b="1" dirty="0">
              <a:solidFill>
                <a:srgbClr val="434343"/>
              </a:solidFill>
              <a:latin typeface="Calibri" panose="020F0502020204030204" pitchFamily="34" charset="0"/>
              <a:ea typeface="Lato"/>
              <a:cs typeface="Calibri" panose="020F0502020204030204" pitchFamily="34" charset="0"/>
              <a:sym typeface="Lato"/>
            </a:endParaRPr>
          </a:p>
          <a:p>
            <a:pPr lvl="5"/>
            <a:r>
              <a:rPr lang="en-US" sz="2800" b="1" dirty="0">
                <a:solidFill>
                  <a:srgbClr val="434343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  <a:t>Twitter: </a:t>
            </a:r>
            <a:r>
              <a:rPr lang="en-US" sz="2800" b="1" dirty="0" err="1">
                <a:solidFill>
                  <a:srgbClr val="434343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  <a:t>sof_minsk</a:t>
            </a:r>
            <a:endParaRPr lang="en-US" sz="2800" b="1" dirty="0">
              <a:solidFill>
                <a:srgbClr val="434343"/>
              </a:solidFill>
              <a:latin typeface="Calibri" panose="020F0502020204030204" pitchFamily="34" charset="0"/>
              <a:ea typeface="Lato"/>
              <a:cs typeface="Calibri" panose="020F0502020204030204" pitchFamily="34" charset="0"/>
              <a:sym typeface="Lato"/>
            </a:endParaRPr>
          </a:p>
          <a:p>
            <a:pPr lvl="5"/>
            <a:r>
              <a:rPr lang="en-US" sz="2800" b="1" dirty="0">
                <a:solidFill>
                  <a:srgbClr val="434343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  <a:t>Blog: </a:t>
            </a:r>
            <a:r>
              <a:rPr lang="en-US" sz="2800" b="1" dirty="0">
                <a:solidFill>
                  <a:srgbClr val="434343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  <a:hlinkClick r:id="rId9"/>
              </a:rPr>
              <a:t>www.qastugama.blogspot.com</a:t>
            </a:r>
            <a:r>
              <a:rPr lang="en-US" sz="2800" b="1" dirty="0">
                <a:solidFill>
                  <a:srgbClr val="434343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  <a:t> </a:t>
            </a:r>
          </a:p>
          <a:p>
            <a:pPr lvl="5"/>
            <a:endParaRPr lang="ru-RU" sz="1800" b="1" dirty="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-RU" sz="2000" b="1" dirty="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2000" b="1" dirty="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9494B1D-489D-CB4C-B109-343B26DCDB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39342" y="8057072"/>
            <a:ext cx="2596960" cy="149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6690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8AAE14-F93D-5E40-8327-204B2F1C4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480" y="1774444"/>
            <a:ext cx="12479315" cy="6957218"/>
          </a:xfrm>
          <a:prstGeom prst="rect">
            <a:avLst/>
          </a:prstGeom>
        </p:spPr>
      </p:pic>
      <p:sp>
        <p:nvSpPr>
          <p:cNvPr id="123" name="Shape 71">
            <a:extLst>
              <a:ext uri="{FF2B5EF4-FFF2-40B4-BE49-F238E27FC236}">
                <a16:creationId xmlns:a16="http://schemas.microsoft.com/office/drawing/2014/main" id="{48FF1F7A-9212-D343-9839-9F2A20262AA9}"/>
              </a:ext>
            </a:extLst>
          </p:cNvPr>
          <p:cNvSpPr/>
          <p:nvPr/>
        </p:nvSpPr>
        <p:spPr>
          <a:xfrm>
            <a:off x="22756" y="261381"/>
            <a:ext cx="10736213" cy="1121707"/>
          </a:xfrm>
          <a:prstGeom prst="rect">
            <a:avLst/>
          </a:prstGeom>
          <a:solidFill>
            <a:srgbClr val="4BB777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endParaRPr sz="1991"/>
          </a:p>
        </p:txBody>
      </p:sp>
      <p:sp>
        <p:nvSpPr>
          <p:cNvPr id="124" name="Shape 75">
            <a:extLst>
              <a:ext uri="{FF2B5EF4-FFF2-40B4-BE49-F238E27FC236}">
                <a16:creationId xmlns:a16="http://schemas.microsoft.com/office/drawing/2014/main" id="{A7F29D6A-4531-974C-B1A4-A0469C8B08D3}"/>
              </a:ext>
            </a:extLst>
          </p:cNvPr>
          <p:cNvSpPr txBox="1"/>
          <p:nvPr/>
        </p:nvSpPr>
        <p:spPr>
          <a:xfrm>
            <a:off x="256987" y="452350"/>
            <a:ext cx="10479440" cy="813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7" tIns="130027" rIns="130027" bIns="130027" anchor="t" anchorCtr="0">
            <a:noAutofit/>
          </a:bodyPr>
          <a:lstStyle/>
          <a:p>
            <a:r>
              <a:rPr lang="ru-RU" sz="32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Аргумент 3. Знания без применения устаревают</a:t>
            </a:r>
            <a:endParaRPr sz="3200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25" name="Picture 124">
            <a:extLst>
              <a:ext uri="{FF2B5EF4-FFF2-40B4-BE49-F238E27FC236}">
                <a16:creationId xmlns:a16="http://schemas.microsoft.com/office/drawing/2014/main" id="{80AFA6ED-23BA-0545-AA07-53258CEDFA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9359" y="182355"/>
            <a:ext cx="1316041" cy="1316041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B8E3661B-9584-9446-BD43-13A8FA5DA7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9342" y="8057072"/>
            <a:ext cx="2596960" cy="14904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92893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71">
            <a:extLst>
              <a:ext uri="{FF2B5EF4-FFF2-40B4-BE49-F238E27FC236}">
                <a16:creationId xmlns:a16="http://schemas.microsoft.com/office/drawing/2014/main" id="{48FF1F7A-9212-D343-9839-9F2A20262AA9}"/>
              </a:ext>
            </a:extLst>
          </p:cNvPr>
          <p:cNvSpPr/>
          <p:nvPr/>
        </p:nvSpPr>
        <p:spPr>
          <a:xfrm>
            <a:off x="22756" y="261381"/>
            <a:ext cx="10736213" cy="1121707"/>
          </a:xfrm>
          <a:prstGeom prst="rect">
            <a:avLst/>
          </a:prstGeom>
          <a:solidFill>
            <a:srgbClr val="4BB777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endParaRPr sz="1991"/>
          </a:p>
        </p:txBody>
      </p:sp>
      <p:sp>
        <p:nvSpPr>
          <p:cNvPr id="124" name="Shape 75">
            <a:extLst>
              <a:ext uri="{FF2B5EF4-FFF2-40B4-BE49-F238E27FC236}">
                <a16:creationId xmlns:a16="http://schemas.microsoft.com/office/drawing/2014/main" id="{A7F29D6A-4531-974C-B1A4-A0469C8B08D3}"/>
              </a:ext>
            </a:extLst>
          </p:cNvPr>
          <p:cNvSpPr txBox="1"/>
          <p:nvPr/>
        </p:nvSpPr>
        <p:spPr>
          <a:xfrm>
            <a:off x="256987" y="452350"/>
            <a:ext cx="10479440" cy="813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7" tIns="130027" rIns="130027" bIns="130027" anchor="t" anchorCtr="0">
            <a:noAutofit/>
          </a:bodyPr>
          <a:lstStyle/>
          <a:p>
            <a:r>
              <a:rPr lang="ru-RU" sz="32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Аргумент 4. Конфликт «Люди </a:t>
            </a:r>
            <a:r>
              <a:rPr lang="en-US" sz="32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VS </a:t>
            </a:r>
            <a:r>
              <a:rPr lang="ru-RU" sz="32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процессы»</a:t>
            </a:r>
            <a:endParaRPr sz="3200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25" name="Picture 124">
            <a:extLst>
              <a:ext uri="{FF2B5EF4-FFF2-40B4-BE49-F238E27FC236}">
                <a16:creationId xmlns:a16="http://schemas.microsoft.com/office/drawing/2014/main" id="{80AFA6ED-23BA-0545-AA07-53258CEDF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9359" y="182355"/>
            <a:ext cx="1316041" cy="1316041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B8E3661B-9584-9446-BD43-13A8FA5DA7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9342" y="8057072"/>
            <a:ext cx="2596960" cy="1490429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9B6DC9-8F8B-6E4D-A56A-F5BB283D25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986" y="1574057"/>
            <a:ext cx="12036613" cy="627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4542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71">
            <a:extLst>
              <a:ext uri="{FF2B5EF4-FFF2-40B4-BE49-F238E27FC236}">
                <a16:creationId xmlns:a16="http://schemas.microsoft.com/office/drawing/2014/main" id="{48FF1F7A-9212-D343-9839-9F2A20262AA9}"/>
              </a:ext>
            </a:extLst>
          </p:cNvPr>
          <p:cNvSpPr/>
          <p:nvPr/>
        </p:nvSpPr>
        <p:spPr>
          <a:xfrm>
            <a:off x="22756" y="261381"/>
            <a:ext cx="10736213" cy="1121707"/>
          </a:xfrm>
          <a:prstGeom prst="rect">
            <a:avLst/>
          </a:prstGeom>
          <a:solidFill>
            <a:srgbClr val="4BB777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endParaRPr sz="1991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13D63E-43AB-7447-AAEE-2553AFD17E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986" y="1574056"/>
            <a:ext cx="12298413" cy="8190935"/>
          </a:xfrm>
          <a:prstGeom prst="rect">
            <a:avLst/>
          </a:prstGeom>
        </p:spPr>
      </p:pic>
      <p:sp>
        <p:nvSpPr>
          <p:cNvPr id="124" name="Shape 75">
            <a:extLst>
              <a:ext uri="{FF2B5EF4-FFF2-40B4-BE49-F238E27FC236}">
                <a16:creationId xmlns:a16="http://schemas.microsoft.com/office/drawing/2014/main" id="{A7F29D6A-4531-974C-B1A4-A0469C8B08D3}"/>
              </a:ext>
            </a:extLst>
          </p:cNvPr>
          <p:cNvSpPr txBox="1"/>
          <p:nvPr/>
        </p:nvSpPr>
        <p:spPr>
          <a:xfrm>
            <a:off x="256987" y="452350"/>
            <a:ext cx="10479440" cy="813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7" tIns="130027" rIns="130027" bIns="130027" anchor="t" anchorCtr="0">
            <a:noAutofit/>
          </a:bodyPr>
          <a:lstStyle/>
          <a:p>
            <a:r>
              <a:rPr lang="ru-RU" sz="32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Аргумент 5. Конфликт «Тактика </a:t>
            </a:r>
            <a:r>
              <a:rPr lang="en-US" sz="32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VS </a:t>
            </a:r>
            <a:r>
              <a:rPr lang="ru-RU" sz="32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стратегия»</a:t>
            </a:r>
            <a:endParaRPr sz="3200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25" name="Picture 124">
            <a:extLst>
              <a:ext uri="{FF2B5EF4-FFF2-40B4-BE49-F238E27FC236}">
                <a16:creationId xmlns:a16="http://schemas.microsoft.com/office/drawing/2014/main" id="{80AFA6ED-23BA-0545-AA07-53258CEDFA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9359" y="182355"/>
            <a:ext cx="1316041" cy="131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5722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815FB3-AEBE-154A-B7C9-50A7D05E05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44" t="5858" r="6921" b="9083"/>
          <a:stretch/>
        </p:blipFill>
        <p:spPr>
          <a:xfrm>
            <a:off x="256986" y="1574056"/>
            <a:ext cx="10348513" cy="7727193"/>
          </a:xfrm>
          <a:prstGeom prst="rect">
            <a:avLst/>
          </a:prstGeom>
        </p:spPr>
      </p:pic>
      <p:sp>
        <p:nvSpPr>
          <p:cNvPr id="15" name="Shape 71">
            <a:extLst>
              <a:ext uri="{FF2B5EF4-FFF2-40B4-BE49-F238E27FC236}">
                <a16:creationId xmlns:a16="http://schemas.microsoft.com/office/drawing/2014/main" id="{94FD4F22-3420-3549-884E-89CAD9E03A12}"/>
              </a:ext>
            </a:extLst>
          </p:cNvPr>
          <p:cNvSpPr/>
          <p:nvPr/>
        </p:nvSpPr>
        <p:spPr>
          <a:xfrm>
            <a:off x="22756" y="261381"/>
            <a:ext cx="10736213" cy="1121707"/>
          </a:xfrm>
          <a:prstGeom prst="rect">
            <a:avLst/>
          </a:prstGeom>
          <a:solidFill>
            <a:srgbClr val="4BB777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endParaRPr sz="1991"/>
          </a:p>
        </p:txBody>
      </p:sp>
      <p:sp>
        <p:nvSpPr>
          <p:cNvPr id="16" name="Shape 75">
            <a:extLst>
              <a:ext uri="{FF2B5EF4-FFF2-40B4-BE49-F238E27FC236}">
                <a16:creationId xmlns:a16="http://schemas.microsoft.com/office/drawing/2014/main" id="{694E617B-0C28-A842-A5E0-E43699FBE824}"/>
              </a:ext>
            </a:extLst>
          </p:cNvPr>
          <p:cNvSpPr txBox="1"/>
          <p:nvPr/>
        </p:nvSpPr>
        <p:spPr>
          <a:xfrm>
            <a:off x="256987" y="452350"/>
            <a:ext cx="10479440" cy="813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7" tIns="130027" rIns="130027" bIns="130027" anchor="t" anchorCtr="0">
            <a:noAutofit/>
          </a:bodyPr>
          <a:lstStyle/>
          <a:p>
            <a:r>
              <a:rPr lang="en-US" sz="3413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ISTQB TM EL – Strategic Management</a:t>
            </a:r>
            <a:endParaRPr sz="3413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47F97E4-0CF2-E140-B0F7-F8214FA46D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9359" y="182355"/>
            <a:ext cx="1316041" cy="13160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E48ED6E-E323-024A-B687-5E2E91336D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9342" y="8057072"/>
            <a:ext cx="2596960" cy="149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1423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71">
            <a:extLst>
              <a:ext uri="{FF2B5EF4-FFF2-40B4-BE49-F238E27FC236}">
                <a16:creationId xmlns:a16="http://schemas.microsoft.com/office/drawing/2014/main" id="{94FD4F22-3420-3549-884E-89CAD9E03A12}"/>
              </a:ext>
            </a:extLst>
          </p:cNvPr>
          <p:cNvSpPr/>
          <p:nvPr/>
        </p:nvSpPr>
        <p:spPr>
          <a:xfrm>
            <a:off x="22756" y="261381"/>
            <a:ext cx="10736213" cy="1121707"/>
          </a:xfrm>
          <a:prstGeom prst="rect">
            <a:avLst/>
          </a:prstGeom>
          <a:solidFill>
            <a:srgbClr val="4BB777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endParaRPr sz="1991"/>
          </a:p>
        </p:txBody>
      </p:sp>
      <p:sp>
        <p:nvSpPr>
          <p:cNvPr id="16" name="Shape 75">
            <a:extLst>
              <a:ext uri="{FF2B5EF4-FFF2-40B4-BE49-F238E27FC236}">
                <a16:creationId xmlns:a16="http://schemas.microsoft.com/office/drawing/2014/main" id="{694E617B-0C28-A842-A5E0-E43699FBE824}"/>
              </a:ext>
            </a:extLst>
          </p:cNvPr>
          <p:cNvSpPr txBox="1"/>
          <p:nvPr/>
        </p:nvSpPr>
        <p:spPr>
          <a:xfrm>
            <a:off x="256987" y="452350"/>
            <a:ext cx="10479440" cy="813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7" tIns="130027" rIns="130027" bIns="130027" anchor="t" anchorCtr="0">
            <a:noAutofit/>
          </a:bodyPr>
          <a:lstStyle/>
          <a:p>
            <a:r>
              <a:rPr lang="ru-RU" sz="3413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Управление качеством – 14 принципов </a:t>
            </a:r>
            <a:r>
              <a:rPr lang="ru-RU" sz="3413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Деминга</a:t>
            </a:r>
            <a:endParaRPr sz="3413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47F97E4-0CF2-E140-B0F7-F8214FA46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9359" y="182355"/>
            <a:ext cx="1316041" cy="13160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E48ED6E-E323-024A-B687-5E2E91336D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9342" y="8057072"/>
            <a:ext cx="2596960" cy="14904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7826E18-ED26-FB4A-9F80-F4D1872E70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69" t="9912" r="55536" b="4912"/>
          <a:stretch/>
        </p:blipFill>
        <p:spPr>
          <a:xfrm>
            <a:off x="1335696" y="1583197"/>
            <a:ext cx="5166703" cy="79351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AEEB9C-ED22-E547-8587-79BFA3FB72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9317" y="2988398"/>
            <a:ext cx="5296083" cy="4040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1346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71">
            <a:extLst>
              <a:ext uri="{FF2B5EF4-FFF2-40B4-BE49-F238E27FC236}">
                <a16:creationId xmlns:a16="http://schemas.microsoft.com/office/drawing/2014/main" id="{48FF1F7A-9212-D343-9839-9F2A20262AA9}"/>
              </a:ext>
            </a:extLst>
          </p:cNvPr>
          <p:cNvSpPr/>
          <p:nvPr/>
        </p:nvSpPr>
        <p:spPr>
          <a:xfrm>
            <a:off x="22756" y="261381"/>
            <a:ext cx="10736213" cy="1121707"/>
          </a:xfrm>
          <a:prstGeom prst="rect">
            <a:avLst/>
          </a:prstGeom>
          <a:solidFill>
            <a:srgbClr val="4BB777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endParaRPr sz="1991"/>
          </a:p>
        </p:txBody>
      </p:sp>
      <p:sp>
        <p:nvSpPr>
          <p:cNvPr id="124" name="Shape 75">
            <a:extLst>
              <a:ext uri="{FF2B5EF4-FFF2-40B4-BE49-F238E27FC236}">
                <a16:creationId xmlns:a16="http://schemas.microsoft.com/office/drawing/2014/main" id="{A7F29D6A-4531-974C-B1A4-A0469C8B08D3}"/>
              </a:ext>
            </a:extLst>
          </p:cNvPr>
          <p:cNvSpPr txBox="1"/>
          <p:nvPr/>
        </p:nvSpPr>
        <p:spPr>
          <a:xfrm>
            <a:off x="256987" y="452350"/>
            <a:ext cx="10479440" cy="813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7" tIns="130027" rIns="130027" bIns="130027" anchor="t" anchorCtr="0">
            <a:noAutofit/>
          </a:bodyPr>
          <a:lstStyle/>
          <a:p>
            <a:r>
              <a:rPr lang="ru-RU" sz="32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Аргумент 6. Модель </a:t>
            </a:r>
            <a:r>
              <a:rPr lang="ru-RU" sz="3200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Адизеса</a:t>
            </a:r>
            <a:r>
              <a:rPr lang="ru-RU" sz="32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(</a:t>
            </a:r>
            <a:r>
              <a:rPr lang="en-US" sz="32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DISC, </a:t>
            </a:r>
            <a:r>
              <a:rPr lang="ru-RU" sz="32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Мамонт и другие)</a:t>
            </a:r>
            <a:endParaRPr sz="3200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25" name="Picture 124">
            <a:extLst>
              <a:ext uri="{FF2B5EF4-FFF2-40B4-BE49-F238E27FC236}">
                <a16:creationId xmlns:a16="http://schemas.microsoft.com/office/drawing/2014/main" id="{80AFA6ED-23BA-0545-AA07-53258CEDF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9359" y="182355"/>
            <a:ext cx="1316041" cy="1316041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B8E3661B-9584-9446-BD43-13A8FA5DA7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9342" y="8057072"/>
            <a:ext cx="2596960" cy="1490429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5D6CB4-9990-D840-855E-0E4688B4B7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987" y="2877486"/>
            <a:ext cx="5661797" cy="48502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53239D-E476-9B4C-BACD-E2B631158F6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1434"/>
          <a:stretch/>
        </p:blipFill>
        <p:spPr>
          <a:xfrm>
            <a:off x="7654317" y="3243534"/>
            <a:ext cx="4863057" cy="411817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9C881CA-57E3-FE40-92F9-F6ACA105809E}"/>
              </a:ext>
            </a:extLst>
          </p:cNvPr>
          <p:cNvSpPr/>
          <p:nvPr/>
        </p:nvSpPr>
        <p:spPr>
          <a:xfrm>
            <a:off x="6086679" y="4371598"/>
            <a:ext cx="1399742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500" b="1" dirty="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!=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474C7E-F06C-0541-84C9-9DA54C2D22FA}"/>
              </a:ext>
            </a:extLst>
          </p:cNvPr>
          <p:cNvSpPr/>
          <p:nvPr/>
        </p:nvSpPr>
        <p:spPr>
          <a:xfrm>
            <a:off x="7916477" y="7419982"/>
            <a:ext cx="50465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7"/>
              </a:rPr>
              <a:t>https://twitter.com/cartmendum/status/453592691289227264</a:t>
            </a:r>
            <a:r>
              <a:rPr lang="ru-RU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505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71">
            <a:extLst>
              <a:ext uri="{FF2B5EF4-FFF2-40B4-BE49-F238E27FC236}">
                <a16:creationId xmlns:a16="http://schemas.microsoft.com/office/drawing/2014/main" id="{48FF1F7A-9212-D343-9839-9F2A20262AA9}"/>
              </a:ext>
            </a:extLst>
          </p:cNvPr>
          <p:cNvSpPr/>
          <p:nvPr/>
        </p:nvSpPr>
        <p:spPr>
          <a:xfrm>
            <a:off x="22756" y="261381"/>
            <a:ext cx="10736213" cy="1121707"/>
          </a:xfrm>
          <a:prstGeom prst="rect">
            <a:avLst/>
          </a:prstGeom>
          <a:solidFill>
            <a:srgbClr val="4BB777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endParaRPr sz="1991"/>
          </a:p>
        </p:txBody>
      </p:sp>
      <p:sp>
        <p:nvSpPr>
          <p:cNvPr id="124" name="Shape 75">
            <a:extLst>
              <a:ext uri="{FF2B5EF4-FFF2-40B4-BE49-F238E27FC236}">
                <a16:creationId xmlns:a16="http://schemas.microsoft.com/office/drawing/2014/main" id="{A7F29D6A-4531-974C-B1A4-A0469C8B08D3}"/>
              </a:ext>
            </a:extLst>
          </p:cNvPr>
          <p:cNvSpPr txBox="1"/>
          <p:nvPr/>
        </p:nvSpPr>
        <p:spPr>
          <a:xfrm>
            <a:off x="256987" y="452350"/>
            <a:ext cx="10479440" cy="813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7" tIns="130027" rIns="130027" bIns="130027" anchor="t" anchorCtr="0">
            <a:noAutofit/>
          </a:bodyPr>
          <a:lstStyle/>
          <a:p>
            <a:r>
              <a:rPr lang="ru-RU" sz="32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Аргумент 6. Модель </a:t>
            </a:r>
            <a:r>
              <a:rPr lang="ru-RU" sz="3200" dirty="0" err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Адизеса</a:t>
            </a:r>
            <a:r>
              <a:rPr lang="ru-RU" sz="32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(</a:t>
            </a:r>
            <a:r>
              <a:rPr lang="en-US" sz="32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DICS, </a:t>
            </a:r>
            <a:r>
              <a:rPr lang="ru-RU" sz="3200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Мамонт и другие)</a:t>
            </a:r>
            <a:endParaRPr sz="3200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25" name="Picture 124">
            <a:extLst>
              <a:ext uri="{FF2B5EF4-FFF2-40B4-BE49-F238E27FC236}">
                <a16:creationId xmlns:a16="http://schemas.microsoft.com/office/drawing/2014/main" id="{80AFA6ED-23BA-0545-AA07-53258CEDF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9359" y="182355"/>
            <a:ext cx="1316041" cy="1316041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B8E3661B-9584-9446-BD43-13A8FA5DA7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9342" y="8057072"/>
            <a:ext cx="2596960" cy="1490429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C8B517-B183-B54F-9EAE-750EF772D1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1926" y="1978850"/>
            <a:ext cx="9307433" cy="548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0573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71">
            <a:extLst>
              <a:ext uri="{FF2B5EF4-FFF2-40B4-BE49-F238E27FC236}">
                <a16:creationId xmlns:a16="http://schemas.microsoft.com/office/drawing/2014/main" id="{94FD4F22-3420-3549-884E-89CAD9E03A12}"/>
              </a:ext>
            </a:extLst>
          </p:cNvPr>
          <p:cNvSpPr/>
          <p:nvPr/>
        </p:nvSpPr>
        <p:spPr>
          <a:xfrm>
            <a:off x="22756" y="261381"/>
            <a:ext cx="10736213" cy="1121707"/>
          </a:xfrm>
          <a:prstGeom prst="rect">
            <a:avLst/>
          </a:prstGeom>
          <a:solidFill>
            <a:srgbClr val="4BB777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endParaRPr sz="1991"/>
          </a:p>
        </p:txBody>
      </p:sp>
      <p:sp>
        <p:nvSpPr>
          <p:cNvPr id="16" name="Shape 75">
            <a:extLst>
              <a:ext uri="{FF2B5EF4-FFF2-40B4-BE49-F238E27FC236}">
                <a16:creationId xmlns:a16="http://schemas.microsoft.com/office/drawing/2014/main" id="{694E617B-0C28-A842-A5E0-E43699FBE824}"/>
              </a:ext>
            </a:extLst>
          </p:cNvPr>
          <p:cNvSpPr txBox="1"/>
          <p:nvPr/>
        </p:nvSpPr>
        <p:spPr>
          <a:xfrm>
            <a:off x="256987" y="452350"/>
            <a:ext cx="10479440" cy="813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7" tIns="130027" rIns="130027" bIns="130027" anchor="t" anchorCtr="0">
            <a:noAutofit/>
          </a:bodyPr>
          <a:lstStyle/>
          <a:p>
            <a:r>
              <a:rPr lang="ru-RU" sz="3413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Что делать дальше</a:t>
            </a:r>
            <a:endParaRPr sz="3413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47F97E4-0CF2-E140-B0F7-F8214FA46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9359" y="182355"/>
            <a:ext cx="1316041" cy="13160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E48ED6E-E323-024A-B687-5E2E91336D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9342" y="8057072"/>
            <a:ext cx="2596960" cy="1490429"/>
          </a:xfrm>
          <a:prstGeom prst="rect">
            <a:avLst/>
          </a:prstGeom>
        </p:spPr>
      </p:pic>
      <p:sp>
        <p:nvSpPr>
          <p:cNvPr id="11" name="Shape 67">
            <a:extLst>
              <a:ext uri="{FF2B5EF4-FFF2-40B4-BE49-F238E27FC236}">
                <a16:creationId xmlns:a16="http://schemas.microsoft.com/office/drawing/2014/main" id="{4D90D511-B19F-8D41-906A-73B61AA9F0F0}"/>
              </a:ext>
            </a:extLst>
          </p:cNvPr>
          <p:cNvSpPr txBox="1"/>
          <p:nvPr/>
        </p:nvSpPr>
        <p:spPr>
          <a:xfrm>
            <a:off x="256987" y="2162629"/>
            <a:ext cx="10736213" cy="5114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7" tIns="130027" rIns="130027" bIns="130027" anchor="t" anchorCtr="0">
            <a:noAutofit/>
          </a:bodyPr>
          <a:lstStyle/>
          <a:p>
            <a:pPr lvl="4"/>
            <a:br>
              <a:rPr lang="ru-RU" sz="3413" b="1" dirty="0">
                <a:solidFill>
                  <a:srgbClr val="434343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</a:br>
            <a:endParaRPr lang="ru-RU" sz="3413" b="1" dirty="0">
              <a:solidFill>
                <a:srgbClr val="434343"/>
              </a:solidFill>
              <a:latin typeface="Calibri" panose="020F0502020204030204" pitchFamily="34" charset="0"/>
              <a:ea typeface="Lato"/>
              <a:cs typeface="Calibri" panose="020F0502020204030204" pitchFamily="34" charset="0"/>
              <a:sym typeface="Lato"/>
            </a:endParaRPr>
          </a:p>
          <a:p>
            <a:pPr marL="487672" indent="-487672">
              <a:lnSpc>
                <a:spcPct val="150000"/>
              </a:lnSpc>
              <a:buFont typeface="Arial" panose="020B0604020202020204" pitchFamily="34" charset="0"/>
              <a:buChar char="•"/>
            </a:pPr>
            <a:endParaRPr sz="3413" b="1" dirty="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" name="Shape 239">
            <a:extLst>
              <a:ext uri="{FF2B5EF4-FFF2-40B4-BE49-F238E27FC236}">
                <a16:creationId xmlns:a16="http://schemas.microsoft.com/office/drawing/2014/main" id="{C7855DCA-490F-234C-A902-713FB8A322BE}"/>
              </a:ext>
            </a:extLst>
          </p:cNvPr>
          <p:cNvSpPr txBox="1">
            <a:spLocks/>
          </p:cNvSpPr>
          <p:nvPr/>
        </p:nvSpPr>
        <p:spPr>
          <a:xfrm>
            <a:off x="384155" y="1692190"/>
            <a:ext cx="12509500" cy="543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44500" marR="0" lvl="0" indent="-273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 sz="3982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889000" marR="0" lvl="1" indent="-273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 sz="3982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33500" marR="0" lvl="2" indent="-273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 sz="3982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778000" marR="0" lvl="3" indent="-273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 sz="3982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22500" marR="0" lvl="4" indent="-273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 sz="3982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667000" marR="0" lvl="5" indent="-273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 sz="3982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111500" marR="0" lvl="6" indent="-273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 sz="3982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556000" marR="0" lvl="7" indent="-273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 sz="3982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000500" marR="0" lvl="8" indent="-273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 sz="3982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514350" indent="-514350" algn="l">
              <a:lnSpc>
                <a:spcPct val="15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ru-RU" sz="2800" b="1" dirty="0">
                <a:solidFill>
                  <a:srgbClr val="434343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  <a:t>Составить свою карту </a:t>
            </a:r>
            <a:r>
              <a:rPr lang="en-US" sz="2800" b="1" dirty="0">
                <a:solidFill>
                  <a:srgbClr val="434343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  <a:t>T-shape </a:t>
            </a:r>
            <a:r>
              <a:rPr lang="ru-RU" sz="2800" b="1" dirty="0">
                <a:solidFill>
                  <a:srgbClr val="434343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  <a:t>знаний и умений</a:t>
            </a:r>
          </a:p>
          <a:p>
            <a:pPr marL="514350" indent="-514350" algn="l">
              <a:lnSpc>
                <a:spcPct val="15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ru-RU" sz="2800" b="1" dirty="0">
                <a:solidFill>
                  <a:srgbClr val="434343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  <a:t>Показать ее и поговорить с ЛДПР (тест-</a:t>
            </a:r>
            <a:r>
              <a:rPr lang="ru-RU" sz="2800" b="1" dirty="0" err="1">
                <a:solidFill>
                  <a:srgbClr val="434343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  <a:t>лидом</a:t>
            </a:r>
            <a:r>
              <a:rPr lang="ru-RU" sz="2800" b="1" dirty="0">
                <a:solidFill>
                  <a:srgbClr val="434343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  <a:t>, менеджером)</a:t>
            </a:r>
            <a:r>
              <a:rPr lang="en-US" sz="2800" b="1" dirty="0">
                <a:solidFill>
                  <a:srgbClr val="434343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  <a:t> </a:t>
            </a:r>
            <a:r>
              <a:rPr lang="ru-RU" sz="2800" b="1" dirty="0">
                <a:solidFill>
                  <a:srgbClr val="434343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  <a:t>и командой</a:t>
            </a:r>
          </a:p>
          <a:p>
            <a:pPr marL="514350" indent="-514350" algn="l">
              <a:lnSpc>
                <a:spcPct val="15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ru-RU" sz="2800" b="1" dirty="0">
                <a:solidFill>
                  <a:srgbClr val="434343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  <a:t>Вместе выделить «квадраты» развития важные и для проекта, и для вас</a:t>
            </a:r>
          </a:p>
          <a:p>
            <a:pPr marL="514350" indent="-514350" algn="l">
              <a:lnSpc>
                <a:spcPct val="15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ru-RU" sz="2800" b="1" dirty="0">
                <a:solidFill>
                  <a:srgbClr val="434343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  <a:t>Развивать «квадраты»: теория + практика</a:t>
            </a:r>
          </a:p>
          <a:p>
            <a:pPr marL="514350" indent="-514350" algn="l">
              <a:lnSpc>
                <a:spcPct val="15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ru-RU" sz="2800" b="1" dirty="0">
                <a:solidFill>
                  <a:srgbClr val="434343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  <a:t>Получать обратную связь (если нет – просить), отслеживать прогресс и периодически сверять «стратегический» и «личный» курс</a:t>
            </a:r>
          </a:p>
        </p:txBody>
      </p:sp>
    </p:spTree>
    <p:extLst>
      <p:ext uri="{BB962C8B-B14F-4D97-AF65-F5344CB8AC3E}">
        <p14:creationId xmlns:p14="http://schemas.microsoft.com/office/powerpoint/2010/main" val="8658342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71">
            <a:extLst>
              <a:ext uri="{FF2B5EF4-FFF2-40B4-BE49-F238E27FC236}">
                <a16:creationId xmlns:a16="http://schemas.microsoft.com/office/drawing/2014/main" id="{94FD4F22-3420-3549-884E-89CAD9E03A12}"/>
              </a:ext>
            </a:extLst>
          </p:cNvPr>
          <p:cNvSpPr/>
          <p:nvPr/>
        </p:nvSpPr>
        <p:spPr>
          <a:xfrm>
            <a:off x="22756" y="261381"/>
            <a:ext cx="10736213" cy="1121707"/>
          </a:xfrm>
          <a:prstGeom prst="rect">
            <a:avLst/>
          </a:prstGeom>
          <a:solidFill>
            <a:srgbClr val="4BB777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endParaRPr sz="1991"/>
          </a:p>
        </p:txBody>
      </p:sp>
      <p:sp>
        <p:nvSpPr>
          <p:cNvPr id="16" name="Shape 75">
            <a:extLst>
              <a:ext uri="{FF2B5EF4-FFF2-40B4-BE49-F238E27FC236}">
                <a16:creationId xmlns:a16="http://schemas.microsoft.com/office/drawing/2014/main" id="{694E617B-0C28-A842-A5E0-E43699FBE824}"/>
              </a:ext>
            </a:extLst>
          </p:cNvPr>
          <p:cNvSpPr txBox="1"/>
          <p:nvPr/>
        </p:nvSpPr>
        <p:spPr>
          <a:xfrm>
            <a:off x="256987" y="452350"/>
            <a:ext cx="10479440" cy="813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7" tIns="130027" rIns="130027" bIns="130027" anchor="t" anchorCtr="0">
            <a:noAutofit/>
          </a:bodyPr>
          <a:lstStyle/>
          <a:p>
            <a:r>
              <a:rPr lang="en-US" sz="3413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Strategic Management</a:t>
            </a:r>
            <a:endParaRPr sz="3413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47F97E4-0CF2-E140-B0F7-F8214FA46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9359" y="182355"/>
            <a:ext cx="1316041" cy="13160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E48ED6E-E323-024A-B687-5E2E91336D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9342" y="8057072"/>
            <a:ext cx="2596960" cy="1490429"/>
          </a:xfrm>
          <a:prstGeom prst="rect">
            <a:avLst/>
          </a:prstGeom>
        </p:spPr>
      </p:pic>
      <p:sp>
        <p:nvSpPr>
          <p:cNvPr id="11" name="Shape 67">
            <a:extLst>
              <a:ext uri="{FF2B5EF4-FFF2-40B4-BE49-F238E27FC236}">
                <a16:creationId xmlns:a16="http://schemas.microsoft.com/office/drawing/2014/main" id="{4D90D511-B19F-8D41-906A-73B61AA9F0F0}"/>
              </a:ext>
            </a:extLst>
          </p:cNvPr>
          <p:cNvSpPr txBox="1"/>
          <p:nvPr/>
        </p:nvSpPr>
        <p:spPr>
          <a:xfrm>
            <a:off x="256987" y="2162629"/>
            <a:ext cx="10736213" cy="5114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7" tIns="130027" rIns="130027" bIns="130027" anchor="t" anchorCtr="0">
            <a:noAutofit/>
          </a:bodyPr>
          <a:lstStyle/>
          <a:p>
            <a:pPr lvl="4"/>
            <a:br>
              <a:rPr lang="ru-RU" sz="3413" b="1" dirty="0">
                <a:solidFill>
                  <a:srgbClr val="434343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</a:br>
            <a:endParaRPr lang="ru-RU" sz="3413" b="1" dirty="0">
              <a:solidFill>
                <a:srgbClr val="434343"/>
              </a:solidFill>
              <a:latin typeface="Calibri" panose="020F0502020204030204" pitchFamily="34" charset="0"/>
              <a:ea typeface="Lato"/>
              <a:cs typeface="Calibri" panose="020F0502020204030204" pitchFamily="34" charset="0"/>
              <a:sym typeface="Lato"/>
            </a:endParaRPr>
          </a:p>
          <a:p>
            <a:pPr marL="487672" indent="-487672">
              <a:lnSpc>
                <a:spcPct val="150000"/>
              </a:lnSpc>
              <a:buFont typeface="Arial" panose="020B0604020202020204" pitchFamily="34" charset="0"/>
              <a:buChar char="•"/>
            </a:pPr>
            <a:endParaRPr sz="3413" b="1" dirty="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" name="– Choose healthy tortilla chips.…">
            <a:extLst>
              <a:ext uri="{FF2B5EF4-FFF2-40B4-BE49-F238E27FC236}">
                <a16:creationId xmlns:a16="http://schemas.microsoft.com/office/drawing/2014/main" id="{45381D90-E5DD-2B42-9851-99920BAF36A7}"/>
              </a:ext>
            </a:extLst>
          </p:cNvPr>
          <p:cNvSpPr txBox="1">
            <a:spLocks/>
          </p:cNvSpPr>
          <p:nvPr/>
        </p:nvSpPr>
        <p:spPr>
          <a:xfrm>
            <a:off x="480857" y="1498396"/>
            <a:ext cx="11416522" cy="63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44500" marR="0" lvl="0" indent="-273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 sz="3982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889000" marR="0" lvl="1" indent="-273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 sz="3982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33500" marR="0" lvl="2" indent="-273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 sz="3982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778000" marR="0" lvl="3" indent="-273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 sz="3982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22500" marR="0" lvl="4" indent="-273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 sz="3982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667000" marR="0" lvl="5" indent="-273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 sz="3982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111500" marR="0" lvl="6" indent="-273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 sz="3982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556000" marR="0" lvl="7" indent="-273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 sz="3982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000500" marR="0" lvl="8" indent="-273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 sz="3982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algn="l" defTabSz="457200">
              <a:spcAft>
                <a:spcPts val="1200"/>
              </a:spcAft>
              <a:buSzTx/>
              <a:defRPr>
                <a:solidFill>
                  <a:srgbClr val="637280"/>
                </a:solidFill>
                <a:latin typeface="Graphik LC Regular"/>
                <a:ea typeface="Graphik LC Regular"/>
                <a:cs typeface="Graphik LC Regular"/>
                <a:sym typeface="Graphik LC Regular"/>
              </a:defRPr>
            </a:pPr>
            <a:r>
              <a:rPr lang="ru-RU" sz="2000" b="1" dirty="0">
                <a:solidFill>
                  <a:srgbClr val="637280"/>
                </a:solidFill>
                <a:latin typeface="Graphik LC Regular"/>
                <a:ea typeface="Graphik LC Regular"/>
                <a:cs typeface="Graphik LC Regular"/>
                <a:sym typeface="Graphik LC Regular"/>
              </a:rPr>
              <a:t>Книги:</a:t>
            </a:r>
          </a:p>
          <a:p>
            <a:pPr marL="628650" indent="-457200" algn="l" defTabSz="457200">
              <a:lnSpc>
                <a:spcPct val="150000"/>
              </a:lnSpc>
              <a:buSzTx/>
              <a:buFont typeface="Arial" panose="020B0604020202020204" pitchFamily="34" charset="0"/>
              <a:buChar char="•"/>
              <a:defRPr>
                <a:solidFill>
                  <a:srgbClr val="637280"/>
                </a:solidFill>
                <a:latin typeface="Graphik LC Regular"/>
                <a:ea typeface="Graphik LC Regular"/>
                <a:cs typeface="Graphik LC Regular"/>
                <a:sym typeface="Graphik LC Regular"/>
              </a:defRPr>
            </a:pPr>
            <a:r>
              <a:rPr lang="en-US" sz="2000" dirty="0"/>
              <a:t>Graham Bath, Eric van </a:t>
            </a:r>
            <a:r>
              <a:rPr lang="en-US" sz="2000" dirty="0" err="1"/>
              <a:t>Veenendal</a:t>
            </a:r>
            <a:r>
              <a:rPr lang="en-US" sz="2000" dirty="0"/>
              <a:t> “Improving the test process”</a:t>
            </a:r>
            <a:endParaRPr lang="ru-RU" sz="2000" dirty="0"/>
          </a:p>
          <a:p>
            <a:pPr marL="628650" indent="-457200" algn="l" defTabSz="457200">
              <a:lnSpc>
                <a:spcPct val="150000"/>
              </a:lnSpc>
              <a:buSzTx/>
              <a:buFont typeface="Arial" panose="020B0604020202020204" pitchFamily="34" charset="0"/>
              <a:buChar char="•"/>
              <a:defRPr>
                <a:solidFill>
                  <a:srgbClr val="637280"/>
                </a:solidFill>
                <a:latin typeface="Graphik LC Regular"/>
                <a:ea typeface="Graphik LC Regular"/>
                <a:cs typeface="Graphik LC Regular"/>
                <a:sym typeface="Graphik LC Regular"/>
              </a:defRPr>
            </a:pPr>
            <a:r>
              <a:rPr lang="ru-RU" sz="2000" dirty="0">
                <a:solidFill>
                  <a:srgbClr val="637280"/>
                </a:solidFill>
                <a:latin typeface="Graphik LC Regular"/>
                <a:ea typeface="Graphik LC Regular"/>
                <a:cs typeface="Graphik LC Regular"/>
                <a:sym typeface="Graphik LC Regular"/>
              </a:rPr>
              <a:t>Генри Нив «Организация как система»</a:t>
            </a:r>
            <a:endParaRPr lang="en-US" sz="2000" dirty="0"/>
          </a:p>
          <a:p>
            <a:pPr marL="628650" indent="-457200" algn="l" defTabSz="457200">
              <a:lnSpc>
                <a:spcPct val="150000"/>
              </a:lnSpc>
              <a:buSzTx/>
              <a:buFont typeface="Arial" panose="020B0604020202020204" pitchFamily="34" charset="0"/>
              <a:buChar char="•"/>
              <a:defRPr>
                <a:solidFill>
                  <a:srgbClr val="637280"/>
                </a:solidFill>
                <a:latin typeface="Graphik LC Regular"/>
                <a:ea typeface="Graphik LC Regular"/>
                <a:cs typeface="Graphik LC Regular"/>
                <a:sym typeface="Graphik LC Regular"/>
              </a:defRPr>
            </a:pPr>
            <a:r>
              <a:rPr lang="ru-RU" sz="2000" dirty="0"/>
              <a:t>Ричард </a:t>
            </a:r>
            <a:r>
              <a:rPr lang="ru-RU" sz="2000" dirty="0" err="1"/>
              <a:t>Румельт</a:t>
            </a:r>
            <a:r>
              <a:rPr lang="ru-RU" sz="2000" dirty="0"/>
              <a:t> «Хорошая стратегия, плохая стратегия»</a:t>
            </a:r>
          </a:p>
          <a:p>
            <a:pPr marL="628650" indent="-457200" algn="l" defTabSz="457200">
              <a:lnSpc>
                <a:spcPct val="150000"/>
              </a:lnSpc>
              <a:buSzTx/>
              <a:buFont typeface="Arial" panose="020B0604020202020204" pitchFamily="34" charset="0"/>
              <a:buChar char="•"/>
              <a:defRPr>
                <a:solidFill>
                  <a:srgbClr val="637280"/>
                </a:solidFill>
                <a:latin typeface="Graphik LC Regular"/>
                <a:ea typeface="Graphik LC Regular"/>
                <a:cs typeface="Graphik LC Regular"/>
                <a:sym typeface="Graphik LC Regular"/>
              </a:defRPr>
            </a:pPr>
            <a:r>
              <a:rPr lang="ru-RU" sz="2000" dirty="0"/>
              <a:t>Джим Коллинз «От хорошего к великому»</a:t>
            </a:r>
          </a:p>
          <a:p>
            <a:pPr marL="628650" indent="-457200" algn="l" defTabSz="457200">
              <a:lnSpc>
                <a:spcPct val="150000"/>
              </a:lnSpc>
              <a:buSzTx/>
              <a:buFont typeface="Arial" panose="020B0604020202020204" pitchFamily="34" charset="0"/>
              <a:buChar char="•"/>
              <a:defRPr>
                <a:solidFill>
                  <a:srgbClr val="637280"/>
                </a:solidFill>
                <a:latin typeface="Graphik LC Regular"/>
                <a:ea typeface="Graphik LC Regular"/>
                <a:cs typeface="Graphik LC Regular"/>
                <a:sym typeface="Graphik LC Regular"/>
              </a:defRPr>
            </a:pPr>
            <a:r>
              <a:rPr lang="en-US" sz="2000" dirty="0"/>
              <a:t>Coursera “Foundations of Business Strategy” + book</a:t>
            </a:r>
            <a:endParaRPr lang="ru-RU" sz="2000" dirty="0"/>
          </a:p>
          <a:p>
            <a:pPr algn="l" defTabSz="457200">
              <a:spcAft>
                <a:spcPts val="1200"/>
              </a:spcAft>
              <a:buSzTx/>
              <a:defRPr>
                <a:solidFill>
                  <a:srgbClr val="637280"/>
                </a:solidFill>
                <a:latin typeface="Graphik LC Regular"/>
                <a:ea typeface="Graphik LC Regular"/>
                <a:cs typeface="Graphik LC Regular"/>
                <a:sym typeface="Graphik LC Regular"/>
              </a:defRPr>
            </a:pPr>
            <a:r>
              <a:rPr lang="ru-RU" sz="2000" b="1" dirty="0">
                <a:solidFill>
                  <a:srgbClr val="637280"/>
                </a:solidFill>
                <a:latin typeface="Graphik LC Regular"/>
                <a:ea typeface="Graphik LC Regular"/>
                <a:cs typeface="Graphik LC Regular"/>
                <a:sym typeface="Graphik LC Regular"/>
              </a:rPr>
              <a:t>Доклады:</a:t>
            </a:r>
          </a:p>
          <a:p>
            <a:pPr marL="514350" indent="-342900" algn="l" defTabSz="457200">
              <a:spcAft>
                <a:spcPts val="1200"/>
              </a:spcAft>
              <a:buSzTx/>
              <a:buFont typeface="Arial" panose="020B0604020202020204" pitchFamily="34" charset="0"/>
              <a:buChar char="•"/>
              <a:defRPr>
                <a:solidFill>
                  <a:srgbClr val="637280"/>
                </a:solidFill>
                <a:latin typeface="Graphik LC Regular"/>
                <a:ea typeface="Graphik LC Regular"/>
                <a:cs typeface="Graphik LC Regular"/>
                <a:sym typeface="Graphik LC Regular"/>
              </a:defRPr>
            </a:pPr>
            <a:r>
              <a:rPr lang="ru-RU" sz="2000" dirty="0">
                <a:solidFill>
                  <a:srgbClr val="637280"/>
                </a:solidFill>
                <a:latin typeface="Graphik LC Regular"/>
                <a:ea typeface="Graphik LC Regular"/>
                <a:cs typeface="Graphik LC Regular"/>
                <a:sym typeface="Graphik LC Regular"/>
              </a:rPr>
              <a:t>Сергей Мартыненко ” Подготовка стратегии тестирования под </a:t>
            </a:r>
            <a:r>
              <a:rPr lang="ru-RU" sz="2000" dirty="0" err="1">
                <a:solidFill>
                  <a:srgbClr val="637280"/>
                </a:solidFill>
                <a:latin typeface="Graphik LC Regular"/>
                <a:ea typeface="Graphik LC Regular"/>
                <a:cs typeface="Graphik LC Regular"/>
                <a:sym typeface="Graphik LC Regular"/>
              </a:rPr>
              <a:t>высокорискованный</a:t>
            </a:r>
            <a:r>
              <a:rPr lang="ru-RU" sz="2000" dirty="0">
                <a:solidFill>
                  <a:srgbClr val="637280"/>
                </a:solidFill>
                <a:latin typeface="Graphik LC Regular"/>
                <a:ea typeface="Graphik LC Regular"/>
                <a:cs typeface="Graphik LC Regular"/>
                <a:sym typeface="Graphik LC Regular"/>
              </a:rPr>
              <a:t>, высокодоходный проект” - </a:t>
            </a:r>
            <a:r>
              <a:rPr lang="en-US" sz="2000" dirty="0">
                <a:solidFill>
                  <a:srgbClr val="637280"/>
                </a:solidFill>
                <a:latin typeface="Graphik LC Regular"/>
                <a:ea typeface="Graphik LC Regular"/>
                <a:cs typeface="Graphik LC Regular"/>
                <a:sym typeface="Graphik LC Regular"/>
                <a:hlinkClick r:id="rId5"/>
              </a:rPr>
              <a:t>https://www.youtube.com/watch?v=z3NuJb0_MzI</a:t>
            </a:r>
            <a:r>
              <a:rPr lang="ru-RU" sz="2000" dirty="0">
                <a:solidFill>
                  <a:srgbClr val="637280"/>
                </a:solidFill>
                <a:latin typeface="Graphik LC Regular"/>
                <a:ea typeface="Graphik LC Regular"/>
                <a:cs typeface="Graphik LC Regular"/>
                <a:sym typeface="Graphik LC Regular"/>
              </a:rPr>
              <a:t> </a:t>
            </a:r>
            <a:endParaRPr lang="en-US" sz="2000" dirty="0">
              <a:solidFill>
                <a:srgbClr val="637280"/>
              </a:solidFill>
              <a:latin typeface="Graphik LC Regular"/>
              <a:ea typeface="Graphik LC Regular"/>
              <a:cs typeface="Graphik LC Regular"/>
              <a:sym typeface="Graphik LC Regular"/>
            </a:endParaRPr>
          </a:p>
          <a:p>
            <a:pPr marL="514350" indent="-342900" algn="l" defTabSz="457200">
              <a:spcAft>
                <a:spcPts val="1200"/>
              </a:spcAft>
              <a:buSzTx/>
              <a:buFont typeface="Arial" panose="020B0604020202020204" pitchFamily="34" charset="0"/>
              <a:buChar char="•"/>
              <a:defRPr>
                <a:solidFill>
                  <a:srgbClr val="637280"/>
                </a:solidFill>
                <a:latin typeface="Graphik LC Regular"/>
                <a:ea typeface="Graphik LC Regular"/>
                <a:cs typeface="Graphik LC Regular"/>
                <a:sym typeface="Graphik LC Regular"/>
              </a:defRPr>
            </a:pPr>
            <a:r>
              <a:rPr lang="en-US" sz="2000" dirty="0">
                <a:solidFill>
                  <a:srgbClr val="637280"/>
                </a:solidFill>
                <a:latin typeface="Graphik LC Regular"/>
                <a:ea typeface="Graphik LC Regular"/>
                <a:cs typeface="Graphik LC Regular"/>
                <a:sym typeface="Graphik LC Regular"/>
              </a:rPr>
              <a:t>Testing Strategies for Continuous Delivery - </a:t>
            </a:r>
            <a:r>
              <a:rPr lang="en-US" sz="2000" dirty="0">
                <a:solidFill>
                  <a:srgbClr val="637280"/>
                </a:solidFill>
                <a:latin typeface="Graphik LC Regular"/>
                <a:ea typeface="Graphik LC Regular"/>
                <a:cs typeface="Graphik LC Regular"/>
                <a:sym typeface="Graphik LC Regular"/>
                <a:hlinkClick r:id="rId6"/>
              </a:rPr>
              <a:t>https://www.youtube.com/watch?v=DgQWSaCQ82U</a:t>
            </a:r>
            <a:r>
              <a:rPr lang="en-US" sz="2000" dirty="0">
                <a:solidFill>
                  <a:srgbClr val="637280"/>
                </a:solidFill>
                <a:latin typeface="Graphik LC Regular"/>
                <a:ea typeface="Graphik LC Regular"/>
                <a:cs typeface="Graphik LC Regular"/>
                <a:sym typeface="Graphik LC Regular"/>
              </a:rPr>
              <a:t> </a:t>
            </a:r>
          </a:p>
          <a:p>
            <a:pPr marL="514350" indent="-342900" algn="l" defTabSz="457200">
              <a:spcAft>
                <a:spcPts val="1200"/>
              </a:spcAft>
              <a:buSzTx/>
              <a:buFont typeface="Arial" panose="020B0604020202020204" pitchFamily="34" charset="0"/>
              <a:buChar char="•"/>
              <a:defRPr>
                <a:solidFill>
                  <a:srgbClr val="637280"/>
                </a:solidFill>
                <a:latin typeface="Graphik LC Regular"/>
                <a:ea typeface="Graphik LC Regular"/>
                <a:cs typeface="Graphik LC Regular"/>
                <a:sym typeface="Graphik LC Regular"/>
              </a:defRPr>
            </a:pPr>
            <a:r>
              <a:rPr lang="en-US" sz="2000" dirty="0" err="1">
                <a:solidFill>
                  <a:srgbClr val="637280"/>
                </a:solidFill>
                <a:latin typeface="Graphik LC Regular"/>
                <a:ea typeface="Graphik LC Regular"/>
                <a:cs typeface="Graphik LC Regular"/>
                <a:sym typeface="Graphik LC Regular"/>
              </a:rPr>
              <a:t>Huib</a:t>
            </a:r>
            <a:r>
              <a:rPr lang="en-US" sz="2000" dirty="0">
                <a:solidFill>
                  <a:srgbClr val="637280"/>
                </a:solidFill>
                <a:latin typeface="Graphik LC Regular"/>
                <a:ea typeface="Graphik LC Regular"/>
                <a:cs typeface="Graphik LC Regular"/>
                <a:sym typeface="Graphik LC Regular"/>
              </a:rPr>
              <a:t> </a:t>
            </a:r>
            <a:r>
              <a:rPr lang="en-US" sz="2000" dirty="0" err="1">
                <a:solidFill>
                  <a:srgbClr val="637280"/>
                </a:solidFill>
                <a:latin typeface="Graphik LC Regular"/>
                <a:ea typeface="Graphik LC Regular"/>
                <a:cs typeface="Graphik LC Regular"/>
                <a:sym typeface="Graphik LC Regular"/>
              </a:rPr>
              <a:t>Schoots</a:t>
            </a:r>
            <a:r>
              <a:rPr lang="en-US" sz="2000" dirty="0">
                <a:solidFill>
                  <a:srgbClr val="637280"/>
                </a:solidFill>
                <a:latin typeface="Graphik LC Regular"/>
                <a:ea typeface="Graphik LC Regular"/>
                <a:cs typeface="Graphik LC Regular"/>
                <a:sym typeface="Graphik LC Regular"/>
              </a:rPr>
              <a:t> “Practical Test Strategy Using Heuristics” - </a:t>
            </a:r>
            <a:r>
              <a:rPr lang="en-US" sz="2000" dirty="0">
                <a:solidFill>
                  <a:srgbClr val="637280"/>
                </a:solidFill>
                <a:latin typeface="Graphik LC Regular"/>
                <a:ea typeface="Graphik LC Regular"/>
                <a:cs typeface="Graphik LC Regular"/>
                <a:sym typeface="Graphik LC Regular"/>
                <a:hlinkClick r:id="rId7"/>
              </a:rPr>
              <a:t>https://www.youtube.com/watch?v=_TE9RFzNs_M</a:t>
            </a:r>
            <a:r>
              <a:rPr lang="en-US" sz="2000" dirty="0">
                <a:solidFill>
                  <a:srgbClr val="637280"/>
                </a:solidFill>
                <a:latin typeface="Graphik LC Regular"/>
                <a:ea typeface="Graphik LC Regular"/>
                <a:cs typeface="Graphik LC Regular"/>
                <a:sym typeface="Graphik LC Regular"/>
              </a:rPr>
              <a:t> </a:t>
            </a:r>
          </a:p>
          <a:p>
            <a:pPr marL="514350" indent="-342900" algn="l" defTabSz="457200">
              <a:spcAft>
                <a:spcPts val="1200"/>
              </a:spcAft>
              <a:buSzTx/>
              <a:buFont typeface="Arial" panose="020B0604020202020204" pitchFamily="34" charset="0"/>
              <a:buChar char="•"/>
              <a:defRPr>
                <a:solidFill>
                  <a:srgbClr val="637280"/>
                </a:solidFill>
                <a:latin typeface="Graphik LC Regular"/>
                <a:ea typeface="Graphik LC Regular"/>
                <a:cs typeface="Graphik LC Regular"/>
                <a:sym typeface="Graphik LC Regular"/>
              </a:defRPr>
            </a:pPr>
            <a:r>
              <a:rPr lang="en-US" sz="2000" dirty="0" err="1">
                <a:solidFill>
                  <a:srgbClr val="637280"/>
                </a:solidFill>
                <a:latin typeface="Graphik LC Regular"/>
                <a:ea typeface="Graphik LC Regular"/>
                <a:cs typeface="Graphik LC Regular"/>
                <a:sym typeface="Graphik LC Regular"/>
              </a:rPr>
              <a:t>Rikard</a:t>
            </a:r>
            <a:r>
              <a:rPr lang="en-US" sz="2000" dirty="0">
                <a:solidFill>
                  <a:srgbClr val="637280"/>
                </a:solidFill>
                <a:latin typeface="Graphik LC Regular"/>
                <a:ea typeface="Graphik LC Regular"/>
                <a:cs typeface="Graphik LC Regular"/>
                <a:sym typeface="Graphik LC Regular"/>
              </a:rPr>
              <a:t> </a:t>
            </a:r>
            <a:r>
              <a:rPr lang="en-US" sz="2000" dirty="0" err="1">
                <a:solidFill>
                  <a:srgbClr val="637280"/>
                </a:solidFill>
                <a:latin typeface="Graphik LC Regular"/>
                <a:ea typeface="Graphik LC Regular"/>
                <a:cs typeface="Graphik LC Regular"/>
                <a:sym typeface="Graphik LC Regular"/>
              </a:rPr>
              <a:t>Edgren</a:t>
            </a:r>
            <a:r>
              <a:rPr lang="en-US" sz="2000" dirty="0">
                <a:solidFill>
                  <a:srgbClr val="637280"/>
                </a:solidFill>
                <a:latin typeface="Graphik LC Regular"/>
                <a:ea typeface="Graphik LC Regular"/>
                <a:cs typeface="Graphik LC Regular"/>
                <a:sym typeface="Graphik LC Regular"/>
              </a:rPr>
              <a:t> “An Introduction to Test Strategy” - </a:t>
            </a:r>
            <a:r>
              <a:rPr lang="en-US" sz="2000" dirty="0">
                <a:solidFill>
                  <a:srgbClr val="637280"/>
                </a:solidFill>
                <a:latin typeface="Graphik LC Regular"/>
                <a:ea typeface="Graphik LC Regular"/>
                <a:cs typeface="Graphik LC Regular"/>
                <a:sym typeface="Graphik LC Regular"/>
                <a:hlinkClick r:id="rId8"/>
              </a:rPr>
              <a:t>https://www.youtube.com/watch?v=OZiE9eApOXY</a:t>
            </a:r>
            <a:r>
              <a:rPr lang="en-US" sz="2000" dirty="0">
                <a:solidFill>
                  <a:srgbClr val="637280"/>
                </a:solidFill>
                <a:latin typeface="Graphik LC Regular"/>
                <a:ea typeface="Graphik LC Regular"/>
                <a:cs typeface="Graphik LC Regular"/>
                <a:sym typeface="Graphik LC Regular"/>
              </a:rPr>
              <a:t> </a:t>
            </a:r>
          </a:p>
          <a:p>
            <a:pPr marL="514350" indent="-342900" algn="l" defTabSz="457200">
              <a:spcAft>
                <a:spcPts val="1200"/>
              </a:spcAft>
              <a:buSzTx/>
              <a:buFont typeface="Arial" panose="020B0604020202020204" pitchFamily="34" charset="0"/>
              <a:buChar char="•"/>
              <a:defRPr>
                <a:solidFill>
                  <a:srgbClr val="637280"/>
                </a:solidFill>
                <a:latin typeface="Graphik LC Regular"/>
                <a:ea typeface="Graphik LC Regular"/>
                <a:cs typeface="Graphik LC Regular"/>
                <a:sym typeface="Graphik LC Regular"/>
              </a:defRPr>
            </a:pPr>
            <a:r>
              <a:rPr lang="en-US" sz="2000" dirty="0">
                <a:solidFill>
                  <a:srgbClr val="637280"/>
                </a:solidFill>
                <a:latin typeface="Graphik LC Regular"/>
                <a:ea typeface="Graphik LC Regular"/>
                <a:cs typeface="Graphik LC Regular"/>
                <a:sym typeface="Graphik LC Regular"/>
              </a:rPr>
              <a:t>Paul Gerrard “Agile Test Strategy” - </a:t>
            </a:r>
            <a:r>
              <a:rPr lang="en-US" sz="2000" dirty="0">
                <a:solidFill>
                  <a:srgbClr val="637280"/>
                </a:solidFill>
                <a:latin typeface="Graphik LC Regular"/>
                <a:ea typeface="Graphik LC Regular"/>
                <a:cs typeface="Graphik LC Regular"/>
                <a:sym typeface="Graphik LC Regular"/>
                <a:hlinkClick r:id="rId9"/>
              </a:rPr>
              <a:t>https://www.youtube.com/watch?v=Ed6YkYEkCRM</a:t>
            </a:r>
            <a:endParaRPr lang="ru-RU" sz="2000" dirty="0">
              <a:solidFill>
                <a:srgbClr val="637280"/>
              </a:solidFill>
              <a:latin typeface="Graphik LC Regular"/>
              <a:ea typeface="Graphik LC Regular"/>
              <a:cs typeface="Graphik LC Regular"/>
              <a:sym typeface="Graphik LC Regular"/>
            </a:endParaRPr>
          </a:p>
          <a:p>
            <a:pPr marL="514350" indent="-342900" algn="l" defTabSz="457200">
              <a:spcAft>
                <a:spcPts val="1200"/>
              </a:spcAft>
              <a:buSzTx/>
              <a:buFont typeface="Arial" panose="020B0604020202020204" pitchFamily="34" charset="0"/>
              <a:buChar char="•"/>
              <a:defRPr>
                <a:solidFill>
                  <a:srgbClr val="637280"/>
                </a:solidFill>
                <a:latin typeface="Graphik LC Regular"/>
                <a:ea typeface="Graphik LC Regular"/>
                <a:cs typeface="Graphik LC Regular"/>
                <a:sym typeface="Graphik LC Regular"/>
              </a:defRPr>
            </a:pPr>
            <a:r>
              <a:rPr lang="en-US" sz="2000" dirty="0">
                <a:solidFill>
                  <a:srgbClr val="637280"/>
                </a:solidFill>
                <a:latin typeface="Graphik LC Regular"/>
                <a:ea typeface="Graphik LC Regular"/>
                <a:cs typeface="Graphik LC Regular"/>
                <a:sym typeface="Graphik LC Regular"/>
              </a:rPr>
              <a:t>Radio QA “</a:t>
            </a:r>
            <a:r>
              <a:rPr lang="ru-RU" sz="2000" dirty="0">
                <a:solidFill>
                  <a:srgbClr val="637280"/>
                </a:solidFill>
                <a:latin typeface="Graphik LC Regular"/>
                <a:ea typeface="Graphik LC Regular"/>
                <a:cs typeface="Graphik LC Regular"/>
                <a:sym typeface="Graphik LC Regular"/>
              </a:rPr>
              <a:t>Выпуск 10: стратегия тестирования» - </a:t>
            </a:r>
            <a:r>
              <a:rPr lang="en-US" sz="2000" dirty="0">
                <a:solidFill>
                  <a:srgbClr val="637280"/>
                </a:solidFill>
                <a:latin typeface="Graphik LC Regular"/>
                <a:ea typeface="Graphik LC Regular"/>
                <a:cs typeface="Graphik LC Regular"/>
                <a:sym typeface="Graphik LC Regular"/>
                <a:hlinkClick r:id="rId10"/>
              </a:rPr>
              <a:t>http://radio-qa.com/vypusk-10-strategiya-testirovaniya/</a:t>
            </a:r>
            <a:r>
              <a:rPr lang="ru-RU" sz="2000" dirty="0">
                <a:solidFill>
                  <a:srgbClr val="637280"/>
                </a:solidFill>
                <a:latin typeface="Graphik LC Regular"/>
                <a:ea typeface="Graphik LC Regular"/>
                <a:cs typeface="Graphik LC Regular"/>
                <a:sym typeface="Graphik LC Regular"/>
              </a:rPr>
              <a:t> </a:t>
            </a:r>
            <a:endParaRPr lang="en-US" sz="2000" dirty="0">
              <a:solidFill>
                <a:srgbClr val="637280"/>
              </a:solidFill>
              <a:latin typeface="Graphik LC Regular"/>
              <a:ea typeface="Graphik LC Regular"/>
              <a:cs typeface="Graphik LC Regular"/>
              <a:sym typeface="Graphik LC Regular"/>
            </a:endParaRPr>
          </a:p>
          <a:p>
            <a:pPr algn="l" defTabSz="457200">
              <a:spcAft>
                <a:spcPts val="1200"/>
              </a:spcAft>
              <a:buSzTx/>
              <a:defRPr>
                <a:solidFill>
                  <a:srgbClr val="637280"/>
                </a:solidFill>
                <a:latin typeface="Graphik LC Regular"/>
                <a:ea typeface="Graphik LC Regular"/>
                <a:cs typeface="Graphik LC Regular"/>
                <a:sym typeface="Graphik LC Regular"/>
              </a:defRPr>
            </a:pPr>
            <a:endParaRPr lang="ru-RU" sz="2000" dirty="0">
              <a:solidFill>
                <a:srgbClr val="637280"/>
              </a:solidFill>
              <a:latin typeface="Graphik LC Regular"/>
              <a:ea typeface="Graphik LC Regular"/>
              <a:cs typeface="Graphik LC Regular"/>
              <a:sym typeface="Graphik LC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8485635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71">
            <a:extLst>
              <a:ext uri="{FF2B5EF4-FFF2-40B4-BE49-F238E27FC236}">
                <a16:creationId xmlns:a16="http://schemas.microsoft.com/office/drawing/2014/main" id="{94FD4F22-3420-3549-884E-89CAD9E03A12}"/>
              </a:ext>
            </a:extLst>
          </p:cNvPr>
          <p:cNvSpPr/>
          <p:nvPr/>
        </p:nvSpPr>
        <p:spPr>
          <a:xfrm>
            <a:off x="22756" y="261381"/>
            <a:ext cx="10736213" cy="1121707"/>
          </a:xfrm>
          <a:prstGeom prst="rect">
            <a:avLst/>
          </a:prstGeom>
          <a:solidFill>
            <a:srgbClr val="4BB777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endParaRPr sz="1991"/>
          </a:p>
        </p:txBody>
      </p:sp>
      <p:sp>
        <p:nvSpPr>
          <p:cNvPr id="16" name="Shape 75">
            <a:extLst>
              <a:ext uri="{FF2B5EF4-FFF2-40B4-BE49-F238E27FC236}">
                <a16:creationId xmlns:a16="http://schemas.microsoft.com/office/drawing/2014/main" id="{694E617B-0C28-A842-A5E0-E43699FBE824}"/>
              </a:ext>
            </a:extLst>
          </p:cNvPr>
          <p:cNvSpPr txBox="1"/>
          <p:nvPr/>
        </p:nvSpPr>
        <p:spPr>
          <a:xfrm>
            <a:off x="256987" y="452350"/>
            <a:ext cx="10479440" cy="813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7" tIns="130027" rIns="130027" bIns="130027" anchor="t" anchorCtr="0">
            <a:noAutofit/>
          </a:bodyPr>
          <a:lstStyle/>
          <a:p>
            <a:r>
              <a:rPr lang="en-US" sz="3413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People Management</a:t>
            </a:r>
            <a:endParaRPr sz="3413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47F97E4-0CF2-E140-B0F7-F8214FA46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9359" y="182355"/>
            <a:ext cx="1316041" cy="13160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E48ED6E-E323-024A-B687-5E2E91336D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9342" y="8057072"/>
            <a:ext cx="2596960" cy="1490429"/>
          </a:xfrm>
          <a:prstGeom prst="rect">
            <a:avLst/>
          </a:prstGeom>
        </p:spPr>
      </p:pic>
      <p:sp>
        <p:nvSpPr>
          <p:cNvPr id="11" name="Shape 67">
            <a:extLst>
              <a:ext uri="{FF2B5EF4-FFF2-40B4-BE49-F238E27FC236}">
                <a16:creationId xmlns:a16="http://schemas.microsoft.com/office/drawing/2014/main" id="{4D90D511-B19F-8D41-906A-73B61AA9F0F0}"/>
              </a:ext>
            </a:extLst>
          </p:cNvPr>
          <p:cNvSpPr txBox="1"/>
          <p:nvPr/>
        </p:nvSpPr>
        <p:spPr>
          <a:xfrm>
            <a:off x="256987" y="2162629"/>
            <a:ext cx="10736213" cy="5114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7" tIns="130027" rIns="130027" bIns="130027" anchor="t" anchorCtr="0">
            <a:noAutofit/>
          </a:bodyPr>
          <a:lstStyle/>
          <a:p>
            <a:pPr lvl="4"/>
            <a:br>
              <a:rPr lang="ru-RU" sz="3413" b="1" dirty="0">
                <a:solidFill>
                  <a:srgbClr val="434343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</a:br>
            <a:endParaRPr lang="ru-RU" sz="3413" b="1" dirty="0">
              <a:solidFill>
                <a:srgbClr val="434343"/>
              </a:solidFill>
              <a:latin typeface="Calibri" panose="020F0502020204030204" pitchFamily="34" charset="0"/>
              <a:ea typeface="Lato"/>
              <a:cs typeface="Calibri" panose="020F0502020204030204" pitchFamily="34" charset="0"/>
              <a:sym typeface="Lato"/>
            </a:endParaRPr>
          </a:p>
          <a:p>
            <a:pPr marL="487672" indent="-487672">
              <a:lnSpc>
                <a:spcPct val="150000"/>
              </a:lnSpc>
              <a:buFont typeface="Arial" panose="020B0604020202020204" pitchFamily="34" charset="0"/>
              <a:buChar char="•"/>
            </a:pPr>
            <a:endParaRPr sz="3413" b="1" dirty="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" name="– Choose healthy tortilla chips.…">
            <a:extLst>
              <a:ext uri="{FF2B5EF4-FFF2-40B4-BE49-F238E27FC236}">
                <a16:creationId xmlns:a16="http://schemas.microsoft.com/office/drawing/2014/main" id="{45381D90-E5DD-2B42-9851-99920BAF36A7}"/>
              </a:ext>
            </a:extLst>
          </p:cNvPr>
          <p:cNvSpPr txBox="1">
            <a:spLocks/>
          </p:cNvSpPr>
          <p:nvPr/>
        </p:nvSpPr>
        <p:spPr>
          <a:xfrm>
            <a:off x="480857" y="1498396"/>
            <a:ext cx="11416522" cy="63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44500" marR="0" lvl="0" indent="-273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 sz="3982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889000" marR="0" lvl="1" indent="-273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 sz="3982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33500" marR="0" lvl="2" indent="-273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 sz="3982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778000" marR="0" lvl="3" indent="-273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 sz="3982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22500" marR="0" lvl="4" indent="-273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 sz="3982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667000" marR="0" lvl="5" indent="-273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 sz="3982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111500" marR="0" lvl="6" indent="-273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 sz="3982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556000" marR="0" lvl="7" indent="-273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 sz="3982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000500" marR="0" lvl="8" indent="-273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 sz="3982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algn="l" defTabSz="457200">
              <a:spcAft>
                <a:spcPts val="1200"/>
              </a:spcAft>
              <a:buSzTx/>
              <a:defRPr>
                <a:solidFill>
                  <a:srgbClr val="637280"/>
                </a:solidFill>
                <a:latin typeface="Graphik LC Regular"/>
                <a:ea typeface="Graphik LC Regular"/>
                <a:cs typeface="Graphik LC Regular"/>
                <a:sym typeface="Graphik LC Regular"/>
              </a:defRPr>
            </a:pPr>
            <a:r>
              <a:rPr lang="ru-RU" sz="2000" b="1" dirty="0">
                <a:solidFill>
                  <a:srgbClr val="637280"/>
                </a:solidFill>
                <a:latin typeface="Graphik LC Regular"/>
                <a:ea typeface="Graphik LC Regular"/>
                <a:cs typeface="Graphik LC Regular"/>
                <a:sym typeface="Graphik LC Regular"/>
              </a:rPr>
              <a:t>Книги:</a:t>
            </a:r>
          </a:p>
          <a:p>
            <a:pPr marL="628650" indent="-457200" algn="l" defTabSz="457200">
              <a:lnSpc>
                <a:spcPct val="150000"/>
              </a:lnSpc>
              <a:buSzTx/>
              <a:buFont typeface="Arial" panose="020B0604020202020204" pitchFamily="34" charset="0"/>
              <a:buChar char="•"/>
              <a:defRPr>
                <a:solidFill>
                  <a:srgbClr val="637280"/>
                </a:solidFill>
                <a:latin typeface="Graphik LC Regular"/>
                <a:ea typeface="Graphik LC Regular"/>
                <a:cs typeface="Graphik LC Regular"/>
                <a:sym typeface="Graphik LC Regular"/>
              </a:defRPr>
            </a:pPr>
            <a:r>
              <a:rPr lang="ru-RU" sz="2000" dirty="0"/>
              <a:t>Игорь Манн «Номер 1. Как стать лучшим в том, что ты делаешь»</a:t>
            </a:r>
          </a:p>
          <a:p>
            <a:pPr marL="628650" indent="-457200" algn="l" defTabSz="457200">
              <a:lnSpc>
                <a:spcPct val="150000"/>
              </a:lnSpc>
              <a:buSzTx/>
              <a:buFont typeface="Arial" panose="020B0604020202020204" pitchFamily="34" charset="0"/>
              <a:buChar char="•"/>
              <a:defRPr>
                <a:solidFill>
                  <a:srgbClr val="637280"/>
                </a:solidFill>
                <a:latin typeface="Graphik LC Regular"/>
                <a:ea typeface="Graphik LC Regular"/>
                <a:cs typeface="Graphik LC Regular"/>
                <a:sym typeface="Graphik LC Regular"/>
              </a:defRPr>
            </a:pPr>
            <a:r>
              <a:rPr lang="ru-RU" sz="2000" dirty="0" err="1"/>
              <a:t>Ди</a:t>
            </a:r>
            <a:r>
              <a:rPr lang="ru-RU" sz="2000" dirty="0"/>
              <a:t> Челси, </a:t>
            </a:r>
            <a:r>
              <a:rPr lang="ru-RU" sz="2000" dirty="0" err="1"/>
              <a:t>Пэм</a:t>
            </a:r>
            <a:r>
              <a:rPr lang="ru-RU" sz="2000" dirty="0"/>
              <a:t> Пламя "Блестящие совещания. Правила эффективной групповой работы”</a:t>
            </a:r>
          </a:p>
          <a:p>
            <a:pPr marL="628650" indent="-457200" algn="l" defTabSz="457200">
              <a:lnSpc>
                <a:spcPct val="150000"/>
              </a:lnSpc>
              <a:buSzTx/>
              <a:buFont typeface="Arial" panose="020B0604020202020204" pitchFamily="34" charset="0"/>
              <a:buChar char="•"/>
              <a:defRPr>
                <a:solidFill>
                  <a:srgbClr val="637280"/>
                </a:solidFill>
                <a:latin typeface="Graphik LC Regular"/>
                <a:ea typeface="Graphik LC Regular"/>
                <a:cs typeface="Graphik LC Regular"/>
                <a:sym typeface="Graphik LC Regular"/>
              </a:defRPr>
            </a:pPr>
            <a:r>
              <a:rPr lang="en-US" sz="2000" dirty="0"/>
              <a:t>Judy McKay “Managing test people"</a:t>
            </a:r>
          </a:p>
          <a:p>
            <a:pPr marL="628650" indent="-457200" algn="l" defTabSz="457200">
              <a:lnSpc>
                <a:spcPct val="150000"/>
              </a:lnSpc>
              <a:buSzTx/>
              <a:buFont typeface="Arial" panose="020B0604020202020204" pitchFamily="34" charset="0"/>
              <a:buChar char="•"/>
              <a:defRPr>
                <a:solidFill>
                  <a:srgbClr val="637280"/>
                </a:solidFill>
                <a:latin typeface="Graphik LC Regular"/>
                <a:ea typeface="Graphik LC Regular"/>
                <a:cs typeface="Graphik LC Regular"/>
                <a:sym typeface="Graphik LC Regular"/>
              </a:defRPr>
            </a:pPr>
            <a:r>
              <a:rPr lang="ru-RU" sz="2000" dirty="0"/>
              <a:t>Стратоплан Курсы по софт-</a:t>
            </a:r>
            <a:r>
              <a:rPr lang="ru-RU" sz="2000" dirty="0" err="1"/>
              <a:t>скиллам</a:t>
            </a:r>
            <a:r>
              <a:rPr lang="ru-RU" sz="2000" dirty="0"/>
              <a:t>, например ФРЛ</a:t>
            </a:r>
          </a:p>
          <a:p>
            <a:pPr marL="628650" indent="-457200" algn="l" defTabSz="457200">
              <a:lnSpc>
                <a:spcPct val="150000"/>
              </a:lnSpc>
              <a:buSzTx/>
              <a:buFont typeface="Arial" panose="020B0604020202020204" pitchFamily="34" charset="0"/>
              <a:buChar char="•"/>
              <a:defRPr>
                <a:solidFill>
                  <a:srgbClr val="637280"/>
                </a:solidFill>
                <a:latin typeface="Graphik LC Regular"/>
                <a:ea typeface="Graphik LC Regular"/>
                <a:cs typeface="Graphik LC Regular"/>
                <a:sym typeface="Graphik LC Regular"/>
              </a:defRPr>
            </a:pPr>
            <a:r>
              <a:rPr lang="ru-RU" sz="2000" dirty="0" err="1"/>
              <a:t>Дэниел</a:t>
            </a:r>
            <a:r>
              <a:rPr lang="ru-RU" sz="2000" dirty="0"/>
              <a:t> </a:t>
            </a:r>
            <a:r>
              <a:rPr lang="ru-RU" sz="2000" dirty="0" err="1"/>
              <a:t>Пинк</a:t>
            </a:r>
            <a:r>
              <a:rPr lang="ru-RU" sz="2000" dirty="0"/>
              <a:t> "Драйв. Что на самом деле нас мотивирует»</a:t>
            </a:r>
          </a:p>
          <a:p>
            <a:pPr marL="628650" indent="-457200" algn="l" defTabSz="457200">
              <a:lnSpc>
                <a:spcPct val="150000"/>
              </a:lnSpc>
              <a:buSzTx/>
              <a:buFont typeface="Arial" panose="020B0604020202020204" pitchFamily="34" charset="0"/>
              <a:buChar char="•"/>
              <a:defRPr>
                <a:solidFill>
                  <a:srgbClr val="637280"/>
                </a:solidFill>
                <a:latin typeface="Graphik LC Regular"/>
                <a:ea typeface="Graphik LC Regular"/>
                <a:cs typeface="Graphik LC Regular"/>
                <a:sym typeface="Graphik LC Regular"/>
              </a:defRPr>
            </a:pPr>
            <a:r>
              <a:rPr lang="ru-RU" sz="2000" dirty="0"/>
              <a:t>Ричард </a:t>
            </a:r>
            <a:r>
              <a:rPr lang="ru-RU" sz="2000" dirty="0" err="1"/>
              <a:t>Темплар</a:t>
            </a:r>
            <a:r>
              <a:rPr lang="ru-RU" sz="2000" dirty="0"/>
              <a:t> »Энциклопедия менеджера»</a:t>
            </a:r>
          </a:p>
          <a:p>
            <a:pPr marL="628650" indent="-457200" algn="l" defTabSz="457200">
              <a:lnSpc>
                <a:spcPct val="150000"/>
              </a:lnSpc>
              <a:buSzTx/>
              <a:buFont typeface="Arial" panose="020B0604020202020204" pitchFamily="34" charset="0"/>
              <a:buChar char="•"/>
              <a:defRPr>
                <a:solidFill>
                  <a:srgbClr val="637280"/>
                </a:solidFill>
                <a:latin typeface="Graphik LC Regular"/>
                <a:ea typeface="Graphik LC Regular"/>
                <a:cs typeface="Graphik LC Regular"/>
                <a:sym typeface="Graphik LC Regular"/>
              </a:defRPr>
            </a:pPr>
            <a:r>
              <a:rPr lang="ru-RU" sz="2000" dirty="0" err="1"/>
              <a:t>Альфи</a:t>
            </a:r>
            <a:r>
              <a:rPr lang="ru-RU" sz="2000" dirty="0"/>
              <a:t> Кон «Наказание наградой»</a:t>
            </a:r>
          </a:p>
          <a:p>
            <a:pPr marL="628650" indent="-457200" algn="l" defTabSz="457200">
              <a:lnSpc>
                <a:spcPct val="150000"/>
              </a:lnSpc>
              <a:buSzTx/>
              <a:buFont typeface="Arial" panose="020B0604020202020204" pitchFamily="34" charset="0"/>
              <a:buChar char="•"/>
              <a:defRPr>
                <a:solidFill>
                  <a:srgbClr val="637280"/>
                </a:solidFill>
                <a:latin typeface="Graphik LC Regular"/>
                <a:ea typeface="Graphik LC Regular"/>
                <a:cs typeface="Graphik LC Regular"/>
                <a:sym typeface="Graphik LC Regular"/>
              </a:defRPr>
            </a:pPr>
            <a:r>
              <a:rPr lang="ru-RU" sz="2000" dirty="0"/>
              <a:t>Брайан Трейси «Делегирование и управление»</a:t>
            </a:r>
          </a:p>
          <a:p>
            <a:pPr marL="628650" indent="-457200" algn="l" defTabSz="457200">
              <a:lnSpc>
                <a:spcPct val="150000"/>
              </a:lnSpc>
              <a:buSzTx/>
              <a:buFont typeface="Arial" panose="020B0604020202020204" pitchFamily="34" charset="0"/>
              <a:buChar char="•"/>
              <a:defRPr>
                <a:solidFill>
                  <a:srgbClr val="637280"/>
                </a:solidFill>
                <a:latin typeface="Graphik LC Regular"/>
                <a:ea typeface="Graphik LC Regular"/>
                <a:cs typeface="Graphik LC Regular"/>
                <a:sym typeface="Graphik LC Regular"/>
              </a:defRPr>
            </a:pPr>
            <a:r>
              <a:rPr lang="ru-RU" sz="2000" dirty="0" err="1"/>
              <a:t>Кови</a:t>
            </a:r>
            <a:r>
              <a:rPr lang="ru-RU" sz="2000" dirty="0"/>
              <a:t> «7 навыков высокоэффективных людей»</a:t>
            </a:r>
          </a:p>
          <a:p>
            <a:pPr algn="l" defTabSz="457200">
              <a:spcAft>
                <a:spcPts val="1200"/>
              </a:spcAft>
              <a:buSzTx/>
              <a:defRPr>
                <a:solidFill>
                  <a:srgbClr val="637280"/>
                </a:solidFill>
                <a:latin typeface="Graphik LC Regular"/>
                <a:ea typeface="Graphik LC Regular"/>
                <a:cs typeface="Graphik LC Regular"/>
                <a:sym typeface="Graphik LC Regular"/>
              </a:defRPr>
            </a:pPr>
            <a:r>
              <a:rPr lang="ru-RU" sz="2000" b="1" dirty="0">
                <a:solidFill>
                  <a:srgbClr val="637280"/>
                </a:solidFill>
                <a:latin typeface="Graphik LC Regular"/>
                <a:ea typeface="Graphik LC Regular"/>
                <a:cs typeface="Graphik LC Regular"/>
                <a:sym typeface="Graphik LC Regular"/>
              </a:rPr>
              <a:t>Доклады:</a:t>
            </a:r>
          </a:p>
          <a:p>
            <a:pPr marL="514350" indent="-342900" algn="l" defTabSz="457200">
              <a:spcAft>
                <a:spcPts val="1200"/>
              </a:spcAft>
              <a:buSzTx/>
              <a:buFont typeface="Arial" panose="020B0604020202020204" pitchFamily="34" charset="0"/>
              <a:buChar char="•"/>
              <a:defRPr>
                <a:solidFill>
                  <a:srgbClr val="637280"/>
                </a:solidFill>
                <a:latin typeface="Graphik LC Regular"/>
                <a:ea typeface="Graphik LC Regular"/>
                <a:cs typeface="Graphik LC Regular"/>
                <a:sym typeface="Graphik LC Regular"/>
              </a:defRPr>
            </a:pPr>
            <a:r>
              <a:rPr lang="ru-RU" sz="2000" dirty="0">
                <a:solidFill>
                  <a:srgbClr val="637280"/>
                </a:solidFill>
                <a:latin typeface="Graphik LC Regular"/>
                <a:ea typeface="Graphik LC Regular"/>
                <a:cs typeface="Graphik LC Regular"/>
                <a:sym typeface="Graphik LC Regular"/>
              </a:rPr>
              <a:t>Много </a:t>
            </a:r>
            <a:r>
              <a:rPr lang="ru-RU" sz="2000" dirty="0">
                <a:solidFill>
                  <a:srgbClr val="637280"/>
                </a:solidFill>
                <a:latin typeface="Graphik LC Regular"/>
                <a:ea typeface="Graphik LC Regular"/>
                <a:cs typeface="Graphik LC Regular"/>
                <a:sym typeface="Wingdings" pitchFamily="2" charset="2"/>
              </a:rPr>
              <a:t></a:t>
            </a:r>
            <a:endParaRPr lang="en-US" sz="2000" dirty="0">
              <a:solidFill>
                <a:srgbClr val="637280"/>
              </a:solidFill>
              <a:latin typeface="Graphik LC Regular"/>
              <a:ea typeface="Graphik LC Regular"/>
              <a:cs typeface="Graphik LC Regular"/>
              <a:sym typeface="Graphik LC Regular"/>
            </a:endParaRPr>
          </a:p>
          <a:p>
            <a:pPr algn="l" defTabSz="457200">
              <a:spcAft>
                <a:spcPts val="1200"/>
              </a:spcAft>
              <a:buSzTx/>
              <a:defRPr>
                <a:solidFill>
                  <a:srgbClr val="637280"/>
                </a:solidFill>
                <a:latin typeface="Graphik LC Regular"/>
                <a:ea typeface="Graphik LC Regular"/>
                <a:cs typeface="Graphik LC Regular"/>
                <a:sym typeface="Graphik LC Regular"/>
              </a:defRPr>
            </a:pPr>
            <a:endParaRPr lang="ru-RU" sz="2000" dirty="0">
              <a:solidFill>
                <a:srgbClr val="637280"/>
              </a:solidFill>
              <a:latin typeface="Graphik LC Regular"/>
              <a:ea typeface="Graphik LC Regular"/>
              <a:cs typeface="Graphik LC Regular"/>
              <a:sym typeface="Graphik LC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021657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71">
            <a:extLst>
              <a:ext uri="{FF2B5EF4-FFF2-40B4-BE49-F238E27FC236}">
                <a16:creationId xmlns:a16="http://schemas.microsoft.com/office/drawing/2014/main" id="{94FD4F22-3420-3549-884E-89CAD9E03A12}"/>
              </a:ext>
            </a:extLst>
          </p:cNvPr>
          <p:cNvSpPr/>
          <p:nvPr/>
        </p:nvSpPr>
        <p:spPr>
          <a:xfrm>
            <a:off x="22756" y="261381"/>
            <a:ext cx="10736213" cy="1121707"/>
          </a:xfrm>
          <a:prstGeom prst="rect">
            <a:avLst/>
          </a:prstGeom>
          <a:solidFill>
            <a:srgbClr val="4BB777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endParaRPr sz="1991"/>
          </a:p>
        </p:txBody>
      </p:sp>
      <p:sp>
        <p:nvSpPr>
          <p:cNvPr id="16" name="Shape 75">
            <a:extLst>
              <a:ext uri="{FF2B5EF4-FFF2-40B4-BE49-F238E27FC236}">
                <a16:creationId xmlns:a16="http://schemas.microsoft.com/office/drawing/2014/main" id="{694E617B-0C28-A842-A5E0-E43699FBE824}"/>
              </a:ext>
            </a:extLst>
          </p:cNvPr>
          <p:cNvSpPr txBox="1"/>
          <p:nvPr/>
        </p:nvSpPr>
        <p:spPr>
          <a:xfrm>
            <a:off x="256987" y="452350"/>
            <a:ext cx="10479440" cy="813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7" tIns="130027" rIns="130027" bIns="130027" anchor="t" anchorCtr="0">
            <a:noAutofit/>
          </a:bodyPr>
          <a:lstStyle/>
          <a:p>
            <a:r>
              <a:rPr lang="ru-RU" sz="3413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ВВЕДЕНИЕ</a:t>
            </a:r>
            <a:endParaRPr sz="3413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47F97E4-0CF2-E140-B0F7-F8214FA46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9359" y="182355"/>
            <a:ext cx="1316041" cy="13160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E48ED6E-E323-024A-B687-5E2E91336D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9342" y="8057072"/>
            <a:ext cx="2596960" cy="1490429"/>
          </a:xfrm>
          <a:prstGeom prst="rect">
            <a:avLst/>
          </a:prstGeom>
        </p:spPr>
      </p:pic>
      <p:sp>
        <p:nvSpPr>
          <p:cNvPr id="8" name="Shape 239">
            <a:extLst>
              <a:ext uri="{FF2B5EF4-FFF2-40B4-BE49-F238E27FC236}">
                <a16:creationId xmlns:a16="http://schemas.microsoft.com/office/drawing/2014/main" id="{5CA86FED-3852-EF45-A5A7-D48FE7E09F62}"/>
              </a:ext>
            </a:extLst>
          </p:cNvPr>
          <p:cNvSpPr txBox="1">
            <a:spLocks/>
          </p:cNvSpPr>
          <p:nvPr/>
        </p:nvSpPr>
        <p:spPr>
          <a:xfrm>
            <a:off x="260131" y="1609833"/>
            <a:ext cx="11885861" cy="7093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44500" marR="0" lvl="0" indent="-273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 sz="3982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889000" marR="0" lvl="1" indent="-273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 sz="3982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33500" marR="0" lvl="2" indent="-273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 sz="3982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778000" marR="0" lvl="3" indent="-273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 sz="3982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22500" marR="0" lvl="4" indent="-273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 sz="3982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667000" marR="0" lvl="5" indent="-273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 sz="3982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111500" marR="0" lvl="6" indent="-273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 sz="3982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556000" marR="0" lvl="7" indent="-273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 sz="3982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000500" marR="0" lvl="8" indent="-273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 sz="3982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indent="0" algn="just">
              <a:lnSpc>
                <a:spcPct val="150000"/>
              </a:lnSpc>
              <a:buClr>
                <a:srgbClr val="637280"/>
              </a:buClr>
              <a:buSzPct val="100000"/>
            </a:pPr>
            <a:r>
              <a:rPr lang="ru-RU" sz="24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Тест-менеджмент все понимают по-разному.</a:t>
            </a:r>
          </a:p>
          <a:p>
            <a:pPr marL="0" indent="0" algn="just">
              <a:lnSpc>
                <a:spcPct val="150000"/>
              </a:lnSpc>
              <a:buClr>
                <a:srgbClr val="637280"/>
              </a:buClr>
              <a:buSzPct val="100000"/>
            </a:pPr>
            <a:r>
              <a:rPr lang="ru" sz="24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На Круглом Столе в</a:t>
            </a:r>
            <a:r>
              <a:rPr lang="en-US" sz="24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ru-RU" sz="2400" b="1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Москве</a:t>
            </a:r>
            <a:r>
              <a:rPr lang="ru-RU" sz="24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 и</a:t>
            </a:r>
            <a:r>
              <a:rPr lang="ru" sz="24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ru" sz="2400" b="1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Санкт-Петербурге</a:t>
            </a:r>
            <a:r>
              <a:rPr lang="ru" sz="24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 мы обсудили подход к решению задач, которые ежедневно приходят команде тестирования и которые решает тест-менеджер.</a:t>
            </a:r>
            <a:endParaRPr lang="en-US" sz="2400" dirty="0">
              <a:solidFill>
                <a:schemeClr val="tx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indent="0" algn="just">
              <a:lnSpc>
                <a:spcPct val="150000"/>
              </a:lnSpc>
              <a:buClr>
                <a:srgbClr val="637280"/>
              </a:buClr>
              <a:buSzPct val="100000"/>
            </a:pPr>
            <a:r>
              <a:rPr lang="en-US" sz="24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  <a:hlinkClick r:id="rId5"/>
              </a:rPr>
              <a:t>https://sqadays.com/ru/talk/45226</a:t>
            </a:r>
            <a:r>
              <a:rPr lang="en-US" sz="24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2021ED-64E2-2940-8C62-B27602C81A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986" y="5067114"/>
            <a:ext cx="6644145" cy="442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2188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71">
            <a:extLst>
              <a:ext uri="{FF2B5EF4-FFF2-40B4-BE49-F238E27FC236}">
                <a16:creationId xmlns:a16="http://schemas.microsoft.com/office/drawing/2014/main" id="{94FD4F22-3420-3549-884E-89CAD9E03A12}"/>
              </a:ext>
            </a:extLst>
          </p:cNvPr>
          <p:cNvSpPr/>
          <p:nvPr/>
        </p:nvSpPr>
        <p:spPr>
          <a:xfrm>
            <a:off x="22756" y="261381"/>
            <a:ext cx="10736213" cy="1121707"/>
          </a:xfrm>
          <a:prstGeom prst="rect">
            <a:avLst/>
          </a:prstGeom>
          <a:solidFill>
            <a:srgbClr val="4BB777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endParaRPr sz="1991"/>
          </a:p>
        </p:txBody>
      </p:sp>
      <p:sp>
        <p:nvSpPr>
          <p:cNvPr id="16" name="Shape 75">
            <a:extLst>
              <a:ext uri="{FF2B5EF4-FFF2-40B4-BE49-F238E27FC236}">
                <a16:creationId xmlns:a16="http://schemas.microsoft.com/office/drawing/2014/main" id="{694E617B-0C28-A842-A5E0-E43699FBE824}"/>
              </a:ext>
            </a:extLst>
          </p:cNvPr>
          <p:cNvSpPr txBox="1"/>
          <p:nvPr/>
        </p:nvSpPr>
        <p:spPr>
          <a:xfrm>
            <a:off x="256987" y="452350"/>
            <a:ext cx="10479440" cy="813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7" tIns="130027" rIns="130027" bIns="130027" anchor="t" anchorCtr="0">
            <a:noAutofit/>
          </a:bodyPr>
          <a:lstStyle/>
          <a:p>
            <a:r>
              <a:rPr lang="ru-RU" sz="3413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Вывод</a:t>
            </a:r>
            <a:endParaRPr sz="3413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47F97E4-0CF2-E140-B0F7-F8214FA46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9359" y="182355"/>
            <a:ext cx="1316041" cy="13160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E48ED6E-E323-024A-B687-5E2E91336D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9342" y="8057072"/>
            <a:ext cx="2596960" cy="1490429"/>
          </a:xfrm>
          <a:prstGeom prst="rect">
            <a:avLst/>
          </a:prstGeom>
        </p:spPr>
      </p:pic>
      <p:sp>
        <p:nvSpPr>
          <p:cNvPr id="11" name="Shape 67">
            <a:extLst>
              <a:ext uri="{FF2B5EF4-FFF2-40B4-BE49-F238E27FC236}">
                <a16:creationId xmlns:a16="http://schemas.microsoft.com/office/drawing/2014/main" id="{4D90D511-B19F-8D41-906A-73B61AA9F0F0}"/>
              </a:ext>
            </a:extLst>
          </p:cNvPr>
          <p:cNvSpPr txBox="1"/>
          <p:nvPr/>
        </p:nvSpPr>
        <p:spPr>
          <a:xfrm>
            <a:off x="256987" y="2162629"/>
            <a:ext cx="10736213" cy="5114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7" tIns="130027" rIns="130027" bIns="130027" anchor="t" anchorCtr="0">
            <a:noAutofit/>
          </a:bodyPr>
          <a:lstStyle/>
          <a:p>
            <a:pPr lvl="4"/>
            <a:br>
              <a:rPr lang="ru-RU" sz="3413" b="1" dirty="0">
                <a:solidFill>
                  <a:srgbClr val="434343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</a:br>
            <a:endParaRPr lang="ru-RU" sz="3413" b="1" dirty="0">
              <a:solidFill>
                <a:srgbClr val="434343"/>
              </a:solidFill>
              <a:latin typeface="Calibri" panose="020F0502020204030204" pitchFamily="34" charset="0"/>
              <a:ea typeface="Lato"/>
              <a:cs typeface="Calibri" panose="020F0502020204030204" pitchFamily="34" charset="0"/>
              <a:sym typeface="Lato"/>
            </a:endParaRPr>
          </a:p>
          <a:p>
            <a:pPr marL="487672" indent="-487672">
              <a:lnSpc>
                <a:spcPct val="150000"/>
              </a:lnSpc>
              <a:buFont typeface="Arial" panose="020B0604020202020204" pitchFamily="34" charset="0"/>
              <a:buChar char="•"/>
            </a:pPr>
            <a:endParaRPr sz="3413" b="1" dirty="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" name="Shape 239">
            <a:extLst>
              <a:ext uri="{FF2B5EF4-FFF2-40B4-BE49-F238E27FC236}">
                <a16:creationId xmlns:a16="http://schemas.microsoft.com/office/drawing/2014/main" id="{C7855DCA-490F-234C-A902-713FB8A322BE}"/>
              </a:ext>
            </a:extLst>
          </p:cNvPr>
          <p:cNvSpPr txBox="1">
            <a:spLocks/>
          </p:cNvSpPr>
          <p:nvPr/>
        </p:nvSpPr>
        <p:spPr>
          <a:xfrm>
            <a:off x="384155" y="1692190"/>
            <a:ext cx="12509500" cy="543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44500" marR="0" lvl="0" indent="-273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 sz="3982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889000" marR="0" lvl="1" indent="-273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 sz="3982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33500" marR="0" lvl="2" indent="-273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 sz="3982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778000" marR="0" lvl="3" indent="-273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 sz="3982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22500" marR="0" lvl="4" indent="-273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 sz="3982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667000" marR="0" lvl="5" indent="-273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 sz="3982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111500" marR="0" lvl="6" indent="-273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 sz="3982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556000" marR="0" lvl="7" indent="-273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 sz="3982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000500" marR="0" lvl="8" indent="-273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 sz="3982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514350" indent="-514350" algn="l">
              <a:lnSpc>
                <a:spcPct val="15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ru-RU" sz="3413" b="1" dirty="0">
                <a:solidFill>
                  <a:srgbClr val="434343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  <a:t>Идеальным тест-менеджером стать нельзя…</a:t>
            </a:r>
          </a:p>
          <a:p>
            <a:pPr marL="514350" indent="-514350" algn="l">
              <a:lnSpc>
                <a:spcPct val="15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ru-RU" sz="3413" b="1" dirty="0">
                <a:solidFill>
                  <a:srgbClr val="434343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  <a:t>Но можно самому стать чуть-чуть лучше, и создать идеальную взаимодополняющую команду </a:t>
            </a:r>
            <a:r>
              <a:rPr lang="ru-RU" sz="3413" b="1" dirty="0">
                <a:solidFill>
                  <a:srgbClr val="434343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Wingdings" pitchFamily="2" charset="2"/>
              </a:rPr>
              <a:t></a:t>
            </a:r>
            <a:endParaRPr lang="ru-RU" sz="3413" b="1" dirty="0">
              <a:solidFill>
                <a:srgbClr val="434343"/>
              </a:solidFill>
              <a:latin typeface="Calibri" panose="020F0502020204030204" pitchFamily="34" charset="0"/>
              <a:ea typeface="Lato"/>
              <a:cs typeface="Calibri" panose="020F0502020204030204" pitchFamily="34" charset="0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4865618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B972"/>
        </a:solidFill>
        <a:effectLst/>
      </p:bgPr>
    </p:bg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508000" y="508000"/>
            <a:ext cx="10160000" cy="68580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633F"/>
              </a:buClr>
              <a:buSzPct val="25000"/>
              <a:buFont typeface="Arial"/>
              <a:buNone/>
            </a:pPr>
            <a:r>
              <a:rPr lang="ru-RU" sz="7200" dirty="0">
                <a:solidFill>
                  <a:schemeClr val="bg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Спасибо</a:t>
            </a:r>
            <a:r>
              <a:rPr lang="en-US" sz="7200" i="0" u="none" strike="noStrike" cap="none" dirty="0">
                <a:solidFill>
                  <a:schemeClr val="bg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!</a:t>
            </a:r>
          </a:p>
        </p:txBody>
      </p:sp>
      <p:pic>
        <p:nvPicPr>
          <p:cNvPr id="437" name="Shape 437" descr="02-pd-logo_ongreen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8000" y="8919630"/>
            <a:ext cx="1727200" cy="43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FD2F81-E42E-DE4F-B5B0-745C3DD5F4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0" y="3281424"/>
            <a:ext cx="4447844" cy="4447844"/>
          </a:xfrm>
          <a:prstGeom prst="rect">
            <a:avLst/>
          </a:prstGeom>
        </p:spPr>
      </p:pic>
      <p:sp>
        <p:nvSpPr>
          <p:cNvPr id="6" name="Shape 67">
            <a:extLst>
              <a:ext uri="{FF2B5EF4-FFF2-40B4-BE49-F238E27FC236}">
                <a16:creationId xmlns:a16="http://schemas.microsoft.com/office/drawing/2014/main" id="{55FE2DD9-36CA-434C-AB78-56A97DF42D0C}"/>
              </a:ext>
            </a:extLst>
          </p:cNvPr>
          <p:cNvSpPr txBox="1"/>
          <p:nvPr/>
        </p:nvSpPr>
        <p:spPr>
          <a:xfrm>
            <a:off x="6174707" y="1606526"/>
            <a:ext cx="6561595" cy="2330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5"/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  <a:t>FB: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  <a:t>PandaDoc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  <a:t> Minsk</a:t>
            </a:r>
          </a:p>
          <a:p>
            <a:pPr lvl="5"/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  <a:t>Mail: 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Andrey.Ladutko@pandadoc.com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ea typeface="Lato"/>
              <a:cs typeface="Calibri" panose="020F0502020204030204" pitchFamily="34" charset="0"/>
              <a:sym typeface="Lato"/>
            </a:endParaRPr>
          </a:p>
          <a:p>
            <a:pPr lvl="5"/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  <a:t>Skype: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  <a:t>Ladutko_Andrey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ea typeface="Lato"/>
              <a:cs typeface="Calibri" panose="020F0502020204030204" pitchFamily="34" charset="0"/>
              <a:sym typeface="Lato"/>
            </a:endParaRPr>
          </a:p>
          <a:p>
            <a:pPr lvl="5"/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  <a:t>Twitter: </a:t>
            </a:r>
            <a:r>
              <a:rPr lang="en-US" sz="2800" b="1" dirty="0" err="1">
                <a:solidFill>
                  <a:schemeClr val="bg1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  <a:t>sof_minsk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ea typeface="Lato"/>
              <a:cs typeface="Calibri" panose="020F0502020204030204" pitchFamily="34" charset="0"/>
              <a:sym typeface="Lato"/>
            </a:endParaRPr>
          </a:p>
          <a:p>
            <a:pPr lvl="5"/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  <a:t>Blog: 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www.qastugama.blogspot.com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ea typeface="Lato"/>
                <a:cs typeface="Calibri" panose="020F0502020204030204" pitchFamily="34" charset="0"/>
                <a:sym typeface="Lato"/>
              </a:rPr>
              <a:t> </a:t>
            </a:r>
          </a:p>
          <a:p>
            <a:pPr lvl="5"/>
            <a:endParaRPr lang="ru-RU" sz="1800" b="1" dirty="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-RU" sz="2000" b="1" dirty="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2000" b="1" dirty="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8460BF-14C1-0043-9B13-AF5AC874A8D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81930" y="7679776"/>
            <a:ext cx="3254372" cy="186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336652"/>
      </p:ext>
    </p:extLst>
  </p:cSld>
  <p:clrMapOvr>
    <a:masterClrMapping/>
  </p:clrMapOvr>
  <p:transition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71">
            <a:extLst>
              <a:ext uri="{FF2B5EF4-FFF2-40B4-BE49-F238E27FC236}">
                <a16:creationId xmlns:a16="http://schemas.microsoft.com/office/drawing/2014/main" id="{94FD4F22-3420-3549-884E-89CAD9E03A12}"/>
              </a:ext>
            </a:extLst>
          </p:cNvPr>
          <p:cNvSpPr/>
          <p:nvPr/>
        </p:nvSpPr>
        <p:spPr>
          <a:xfrm>
            <a:off x="22756" y="261381"/>
            <a:ext cx="10736213" cy="1121707"/>
          </a:xfrm>
          <a:prstGeom prst="rect">
            <a:avLst/>
          </a:prstGeom>
          <a:solidFill>
            <a:srgbClr val="4BB777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endParaRPr sz="1991"/>
          </a:p>
        </p:txBody>
      </p:sp>
      <p:sp>
        <p:nvSpPr>
          <p:cNvPr id="16" name="Shape 75">
            <a:extLst>
              <a:ext uri="{FF2B5EF4-FFF2-40B4-BE49-F238E27FC236}">
                <a16:creationId xmlns:a16="http://schemas.microsoft.com/office/drawing/2014/main" id="{694E617B-0C28-A842-A5E0-E43699FBE824}"/>
              </a:ext>
            </a:extLst>
          </p:cNvPr>
          <p:cNvSpPr txBox="1"/>
          <p:nvPr/>
        </p:nvSpPr>
        <p:spPr>
          <a:xfrm>
            <a:off x="256987" y="452350"/>
            <a:ext cx="10479440" cy="813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7" tIns="130027" rIns="130027" bIns="130027" anchor="t" anchorCtr="0">
            <a:noAutofit/>
          </a:bodyPr>
          <a:lstStyle/>
          <a:p>
            <a:r>
              <a:rPr lang="ru-RU" sz="3413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ВВЕДЕНИЕ</a:t>
            </a:r>
            <a:endParaRPr sz="3413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47F97E4-0CF2-E140-B0F7-F8214FA46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9359" y="182355"/>
            <a:ext cx="1316041" cy="13160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E48ED6E-E323-024A-B687-5E2E91336D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9342" y="8057072"/>
            <a:ext cx="2596960" cy="1490429"/>
          </a:xfrm>
          <a:prstGeom prst="rect">
            <a:avLst/>
          </a:prstGeom>
        </p:spPr>
      </p:pic>
      <p:sp>
        <p:nvSpPr>
          <p:cNvPr id="9" name="Shape 239">
            <a:extLst>
              <a:ext uri="{FF2B5EF4-FFF2-40B4-BE49-F238E27FC236}">
                <a16:creationId xmlns:a16="http://schemas.microsoft.com/office/drawing/2014/main" id="{55C84CE8-04DA-C84B-BFF1-EA4CB0D81787}"/>
              </a:ext>
            </a:extLst>
          </p:cNvPr>
          <p:cNvSpPr txBox="1">
            <a:spLocks/>
          </p:cNvSpPr>
          <p:nvPr/>
        </p:nvSpPr>
        <p:spPr>
          <a:xfrm>
            <a:off x="260131" y="1609833"/>
            <a:ext cx="12509500" cy="7093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44500" marR="0" lvl="0" indent="-273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 sz="3982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889000" marR="0" lvl="1" indent="-273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 sz="3982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33500" marR="0" lvl="2" indent="-273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 sz="3982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778000" marR="0" lvl="3" indent="-273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 sz="3982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22500" marR="0" lvl="4" indent="-273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 sz="3982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667000" marR="0" lvl="5" indent="-273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 sz="3982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111500" marR="0" lvl="6" indent="-273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 sz="3982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556000" marR="0" lvl="7" indent="-273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 sz="3982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000500" marR="0" lvl="8" indent="-273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 sz="3982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indent="0">
              <a:lnSpc>
                <a:spcPct val="150000"/>
              </a:lnSpc>
              <a:buClr>
                <a:srgbClr val="637280"/>
              </a:buClr>
              <a:buSzPct val="100000"/>
            </a:pPr>
            <a:r>
              <a:rPr lang="en-US" sz="28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  <a:hlinkClick r:id="rId5"/>
              </a:rPr>
              <a:t>https://web.facebook.com/groups/int.qa.comm/permalink/1799017243511097/</a:t>
            </a:r>
            <a:endParaRPr lang="ru-RU" sz="2800" dirty="0">
              <a:solidFill>
                <a:schemeClr val="tx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indent="0">
              <a:lnSpc>
                <a:spcPct val="150000"/>
              </a:lnSpc>
              <a:buClr>
                <a:srgbClr val="637280"/>
              </a:buClr>
              <a:buSzPct val="100000"/>
            </a:pPr>
            <a:r>
              <a:rPr lang="en-US" sz="28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~1.5 K </a:t>
            </a:r>
            <a:r>
              <a:rPr lang="ru-RU" sz="28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просмотров статьи о книге</a:t>
            </a:r>
            <a:r>
              <a:rPr lang="en-US" sz="2800" dirty="0">
                <a:solidFill>
                  <a:schemeClr val="tx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FABE15-C95E-C542-8325-40C5702EB3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5992" y="2846717"/>
            <a:ext cx="5283381" cy="49041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EAD6A4-B4EB-7D41-8CB0-4962B8DF01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658" y="2846716"/>
            <a:ext cx="5100248" cy="6446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1383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67">
            <a:extLst>
              <a:ext uri="{FF2B5EF4-FFF2-40B4-BE49-F238E27FC236}">
                <a16:creationId xmlns:a16="http://schemas.microsoft.com/office/drawing/2014/main" id="{88492A5C-BEDB-AA40-B3FB-C45D5BBF8016}"/>
              </a:ext>
            </a:extLst>
          </p:cNvPr>
          <p:cNvSpPr txBox="1"/>
          <p:nvPr/>
        </p:nvSpPr>
        <p:spPr>
          <a:xfrm>
            <a:off x="256987" y="2162629"/>
            <a:ext cx="10736213" cy="5114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7" tIns="130027" rIns="130027" bIns="130027" anchor="t" anchorCtr="0">
            <a:noAutofit/>
          </a:bodyPr>
          <a:lstStyle/>
          <a:p>
            <a:pPr marL="487672" indent="-487672">
              <a:lnSpc>
                <a:spcPct val="150000"/>
              </a:lnSpc>
              <a:buFont typeface="Wingdings" pitchFamily="2" charset="2"/>
              <a:buChar char="q"/>
            </a:pPr>
            <a:r>
              <a:rPr lang="ru-RU" sz="3413" b="1" dirty="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Введение. </a:t>
            </a:r>
            <a:r>
              <a:rPr lang="ru-RU" sz="3413" b="1" dirty="0" err="1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Тм</a:t>
            </a:r>
            <a:r>
              <a:rPr lang="ru-RU" sz="3413" b="1" dirty="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 или </a:t>
            </a:r>
            <a:r>
              <a:rPr lang="ru-RU" sz="3413" b="1" dirty="0" err="1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тМ</a:t>
            </a:r>
            <a:r>
              <a:rPr lang="ru-RU" sz="3413" b="1" dirty="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?</a:t>
            </a:r>
          </a:p>
          <a:p>
            <a:pPr marL="487672" indent="-487672">
              <a:lnSpc>
                <a:spcPct val="150000"/>
              </a:lnSpc>
              <a:buFont typeface="Wingdings" pitchFamily="2" charset="2"/>
              <a:buChar char="q"/>
            </a:pPr>
            <a:r>
              <a:rPr lang="ru-RU" sz="3413" b="1" dirty="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Основные области (тест-) менеджмента 3+1</a:t>
            </a:r>
          </a:p>
          <a:p>
            <a:pPr marL="487672" indent="-487672">
              <a:lnSpc>
                <a:spcPct val="150000"/>
              </a:lnSpc>
              <a:buFont typeface="Wingdings" pitchFamily="2" charset="2"/>
              <a:buChar char="q"/>
            </a:pPr>
            <a:r>
              <a:rPr lang="ru-RU" sz="3413" b="1" dirty="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Почему нельзя стать идеальным тест-менеджером</a:t>
            </a:r>
          </a:p>
          <a:p>
            <a:pPr marL="487672" indent="-487672">
              <a:lnSpc>
                <a:spcPct val="150000"/>
              </a:lnSpc>
              <a:buFont typeface="Wingdings" pitchFamily="2" charset="2"/>
              <a:buChar char="q"/>
            </a:pPr>
            <a:r>
              <a:rPr lang="ru-RU" sz="3413" b="1" dirty="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Что мне теперь делать?</a:t>
            </a:r>
            <a:endParaRPr sz="3413" b="1" dirty="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" name="Shape 71">
            <a:extLst>
              <a:ext uri="{FF2B5EF4-FFF2-40B4-BE49-F238E27FC236}">
                <a16:creationId xmlns:a16="http://schemas.microsoft.com/office/drawing/2014/main" id="{94FD4F22-3420-3549-884E-89CAD9E03A12}"/>
              </a:ext>
            </a:extLst>
          </p:cNvPr>
          <p:cNvSpPr/>
          <p:nvPr/>
        </p:nvSpPr>
        <p:spPr>
          <a:xfrm>
            <a:off x="22756" y="261381"/>
            <a:ext cx="10736213" cy="1121707"/>
          </a:xfrm>
          <a:prstGeom prst="rect">
            <a:avLst/>
          </a:prstGeom>
          <a:solidFill>
            <a:srgbClr val="4BB777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endParaRPr sz="1991"/>
          </a:p>
        </p:txBody>
      </p:sp>
      <p:sp>
        <p:nvSpPr>
          <p:cNvPr id="16" name="Shape 75">
            <a:extLst>
              <a:ext uri="{FF2B5EF4-FFF2-40B4-BE49-F238E27FC236}">
                <a16:creationId xmlns:a16="http://schemas.microsoft.com/office/drawing/2014/main" id="{694E617B-0C28-A842-A5E0-E43699FBE824}"/>
              </a:ext>
            </a:extLst>
          </p:cNvPr>
          <p:cNvSpPr txBox="1"/>
          <p:nvPr/>
        </p:nvSpPr>
        <p:spPr>
          <a:xfrm>
            <a:off x="256987" y="452350"/>
            <a:ext cx="10479440" cy="813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7" tIns="130027" rIns="130027" bIns="130027" anchor="t" anchorCtr="0">
            <a:noAutofit/>
          </a:bodyPr>
          <a:lstStyle/>
          <a:p>
            <a:r>
              <a:rPr lang="ru-RU" sz="3413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ПЛАН ДОКЛАДА</a:t>
            </a:r>
            <a:endParaRPr sz="3413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47F97E4-0CF2-E140-B0F7-F8214FA46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9359" y="182355"/>
            <a:ext cx="1316041" cy="13160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E48ED6E-E323-024A-B687-5E2E91336D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9342" y="8057072"/>
            <a:ext cx="2596960" cy="149042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1DBD1A0-46E4-204E-B209-D70D7861315E}"/>
              </a:ext>
            </a:extLst>
          </p:cNvPr>
          <p:cNvSpPr/>
          <p:nvPr/>
        </p:nvSpPr>
        <p:spPr>
          <a:xfrm>
            <a:off x="158221" y="1835308"/>
            <a:ext cx="697627" cy="12114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>
                <a:solidFill>
                  <a:srgbClr val="00B050"/>
                </a:solidFill>
                <a:latin typeface="Lato"/>
                <a:ea typeface="Lato"/>
                <a:cs typeface="Lato"/>
                <a:sym typeface="Lato"/>
              </a:rPr>
              <a:t>⌵</a:t>
            </a:r>
            <a:endParaRPr lang="ru-RU" sz="5400" b="1" dirty="0">
              <a:solidFill>
                <a:srgbClr val="00B05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4218330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71">
            <a:extLst>
              <a:ext uri="{FF2B5EF4-FFF2-40B4-BE49-F238E27FC236}">
                <a16:creationId xmlns:a16="http://schemas.microsoft.com/office/drawing/2014/main" id="{94FD4F22-3420-3549-884E-89CAD9E03A12}"/>
              </a:ext>
            </a:extLst>
          </p:cNvPr>
          <p:cNvSpPr/>
          <p:nvPr/>
        </p:nvSpPr>
        <p:spPr>
          <a:xfrm>
            <a:off x="22756" y="261381"/>
            <a:ext cx="10736213" cy="1121707"/>
          </a:xfrm>
          <a:prstGeom prst="rect">
            <a:avLst/>
          </a:prstGeom>
          <a:solidFill>
            <a:srgbClr val="4BB777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endParaRPr sz="1991"/>
          </a:p>
        </p:txBody>
      </p:sp>
      <p:sp>
        <p:nvSpPr>
          <p:cNvPr id="16" name="Shape 75">
            <a:extLst>
              <a:ext uri="{FF2B5EF4-FFF2-40B4-BE49-F238E27FC236}">
                <a16:creationId xmlns:a16="http://schemas.microsoft.com/office/drawing/2014/main" id="{694E617B-0C28-A842-A5E0-E43699FBE824}"/>
              </a:ext>
            </a:extLst>
          </p:cNvPr>
          <p:cNvSpPr txBox="1"/>
          <p:nvPr/>
        </p:nvSpPr>
        <p:spPr>
          <a:xfrm>
            <a:off x="256987" y="452350"/>
            <a:ext cx="10479440" cy="813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7" tIns="130027" rIns="130027" bIns="130027" anchor="t" anchorCtr="0">
            <a:noAutofit/>
          </a:bodyPr>
          <a:lstStyle/>
          <a:p>
            <a:r>
              <a:rPr lang="en-US" sz="3413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ISTQB TEST MANAGER FROM FOUNDATION TO EXPERT</a:t>
            </a:r>
            <a:endParaRPr sz="3413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47F97E4-0CF2-E140-B0F7-F8214FA46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9359" y="182355"/>
            <a:ext cx="1316041" cy="1316041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0B992724-748C-D74D-A8F8-594406D73D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4501403"/>
              </p:ext>
            </p:extLst>
          </p:nvPr>
        </p:nvGraphicFramePr>
        <p:xfrm>
          <a:off x="638355" y="1986844"/>
          <a:ext cx="12097947" cy="68811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235F7A54-4C98-9544-BFE3-EB32CB9699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9971" y="2143065"/>
            <a:ext cx="1821252" cy="18212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6B2000-987E-6C4D-BB21-7C6CD37137F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9971" y="4511136"/>
            <a:ext cx="1821252" cy="18212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E48ED6E-E323-024A-B687-5E2E91336DA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39342" y="8057072"/>
            <a:ext cx="2596960" cy="14904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59A722-451E-FC4D-8482-E7E629D953A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9899" r="7831"/>
          <a:stretch/>
        </p:blipFill>
        <p:spPr>
          <a:xfrm>
            <a:off x="973706" y="6600823"/>
            <a:ext cx="1993780" cy="2423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6833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71">
            <a:extLst>
              <a:ext uri="{FF2B5EF4-FFF2-40B4-BE49-F238E27FC236}">
                <a16:creationId xmlns:a16="http://schemas.microsoft.com/office/drawing/2014/main" id="{94FD4F22-3420-3549-884E-89CAD9E03A12}"/>
              </a:ext>
            </a:extLst>
          </p:cNvPr>
          <p:cNvSpPr/>
          <p:nvPr/>
        </p:nvSpPr>
        <p:spPr>
          <a:xfrm>
            <a:off x="22756" y="261381"/>
            <a:ext cx="10736213" cy="1121707"/>
          </a:xfrm>
          <a:prstGeom prst="rect">
            <a:avLst/>
          </a:prstGeom>
          <a:solidFill>
            <a:srgbClr val="4BB777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endParaRPr sz="1991"/>
          </a:p>
        </p:txBody>
      </p:sp>
      <p:sp>
        <p:nvSpPr>
          <p:cNvPr id="16" name="Shape 75">
            <a:extLst>
              <a:ext uri="{FF2B5EF4-FFF2-40B4-BE49-F238E27FC236}">
                <a16:creationId xmlns:a16="http://schemas.microsoft.com/office/drawing/2014/main" id="{694E617B-0C28-A842-A5E0-E43699FBE824}"/>
              </a:ext>
            </a:extLst>
          </p:cNvPr>
          <p:cNvSpPr txBox="1"/>
          <p:nvPr/>
        </p:nvSpPr>
        <p:spPr>
          <a:xfrm>
            <a:off x="256987" y="452350"/>
            <a:ext cx="10479440" cy="813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7" tIns="130027" rIns="130027" bIns="130027" anchor="t" anchorCtr="0">
            <a:noAutofit/>
          </a:bodyPr>
          <a:lstStyle/>
          <a:p>
            <a:r>
              <a:rPr lang="en-US" sz="3413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ISTQB TEST MANAGER EXPERT LEVEL</a:t>
            </a:r>
            <a:endParaRPr sz="3413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47F97E4-0CF2-E140-B0F7-F8214FA46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9359" y="182355"/>
            <a:ext cx="1316041" cy="13160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E48ED6E-E323-024A-B687-5E2E91336D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9342" y="8057072"/>
            <a:ext cx="2596960" cy="1490429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0B992724-748C-D74D-A8F8-594406D73DD7}"/>
              </a:ext>
            </a:extLst>
          </p:cNvPr>
          <p:cNvGraphicFramePr/>
          <p:nvPr/>
        </p:nvGraphicFramePr>
        <p:xfrm>
          <a:off x="256987" y="1689366"/>
          <a:ext cx="12479315" cy="71785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4891727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47F97E4-0CF2-E140-B0F7-F8214FA46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9359" y="182355"/>
            <a:ext cx="1316041" cy="131604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892F045-997C-204C-B0A5-B0CC5BDCB9A3}"/>
              </a:ext>
            </a:extLst>
          </p:cNvPr>
          <p:cNvSpPr/>
          <p:nvPr/>
        </p:nvSpPr>
        <p:spPr>
          <a:xfrm>
            <a:off x="551810" y="8993473"/>
            <a:ext cx="91230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hlinkClick r:id="rId4"/>
              </a:rPr>
              <a:t>https://www.istqb.org/certification-path-root/expert-level/test-management.html</a:t>
            </a:r>
            <a:r>
              <a:rPr lang="en-US" sz="2000" dirty="0"/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E48ED6E-E323-024A-B687-5E2E91336D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9342" y="8057072"/>
            <a:ext cx="2596960" cy="1490429"/>
          </a:xfrm>
          <a:prstGeom prst="rect">
            <a:avLst/>
          </a:prstGeom>
        </p:spPr>
      </p:pic>
      <p:sp>
        <p:nvSpPr>
          <p:cNvPr id="6" name="Shape 71">
            <a:extLst>
              <a:ext uri="{FF2B5EF4-FFF2-40B4-BE49-F238E27FC236}">
                <a16:creationId xmlns:a16="http://schemas.microsoft.com/office/drawing/2014/main" id="{BD3B2F04-C564-6740-8229-F7A7E95D578C}"/>
              </a:ext>
            </a:extLst>
          </p:cNvPr>
          <p:cNvSpPr/>
          <p:nvPr/>
        </p:nvSpPr>
        <p:spPr>
          <a:xfrm>
            <a:off x="22756" y="261381"/>
            <a:ext cx="10736213" cy="1121707"/>
          </a:xfrm>
          <a:prstGeom prst="rect">
            <a:avLst/>
          </a:prstGeom>
          <a:solidFill>
            <a:srgbClr val="4BB777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endParaRPr sz="1991"/>
          </a:p>
        </p:txBody>
      </p:sp>
      <p:sp>
        <p:nvSpPr>
          <p:cNvPr id="7" name="Shape 75">
            <a:extLst>
              <a:ext uri="{FF2B5EF4-FFF2-40B4-BE49-F238E27FC236}">
                <a16:creationId xmlns:a16="http://schemas.microsoft.com/office/drawing/2014/main" id="{B4E5602B-A2BE-FD4C-B54E-0C8BEDE8808B}"/>
              </a:ext>
            </a:extLst>
          </p:cNvPr>
          <p:cNvSpPr txBox="1"/>
          <p:nvPr/>
        </p:nvSpPr>
        <p:spPr>
          <a:xfrm>
            <a:off x="256987" y="452350"/>
            <a:ext cx="10479440" cy="813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7" tIns="130027" rIns="130027" bIns="130027" anchor="t" anchorCtr="0">
            <a:noAutofit/>
          </a:bodyPr>
          <a:lstStyle/>
          <a:p>
            <a:r>
              <a:rPr lang="en-US" sz="3413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ISTQB TEST MANAGER EXPERT LEVEL</a:t>
            </a:r>
            <a:endParaRPr sz="3413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" name="Shape 239">
            <a:extLst>
              <a:ext uri="{FF2B5EF4-FFF2-40B4-BE49-F238E27FC236}">
                <a16:creationId xmlns:a16="http://schemas.microsoft.com/office/drawing/2014/main" id="{CEB18D4B-B3AB-0541-B487-CC67423BEE0B}"/>
              </a:ext>
            </a:extLst>
          </p:cNvPr>
          <p:cNvSpPr txBox="1">
            <a:spLocks/>
          </p:cNvSpPr>
          <p:nvPr/>
        </p:nvSpPr>
        <p:spPr>
          <a:xfrm>
            <a:off x="45900" y="1778742"/>
            <a:ext cx="8461996" cy="7800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44500" marR="0" lvl="0" indent="-273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 sz="3982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889000" marR="0" lvl="1" indent="-273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 sz="3982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33500" marR="0" lvl="2" indent="-273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 sz="3982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778000" marR="0" lvl="3" indent="-273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 sz="3982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22500" marR="0" lvl="4" indent="-273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 sz="3982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667000" marR="0" lvl="5" indent="-273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 sz="3982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111500" marR="0" lvl="6" indent="-273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 sz="3982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556000" marR="0" lvl="7" indent="-273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 sz="3982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000500" marR="0" lvl="8" indent="-2730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 sz="3982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1073150" lvl="1" indent="-457200" algn="l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ru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Построение, развитие и управление командой</a:t>
            </a:r>
          </a:p>
          <a:p>
            <a:pPr marL="1073150" lvl="1" indent="-457200" algn="l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ru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Управление вну</a:t>
            </a:r>
            <a:r>
              <a:rPr lang="ru" sz="28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три организации</a:t>
            </a:r>
          </a:p>
          <a:p>
            <a:pPr marL="1073150" lvl="1" indent="-457200" algn="l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ru" sz="28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Миссия, политики, стратегии и цели</a:t>
            </a:r>
          </a:p>
          <a:p>
            <a:pPr marL="1073150" lvl="1" indent="-457200" algn="l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ru" sz="28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Доменные и проект</a:t>
            </a:r>
            <a:r>
              <a:rPr lang="ru" sz="2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ные факторы</a:t>
            </a:r>
          </a:p>
          <a:p>
            <a:pPr marL="1073150" lvl="1" indent="-457200" algn="l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ru" sz="28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Управление внеш</a:t>
            </a:r>
            <a:r>
              <a:rPr lang="ru" sz="2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ними связями</a:t>
            </a:r>
          </a:p>
          <a:p>
            <a:pPr marL="1073150" lvl="1" indent="-457200" algn="l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ru" sz="28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Оценка эффектив</a:t>
            </a:r>
            <a:r>
              <a:rPr lang="ru" sz="2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ности и действенности</a:t>
            </a:r>
          </a:p>
          <a:p>
            <a:pPr marL="1073150" lvl="1" indent="-457200" algn="l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ru" sz="2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Основы проектного менеджмента</a:t>
            </a:r>
          </a:p>
          <a:p>
            <a:pPr marL="1073150" lvl="1" indent="-457200" algn="l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ru" sz="2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Оценка и отчетность тестирования в проекте</a:t>
            </a:r>
          </a:p>
          <a:p>
            <a:pPr marL="958850" lvl="1" indent="-342900" algn="l">
              <a:buFont typeface="Arial" panose="020B0604020202020204" pitchFamily="34" charset="0"/>
              <a:buChar char="•"/>
            </a:pPr>
            <a:endParaRPr lang="ru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58850" lvl="1" indent="-342900" algn="l">
              <a:buFont typeface="Arial" panose="020B0604020202020204" pitchFamily="34" charset="0"/>
              <a:buChar char="•"/>
            </a:pPr>
            <a:endParaRPr lang="ru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lnSpc>
                <a:spcPct val="150000"/>
              </a:lnSpc>
              <a:buClr>
                <a:srgbClr val="637280"/>
              </a:buClr>
              <a:buSzPct val="100000"/>
            </a:pPr>
            <a:endParaRPr lang="en-US" sz="1800" dirty="0">
              <a:solidFill>
                <a:schemeClr val="tx1"/>
              </a:solidFill>
              <a:latin typeface="Proxima Nova"/>
            </a:endParaRPr>
          </a:p>
        </p:txBody>
      </p:sp>
      <p:sp>
        <p:nvSpPr>
          <p:cNvPr id="10" name="Right Bracket 9">
            <a:extLst>
              <a:ext uri="{FF2B5EF4-FFF2-40B4-BE49-F238E27FC236}">
                <a16:creationId xmlns:a16="http://schemas.microsoft.com/office/drawing/2014/main" id="{639AB13B-88D2-2D48-B521-7A94B716CD7E}"/>
              </a:ext>
            </a:extLst>
          </p:cNvPr>
          <p:cNvSpPr/>
          <p:nvPr/>
        </p:nvSpPr>
        <p:spPr>
          <a:xfrm>
            <a:off x="8698223" y="2439875"/>
            <a:ext cx="467824" cy="2947134"/>
          </a:xfrm>
          <a:prstGeom prst="rightBracket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13" name="Right Bracket 12">
            <a:extLst>
              <a:ext uri="{FF2B5EF4-FFF2-40B4-BE49-F238E27FC236}">
                <a16:creationId xmlns:a16="http://schemas.microsoft.com/office/drawing/2014/main" id="{1A9576EC-22B2-664E-B4FD-6D3D6CA58982}"/>
              </a:ext>
            </a:extLst>
          </p:cNvPr>
          <p:cNvSpPr/>
          <p:nvPr/>
        </p:nvSpPr>
        <p:spPr>
          <a:xfrm>
            <a:off x="8169965" y="1778743"/>
            <a:ext cx="467824" cy="1121708"/>
          </a:xfrm>
          <a:prstGeom prst="rightBracket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14" name="Right Bracket 13">
            <a:extLst>
              <a:ext uri="{FF2B5EF4-FFF2-40B4-BE49-F238E27FC236}">
                <a16:creationId xmlns:a16="http://schemas.microsoft.com/office/drawing/2014/main" id="{32870929-73C2-014A-AA8D-E64712DEDA54}"/>
              </a:ext>
            </a:extLst>
          </p:cNvPr>
          <p:cNvSpPr/>
          <p:nvPr/>
        </p:nvSpPr>
        <p:spPr>
          <a:xfrm>
            <a:off x="8108486" y="3872890"/>
            <a:ext cx="550547" cy="2947133"/>
          </a:xfrm>
          <a:prstGeom prst="rightBracket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D4963AA-9A6B-3241-B789-2FE22581EC8A}"/>
              </a:ext>
            </a:extLst>
          </p:cNvPr>
          <p:cNvSpPr/>
          <p:nvPr/>
        </p:nvSpPr>
        <p:spPr>
          <a:xfrm>
            <a:off x="9436725" y="1669546"/>
            <a:ext cx="176202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People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F0D8A0C-2DC5-2148-B0CA-C22B7902CE64}"/>
              </a:ext>
            </a:extLst>
          </p:cNvPr>
          <p:cNvSpPr/>
          <p:nvPr/>
        </p:nvSpPr>
        <p:spPr>
          <a:xfrm>
            <a:off x="9436725" y="3408823"/>
            <a:ext cx="20922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Strategy</a:t>
            </a:r>
            <a:endParaRPr lang="en-US" sz="4400" dirty="0">
              <a:solidFill>
                <a:schemeClr val="accent2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10E6FA6-32A0-3D40-983D-AFE28A7F42A1}"/>
              </a:ext>
            </a:extLst>
          </p:cNvPr>
          <p:cNvSpPr/>
          <p:nvPr/>
        </p:nvSpPr>
        <p:spPr>
          <a:xfrm>
            <a:off x="9436725" y="5596775"/>
            <a:ext cx="291778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Operational</a:t>
            </a:r>
            <a:endParaRPr lang="en-US" sz="4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2123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71">
            <a:extLst>
              <a:ext uri="{FF2B5EF4-FFF2-40B4-BE49-F238E27FC236}">
                <a16:creationId xmlns:a16="http://schemas.microsoft.com/office/drawing/2014/main" id="{94FD4F22-3420-3549-884E-89CAD9E03A12}"/>
              </a:ext>
            </a:extLst>
          </p:cNvPr>
          <p:cNvSpPr/>
          <p:nvPr/>
        </p:nvSpPr>
        <p:spPr>
          <a:xfrm>
            <a:off x="22756" y="261381"/>
            <a:ext cx="10736213" cy="1121707"/>
          </a:xfrm>
          <a:prstGeom prst="rect">
            <a:avLst/>
          </a:prstGeom>
          <a:solidFill>
            <a:srgbClr val="4BB777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endParaRPr sz="1991"/>
          </a:p>
        </p:txBody>
      </p:sp>
      <p:sp>
        <p:nvSpPr>
          <p:cNvPr id="16" name="Shape 75">
            <a:extLst>
              <a:ext uri="{FF2B5EF4-FFF2-40B4-BE49-F238E27FC236}">
                <a16:creationId xmlns:a16="http://schemas.microsoft.com/office/drawing/2014/main" id="{694E617B-0C28-A842-A5E0-E43699FBE824}"/>
              </a:ext>
            </a:extLst>
          </p:cNvPr>
          <p:cNvSpPr txBox="1"/>
          <p:nvPr/>
        </p:nvSpPr>
        <p:spPr>
          <a:xfrm>
            <a:off x="256987" y="452350"/>
            <a:ext cx="10479440" cy="813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027" tIns="130027" rIns="130027" bIns="130027" anchor="t" anchorCtr="0">
            <a:noAutofit/>
          </a:bodyPr>
          <a:lstStyle/>
          <a:p>
            <a:r>
              <a:rPr lang="en-US" sz="3413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ISTQB TEST MANAGER EXPERT LEVEL</a:t>
            </a:r>
            <a:endParaRPr sz="3413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47F97E4-0CF2-E140-B0F7-F8214FA46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9359" y="182355"/>
            <a:ext cx="1316041" cy="13160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E48ED6E-E323-024A-B687-5E2E91336D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9342" y="8057072"/>
            <a:ext cx="2596960" cy="1490429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0B992724-748C-D74D-A8F8-594406D73D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5832338"/>
              </p:ext>
            </p:extLst>
          </p:nvPr>
        </p:nvGraphicFramePr>
        <p:xfrm>
          <a:off x="256987" y="1689366"/>
          <a:ext cx="12479315" cy="71785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73126564"/>
      </p:ext>
    </p:extLst>
  </p:cSld>
  <p:clrMapOvr>
    <a:masterClrMapping/>
  </p:clrMapOvr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10169</TotalTime>
  <Words>1333</Words>
  <Application>Microsoft Macintosh PowerPoint</Application>
  <PresentationFormat>Custom</PresentationFormat>
  <Paragraphs>301</Paragraphs>
  <Slides>31</Slides>
  <Notes>31</Notes>
  <HiddenSlides>2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Arial</vt:lpstr>
      <vt:lpstr>Calibri</vt:lpstr>
      <vt:lpstr>Graphik LC Regular</vt:lpstr>
      <vt:lpstr>Helvetica Neue</vt:lpstr>
      <vt:lpstr>Helvetica Neue Light</vt:lpstr>
      <vt:lpstr>Lato</vt:lpstr>
      <vt:lpstr>Proxima Nova</vt:lpstr>
      <vt:lpstr>Proxima Nova Extrabold</vt:lpstr>
      <vt:lpstr>Wingdings</vt:lpstr>
      <vt:lpstr>White</vt:lpstr>
      <vt:lpstr> "Экспертный" тест-менеджер - почему им нельзя стать и что из этого следует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Спасибо!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Product Team Recap Mid-Q4 2017  Product super heroes</dc:title>
  <cp:lastModifiedBy>Andrey Ladutko</cp:lastModifiedBy>
  <cp:revision>178</cp:revision>
  <cp:lastPrinted>2017-11-27T14:10:48Z</cp:lastPrinted>
  <dcterms:modified xsi:type="dcterms:W3CDTF">2018-11-24T07:01:55Z</dcterms:modified>
</cp:coreProperties>
</file>