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5" r:id="rId11"/>
    <p:sldId id="266" r:id="rId12"/>
    <p:sldId id="267" r:id="rId13"/>
    <p:sldId id="268" r:id="rId14"/>
    <p:sldId id="277" r:id="rId15"/>
    <p:sldId id="269" r:id="rId16"/>
    <p:sldId id="276" r:id="rId17"/>
    <p:sldId id="278" r:id="rId18"/>
    <p:sldId id="279" r:id="rId19"/>
    <p:sldId id="280" r:id="rId20"/>
    <p:sldId id="270" r:id="rId21"/>
    <p:sldId id="271" r:id="rId22"/>
    <p:sldId id="272" r:id="rId23"/>
    <p:sldId id="273" r:id="rId24"/>
    <p:sldId id="274" r:id="rId25"/>
    <p:sldId id="275" r:id="rId26"/>
  </p:sldIdLst>
  <p:sldSz cx="10080625" cy="7559675"/>
  <p:notesSz cx="6797675" cy="9928225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T Sans Narrow" panose="020B0604020202020204" charset="-52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674" userDrawn="1">
          <p15:clr>
            <a:srgbClr val="000000"/>
          </p15:clr>
        </p15:guide>
        <p15:guide id="2" pos="1942" userDrawn="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086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82" y="4715723"/>
            <a:ext cx="5437283" cy="446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1" y="0"/>
            <a:ext cx="2949180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47067" y="0"/>
            <a:ext cx="2949180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1445"/>
            <a:ext cx="2949180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7067" y="9431445"/>
            <a:ext cx="2949180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 smtClean="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  <a:buSzPts val="14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7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/>
        </p:nvSpPr>
        <p:spPr>
          <a:xfrm>
            <a:off x="3847067" y="9431445"/>
            <a:ext cx="2949180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</a:t>
            </a:fld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711" cy="446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129592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62bafd984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62bafd984_2_22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7295" cy="44666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0" name="Google Shape;260;g562bafd984_2_22:notes"/>
          <p:cNvSpPr txBox="1">
            <a:spLocks noGrp="1"/>
          </p:cNvSpPr>
          <p:nvPr>
            <p:ph type="sldNum" idx="12"/>
          </p:nvPr>
        </p:nvSpPr>
        <p:spPr>
          <a:xfrm>
            <a:off x="3847067" y="9431445"/>
            <a:ext cx="2949293" cy="4953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39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6ecb946a9_3_3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11</a:t>
            </a:fld>
            <a:endParaRPr/>
          </a:p>
        </p:txBody>
      </p:sp>
      <p:sp>
        <p:nvSpPr>
          <p:cNvPr id="273" name="Google Shape;273;g56ecb946a9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4" name="Google Shape;274;g56ecb946a9_3_3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100"/>
              <a:t>Тут добавить таймлайны, на которых будет видна цена и ее зависимость по типам покупок. </a:t>
            </a:r>
            <a:endParaRPr sz="1100"/>
          </a:p>
          <a:p>
            <a:pPr marL="0" indent="0"/>
            <a:r>
              <a:rPr lang="en-US" sz="1100"/>
              <a:t>Добавить один общий график покупки, на котором добавить отмену подписки и восстановление и подвести к выделенным действиям с покупками</a:t>
            </a:r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Отмена подписки это по факту отмена автопродления, а не анулирование периода, т.к. контент остается доступен до завершения периуда и только тогда считается истекшим. 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229205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:notes"/>
          <p:cNvSpPr txBox="1"/>
          <p:nvPr/>
        </p:nvSpPr>
        <p:spPr>
          <a:xfrm>
            <a:off x="3847067" y="9431445"/>
            <a:ext cx="2949180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12</a:t>
            </a:fld>
            <a:endParaRPr/>
          </a:p>
        </p:txBody>
      </p:sp>
      <p:sp>
        <p:nvSpPr>
          <p:cNvPr id="308" name="Google Shape;3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9" name="Google Shape;309;p2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711" cy="446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100"/>
              <a:t>Теория - это прекрасно, но давайте посмотрим как же было все на практике.</a:t>
            </a:r>
            <a:endParaRPr sz="1100"/>
          </a:p>
          <a:p>
            <a:pPr marL="0" indent="0"/>
            <a:r>
              <a:rPr lang="en-US" sz="1100"/>
              <a:t>Ожидание vs Реальность </a:t>
            </a:r>
            <a:endParaRPr sz="1100"/>
          </a:p>
          <a:p>
            <a:pPr marL="0" indent="0"/>
            <a:r>
              <a:rPr lang="en-US" sz="1100"/>
              <a:t>Ожидалось, что все будет работать согласно схеме: пользователь совершает покупку, получает премиум фичу. Казалось бы, что может пойти не так. И мы сталкиваемся с ситуацией где не понимаем почему премиум присвоен, или наоборот отсутствует, хотя покупка вроде как была совершена. Оказывается, что в релаизации вознкают проблемы как в примере на слайде. Разработчик делает так, что получение премиума не зависит от ответа Apple о статусе подписки. </a:t>
            </a:r>
            <a:endParaRPr sz="1100"/>
          </a:p>
          <a:p>
            <a:pPr marL="0" indent="0"/>
            <a:r>
              <a:rPr lang="en-US" sz="1100"/>
              <a:t>Именно тогда возникает необходимость капнуть глубже черного ящика и  увидеть что же мы получаем от Apple.</a:t>
            </a:r>
            <a:endParaRPr sz="1100"/>
          </a:p>
          <a:p>
            <a:pPr marL="0" indent="0"/>
            <a:r>
              <a:rPr lang="en-US" sz="1100"/>
              <a:t>И так, снова немножечко теории. </a:t>
            </a:r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78679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5695778ca_0_247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13</a:t>
            </a:fld>
            <a:endParaRPr/>
          </a:p>
        </p:txBody>
      </p:sp>
      <p:sp>
        <p:nvSpPr>
          <p:cNvPr id="324" name="Google Shape;324;g55695778ca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5" name="Google Shape;325;g55695778ca_0_247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100"/>
              <a:t>Для того, чтоб отслеживать статус подписки нужно ее валидировать. Для того, чтоб ее валидировать мы получаем от App Store определенную информацию. Эта информация записана в Receipt - в переводе чек, в разговорном рецепт. По этому дальше буду называть его рецепт.</a:t>
            </a:r>
            <a:endParaRPr sz="1100"/>
          </a:p>
          <a:p>
            <a:pPr marL="0" indent="0"/>
            <a:endParaRPr sz="1100"/>
          </a:p>
          <a:p>
            <a:pPr marL="0" indent="0">
              <a:lnSpc>
                <a:spcPct val="93000"/>
              </a:lnSpc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Bundle &gt; AppData &gt; StoreKit &gt; sandboxReceipt</a:t>
            </a:r>
            <a:endParaRPr sz="1100"/>
          </a:p>
          <a:p>
            <a:pPr marL="0" indent="0">
              <a:spcBef>
                <a:spcPts val="1295"/>
              </a:spcBef>
            </a:pPr>
            <a:endParaRPr sz="1100"/>
          </a:p>
          <a:p>
            <a:pPr marL="0" indent="0"/>
            <a:r>
              <a:rPr lang="en-US" sz="1100"/>
              <a:t>Итак, рецепт - это цифровой счет, который создается Apple и имеет криптографическую подпись App Store. Мы не создаем и не редактируем его. Рецепт появляется в приложении сразу после установки приложения со стора и находится в бандле приложения. Мы не можем создать или отредактировать рецепт, а только лишь использовать информацию из него. </a:t>
            </a:r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Каждый файл рецепта выделен под определенную версию приложения и девайс включая версию девайса. т.е. на iPhone 5 и на iPhone 6 рецепты будут отличаться. Другая версия приложения - другой рецепт, другая ось - другой рецепт. </a:t>
            </a:r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Хранится на устройстве. </a:t>
            </a:r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Пройдемся подробнее по некоторым полям</a:t>
            </a:r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 b="1"/>
              <a:t>1. Original Application Version</a:t>
            </a:r>
            <a:endParaRPr sz="1100" b="1"/>
          </a:p>
          <a:p>
            <a:pPr marL="0" indent="0"/>
            <a:r>
              <a:rPr lang="en-US" sz="1100"/>
              <a:t>Версия приложения в которой была совершена покупка первая покупка. </a:t>
            </a:r>
            <a:endParaRPr sz="1100"/>
          </a:p>
          <a:p>
            <a:pPr marL="0" indent="0"/>
            <a:r>
              <a:rPr lang="en-US" sz="1100"/>
              <a:t>Важный момент, для тестовых покупок в Sndbox - эта версия всего будет 1.0. так что это не самое информативное поле для тестирования. </a:t>
            </a:r>
            <a:endParaRPr sz="1100"/>
          </a:p>
          <a:p>
            <a:pPr marL="0" indent="0"/>
            <a:r>
              <a:rPr lang="en-US" sz="1100" b="1"/>
              <a:t>2. Product Identifier</a:t>
            </a:r>
            <a:endParaRPr sz="1100" b="1"/>
          </a:p>
          <a:p>
            <a:pPr marL="0" indent="0"/>
            <a:r>
              <a:rPr lang="en-US" sz="1100"/>
              <a:t>ID покупки которая была куплена, по нему можно понять, что это именно тот самый продукт. </a:t>
            </a:r>
            <a:endParaRPr sz="1100"/>
          </a:p>
          <a:p>
            <a:pPr marL="0" indent="0"/>
            <a:r>
              <a:rPr lang="en-US" sz="1100" b="1"/>
              <a:t>3. Original Purchase Date</a:t>
            </a:r>
            <a:endParaRPr sz="1100" b="1"/>
          </a:p>
          <a:p>
            <a:pPr marL="0" indent="0"/>
            <a:r>
              <a:rPr lang="en-US" sz="1100"/>
              <a:t>Дата первой покупки (самый первый период) или начало периода подписки, даже если она была продлена. </a:t>
            </a:r>
            <a:endParaRPr sz="1100"/>
          </a:p>
          <a:p>
            <a:pPr marL="0" indent="0"/>
            <a:r>
              <a:rPr lang="en-US" sz="1100" b="1"/>
              <a:t>4. Purchase Date</a:t>
            </a:r>
            <a:endParaRPr sz="1100" b="1"/>
          </a:p>
          <a:p>
            <a:pPr marL="0" indent="0"/>
            <a:r>
              <a:rPr lang="en-US" sz="1100"/>
              <a:t>Дата покупки или продления.  Если</a:t>
            </a:r>
            <a:r>
              <a:rPr lang="en-US" sz="1100" b="1"/>
              <a:t> </a:t>
            </a:r>
            <a:r>
              <a:rPr lang="en-US" sz="1100"/>
              <a:t>Purchase Date и Original Purchase Date совпадают, то это самая петрвая покупка, а не проддение. Если не совпадают, то это  продление, или повторная покупка. </a:t>
            </a:r>
            <a:endParaRPr sz="1100"/>
          </a:p>
          <a:p>
            <a:pPr marL="0" indent="0"/>
            <a:r>
              <a:rPr lang="en-US" sz="1100" b="1"/>
              <a:t>5. Subscription Expiration Date</a:t>
            </a:r>
            <a:endParaRPr sz="1100" b="1"/>
          </a:p>
          <a:p>
            <a:pPr marL="0" indent="0"/>
            <a:r>
              <a:rPr lang="en-US" sz="1100"/>
              <a:t>Дата истечения срока подписки, выраженная числом миллисекунд с 1 января 1970 года, 00:00:00 по Гринвичу.</a:t>
            </a:r>
            <a:endParaRPr sz="1100"/>
          </a:p>
          <a:p>
            <a:pPr marL="0" indent="0"/>
            <a:r>
              <a:rPr lang="en-US" sz="1100"/>
              <a:t>Если для последней транзакции срок действия истек, то можно с уверенностью сказать, что подписка истекла. </a:t>
            </a:r>
            <a:endParaRPr sz="1100"/>
          </a:p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509705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5695778ca_0_23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14</a:t>
            </a:fld>
            <a:endParaRPr/>
          </a:p>
        </p:txBody>
      </p:sp>
      <p:sp>
        <p:nvSpPr>
          <p:cNvPr id="336" name="Google Shape;336;g55695778c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g55695778ca_0_23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sz="800"/>
              <a:t>PST (Северноамериканское Тихоокеанское Стандартное Время) - одно из общеизвестных названий для UTC-8 часового пояса, который на 8ч. позади </a:t>
            </a:r>
            <a:r>
              <a:rPr lang="en-US" sz="600"/>
              <a:t>UTC (Всемирного координированного времени). Смещение от UTC можно записать как -08:00.</a:t>
            </a:r>
            <a:endParaRPr sz="600"/>
          </a:p>
          <a:p>
            <a:pPr marL="0" indent="0">
              <a:lnSpc>
                <a:spcPct val="115000"/>
              </a:lnSpc>
            </a:pPr>
            <a:r>
              <a:rPr lang="en-US" sz="600"/>
              <a:t>Применяется как зимнее время. В качестве летнего используется PDT - Северноамериканское Тихоокеанское Летнее Время (UTC-7).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77314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5695778ca_0_23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15</a:t>
            </a:fld>
            <a:endParaRPr/>
          </a:p>
        </p:txBody>
      </p:sp>
      <p:sp>
        <p:nvSpPr>
          <p:cNvPr id="336" name="Google Shape;336;g55695778c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g55695778ca_0_23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sz="800"/>
              <a:t>PST (Северноамериканское Тихоокеанское Стандартное Время) - одно из общеизвестных названий для UTC-8 часового пояса, который на 8ч. позади </a:t>
            </a:r>
            <a:r>
              <a:rPr lang="en-US" sz="600"/>
              <a:t>UTC (Всемирного координированного времени). Смещение от UTC можно записать как -08:00.</a:t>
            </a:r>
            <a:endParaRPr sz="600"/>
          </a:p>
          <a:p>
            <a:pPr marL="0" indent="0">
              <a:lnSpc>
                <a:spcPct val="115000"/>
              </a:lnSpc>
            </a:pPr>
            <a:r>
              <a:rPr lang="en-US" sz="600"/>
              <a:t>Применяется как зимнее время. В качестве летнего используется PDT - Северноамериканское Тихоокеанское Летнее Время (UTC-7).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664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5695778ca_0_23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16</a:t>
            </a:fld>
            <a:endParaRPr/>
          </a:p>
        </p:txBody>
      </p:sp>
      <p:sp>
        <p:nvSpPr>
          <p:cNvPr id="336" name="Google Shape;336;g55695778c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g55695778ca_0_23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sz="800"/>
              <a:t>PST (Северноамериканское Тихоокеанское Стандартное Время) - одно из общеизвестных названий для UTC-8 часового пояса, который на 8ч. позади </a:t>
            </a:r>
            <a:r>
              <a:rPr lang="en-US" sz="600"/>
              <a:t>UTC (Всемирного координированного времени). Смещение от UTC можно записать как -08:00.</a:t>
            </a:r>
            <a:endParaRPr sz="600"/>
          </a:p>
          <a:p>
            <a:pPr marL="0" indent="0">
              <a:lnSpc>
                <a:spcPct val="115000"/>
              </a:lnSpc>
            </a:pPr>
            <a:r>
              <a:rPr lang="en-US" sz="600"/>
              <a:t>Применяется как зимнее время. В качестве летнего используется PDT - Северноамериканское Тихоокеанское Летнее Время (UTC-7).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28293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5695778ca_0_23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17</a:t>
            </a:fld>
            <a:endParaRPr/>
          </a:p>
        </p:txBody>
      </p:sp>
      <p:sp>
        <p:nvSpPr>
          <p:cNvPr id="336" name="Google Shape;336;g55695778c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g55695778ca_0_23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sz="800"/>
              <a:t>PST (Северноамериканское Тихоокеанское Стандартное Время) - одно из общеизвестных названий для UTC-8 часового пояса, который на 8ч. позади </a:t>
            </a:r>
            <a:r>
              <a:rPr lang="en-US" sz="600"/>
              <a:t>UTC (Всемирного координированного времени). Смещение от UTC можно записать как -08:00.</a:t>
            </a:r>
            <a:endParaRPr sz="600"/>
          </a:p>
          <a:p>
            <a:pPr marL="0" indent="0">
              <a:lnSpc>
                <a:spcPct val="115000"/>
              </a:lnSpc>
            </a:pPr>
            <a:r>
              <a:rPr lang="en-US" sz="600"/>
              <a:t>Применяется как зимнее время. В качестве летнего используется PDT - Северноамериканское Тихоокеанское Летнее Время (UTC-7).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498309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5695778ca_0_23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18</a:t>
            </a:fld>
            <a:endParaRPr/>
          </a:p>
        </p:txBody>
      </p:sp>
      <p:sp>
        <p:nvSpPr>
          <p:cNvPr id="336" name="Google Shape;336;g55695778c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g55695778ca_0_23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sz="800"/>
              <a:t>PST (Северноамериканское Тихоокеанское Стандартное Время) - одно из общеизвестных названий для UTC-8 часового пояса, который на 8ч. позади </a:t>
            </a:r>
            <a:r>
              <a:rPr lang="en-US" sz="600"/>
              <a:t>UTC (Всемирного координированного времени). Смещение от UTC можно записать как -08:00.</a:t>
            </a:r>
            <a:endParaRPr sz="600"/>
          </a:p>
          <a:p>
            <a:pPr marL="0" indent="0">
              <a:lnSpc>
                <a:spcPct val="115000"/>
              </a:lnSpc>
            </a:pPr>
            <a:r>
              <a:rPr lang="en-US" sz="600"/>
              <a:t>Применяется как зимнее время. В качестве летнего используется PDT - Северноамериканское Тихоокеанское Летнее Время (UTC-7).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24121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5695778ca_0_23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19</a:t>
            </a:fld>
            <a:endParaRPr/>
          </a:p>
        </p:txBody>
      </p:sp>
      <p:sp>
        <p:nvSpPr>
          <p:cNvPr id="336" name="Google Shape;336;g55695778c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g55695778ca_0_23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sz="800"/>
              <a:t>PST (Северноамериканское Тихоокеанское Стандартное Время) - одно из общеизвестных названий для UTC-8 часового пояса, который на 8ч. позади </a:t>
            </a:r>
            <a:r>
              <a:rPr lang="en-US" sz="600"/>
              <a:t>UTC (Всемирного координированного времени). Смещение от UTC можно записать как -08:00.</a:t>
            </a:r>
            <a:endParaRPr sz="600"/>
          </a:p>
          <a:p>
            <a:pPr marL="0" indent="0">
              <a:lnSpc>
                <a:spcPct val="115000"/>
              </a:lnSpc>
            </a:pPr>
            <a:r>
              <a:rPr lang="en-US" sz="600"/>
              <a:t>Применяется как зимнее время. В качестве летнего используется PDT - Северноамериканское Тихоокеанское Летнее Время (UTC-7).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87219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2bafd984_2_31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2</a:t>
            </a:fld>
            <a:endParaRPr/>
          </a:p>
        </p:txBody>
      </p:sp>
      <p:sp>
        <p:nvSpPr>
          <p:cNvPr id="87" name="Google Shape;87;g562bafd984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8" name="Google Shape;88;g562bafd984_2_31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41774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5695778ca_0_316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20</a:t>
            </a:fld>
            <a:endParaRPr/>
          </a:p>
        </p:txBody>
      </p:sp>
      <p:sp>
        <p:nvSpPr>
          <p:cNvPr id="354" name="Google Shape;354;g55695778ca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5" name="Google Shape;355;g55695778ca_0_316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sz="1100"/>
          </a:p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638473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a64d3e299_0_0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21</a:t>
            </a:fld>
            <a:endParaRPr/>
          </a:p>
        </p:txBody>
      </p:sp>
      <p:sp>
        <p:nvSpPr>
          <p:cNvPr id="364" name="Google Shape;364;g5a64d3e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65" name="Google Shape;365;g5a64d3e299_0_0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100"/>
              <a:t>Теория - это прекрасно, но давайте посмотрим как же было все на практике.</a:t>
            </a:r>
            <a:endParaRPr sz="1100"/>
          </a:p>
          <a:p>
            <a:pPr marL="0" indent="0"/>
            <a:r>
              <a:rPr lang="en-US" sz="1100"/>
              <a:t>Ожидание vs Реальность </a:t>
            </a:r>
            <a:endParaRPr sz="1100"/>
          </a:p>
          <a:p>
            <a:pPr marL="0" indent="0"/>
            <a:r>
              <a:rPr lang="en-US" sz="1100"/>
              <a:t>Ожидалось, что все будет работать согласно схеме: пользователь совершает покупку, получает премиум фичу. Казалось бы, что может пойти не так. И мы сталкиваемся с ситуацией где не понимаем почему премиум присвоен, или наоборот отсутствует, хотя покупка вроде как была совершена. Оказывается, что в релаизации вознкают проблемы как в примере на слайде. Разработчик делает так, что получение премиума не зависит от ответа Apple о статусе подписки. </a:t>
            </a:r>
            <a:endParaRPr sz="1100"/>
          </a:p>
          <a:p>
            <a:pPr marL="0" indent="0"/>
            <a:r>
              <a:rPr lang="en-US" sz="1100"/>
              <a:t>Именно тогда возникает необходимость капнуть глубже черного ящика и  увидеть что же мы получаем от Apple.</a:t>
            </a:r>
            <a:endParaRPr sz="1100"/>
          </a:p>
          <a:p>
            <a:pPr marL="0" indent="0"/>
            <a:r>
              <a:rPr lang="en-US" sz="1100"/>
              <a:t>И так, снова немножечко теории. </a:t>
            </a:r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37190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5695778ca_0_367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22</a:t>
            </a:fld>
            <a:endParaRPr/>
          </a:p>
        </p:txBody>
      </p:sp>
      <p:sp>
        <p:nvSpPr>
          <p:cNvPr id="374" name="Google Shape;374;g55695778ca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5" name="Google Shape;375;g55695778ca_0_367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29783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1a2c58c52_1_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23</a:t>
            </a:fld>
            <a:endParaRPr/>
          </a:p>
        </p:txBody>
      </p:sp>
      <p:sp>
        <p:nvSpPr>
          <p:cNvPr id="384" name="Google Shape;384;g51a2c58c5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85" name="Google Shape;385;g51a2c58c52_1_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552279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6f336df45_0_35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24</a:t>
            </a:fld>
            <a:endParaRPr/>
          </a:p>
        </p:txBody>
      </p:sp>
      <p:sp>
        <p:nvSpPr>
          <p:cNvPr id="394" name="Google Shape;394;g56f336df4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5" name="Google Shape;395;g56f336df45_0_35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706330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62bafd984_2_10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25</a:t>
            </a:fld>
            <a:endParaRPr/>
          </a:p>
        </p:txBody>
      </p:sp>
      <p:sp>
        <p:nvSpPr>
          <p:cNvPr id="404" name="Google Shape;404;g562bafd984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5" name="Google Shape;405;g562bafd984_2_10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100"/>
              <a:t>На этом спасибо за внимание.</a:t>
            </a:r>
            <a:endParaRPr sz="1100"/>
          </a:p>
          <a:p>
            <a:pPr marL="0" indent="0"/>
            <a:r>
              <a:rPr lang="en-US" sz="1100"/>
              <a:t>….. и ваши вопросы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9706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1145a26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1145a2663_0_15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7295" cy="44666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1100"/>
              <a:t>Что такое покупка - это не физические товары, а функционал приложения</a:t>
            </a:r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</p:txBody>
      </p:sp>
      <p:sp>
        <p:nvSpPr>
          <p:cNvPr id="102" name="Google Shape;102;g51145a2663_0_15:notes"/>
          <p:cNvSpPr txBox="1">
            <a:spLocks noGrp="1"/>
          </p:cNvSpPr>
          <p:nvPr>
            <p:ph type="sldNum" idx="12"/>
          </p:nvPr>
        </p:nvSpPr>
        <p:spPr>
          <a:xfrm>
            <a:off x="3847067" y="9431445"/>
            <a:ext cx="2949293" cy="4953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08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a64d3e29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a64d3e299_1_2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7295" cy="44666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1100"/>
              <a:t>Что такое покупка - это не физические товары, а функционал приложения</a:t>
            </a:r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</p:txBody>
      </p:sp>
      <p:sp>
        <p:nvSpPr>
          <p:cNvPr id="115" name="Google Shape;115;g5a64d3e299_1_2:notes"/>
          <p:cNvSpPr txBox="1">
            <a:spLocks noGrp="1"/>
          </p:cNvSpPr>
          <p:nvPr>
            <p:ph type="sldNum" idx="12"/>
          </p:nvPr>
        </p:nvSpPr>
        <p:spPr>
          <a:xfrm>
            <a:off x="3847067" y="9431445"/>
            <a:ext cx="2949293" cy="4953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60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62bafd984_2_7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5</a:t>
            </a:fld>
            <a:endParaRPr/>
          </a:p>
        </p:txBody>
      </p:sp>
      <p:sp>
        <p:nvSpPr>
          <p:cNvPr id="126" name="Google Shape;126;g562bafd984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7" name="Google Shape;127;g562bafd984_2_7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93572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1145a266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1145a2663_0_22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7295" cy="44666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1100"/>
              <a:t>Возьмем, например приложение переводчик</a:t>
            </a:r>
            <a:endParaRPr sz="1100"/>
          </a:p>
          <a:p>
            <a:pPr marL="0" indent="0"/>
            <a:r>
              <a:rPr lang="en-US" sz="1100"/>
              <a:t>Расходуемые покупки - разово используемый контент, либо что-то по мере использования будет заканчиваться. </a:t>
            </a:r>
            <a:endParaRPr sz="1100"/>
          </a:p>
          <a:p>
            <a:pPr marL="0" indent="0"/>
            <a:r>
              <a:rPr lang="en-US" sz="1100"/>
              <a:t>На примере переводчика “купить перевод 100 слов”. В играх это все возможные кристалы.</a:t>
            </a:r>
            <a:endParaRPr sz="1100"/>
          </a:p>
          <a:p>
            <a:pPr marL="0" indent="0"/>
            <a:r>
              <a:rPr lang="en-US" sz="1100"/>
              <a:t>Не расходуемые покупки - дополнительный контент, который навсегда остается пользователю, например “Купить перевод текста по картинке, фото”. В играх это могут быть дополнительные уровни или отключение рекламы.</a:t>
            </a:r>
            <a:endParaRPr sz="1100"/>
          </a:p>
          <a:p>
            <a:pPr marL="0" indent="0"/>
            <a:r>
              <a:rPr lang="en-US" sz="1100"/>
              <a:t>Невозобновляемые подписки - Купить “Разговорник туриста”</a:t>
            </a:r>
            <a:endParaRPr sz="1100"/>
          </a:p>
          <a:p>
            <a:pPr marL="0" indent="0"/>
            <a:r>
              <a:rPr lang="en-US" sz="1100"/>
              <a:t>Авто-возобновляемые подписки - </a:t>
            </a:r>
            <a:endParaRPr sz="1100"/>
          </a:p>
          <a:p>
            <a:pPr marL="0" indent="0"/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Авто возобновляемая подписка - это покупка какого-то контена или функуионала, действующая определенный период при котором списание денег за следующий период происходит без участия пользователя. </a:t>
            </a:r>
            <a:endParaRPr sz="1100"/>
          </a:p>
          <a:p>
            <a:pPr marL="0" indent="0"/>
            <a:r>
              <a:rPr lang="en-US" sz="1100"/>
              <a:t>Так это выглядит для пользователя.</a:t>
            </a:r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Длительность подписок </a:t>
            </a:r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И сейчас я буду рассказывать именно про “авто-возобновляемые подписки”.</a:t>
            </a:r>
            <a:endParaRPr sz="1100"/>
          </a:p>
          <a:p>
            <a:pPr marL="0" indent="0"/>
            <a:endParaRPr sz="1100"/>
          </a:p>
          <a:p>
            <a:pPr marL="0" indent="0">
              <a:lnSpc>
                <a:spcPct val="200000"/>
              </a:lnSpc>
            </a:pPr>
            <a:r>
              <a:rPr lang="en-US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Какие бывают типы покупок Добавить визуальзиацию, что можно купить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1833"/>
              </a:spcBef>
            </a:pPr>
            <a:endParaRPr sz="1100"/>
          </a:p>
          <a:p>
            <a:pPr marL="0" indent="0"/>
            <a:endParaRPr sz="1100"/>
          </a:p>
        </p:txBody>
      </p:sp>
      <p:sp>
        <p:nvSpPr>
          <p:cNvPr id="141" name="Google Shape;141;g51145a2663_0_22:notes"/>
          <p:cNvSpPr txBox="1">
            <a:spLocks noGrp="1"/>
          </p:cNvSpPr>
          <p:nvPr>
            <p:ph type="sldNum" idx="12"/>
          </p:nvPr>
        </p:nvSpPr>
        <p:spPr>
          <a:xfrm>
            <a:off x="3847067" y="9431445"/>
            <a:ext cx="2949293" cy="4953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31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ffa537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8ffa5371a_0_0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7295" cy="44666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1000"/>
              <a:t>Разберем что происходит в приложении в момент покупки.</a:t>
            </a:r>
            <a:endParaRPr sz="1000"/>
          </a:p>
          <a:p>
            <a:pPr marL="0" indent="0"/>
            <a:endParaRPr sz="1000"/>
          </a:p>
          <a:p>
            <a:pPr marL="0" indent="0"/>
            <a:r>
              <a:rPr lang="en-US" sz="1000"/>
              <a:t>Процесс покупки покупки происходит так как показано на схеме  </a:t>
            </a:r>
            <a:endParaRPr sz="1000"/>
          </a:p>
          <a:p>
            <a:pPr marL="418978" indent="-273500">
              <a:buSzPts val="1100"/>
              <a:buAutoNum type="arabicPeriod"/>
            </a:pPr>
            <a:r>
              <a:rPr lang="en-US" sz="1000"/>
              <a:t>Приложение запрашивает информацию о покупках (продуктах)</a:t>
            </a:r>
            <a:endParaRPr sz="1000"/>
          </a:p>
          <a:p>
            <a:pPr marL="418978" indent="-273500">
              <a:buSzPts val="1100"/>
              <a:buAutoNum type="arabicPeriod"/>
            </a:pPr>
            <a:r>
              <a:rPr lang="en-US" sz="1000"/>
              <a:t>App Store предоставляет информацию о продукте и отправляет ее нам</a:t>
            </a:r>
            <a:endParaRPr sz="1000"/>
          </a:p>
          <a:p>
            <a:pPr marL="418978" indent="-273500">
              <a:buSzPts val="1100"/>
              <a:buAutoNum type="arabicPeriod"/>
            </a:pPr>
            <a:r>
              <a:rPr lang="en-US" sz="1000"/>
              <a:t>На основании этой информации мы строим UI уже в привычном нам виде</a:t>
            </a:r>
            <a:endParaRPr sz="1000"/>
          </a:p>
          <a:p>
            <a:pPr marL="418978" indent="-273500">
              <a:buSzPts val="1100"/>
              <a:buAutoNum type="arabicPeriod"/>
            </a:pPr>
            <a:r>
              <a:rPr lang="en-US" sz="1000"/>
              <a:t>Пользователь выбирает покупку (продукт)...</a:t>
            </a:r>
            <a:endParaRPr sz="1000"/>
          </a:p>
          <a:p>
            <a:pPr marL="418978" indent="-273500">
              <a:buSzPts val="1100"/>
              <a:buAutoNum type="arabicPeriod"/>
            </a:pPr>
            <a:r>
              <a:rPr lang="en-US" sz="1000"/>
              <a:t>… и производит оплату</a:t>
            </a:r>
            <a:endParaRPr sz="1000"/>
          </a:p>
          <a:p>
            <a:pPr marL="418978" indent="-273500">
              <a:buSzPts val="1100"/>
              <a:buAutoNum type="arabicPeriod"/>
            </a:pPr>
            <a:r>
              <a:rPr lang="en-US" sz="1000"/>
              <a:t>Далее платеж обрабатывается</a:t>
            </a:r>
            <a:endParaRPr sz="1000"/>
          </a:p>
          <a:p>
            <a:pPr marL="418978" indent="-273500">
              <a:buClr>
                <a:srgbClr val="FF0000"/>
              </a:buClr>
              <a:buSzPts val="1100"/>
              <a:buAutoNum type="arabicPeriod"/>
            </a:pPr>
            <a:r>
              <a:rPr lang="en-US" sz="1000">
                <a:solidFill>
                  <a:srgbClr val="FF0000"/>
                </a:solidFill>
              </a:rPr>
              <a:t>Обработка полученной информации</a:t>
            </a:r>
            <a:endParaRPr sz="1000">
              <a:solidFill>
                <a:srgbClr val="FF0000"/>
              </a:solidFill>
            </a:endParaRPr>
          </a:p>
          <a:p>
            <a:pPr marL="418978" indent="-273500">
              <a:buClr>
                <a:schemeClr val="dk1"/>
              </a:buClr>
              <a:buSzPts val="11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Пользователь получает функционал который оплатил</a:t>
            </a:r>
            <a:endParaRPr sz="1000">
              <a:solidFill>
                <a:schemeClr val="dk1"/>
              </a:solidFill>
            </a:endParaRPr>
          </a:p>
          <a:p>
            <a:pPr marL="0" indent="0"/>
            <a:r>
              <a:rPr lang="en-US" sz="1000">
                <a:solidFill>
                  <a:schemeClr val="dk1"/>
                </a:solidFill>
              </a:rPr>
              <a:t>Сегодня чуть подробнее речь пойдет именно про третью часть,  что происходит в приложении и какую информацию мы получаем для того, чтоб разблокировать функционал.</a:t>
            </a:r>
            <a:endParaRPr sz="1000">
              <a:solidFill>
                <a:schemeClr val="dk1"/>
              </a:solidFill>
            </a:endParaRPr>
          </a:p>
          <a:p>
            <a:pPr marL="0" indent="0"/>
            <a:endParaRPr/>
          </a:p>
        </p:txBody>
      </p:sp>
      <p:sp>
        <p:nvSpPr>
          <p:cNvPr id="155" name="Google Shape;155;g58ffa5371a_0_0:notes"/>
          <p:cNvSpPr txBox="1">
            <a:spLocks noGrp="1"/>
          </p:cNvSpPr>
          <p:nvPr>
            <p:ph type="sldNum" idx="12"/>
          </p:nvPr>
        </p:nvSpPr>
        <p:spPr>
          <a:xfrm>
            <a:off x="3847067" y="9431445"/>
            <a:ext cx="2949293" cy="4953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20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1145a2663_0_58:notes"/>
          <p:cNvSpPr txBox="1"/>
          <p:nvPr/>
        </p:nvSpPr>
        <p:spPr>
          <a:xfrm>
            <a:off x="3847067" y="9431445"/>
            <a:ext cx="2949293" cy="49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SzPts val="1400"/>
            </a:pPr>
            <a:fld id="{00000000-1234-1234-1234-123412341234}" type="slidenum">
              <a:rPr lang="en-US" sz="1300"/>
              <a:pPr algn="r">
                <a:lnSpc>
                  <a:spcPct val="95000"/>
                </a:lnSpc>
                <a:buSzPts val="1400"/>
              </a:pPr>
              <a:t>8</a:t>
            </a:fld>
            <a:endParaRPr/>
          </a:p>
        </p:txBody>
      </p:sp>
      <p:sp>
        <p:nvSpPr>
          <p:cNvPr id="179" name="Google Shape;179;g51145a266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0" name="Google Shape;180;g51145a2663_0_5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8644" cy="4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100">
                <a:solidFill>
                  <a:srgbClr val="FF0000"/>
                </a:solidFill>
              </a:rPr>
              <a:t>Упомянуть про длительность периода фиксированную  для подписки</a:t>
            </a:r>
            <a:endParaRPr sz="1100">
              <a:solidFill>
                <a:srgbClr val="FF0000"/>
              </a:solidFill>
            </a:endParaRPr>
          </a:p>
          <a:p>
            <a:pPr marL="0" indent="0"/>
            <a:endParaRPr sz="1100"/>
          </a:p>
          <a:p>
            <a:pPr marL="0" indent="0"/>
            <a:r>
              <a:rPr lang="en-US" sz="1100"/>
              <a:t>Тут добавить таймлайны, на которых будет видна цена и ее зависимость по типам покупок. </a:t>
            </a:r>
            <a:endParaRPr sz="1100"/>
          </a:p>
          <a:p>
            <a:pPr marL="0" indent="0"/>
            <a:r>
              <a:rPr lang="en-US" sz="1100"/>
              <a:t>Добавить один общий график покупки, на котором добавить отмену подписки и восстановление и подвести к выделенным действиям с покупками</a:t>
            </a:r>
            <a:endParaRPr sz="1100"/>
          </a:p>
          <a:p>
            <a:pPr marL="0" indent="0"/>
            <a:endParaRPr sz="1100"/>
          </a:p>
          <a:p>
            <a:pPr marL="0" indent="0"/>
            <a:r>
              <a:rPr lang="en-US" sz="1100"/>
              <a:t>Отмена подписки это по факту отмена автопродления, а не анулирование периода, т.к. контент остается доступен до завершения периуда и только тогда считается истекшим. 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3740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1145a266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1145a2663_0_68:notes"/>
          <p:cNvSpPr txBox="1">
            <a:spLocks noGrp="1"/>
          </p:cNvSpPr>
          <p:nvPr>
            <p:ph type="body" idx="1"/>
          </p:nvPr>
        </p:nvSpPr>
        <p:spPr>
          <a:xfrm>
            <a:off x="679482" y="4715722"/>
            <a:ext cx="5437295" cy="44666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1100"/>
              <a:t>Покупки проходят в тестовом окружении Sandbox.</a:t>
            </a:r>
            <a:endParaRPr sz="1100"/>
          </a:p>
          <a:p>
            <a:pPr marL="0" indent="0"/>
            <a:r>
              <a:rPr lang="en-US" sz="1100"/>
              <a:t>Для этого окружения в ITC в соответствующем разделе создаются аккаунты тестовых пользователей. Для них можно задать регион, который влияет на отображение валюты для проверок локализации.</a:t>
            </a:r>
            <a:endParaRPr sz="1100"/>
          </a:p>
        </p:txBody>
      </p:sp>
      <p:sp>
        <p:nvSpPr>
          <p:cNvPr id="248" name="Google Shape;248;g51145a2663_0_68:notes"/>
          <p:cNvSpPr txBox="1">
            <a:spLocks noGrp="1"/>
          </p:cNvSpPr>
          <p:nvPr>
            <p:ph type="sldNum" idx="12"/>
          </p:nvPr>
        </p:nvSpPr>
        <p:spPr>
          <a:xfrm>
            <a:off x="3847067" y="9431445"/>
            <a:ext cx="2949293" cy="4953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17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7725541" y="4669240"/>
            <a:ext cx="6198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1736367" y="4641850"/>
            <a:ext cx="6198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1107001" y="1502172"/>
            <a:ext cx="7867691" cy="223998"/>
            <a:chOff x="1346429" y="1011300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" name="Google Shape;19;p2"/>
          <p:cNvGrpSpPr/>
          <p:nvPr/>
        </p:nvGrpSpPr>
        <p:grpSpPr>
          <a:xfrm>
            <a:off x="1107009" y="5833783"/>
            <a:ext cx="7867691" cy="223998"/>
            <a:chOff x="1346435" y="3969088"/>
            <a:chExt cx="6452100" cy="1524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107006" y="2574661"/>
            <a:ext cx="7867800" cy="1502700"/>
          </a:xfrm>
          <a:prstGeom prst="rect">
            <a:avLst/>
          </a:prstGeom>
        </p:spPr>
        <p:txBody>
          <a:bodyPr spcFirstLastPara="1" wrap="square" lIns="111975" tIns="111975" rIns="111975" bIns="1119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56142" y="4188854"/>
            <a:ext cx="5369400" cy="11649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-83" y="7415933"/>
            <a:ext cx="10080600" cy="14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975" tIns="111975" rIns="111975" bIns="111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343628" y="1917807"/>
            <a:ext cx="9393300" cy="22611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900"/>
              <a:buNone/>
              <a:defRPr sz="15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43628" y="4402866"/>
            <a:ext cx="9393300" cy="15750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7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7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700"/>
              <a:buNone/>
              <a:defRPr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700"/>
              <a:buNone/>
              <a:defRPr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700"/>
              <a:buNone/>
              <a:defRPr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700"/>
              <a:buNone/>
              <a:defRPr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-55" y="3780058"/>
            <a:ext cx="10080600" cy="377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1975" tIns="111975" rIns="111975" bIns="111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43628" y="1197555"/>
            <a:ext cx="9449400" cy="13845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-83" y="7415933"/>
            <a:ext cx="10080600" cy="14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1975" tIns="111975" rIns="111975" bIns="111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43628" y="1861185"/>
            <a:ext cx="9393300" cy="48543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43628" y="1860965"/>
            <a:ext cx="4409700" cy="48543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327385" y="1860965"/>
            <a:ext cx="4409700" cy="48543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43628" y="816595"/>
            <a:ext cx="3095700" cy="1110600"/>
          </a:xfrm>
          <a:prstGeom prst="rect">
            <a:avLst/>
          </a:prstGeom>
        </p:spPr>
        <p:txBody>
          <a:bodyPr spcFirstLastPara="1" wrap="square" lIns="111975" tIns="111975" rIns="111975" bIns="1119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43628" y="2042369"/>
            <a:ext cx="3095700" cy="4672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540467" y="773605"/>
            <a:ext cx="6188700" cy="60126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  <a:defRPr sz="66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5040313" y="0"/>
            <a:ext cx="5040300" cy="755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1975" tIns="111975" rIns="111975" bIns="111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5544867" y="6607275"/>
            <a:ext cx="5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92695" y="1528066"/>
            <a:ext cx="4459500" cy="2463000"/>
          </a:xfrm>
          <a:prstGeom prst="rect">
            <a:avLst/>
          </a:prstGeom>
        </p:spPr>
        <p:txBody>
          <a:bodyPr spcFirstLastPara="1" wrap="square" lIns="111975" tIns="111975" rIns="111975" bIns="1119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92695" y="4007833"/>
            <a:ext cx="4459500" cy="18153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445456" y="1064395"/>
            <a:ext cx="4230000" cy="54309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43628" y="6218121"/>
            <a:ext cx="6613200" cy="8802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PT Sans Narrow"/>
              <a:buNone/>
              <a:defRPr sz="29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975" tIns="111975" rIns="111975" bIns="1119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T Sans Narrow"/>
              <a:buNone/>
              <a:defRPr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43628" y="1861185"/>
            <a:ext cx="9393300" cy="48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975" tIns="111975" rIns="111975" bIns="111975" anchor="t" anchorCtr="0"/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■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■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Font typeface="Open Sans"/>
              <a:buChar char="■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eveloper.apple.com/library/archive/releasenotes/General/ValidateAppStoreReceipt/Chapters/ReceiptFields.html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eveloper.apple.com/library/archive/releasenotes/General/ValidateAppStoreReceipt/Chapters/ReceiptFields.html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eveloper.apple.com/library/archive/releasenotes/General/ValidateAppStoreReceipt/Chapters/ReceiptFields.html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eveloper.apple.com/library/archive/releasenotes/General/ValidateAppStoreReceipt/Chapters/ReceiptFields.html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eveloper.apple.com/library/archive/releasenotes/General/ValidateAppStoreReceipt/Chapters/ReceiptFields.html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eveloper.apple.com/library/archive/releasenotes/General/ValidateAppStoreReceipt/Chapters/ReceiptFields.html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3824274" y="101600"/>
            <a:ext cx="61773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79C6BB"/>
              </a:buClr>
              <a:buSzPts val="3000"/>
              <a:buFont typeface="Open Sans"/>
              <a:buNone/>
            </a:pPr>
            <a:r>
              <a:rPr lang="en-US" sz="3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Software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</a:t>
            </a:r>
            <a:r>
              <a:rPr lang="en-US" sz="3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uality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3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ssurance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30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ays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824274" y="1830375"/>
            <a:ext cx="20031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lang="en-US" sz="2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sqadays.com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2356142" y="4315529"/>
            <a:ext cx="5369400" cy="11649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Корсунская Яна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BPMobile. Беларусь, Минск</a:t>
            </a: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368425" y="6983400"/>
            <a:ext cx="55122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Software Quality Assurance Days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Международная конференция по вопросам качества ПО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7867950" y="6983400"/>
            <a:ext cx="2088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Санкт-Петербург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31 мая - 1 июня 2019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ctrTitle"/>
          </p:nvPr>
        </p:nvSpPr>
        <p:spPr>
          <a:xfrm>
            <a:off x="80050" y="2771088"/>
            <a:ext cx="9921600" cy="1502700"/>
          </a:xfrm>
          <a:prstGeom prst="rect">
            <a:avLst/>
          </a:prstGeom>
        </p:spPr>
        <p:txBody>
          <a:bodyPr spcFirstLastPara="1" wrap="square" lIns="111975" tIns="111975" rIns="111975" bIns="1119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Особенности</a:t>
            </a:r>
            <a:r>
              <a:rPr lang="en-US" dirty="0"/>
              <a:t>  </a:t>
            </a:r>
            <a:r>
              <a:rPr lang="en-US" dirty="0" err="1"/>
              <a:t>тестирования</a:t>
            </a:r>
            <a:r>
              <a:rPr lang="en-US" dirty="0"/>
              <a:t> </a:t>
            </a:r>
            <a:r>
              <a:rPr lang="en-US" dirty="0" err="1"/>
              <a:t>подписок</a:t>
            </a:r>
            <a:r>
              <a:rPr lang="en-US" dirty="0"/>
              <a:t> в iOS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343628" y="196877"/>
            <a:ext cx="93933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Длительность подписок в Sandbox</a:t>
            </a:r>
            <a:endParaRPr/>
          </a:p>
        </p:txBody>
      </p:sp>
      <p:sp>
        <p:nvSpPr>
          <p:cNvPr id="263" name="Google Shape;263;p2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5" name="Google Shape;2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0725" y="1630325"/>
            <a:ext cx="1623525" cy="338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1043125" y="5626900"/>
            <a:ext cx="8177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Максимум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5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продлений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одного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Apple </a:t>
            </a:r>
            <a:r>
              <a:rPr lang="en-US" sz="22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</a:t>
            </a:r>
            <a:r>
              <a:rPr lang="ru-RU" sz="22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за 8 часов</a:t>
            </a:r>
            <a:r>
              <a:rPr lang="en-US" sz="22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Триальный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период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только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один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раз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одного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Apple ID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75" y="5626902"/>
            <a:ext cx="532246" cy="10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8675" y="1389077"/>
            <a:ext cx="5048196" cy="408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 rotWithShape="1">
          <a:blip r:embed="rId6">
            <a:alphaModFix/>
          </a:blip>
          <a:srcRect b="19756"/>
          <a:stretch/>
        </p:blipFill>
        <p:spPr>
          <a:xfrm>
            <a:off x="928675" y="1389075"/>
            <a:ext cx="5048201" cy="32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8" name="Google Shape;2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/>
          <p:nvPr/>
        </p:nvSpPr>
        <p:spPr>
          <a:xfrm>
            <a:off x="273800" y="2610125"/>
            <a:ext cx="2025300" cy="436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2213450" y="2610150"/>
            <a:ext cx="2481000" cy="436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4671900" y="2610150"/>
            <a:ext cx="2457600" cy="436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"/>
          <p:cNvSpPr/>
          <p:nvPr/>
        </p:nvSpPr>
        <p:spPr>
          <a:xfrm>
            <a:off x="7495475" y="2610125"/>
            <a:ext cx="2156400" cy="436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7002138" y="1860563"/>
            <a:ext cx="12573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Купить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4"/>
          <p:cNvSpPr txBox="1"/>
          <p:nvPr/>
        </p:nvSpPr>
        <p:spPr>
          <a:xfrm>
            <a:off x="1372375" y="1561713"/>
            <a:ext cx="1670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Продлить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 smtClean="0">
                <a:latin typeface="Open Sans"/>
                <a:ea typeface="Open Sans"/>
                <a:cs typeface="Open Sans"/>
                <a:sym typeface="Open Sans"/>
              </a:rPr>
              <a:t>Автопродление</a:t>
            </a:r>
            <a:endParaRPr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5443600" y="1889075"/>
            <a:ext cx="1670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Отменить</a:t>
            </a:r>
            <a:endParaRPr sz="2000" b="1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6" name="Google Shape;286;p24"/>
          <p:cNvCxnSpPr/>
          <p:nvPr/>
        </p:nvCxnSpPr>
        <p:spPr>
          <a:xfrm rot="10800000">
            <a:off x="7495475" y="2323625"/>
            <a:ext cx="0" cy="723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4"/>
          <p:cNvCxnSpPr/>
          <p:nvPr/>
        </p:nvCxnSpPr>
        <p:spPr>
          <a:xfrm rot="10800000">
            <a:off x="270350" y="2323625"/>
            <a:ext cx="0" cy="723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24"/>
          <p:cNvSpPr txBox="1"/>
          <p:nvPr/>
        </p:nvSpPr>
        <p:spPr>
          <a:xfrm>
            <a:off x="370875" y="2662550"/>
            <a:ext cx="20253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Триальный период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4"/>
          <p:cNvSpPr txBox="1"/>
          <p:nvPr/>
        </p:nvSpPr>
        <p:spPr>
          <a:xfrm>
            <a:off x="-71462" y="1851025"/>
            <a:ext cx="12573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Купить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4"/>
          <p:cNvSpPr txBox="1"/>
          <p:nvPr/>
        </p:nvSpPr>
        <p:spPr>
          <a:xfrm>
            <a:off x="9641378" y="2517338"/>
            <a:ext cx="40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24"/>
          <p:cNvSpPr txBox="1"/>
          <p:nvPr/>
        </p:nvSpPr>
        <p:spPr>
          <a:xfrm>
            <a:off x="8123725" y="1851025"/>
            <a:ext cx="20253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Восстановить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24"/>
          <p:cNvSpPr txBox="1"/>
          <p:nvPr/>
        </p:nvSpPr>
        <p:spPr>
          <a:xfrm>
            <a:off x="5144825" y="2662538"/>
            <a:ext cx="20253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Второй период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2585350" y="2662550"/>
            <a:ext cx="20253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Первый период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24"/>
          <p:cNvSpPr txBox="1"/>
          <p:nvPr/>
        </p:nvSpPr>
        <p:spPr>
          <a:xfrm>
            <a:off x="8174129" y="2662550"/>
            <a:ext cx="1436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 период</a:t>
            </a:r>
            <a:endParaRPr sz="1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5" name="Google Shape;295;p24"/>
          <p:cNvCxnSpPr/>
          <p:nvPr/>
        </p:nvCxnSpPr>
        <p:spPr>
          <a:xfrm rot="10800000" flipH="1">
            <a:off x="9134475" y="2323575"/>
            <a:ext cx="1800" cy="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96" name="Google Shape;296;p24"/>
          <p:cNvCxnSpPr/>
          <p:nvPr/>
        </p:nvCxnSpPr>
        <p:spPr>
          <a:xfrm rot="10800000" flipH="1">
            <a:off x="2205013" y="2190775"/>
            <a:ext cx="4800" cy="852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24"/>
          <p:cNvSpPr txBox="1"/>
          <p:nvPr/>
        </p:nvSpPr>
        <p:spPr>
          <a:xfrm>
            <a:off x="3705650" y="1581538"/>
            <a:ext cx="1670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Продлить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 smtClean="0">
                <a:latin typeface="Open Sans"/>
                <a:ea typeface="Open Sans"/>
                <a:cs typeface="Open Sans"/>
                <a:sym typeface="Open Sans"/>
              </a:rPr>
              <a:t>Автопродление</a:t>
            </a:r>
            <a:endParaRPr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8" name="Google Shape;298;p24"/>
          <p:cNvCxnSpPr/>
          <p:nvPr/>
        </p:nvCxnSpPr>
        <p:spPr>
          <a:xfrm rot="10800000" flipH="1">
            <a:off x="4538288" y="2210600"/>
            <a:ext cx="4800" cy="852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4"/>
          <p:cNvSpPr txBox="1">
            <a:spLocks noGrp="1"/>
          </p:cNvSpPr>
          <p:nvPr>
            <p:ph type="title"/>
          </p:nvPr>
        </p:nvSpPr>
        <p:spPr>
          <a:xfrm>
            <a:off x="419828" y="120677"/>
            <a:ext cx="9393300" cy="10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Действия в Sandbox</a:t>
            </a:r>
            <a:endParaRPr/>
          </a:p>
        </p:txBody>
      </p:sp>
      <p:cxnSp>
        <p:nvCxnSpPr>
          <p:cNvPr id="300" name="Google Shape;300;p24"/>
          <p:cNvCxnSpPr/>
          <p:nvPr/>
        </p:nvCxnSpPr>
        <p:spPr>
          <a:xfrm>
            <a:off x="4352925" y="2838450"/>
            <a:ext cx="0" cy="805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01" name="Google Shape;301;p24"/>
          <p:cNvSpPr txBox="1"/>
          <p:nvPr/>
        </p:nvSpPr>
        <p:spPr>
          <a:xfrm>
            <a:off x="2114900" y="3237200"/>
            <a:ext cx="25590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Вернуть оплату</a:t>
            </a:r>
            <a:endParaRPr sz="20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2" name="Google Shape;302;p24"/>
          <p:cNvCxnSpPr/>
          <p:nvPr/>
        </p:nvCxnSpPr>
        <p:spPr>
          <a:xfrm rot="10800000" flipH="1">
            <a:off x="2365125" y="3655375"/>
            <a:ext cx="1987800" cy="21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24"/>
          <p:cNvCxnSpPr/>
          <p:nvPr/>
        </p:nvCxnSpPr>
        <p:spPr>
          <a:xfrm rot="10800000" flipH="1">
            <a:off x="6118425" y="2347825"/>
            <a:ext cx="1800" cy="3720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04" name="Google Shape;304;p24"/>
          <p:cNvCxnSpPr/>
          <p:nvPr/>
        </p:nvCxnSpPr>
        <p:spPr>
          <a:xfrm rot="10800000">
            <a:off x="9658350" y="2619525"/>
            <a:ext cx="0" cy="43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24"/>
          <p:cNvSpPr txBox="1"/>
          <p:nvPr/>
        </p:nvSpPr>
        <p:spPr>
          <a:xfrm>
            <a:off x="3045250" y="3928712"/>
            <a:ext cx="47967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697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Купить</a:t>
            </a:r>
            <a:r>
              <a:rPr lang="en-US" sz="2200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(Purchase)</a:t>
            </a:r>
            <a:endParaRPr sz="2200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Продлить</a:t>
            </a:r>
            <a:r>
              <a:rPr lang="en-US" sz="2200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(Renew)</a:t>
            </a:r>
            <a:endParaRPr sz="2200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Восстановить</a:t>
            </a:r>
            <a:r>
              <a:rPr lang="en-US" sz="2200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(Restore)</a:t>
            </a:r>
            <a:endParaRPr sz="2200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Отменить</a:t>
            </a:r>
            <a:r>
              <a:rPr lang="en-US" sz="2200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 (Cancel)</a:t>
            </a:r>
            <a:endParaRPr sz="2200" dirty="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Вернуть</a:t>
            </a:r>
            <a:r>
              <a:rPr lang="en-US" sz="22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деньги</a:t>
            </a:r>
            <a:r>
              <a:rPr lang="en-US" sz="22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(Refund)</a:t>
            </a:r>
            <a:endParaRPr dirty="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/>
          <p:nvPr/>
        </p:nvSpPr>
        <p:spPr>
          <a:xfrm>
            <a:off x="-26649" y="0"/>
            <a:ext cx="3555300" cy="738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5"/>
          <p:cNvSpPr/>
          <p:nvPr/>
        </p:nvSpPr>
        <p:spPr>
          <a:xfrm>
            <a:off x="0" y="6911975"/>
            <a:ext cx="10080625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4" name="Google Shape;3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5"/>
          <p:cNvSpPr txBox="1">
            <a:spLocks noGrp="1"/>
          </p:cNvSpPr>
          <p:nvPr>
            <p:ph type="title"/>
          </p:nvPr>
        </p:nvSpPr>
        <p:spPr>
          <a:xfrm>
            <a:off x="615052" y="311425"/>
            <a:ext cx="29136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Ожидание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6" name="Google Shape;316;p25"/>
          <p:cNvSpPr txBox="1">
            <a:spLocks noGrp="1"/>
          </p:cNvSpPr>
          <p:nvPr>
            <p:ph type="subTitle" idx="4294967295"/>
          </p:nvPr>
        </p:nvSpPr>
        <p:spPr>
          <a:xfrm>
            <a:off x="3623438" y="1422812"/>
            <a:ext cx="6362400" cy="3525300"/>
          </a:xfrm>
          <a:prstGeom prst="rect">
            <a:avLst/>
          </a:prstGeom>
          <a:ln>
            <a:noFill/>
          </a:ln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разблокируются</a:t>
            </a:r>
            <a:r>
              <a:rPr lang="en-US" sz="2000" dirty="0"/>
              <a:t> </a:t>
            </a:r>
            <a:r>
              <a:rPr lang="en-US" sz="2000" dirty="0" err="1"/>
              <a:t>премиум</a:t>
            </a:r>
            <a:r>
              <a:rPr lang="en-US" sz="2000" dirty="0"/>
              <a:t> </a:t>
            </a:r>
            <a:r>
              <a:rPr lang="en-US" sz="2000" dirty="0" err="1"/>
              <a:t>фичи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функционал</a:t>
            </a:r>
            <a:r>
              <a:rPr lang="en-US" sz="2000" dirty="0"/>
              <a:t> </a:t>
            </a:r>
            <a:r>
              <a:rPr lang="en-US" sz="2000" dirty="0" err="1"/>
              <a:t>доступен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истекшей</a:t>
            </a:r>
            <a:r>
              <a:rPr lang="en-US" sz="2000" dirty="0"/>
              <a:t> </a:t>
            </a:r>
            <a:r>
              <a:rPr lang="en-US" sz="2000" dirty="0" err="1"/>
              <a:t>подписке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неверная</a:t>
            </a:r>
            <a:r>
              <a:rPr lang="en-US" sz="2000" dirty="0"/>
              <a:t> </a:t>
            </a:r>
            <a:r>
              <a:rPr lang="en-US" sz="2000" dirty="0" err="1"/>
              <a:t>цена</a:t>
            </a:r>
            <a:r>
              <a:rPr lang="en-US" sz="2000" dirty="0"/>
              <a:t> 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нет</a:t>
            </a:r>
            <a:r>
              <a:rPr lang="en-US" sz="2000" dirty="0"/>
              <a:t> </a:t>
            </a:r>
            <a:r>
              <a:rPr lang="en-US" sz="2000" dirty="0" err="1"/>
              <a:t>триального</a:t>
            </a:r>
            <a:r>
              <a:rPr lang="en-US" sz="2000" dirty="0"/>
              <a:t> </a:t>
            </a:r>
            <a:r>
              <a:rPr lang="en-US" sz="2000" dirty="0" err="1"/>
              <a:t>периода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неверная</a:t>
            </a:r>
            <a:r>
              <a:rPr lang="en-US" sz="2000" dirty="0"/>
              <a:t> </a:t>
            </a:r>
            <a:r>
              <a:rPr lang="en-US" sz="2000" dirty="0" err="1"/>
              <a:t>длительность</a:t>
            </a:r>
            <a:r>
              <a:rPr lang="en-US" sz="2000" dirty="0"/>
              <a:t> </a:t>
            </a:r>
            <a:r>
              <a:rPr lang="en-US" sz="2000" dirty="0" err="1"/>
              <a:t>триального</a:t>
            </a:r>
            <a:r>
              <a:rPr lang="en-US" sz="2000" dirty="0"/>
              <a:t> </a:t>
            </a:r>
            <a:r>
              <a:rPr lang="en-US" sz="2000" dirty="0" err="1"/>
              <a:t>периода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нет</a:t>
            </a:r>
            <a:r>
              <a:rPr lang="en-US" sz="2000" dirty="0"/>
              <a:t> </a:t>
            </a:r>
            <a:r>
              <a:rPr lang="en-US" sz="2000" dirty="0" err="1"/>
              <a:t>специальной</a:t>
            </a:r>
            <a:r>
              <a:rPr lang="en-US" sz="2000" dirty="0"/>
              <a:t> (introductory) </a:t>
            </a:r>
            <a:r>
              <a:rPr lang="en-US" sz="2000" dirty="0" err="1"/>
              <a:t>цены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восстанавливается</a:t>
            </a:r>
            <a:r>
              <a:rPr lang="en-US" sz="2000" dirty="0"/>
              <a:t> </a:t>
            </a:r>
            <a:r>
              <a:rPr lang="en-US" sz="2000" dirty="0" err="1"/>
              <a:t>подписка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...</a:t>
            </a:r>
            <a:endParaRPr sz="2000" dirty="0"/>
          </a:p>
        </p:txBody>
      </p:sp>
      <p:pic>
        <p:nvPicPr>
          <p:cNvPr id="317" name="Google Shape;3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8600" y="3980675"/>
            <a:ext cx="1406575" cy="29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5"/>
          <p:cNvSpPr txBox="1">
            <a:spLocks noGrp="1"/>
          </p:cNvSpPr>
          <p:nvPr>
            <p:ph type="title"/>
          </p:nvPr>
        </p:nvSpPr>
        <p:spPr>
          <a:xfrm>
            <a:off x="5390550" y="311275"/>
            <a:ext cx="3203700" cy="10401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6C00"/>
                </a:solidFill>
              </a:rPr>
              <a:t>Реальность</a:t>
            </a:r>
            <a:endParaRPr>
              <a:solidFill>
                <a:srgbClr val="EF6C00"/>
              </a:solidFill>
            </a:endParaRPr>
          </a:p>
        </p:txBody>
      </p:sp>
      <p:pic>
        <p:nvPicPr>
          <p:cNvPr id="319" name="Google Shape;31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23" y="4931596"/>
            <a:ext cx="1823124" cy="18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099" y="1273200"/>
            <a:ext cx="1666375" cy="166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6036" y="2801604"/>
            <a:ext cx="2321825" cy="2507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6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9" name="Google Shape;3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Receipt (счет, чек, рецепт...)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31" name="Google Shape;331;p26"/>
          <p:cNvSpPr txBox="1">
            <a:spLocks noGrp="1"/>
          </p:cNvSpPr>
          <p:nvPr>
            <p:ph type="body" idx="1"/>
          </p:nvPr>
        </p:nvSpPr>
        <p:spPr>
          <a:xfrm>
            <a:off x="4564463" y="1667000"/>
            <a:ext cx="5227362" cy="2359387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Receipt (</a:t>
            </a:r>
            <a:r>
              <a:rPr lang="en-US" sz="1800" dirty="0" err="1"/>
              <a:t>счет</a:t>
            </a:r>
            <a:r>
              <a:rPr lang="en-US" sz="1800" dirty="0"/>
              <a:t>, </a:t>
            </a:r>
            <a:r>
              <a:rPr lang="en-US" sz="1800" dirty="0" err="1"/>
              <a:t>чек</a:t>
            </a:r>
            <a:r>
              <a:rPr lang="en-US" sz="1800" dirty="0"/>
              <a:t>, </a:t>
            </a:r>
            <a:r>
              <a:rPr lang="en-US" sz="1800" dirty="0" err="1"/>
              <a:t>разг</a:t>
            </a:r>
            <a:r>
              <a:rPr lang="en-US" sz="1800" dirty="0"/>
              <a:t>. </a:t>
            </a:r>
            <a:r>
              <a:rPr lang="en-US" sz="1800" dirty="0" err="1"/>
              <a:t>рецепт</a:t>
            </a:r>
            <a:r>
              <a:rPr lang="en-US" sz="1800" dirty="0"/>
              <a:t>) - </a:t>
            </a:r>
            <a:r>
              <a:rPr lang="en-US" sz="1800" dirty="0" err="1"/>
              <a:t>цифровой</a:t>
            </a:r>
            <a:r>
              <a:rPr lang="en-US" sz="1800" dirty="0"/>
              <a:t> </a:t>
            </a:r>
            <a:r>
              <a:rPr lang="en-US" sz="1800" dirty="0" err="1"/>
              <a:t>счет</a:t>
            </a:r>
            <a:r>
              <a:rPr lang="en-US" sz="1800" dirty="0"/>
              <a:t>, </a:t>
            </a:r>
            <a:r>
              <a:rPr lang="en-US" sz="1800" dirty="0" err="1"/>
              <a:t>который</a:t>
            </a:r>
            <a:r>
              <a:rPr lang="en-US" sz="1800" dirty="0"/>
              <a:t> </a:t>
            </a:r>
            <a:r>
              <a:rPr lang="en-US" sz="1800" dirty="0" err="1"/>
              <a:t>создается</a:t>
            </a:r>
            <a:r>
              <a:rPr lang="en-US" sz="1800" dirty="0"/>
              <a:t> и </a:t>
            </a:r>
            <a:r>
              <a:rPr lang="en-US" sz="1800" dirty="0" err="1"/>
              <a:t>подписывается</a:t>
            </a:r>
            <a:r>
              <a:rPr lang="en-US" sz="1800" dirty="0"/>
              <a:t> Apple </a:t>
            </a:r>
            <a:r>
              <a:rPr lang="en-US" sz="1800" dirty="0" err="1"/>
              <a:t>через</a:t>
            </a:r>
            <a:r>
              <a:rPr lang="en-US" sz="1800" dirty="0"/>
              <a:t> App Store. </a:t>
            </a:r>
            <a:r>
              <a:rPr lang="en-US" sz="1800" dirty="0" err="1"/>
              <a:t>Обновляется</a:t>
            </a:r>
            <a:r>
              <a:rPr lang="en-US" sz="1800" dirty="0"/>
              <a:t> </a:t>
            </a:r>
            <a:r>
              <a:rPr lang="en-US" sz="1800" dirty="0" err="1"/>
              <a:t>после</a:t>
            </a:r>
            <a:r>
              <a:rPr lang="en-US" sz="1800" dirty="0"/>
              <a:t> </a:t>
            </a:r>
            <a:r>
              <a:rPr lang="en-US" sz="1800" dirty="0" err="1"/>
              <a:t>совершения</a:t>
            </a:r>
            <a:r>
              <a:rPr lang="en-US" sz="1800" dirty="0"/>
              <a:t> </a:t>
            </a:r>
            <a:r>
              <a:rPr lang="en-US" sz="1800" dirty="0" err="1"/>
              <a:t>покупки</a:t>
            </a:r>
            <a:r>
              <a:rPr lang="en-US" sz="1800" dirty="0"/>
              <a:t>, </a:t>
            </a:r>
            <a:r>
              <a:rPr lang="en-US" sz="1800" dirty="0" err="1"/>
              <a:t>продления</a:t>
            </a:r>
            <a:r>
              <a:rPr lang="en-US" sz="1800" dirty="0"/>
              <a:t> </a:t>
            </a:r>
            <a:r>
              <a:rPr lang="en-US" sz="1800" dirty="0" err="1"/>
              <a:t>или</a:t>
            </a:r>
            <a:r>
              <a:rPr lang="en-US" sz="1800" dirty="0"/>
              <a:t> </a:t>
            </a:r>
            <a:r>
              <a:rPr lang="en-US" sz="1800" dirty="0" err="1"/>
              <a:t>восстановления</a:t>
            </a:r>
            <a:r>
              <a:rPr lang="en-US" sz="1800" dirty="0"/>
              <a:t>. </a:t>
            </a:r>
            <a:endParaRPr sz="1800" dirty="0"/>
          </a:p>
          <a:p>
            <a:pPr marL="0" lvl="0" indent="0" algn="l" rtl="0">
              <a:lnSpc>
                <a:spcPct val="150000"/>
              </a:lnSpc>
              <a:spcBef>
                <a:spcPts val="1413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413"/>
              </a:spcBef>
              <a:spcAft>
                <a:spcPts val="1413"/>
              </a:spcAft>
              <a:buNone/>
            </a:pPr>
            <a:endParaRPr dirty="0"/>
          </a:p>
        </p:txBody>
      </p:sp>
      <p:pic>
        <p:nvPicPr>
          <p:cNvPr id="332" name="Google Shape;3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37" y="1667000"/>
            <a:ext cx="3660460" cy="452037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 txBox="1">
            <a:spLocks noGrp="1"/>
          </p:cNvSpPr>
          <p:nvPr>
            <p:ph type="body" idx="1"/>
          </p:nvPr>
        </p:nvSpPr>
        <p:spPr>
          <a:xfrm>
            <a:off x="4564463" y="4392257"/>
            <a:ext cx="2884200" cy="16560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Структура</a:t>
            </a:r>
            <a:r>
              <a:rPr lang="en-US" sz="1800" dirty="0"/>
              <a:t> Receipt: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1413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Данные</a:t>
            </a:r>
            <a:r>
              <a:rPr lang="en-US" sz="1800" dirty="0"/>
              <a:t> о </a:t>
            </a:r>
            <a:r>
              <a:rPr lang="en-US" sz="1800" dirty="0" err="1"/>
              <a:t>покупке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Цепь</a:t>
            </a:r>
            <a:r>
              <a:rPr lang="en-US" sz="1800" dirty="0"/>
              <a:t> </a:t>
            </a:r>
            <a:r>
              <a:rPr lang="en-US" sz="1800" dirty="0" err="1"/>
              <a:t>сертификатов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Подпись</a:t>
            </a:r>
            <a:endParaRPr sz="18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413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503237" y="-112033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Receipt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l="1606" r="16820" b="51557"/>
          <a:stretch/>
        </p:blipFill>
        <p:spPr>
          <a:xfrm>
            <a:off x="-2450" y="1085975"/>
            <a:ext cx="10080625" cy="5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7"/>
          <p:cNvSpPr/>
          <p:nvPr/>
        </p:nvSpPr>
        <p:spPr>
          <a:xfrm>
            <a:off x="152400" y="1028700"/>
            <a:ext cx="5010300" cy="285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376613" y="6517275"/>
            <a:ext cx="932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https://developer.apple.com/library/archive/releasenotes/General/ValidateAppStoreReceipt/Chapters/ReceiptFields.html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179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503237" y="-112033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Receipt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l="1606" r="16820" b="51557"/>
          <a:stretch/>
        </p:blipFill>
        <p:spPr>
          <a:xfrm>
            <a:off x="-2450" y="1085975"/>
            <a:ext cx="10080625" cy="5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7"/>
          <p:cNvSpPr/>
          <p:nvPr/>
        </p:nvSpPr>
        <p:spPr>
          <a:xfrm>
            <a:off x="600075" y="2076450"/>
            <a:ext cx="5457900" cy="285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376613" y="6517275"/>
            <a:ext cx="932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https://developer.apple.com/library/archive/releasenotes/General/ValidateAppStoreReceipt/Chapters/ReceiptFields.html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503237" y="-112033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Receipt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l="1606" r="16820" b="51557"/>
          <a:stretch/>
        </p:blipFill>
        <p:spPr>
          <a:xfrm>
            <a:off x="-2450" y="1085975"/>
            <a:ext cx="10080625" cy="5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7"/>
          <p:cNvSpPr/>
          <p:nvPr/>
        </p:nvSpPr>
        <p:spPr>
          <a:xfrm>
            <a:off x="619125" y="2337050"/>
            <a:ext cx="6010200" cy="503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376613" y="6517275"/>
            <a:ext cx="932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https://developer.apple.com/library/archive/releasenotes/General/ValidateAppStoreReceipt/Chapters/ReceiptFields.html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7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503237" y="-112033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Receipt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l="1606" r="16820" b="51557"/>
          <a:stretch/>
        </p:blipFill>
        <p:spPr>
          <a:xfrm>
            <a:off x="-2450" y="1085975"/>
            <a:ext cx="10080625" cy="5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/>
          <p:nvPr/>
        </p:nvSpPr>
        <p:spPr>
          <a:xfrm>
            <a:off x="600075" y="3600750"/>
            <a:ext cx="9420300" cy="762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7"/>
          <p:cNvSpPr/>
          <p:nvPr/>
        </p:nvSpPr>
        <p:spPr>
          <a:xfrm>
            <a:off x="600075" y="2829225"/>
            <a:ext cx="8181900" cy="7197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376613" y="6517275"/>
            <a:ext cx="932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https://developer.apple.com/library/archive/releasenotes/General/ValidateAppStoreReceipt/Chapters/ReceiptFields.html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6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503237" y="-112033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Receipt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l="1606" r="16820" b="51557"/>
          <a:stretch/>
        </p:blipFill>
        <p:spPr>
          <a:xfrm>
            <a:off x="-2450" y="1085975"/>
            <a:ext cx="10080625" cy="5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7"/>
          <p:cNvSpPr/>
          <p:nvPr/>
        </p:nvSpPr>
        <p:spPr>
          <a:xfrm>
            <a:off x="600075" y="4343401"/>
            <a:ext cx="8229600" cy="74745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376613" y="6517275"/>
            <a:ext cx="932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https://developer.apple.com/library/archive/releasenotes/General/ValidateAppStoreReceipt/Chapters/ReceiptFields.html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94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503237" y="-112033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Receipt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l="1606" r="16820" b="51557"/>
          <a:stretch/>
        </p:blipFill>
        <p:spPr>
          <a:xfrm>
            <a:off x="-2450" y="1085975"/>
            <a:ext cx="10080625" cy="5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7"/>
          <p:cNvSpPr/>
          <p:nvPr/>
        </p:nvSpPr>
        <p:spPr>
          <a:xfrm>
            <a:off x="600075" y="5363775"/>
            <a:ext cx="3591000" cy="285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376613" y="6517275"/>
            <a:ext cx="932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https://developer.apple.com/library/archive/releasenotes/General/ValidateAppStoreReceipt/Chapters/ReceiptFields.html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8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666700" cy="738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537800" y="1349850"/>
            <a:ext cx="4196100" cy="4196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450475" y="571250"/>
            <a:ext cx="3469500" cy="10401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6C00"/>
                </a:solidFill>
              </a:rPr>
              <a:t>Яна Корсунская</a:t>
            </a:r>
            <a:endParaRPr>
              <a:solidFill>
                <a:srgbClr val="EF6C00"/>
              </a:solidFill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4294967295"/>
          </p:nvPr>
        </p:nvSpPr>
        <p:spPr>
          <a:xfrm>
            <a:off x="4572000" y="2303738"/>
            <a:ext cx="5219700" cy="2397300"/>
          </a:xfrm>
          <a:prstGeom prst="rect">
            <a:avLst/>
          </a:prstGeom>
          <a:ln>
            <a:noFill/>
          </a:ln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В тестировании с 2014 года</a:t>
            </a:r>
            <a:endParaRPr/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QA Team Lead в BPMobile, Минск</a:t>
            </a:r>
            <a:endParaRPr/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Организатор в QA Club Minsk</a:t>
            </a:r>
            <a:endParaRPr/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Мать трех </a:t>
            </a:r>
            <a:r>
              <a:rPr lang="en-US" strike="sngStrike"/>
              <a:t>драконов</a:t>
            </a:r>
            <a:r>
              <a:rPr lang="en-US"/>
              <a:t> котов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3992075" y="6065026"/>
            <a:ext cx="4386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ya.korsunskaya@gmail.com</a:t>
            </a:r>
            <a:endParaRPr lang="en-US"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skype</a:t>
            </a:r>
            <a:r>
              <a:rPr lang="en-US" sz="1800" dirty="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00" dirty="0" err="1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ya.korsunskaya</a:t>
            </a:r>
            <a:endParaRPr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l="12966" t="2307" r="30111" b="16720"/>
          <a:stretch/>
        </p:blipFill>
        <p:spPr>
          <a:xfrm>
            <a:off x="706637" y="1727037"/>
            <a:ext cx="3743825" cy="355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8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9" name="Google Shape;3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8"/>
          <p:cNvSpPr txBox="1">
            <a:spLocks noGrp="1"/>
          </p:cNvSpPr>
          <p:nvPr>
            <p:ph type="title"/>
          </p:nvPr>
        </p:nvSpPr>
        <p:spPr>
          <a:xfrm>
            <a:off x="5" y="1229100"/>
            <a:ext cx="5457000" cy="439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Debug-Panel в приложении</a:t>
            </a:r>
            <a:endParaRPr/>
          </a:p>
        </p:txBody>
      </p:sp>
      <p:pic>
        <p:nvPicPr>
          <p:cNvPr id="361" name="Google Shape;3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1278" y="164675"/>
            <a:ext cx="3601399" cy="66054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9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9" name="Google Shape;3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9"/>
          <p:cNvSpPr txBox="1">
            <a:spLocks noGrp="1"/>
          </p:cNvSpPr>
          <p:nvPr>
            <p:ph type="title"/>
          </p:nvPr>
        </p:nvSpPr>
        <p:spPr>
          <a:xfrm>
            <a:off x="445975" y="311275"/>
            <a:ext cx="8148300" cy="10401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6C00"/>
                </a:solidFill>
              </a:rPr>
              <a:t>Итоги локализации проблемы</a:t>
            </a:r>
            <a:endParaRPr>
              <a:solidFill>
                <a:srgbClr val="EF6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8" y="1456150"/>
            <a:ext cx="8913364" cy="478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0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9" name="Google Shape;37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0"/>
          <p:cNvSpPr txBox="1">
            <a:spLocks noGrp="1"/>
          </p:cNvSpPr>
          <p:nvPr>
            <p:ph type="title"/>
          </p:nvPr>
        </p:nvSpPr>
        <p:spPr>
          <a:xfrm>
            <a:off x="503237" y="-3175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Проблемы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стороне</a:t>
            </a:r>
            <a:r>
              <a:rPr lang="en-US" dirty="0"/>
              <a:t> </a:t>
            </a:r>
            <a:r>
              <a:rPr lang="en-US" dirty="0" smtClean="0"/>
              <a:t>Sandbox</a:t>
            </a:r>
            <a:endParaRPr dirty="0"/>
          </a:p>
        </p:txBody>
      </p:sp>
      <p:sp>
        <p:nvSpPr>
          <p:cNvPr id="381" name="Google Shape;381;p30"/>
          <p:cNvSpPr txBox="1">
            <a:spLocks noGrp="1"/>
          </p:cNvSpPr>
          <p:nvPr>
            <p:ph type="body" idx="1"/>
          </p:nvPr>
        </p:nvSpPr>
        <p:spPr>
          <a:xfrm>
            <a:off x="71437" y="867200"/>
            <a:ext cx="9901237" cy="57876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dirty="0" err="1"/>
              <a:t>Н</a:t>
            </a:r>
            <a:r>
              <a:rPr lang="en-US" dirty="0" smtClean="0"/>
              <a:t>е </a:t>
            </a:r>
            <a:r>
              <a:rPr lang="en-US" dirty="0" err="1"/>
              <a:t>приходит</a:t>
            </a:r>
            <a:r>
              <a:rPr lang="en-US" dirty="0"/>
              <a:t> </a:t>
            </a:r>
            <a:r>
              <a:rPr lang="en-US" dirty="0" err="1"/>
              <a:t>рецепт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dirty="0" smtClean="0"/>
              <a:t>У подписки с триалом </a:t>
            </a:r>
            <a:r>
              <a:rPr lang="ru-RU" b="1" dirty="0" smtClean="0"/>
              <a:t>отсутствует триал</a:t>
            </a:r>
            <a:r>
              <a:rPr lang="ru-RU" dirty="0" smtClean="0"/>
              <a:t> в </a:t>
            </a:r>
            <a:r>
              <a:rPr lang="en-US" dirty="0" smtClean="0"/>
              <a:t>Receipt </a:t>
            </a:r>
            <a:endParaRPr dirty="0">
              <a:solidFill>
                <a:srgbClr val="CC0000"/>
              </a:solidFill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b="1" dirty="0" smtClean="0"/>
              <a:t>Не приходит цена </a:t>
            </a:r>
            <a:r>
              <a:rPr lang="ru-RU" dirty="0" smtClean="0"/>
              <a:t>от </a:t>
            </a:r>
            <a:r>
              <a:rPr lang="en-US" dirty="0" smtClean="0"/>
              <a:t>App Store</a:t>
            </a:r>
            <a:r>
              <a:rPr lang="ru-RU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/>
              <a:t>новой</a:t>
            </a:r>
            <a:r>
              <a:rPr lang="en-US" dirty="0"/>
              <a:t> </a:t>
            </a:r>
            <a:r>
              <a:rPr lang="en-US" dirty="0" err="1"/>
              <a:t>подписки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 smtClean="0"/>
              <a:t>подписки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у </a:t>
            </a:r>
            <a:r>
              <a:rPr lang="en-US" dirty="0" err="1"/>
              <a:t>которой</a:t>
            </a:r>
            <a:r>
              <a:rPr lang="en-US" dirty="0"/>
              <a:t> </a:t>
            </a:r>
            <a:r>
              <a:rPr lang="en-US" dirty="0" err="1"/>
              <a:t>изменили</a:t>
            </a:r>
            <a:r>
              <a:rPr lang="en-US" dirty="0"/>
              <a:t> </a:t>
            </a:r>
            <a:r>
              <a:rPr lang="en-US" dirty="0" err="1" smtClean="0"/>
              <a:t>длительность</a:t>
            </a:r>
            <a:endParaRPr lang="en-US" dirty="0" smtClean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b="1" dirty="0" smtClean="0"/>
              <a:t>Н</a:t>
            </a:r>
            <a:r>
              <a:rPr lang="en-US" b="1" dirty="0" err="1" smtClean="0"/>
              <a:t>евозможно</a:t>
            </a:r>
            <a:r>
              <a:rPr lang="en-US" b="1" dirty="0" smtClean="0"/>
              <a:t> </a:t>
            </a:r>
            <a:r>
              <a:rPr lang="en-US" b="1" dirty="0" err="1"/>
              <a:t>залогиниться</a:t>
            </a:r>
            <a:r>
              <a:rPr lang="en-US" b="1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ru-RU" dirty="0" smtClean="0"/>
              <a:t>тестовым </a:t>
            </a:r>
            <a:r>
              <a:rPr lang="en-US" dirty="0" smtClean="0"/>
              <a:t>Apple ID</a:t>
            </a:r>
            <a:endParaRPr dirty="0"/>
          </a:p>
          <a:p>
            <a:pPr lvl="0" indent="-368300">
              <a:lnSpc>
                <a:spcPct val="200000"/>
              </a:lnSpc>
              <a:buChar char="●"/>
            </a:pPr>
            <a:r>
              <a:rPr lang="ru-RU" b="1" dirty="0" err="1"/>
              <a:t>Б</a:t>
            </a:r>
            <a:r>
              <a:rPr lang="en-US" b="1" dirty="0" err="1" smtClean="0"/>
              <a:t>есконечный</a:t>
            </a:r>
            <a:r>
              <a:rPr lang="en-US" b="1" dirty="0" smtClean="0"/>
              <a:t> </a:t>
            </a:r>
            <a:r>
              <a:rPr lang="en-US" b="1" dirty="0" err="1" smtClean="0"/>
              <a:t>запрос</a:t>
            </a:r>
            <a:r>
              <a:rPr lang="en-US" b="1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логин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ru-RU" dirty="0"/>
              <a:t>тестовым </a:t>
            </a:r>
            <a:r>
              <a:rPr lang="en-US" dirty="0"/>
              <a:t>Apple ID 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dirty="0" smtClean="0"/>
              <a:t>Н</a:t>
            </a:r>
            <a:r>
              <a:rPr lang="en-US" dirty="0" err="1" smtClean="0"/>
              <a:t>ельзя</a:t>
            </a:r>
            <a:r>
              <a:rPr lang="en-US" dirty="0" smtClean="0"/>
              <a:t> </a:t>
            </a:r>
            <a:r>
              <a:rPr lang="en-US" b="1" dirty="0" err="1" smtClean="0"/>
              <a:t>повторно</a:t>
            </a:r>
            <a:r>
              <a:rPr lang="en-US" b="1" dirty="0" smtClean="0"/>
              <a:t> </a:t>
            </a:r>
            <a:r>
              <a:rPr lang="en-US" b="1" dirty="0" err="1"/>
              <a:t>купить</a:t>
            </a:r>
            <a:r>
              <a:rPr lang="en-US" b="1" dirty="0"/>
              <a:t> </a:t>
            </a:r>
            <a:r>
              <a:rPr lang="en-US" dirty="0" err="1"/>
              <a:t>подписку</a:t>
            </a:r>
            <a:r>
              <a:rPr lang="en-US" dirty="0"/>
              <a:t> </a:t>
            </a:r>
            <a:r>
              <a:rPr lang="ru-RU" dirty="0" smtClean="0"/>
              <a:t>для одного тестового </a:t>
            </a:r>
            <a:r>
              <a:rPr lang="en-US" dirty="0" smtClean="0"/>
              <a:t>Apple ID 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dirty="0" smtClean="0"/>
              <a:t>Сообщение </a:t>
            </a:r>
            <a:r>
              <a:rPr lang="ru-RU" dirty="0" smtClean="0"/>
              <a:t>с </a:t>
            </a:r>
            <a:r>
              <a:rPr lang="ru-RU" b="1" dirty="0" smtClean="0"/>
              <a:t>ошибкой</a:t>
            </a:r>
            <a:r>
              <a:rPr lang="en-US" dirty="0" smtClean="0"/>
              <a:t> </a:t>
            </a:r>
            <a:r>
              <a:rPr lang="en-US" dirty="0" err="1" smtClean="0"/>
              <a:t>подключения</a:t>
            </a:r>
            <a:r>
              <a:rPr lang="ru-RU" dirty="0" smtClean="0"/>
              <a:t> </a:t>
            </a:r>
            <a:r>
              <a:rPr lang="ru-RU" dirty="0" smtClean="0"/>
              <a:t>к </a:t>
            </a:r>
            <a:r>
              <a:rPr lang="en-US" dirty="0" smtClean="0"/>
              <a:t>App Store </a:t>
            </a:r>
            <a:r>
              <a:rPr lang="en-US" dirty="0"/>
              <a:t>в </a:t>
            </a:r>
            <a:r>
              <a:rPr lang="en-US" dirty="0" err="1"/>
              <a:t>момент</a:t>
            </a:r>
            <a:r>
              <a:rPr lang="en-US" dirty="0"/>
              <a:t> </a:t>
            </a:r>
            <a:r>
              <a:rPr lang="en-US" dirty="0" err="1" smtClean="0"/>
              <a:t>покупки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….</a:t>
            </a:r>
            <a:endParaRPr dirty="0"/>
          </a:p>
          <a:p>
            <a:pPr marL="457200" lvl="0" indent="0" algn="l" rtl="0">
              <a:lnSpc>
                <a:spcPct val="200000"/>
              </a:lnSpc>
              <a:spcBef>
                <a:spcPts val="1413"/>
              </a:spcBef>
              <a:spcAft>
                <a:spcPts val="1413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369013" y="55625"/>
            <a:ext cx="94950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</a:t>
            </a:r>
            <a:r>
              <a:rPr lang="en-US" dirty="0" smtClean="0"/>
              <a:t>а </a:t>
            </a:r>
            <a:r>
              <a:rPr lang="ru-RU" dirty="0" smtClean="0"/>
              <a:t>что </a:t>
            </a:r>
            <a:r>
              <a:rPr lang="en-US" dirty="0" err="1" smtClean="0"/>
              <a:t>обратить</a:t>
            </a:r>
            <a:r>
              <a:rPr lang="en-US" dirty="0" smtClean="0"/>
              <a:t> </a:t>
            </a:r>
            <a:r>
              <a:rPr lang="en-US" dirty="0" err="1" smtClean="0"/>
              <a:t>внимание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391" name="Google Shape;391;p31"/>
          <p:cNvSpPr txBox="1">
            <a:spLocks noGrp="1"/>
          </p:cNvSpPr>
          <p:nvPr>
            <p:ph type="body" idx="1"/>
          </p:nvPr>
        </p:nvSpPr>
        <p:spPr>
          <a:xfrm>
            <a:off x="174172" y="1154300"/>
            <a:ext cx="9797142" cy="57876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dirty="0" err="1"/>
              <a:t>О</a:t>
            </a:r>
            <a:r>
              <a:rPr lang="en-US" sz="2000" dirty="0" err="1" smtClean="0"/>
              <a:t>тображение</a:t>
            </a:r>
            <a:r>
              <a:rPr lang="en-US" sz="2000" dirty="0" smtClean="0"/>
              <a:t> </a:t>
            </a:r>
            <a:r>
              <a:rPr lang="en-US" sz="2000" b="1" dirty="0" err="1"/>
              <a:t>цены</a:t>
            </a:r>
            <a:r>
              <a:rPr lang="en-US" sz="2000" b="1" dirty="0"/>
              <a:t> и </a:t>
            </a:r>
            <a:r>
              <a:rPr lang="en-US" sz="2000" b="1" dirty="0" err="1"/>
              <a:t>валюты</a:t>
            </a:r>
            <a:r>
              <a:rPr lang="en-US" sz="2000" dirty="0"/>
              <a:t> </a:t>
            </a:r>
            <a:r>
              <a:rPr lang="en-US" sz="2000" dirty="0" err="1"/>
              <a:t>зависит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страны</a:t>
            </a:r>
            <a:r>
              <a:rPr lang="en-US" sz="2000" dirty="0"/>
              <a:t> Apple ID и </a:t>
            </a:r>
            <a:r>
              <a:rPr lang="en-US" sz="2000" dirty="0" err="1" smtClean="0"/>
              <a:t>локализации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установленной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девайсе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b="1" dirty="0" err="1"/>
              <a:t>О</a:t>
            </a:r>
            <a:r>
              <a:rPr lang="en-US" sz="2000" b="1" dirty="0" err="1" smtClean="0"/>
              <a:t>тмена</a:t>
            </a:r>
            <a:r>
              <a:rPr lang="en-US" sz="2000" b="1" dirty="0" smtClean="0"/>
              <a:t> </a:t>
            </a:r>
            <a:r>
              <a:rPr lang="en-US" sz="2000" b="1" dirty="0" err="1"/>
              <a:t>покупки</a:t>
            </a:r>
            <a:r>
              <a:rPr lang="en-US" sz="2000" b="1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приводит</a:t>
            </a:r>
            <a:r>
              <a:rPr lang="en-US" sz="2000" dirty="0"/>
              <a:t> к </a:t>
            </a:r>
            <a:r>
              <a:rPr lang="en-US" sz="2000" dirty="0" err="1"/>
              <a:t>получению</a:t>
            </a:r>
            <a:r>
              <a:rPr lang="en-US" sz="2000" dirty="0"/>
              <a:t> </a:t>
            </a:r>
            <a:r>
              <a:rPr lang="en-US" sz="2000" dirty="0" err="1"/>
              <a:t>платного</a:t>
            </a:r>
            <a:r>
              <a:rPr lang="en-US" sz="2000" dirty="0"/>
              <a:t> </a:t>
            </a:r>
            <a:r>
              <a:rPr lang="en-US" sz="2000" dirty="0" err="1"/>
              <a:t>функционала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b="1" dirty="0" err="1"/>
              <a:t>П</a:t>
            </a:r>
            <a:r>
              <a:rPr lang="en-US" sz="2000" b="1" dirty="0" err="1" smtClean="0"/>
              <a:t>рерывания</a:t>
            </a:r>
            <a:r>
              <a:rPr lang="en-US" sz="2000" b="1" dirty="0" smtClean="0"/>
              <a:t> </a:t>
            </a:r>
            <a:r>
              <a:rPr lang="en-US" sz="2000" dirty="0" err="1"/>
              <a:t>интернета</a:t>
            </a:r>
            <a:r>
              <a:rPr lang="en-US" sz="2000" dirty="0"/>
              <a:t>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время</a:t>
            </a:r>
            <a:r>
              <a:rPr lang="en-US" sz="2000" dirty="0"/>
              <a:t> </a:t>
            </a:r>
            <a:r>
              <a:rPr lang="en-US" sz="2000" dirty="0" err="1"/>
              <a:t>покупки</a:t>
            </a:r>
            <a:r>
              <a:rPr lang="en-US" sz="2000" dirty="0"/>
              <a:t> 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b="1" dirty="0" err="1" smtClean="0"/>
              <a:t>Валидация</a:t>
            </a:r>
            <a:r>
              <a:rPr lang="ru-RU" sz="2000" b="1" dirty="0" smtClean="0"/>
              <a:t> рецепта </a:t>
            </a:r>
            <a:r>
              <a:rPr lang="en-US" sz="2000" dirty="0" smtClean="0"/>
              <a:t>и </a:t>
            </a:r>
            <a:r>
              <a:rPr lang="en-US" sz="2000" dirty="0" err="1"/>
              <a:t>проверка</a:t>
            </a:r>
            <a:r>
              <a:rPr lang="en-US" sz="2000" dirty="0"/>
              <a:t>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интернета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b="1" dirty="0" err="1" smtClean="0"/>
              <a:t>Триальный</a:t>
            </a:r>
            <a:r>
              <a:rPr lang="ru-RU" sz="2000" b="1" dirty="0" smtClean="0"/>
              <a:t> период </a:t>
            </a:r>
            <a:r>
              <a:rPr lang="ru-RU" sz="2000" dirty="0" smtClean="0"/>
              <a:t>дает доступ к платному контенту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dirty="0" smtClean="0"/>
              <a:t>П</a:t>
            </a:r>
            <a:r>
              <a:rPr lang="en-US" sz="2000" dirty="0" smtClean="0"/>
              <a:t>о </a:t>
            </a:r>
            <a:r>
              <a:rPr lang="en-US" sz="2000" dirty="0" err="1"/>
              <a:t>завершению</a:t>
            </a:r>
            <a:r>
              <a:rPr lang="en-US" sz="2000" dirty="0"/>
              <a:t> </a:t>
            </a:r>
            <a:r>
              <a:rPr lang="en-US" sz="2000" dirty="0" err="1"/>
              <a:t>подписки</a:t>
            </a:r>
            <a:r>
              <a:rPr lang="en-US" sz="2000" dirty="0"/>
              <a:t> </a:t>
            </a:r>
            <a:r>
              <a:rPr lang="en-US" sz="2000" dirty="0" err="1"/>
              <a:t>контент</a:t>
            </a:r>
            <a:r>
              <a:rPr lang="en-US" sz="2000" dirty="0"/>
              <a:t> </a:t>
            </a:r>
            <a:r>
              <a:rPr lang="en-US" sz="2000" dirty="0" err="1" smtClean="0"/>
              <a:t>недоступен</a:t>
            </a:r>
            <a:r>
              <a:rPr lang="ru-RU" sz="2000" dirty="0" smtClean="0"/>
              <a:t>, </a:t>
            </a:r>
            <a:r>
              <a:rPr lang="en-US" sz="2000" dirty="0" err="1" smtClean="0"/>
              <a:t>кроме</a:t>
            </a:r>
            <a:r>
              <a:rPr lang="ru-RU" sz="2000" dirty="0" smtClean="0"/>
              <a:t> контента,</a:t>
            </a:r>
            <a:r>
              <a:rPr lang="en-US" sz="2000" dirty="0" smtClean="0"/>
              <a:t> </a:t>
            </a:r>
            <a:r>
              <a:rPr lang="en-US" sz="2000" b="1" dirty="0" err="1" smtClean="0"/>
              <a:t>созданного</a:t>
            </a:r>
            <a:r>
              <a:rPr lang="ru-RU" sz="2000" b="1" dirty="0" smtClean="0"/>
              <a:t> самим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пользователем</a:t>
            </a:r>
            <a:endParaRPr sz="2000" b="1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b="1" dirty="0" err="1"/>
              <a:t>В</a:t>
            </a:r>
            <a:r>
              <a:rPr lang="en-US" sz="2000" b="1" dirty="0" err="1" smtClean="0"/>
              <a:t>осстановление</a:t>
            </a:r>
            <a:r>
              <a:rPr lang="en-US" sz="2000" dirty="0" smtClean="0"/>
              <a:t> </a:t>
            </a:r>
            <a:r>
              <a:rPr lang="en-US" sz="2000" dirty="0" err="1"/>
              <a:t>покупки</a:t>
            </a:r>
            <a:r>
              <a:rPr lang="en-US" sz="2000" dirty="0"/>
              <a:t> (с </a:t>
            </a:r>
            <a:r>
              <a:rPr lang="en-US" sz="2000" dirty="0" err="1"/>
              <a:t>активной</a:t>
            </a:r>
            <a:r>
              <a:rPr lang="en-US" sz="2000" dirty="0"/>
              <a:t> </a:t>
            </a:r>
            <a:r>
              <a:rPr lang="en-US" sz="2000" dirty="0" err="1"/>
              <a:t>подпиской</a:t>
            </a:r>
            <a:r>
              <a:rPr lang="en-US" sz="2000" dirty="0"/>
              <a:t>,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подписки</a:t>
            </a:r>
            <a:r>
              <a:rPr lang="en-US" sz="2000" dirty="0"/>
              <a:t>)</a:t>
            </a:r>
            <a:endParaRPr sz="2000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dirty="0" smtClean="0"/>
              <a:t>Учесть</a:t>
            </a:r>
            <a:r>
              <a:rPr lang="en-US" sz="2000" dirty="0" smtClean="0"/>
              <a:t> </a:t>
            </a:r>
            <a:r>
              <a:rPr lang="en-US" sz="2000" dirty="0" err="1"/>
              <a:t>особенности</a:t>
            </a:r>
            <a:r>
              <a:rPr lang="en-US" sz="2000" dirty="0"/>
              <a:t> </a:t>
            </a:r>
            <a:r>
              <a:rPr lang="en-US" sz="2000" dirty="0" err="1"/>
              <a:t>взаимодействия</a:t>
            </a:r>
            <a:r>
              <a:rPr lang="en-US" sz="2000" dirty="0"/>
              <a:t> с </a:t>
            </a:r>
            <a:r>
              <a:rPr lang="en-US" sz="2000" b="1" dirty="0" err="1"/>
              <a:t>сервисами</a:t>
            </a:r>
            <a:r>
              <a:rPr lang="en-US" sz="2000" b="1" dirty="0"/>
              <a:t> </a:t>
            </a:r>
            <a:r>
              <a:rPr lang="en-US" sz="2000" b="1" dirty="0" err="1"/>
              <a:t>отправки</a:t>
            </a:r>
            <a:r>
              <a:rPr lang="en-US" sz="2000" b="1" dirty="0"/>
              <a:t> </a:t>
            </a:r>
            <a:r>
              <a:rPr lang="en-US" sz="2000" b="1" dirty="0" err="1"/>
              <a:t>статистики</a:t>
            </a:r>
            <a:endParaRPr sz="2000" b="1"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 b="1" dirty="0" smtClean="0"/>
              <a:t>Наличие </a:t>
            </a:r>
            <a:r>
              <a:rPr lang="en-US" sz="2000" b="1" dirty="0" err="1" smtClean="0"/>
              <a:t>фидбека</a:t>
            </a:r>
            <a:r>
              <a:rPr lang="en-US" sz="2000" b="1" dirty="0" smtClean="0"/>
              <a:t> </a:t>
            </a:r>
            <a:r>
              <a:rPr lang="en-US" sz="2000" dirty="0" err="1"/>
              <a:t>пользователю</a:t>
            </a:r>
            <a:r>
              <a:rPr lang="en-US" sz="2000" dirty="0"/>
              <a:t> </a:t>
            </a:r>
            <a:r>
              <a:rPr lang="en-US" sz="2000" dirty="0" err="1"/>
              <a:t>об</a:t>
            </a:r>
            <a:r>
              <a:rPr lang="en-US" sz="2000" dirty="0"/>
              <a:t> </a:t>
            </a:r>
            <a:r>
              <a:rPr lang="en-US" sz="2000" dirty="0" err="1"/>
              <a:t>окончании</a:t>
            </a:r>
            <a:r>
              <a:rPr lang="en-US" sz="2000" dirty="0"/>
              <a:t> </a:t>
            </a:r>
            <a:r>
              <a:rPr lang="en-US" sz="2000" dirty="0" err="1"/>
              <a:t>операции</a:t>
            </a:r>
            <a:r>
              <a:rPr lang="en-US" sz="2000" dirty="0"/>
              <a:t> </a:t>
            </a:r>
            <a:r>
              <a:rPr lang="en-US" sz="2000" dirty="0" err="1"/>
              <a:t>покупки</a:t>
            </a:r>
            <a:r>
              <a:rPr lang="en-US" sz="2000" dirty="0"/>
              <a:t> </a:t>
            </a:r>
            <a:r>
              <a:rPr lang="en-US" sz="2000" dirty="0" err="1"/>
              <a:t>подписки</a:t>
            </a:r>
            <a:r>
              <a:rPr lang="en-US" sz="2000" dirty="0"/>
              <a:t> (</a:t>
            </a:r>
            <a:r>
              <a:rPr lang="en-US" sz="2000" dirty="0" err="1"/>
              <a:t>куплена</a:t>
            </a:r>
            <a:r>
              <a:rPr lang="en-US" sz="2000" dirty="0"/>
              <a:t>, </a:t>
            </a:r>
            <a:r>
              <a:rPr lang="en-US" sz="2000" dirty="0" err="1"/>
              <a:t>восстановлена</a:t>
            </a:r>
            <a:r>
              <a:rPr lang="en-US" sz="2000" dirty="0"/>
              <a:t>,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восстановлена</a:t>
            </a:r>
            <a:r>
              <a:rPr lang="en-US" sz="2000" dirty="0"/>
              <a:t> - </a:t>
            </a:r>
            <a:r>
              <a:rPr lang="en-US" sz="2000" dirty="0" err="1" smtClean="0"/>
              <a:t>причина</a:t>
            </a:r>
            <a:r>
              <a:rPr lang="en-US" sz="2000" dirty="0" smtClean="0"/>
              <a:t> </a:t>
            </a:r>
            <a:r>
              <a:rPr lang="en-US" sz="2000" dirty="0"/>
              <a:t>и </a:t>
            </a:r>
            <a:r>
              <a:rPr lang="en-US" sz="2000" dirty="0" err="1"/>
              <a:t>т.д</a:t>
            </a:r>
            <a:r>
              <a:rPr lang="en-US" sz="2000" dirty="0"/>
              <a:t>.)</a:t>
            </a:r>
            <a:endParaRPr sz="2000" dirty="0"/>
          </a:p>
          <a:p>
            <a:pPr marL="457200" lvl="0" indent="0" algn="l" rtl="0">
              <a:lnSpc>
                <a:spcPct val="150000"/>
              </a:lnSpc>
              <a:spcBef>
                <a:spcPts val="1413"/>
              </a:spcBef>
              <a:spcAft>
                <a:spcPts val="1413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2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9" name="Google Shape;3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2"/>
          <p:cNvSpPr txBox="1">
            <a:spLocks noGrp="1"/>
          </p:cNvSpPr>
          <p:nvPr>
            <p:ph type="title"/>
          </p:nvPr>
        </p:nvSpPr>
        <p:spPr>
          <a:xfrm>
            <a:off x="503237" y="40367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Итого</a:t>
            </a:r>
            <a:endParaRPr dirty="0"/>
          </a:p>
        </p:txBody>
      </p:sp>
      <p:sp>
        <p:nvSpPr>
          <p:cNvPr id="401" name="Google Shape;401;p32"/>
          <p:cNvSpPr txBox="1">
            <a:spLocks noGrp="1"/>
          </p:cNvSpPr>
          <p:nvPr>
            <p:ph type="body" idx="1"/>
          </p:nvPr>
        </p:nvSpPr>
        <p:spPr>
          <a:xfrm>
            <a:off x="384300" y="1119549"/>
            <a:ext cx="9188100" cy="4919301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 smtClean="0"/>
              <a:t>Изучить </a:t>
            </a:r>
            <a:r>
              <a:rPr lang="en-US" dirty="0" err="1" smtClean="0"/>
              <a:t>алгоритм</a:t>
            </a:r>
            <a:r>
              <a:rPr lang="en-US" dirty="0" smtClean="0"/>
              <a:t> </a:t>
            </a:r>
            <a:r>
              <a:rPr lang="en-US" dirty="0" err="1"/>
              <a:t>совершения</a:t>
            </a:r>
            <a:r>
              <a:rPr lang="en-US" dirty="0"/>
              <a:t> </a:t>
            </a:r>
            <a:r>
              <a:rPr lang="en-US" dirty="0" err="1"/>
              <a:t>покупки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 err="1"/>
              <a:t>Изучить</a:t>
            </a:r>
            <a:r>
              <a:rPr lang="en-US" dirty="0"/>
              <a:t> </a:t>
            </a:r>
            <a:r>
              <a:rPr lang="en-US" dirty="0" err="1"/>
              <a:t>типы</a:t>
            </a:r>
            <a:r>
              <a:rPr lang="en-US" dirty="0"/>
              <a:t> </a:t>
            </a:r>
            <a:r>
              <a:rPr lang="en-US" dirty="0" err="1"/>
              <a:t>покупок</a:t>
            </a:r>
            <a:r>
              <a:rPr lang="en-US" dirty="0"/>
              <a:t> и </a:t>
            </a:r>
            <a:r>
              <a:rPr lang="en-US" dirty="0" err="1"/>
              <a:t>понять</a:t>
            </a:r>
            <a:r>
              <a:rPr lang="en-US" dirty="0"/>
              <a:t> </a:t>
            </a:r>
            <a:r>
              <a:rPr lang="en-US" dirty="0" err="1"/>
              <a:t>какой</a:t>
            </a:r>
            <a:r>
              <a:rPr lang="en-US" dirty="0"/>
              <a:t> </a:t>
            </a:r>
            <a:r>
              <a:rPr lang="en-US" dirty="0" err="1"/>
              <a:t>подходит</a:t>
            </a:r>
            <a:r>
              <a:rPr lang="en-US" dirty="0"/>
              <a:t> </a:t>
            </a:r>
            <a:r>
              <a:rPr lang="en-US" dirty="0" err="1"/>
              <a:t>вам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 smtClean="0"/>
              <a:t>Изучить особенности </a:t>
            </a:r>
            <a:r>
              <a:rPr lang="en-US" dirty="0" smtClean="0"/>
              <a:t>ЖЦ</a:t>
            </a:r>
            <a:r>
              <a:rPr lang="ru-RU" dirty="0" smtClean="0"/>
              <a:t> и действий для теста и </a:t>
            </a:r>
            <a:r>
              <a:rPr lang="ru-RU" dirty="0" err="1" smtClean="0"/>
              <a:t>продакшена</a:t>
            </a:r>
            <a:endParaRPr lang="ru-RU" dirty="0" smtClean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 err="1" smtClean="0"/>
              <a:t>Настроить</a:t>
            </a:r>
            <a:r>
              <a:rPr lang="en-US" dirty="0" smtClean="0"/>
              <a:t> </a:t>
            </a:r>
            <a:r>
              <a:rPr lang="en-US" dirty="0" err="1"/>
              <a:t>тестовое</a:t>
            </a:r>
            <a:r>
              <a:rPr lang="en-US" dirty="0"/>
              <a:t> </a:t>
            </a:r>
            <a:r>
              <a:rPr lang="en-US" dirty="0" err="1"/>
              <a:t>окружение</a:t>
            </a:r>
            <a:r>
              <a:rPr lang="en-US" dirty="0"/>
              <a:t> и </a:t>
            </a:r>
            <a:r>
              <a:rPr lang="en-US" dirty="0" err="1"/>
              <a:t>изучить</a:t>
            </a:r>
            <a:r>
              <a:rPr lang="en-US" dirty="0"/>
              <a:t> </a:t>
            </a:r>
            <a:r>
              <a:rPr lang="en-US" dirty="0" err="1"/>
              <a:t>особенности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Receipt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 err="1" smtClean="0"/>
              <a:t>Учитывать</a:t>
            </a:r>
            <a:r>
              <a:rPr lang="en-US" dirty="0" smtClean="0"/>
              <a:t> </a:t>
            </a:r>
            <a:r>
              <a:rPr lang="en-US" dirty="0" err="1"/>
              <a:t>взаимодействие</a:t>
            </a:r>
            <a:r>
              <a:rPr lang="en-US" dirty="0"/>
              <a:t> с </a:t>
            </a:r>
            <a:r>
              <a:rPr lang="en-US" dirty="0" err="1"/>
              <a:t>другими</a:t>
            </a:r>
            <a:r>
              <a:rPr lang="en-US" dirty="0"/>
              <a:t> </a:t>
            </a:r>
            <a:r>
              <a:rPr lang="en-US" dirty="0" err="1"/>
              <a:t>модулями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9" name="Google Shape;4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3"/>
          <p:cNvSpPr txBox="1">
            <a:spLocks noGrp="1"/>
          </p:cNvSpPr>
          <p:nvPr>
            <p:ph type="title"/>
          </p:nvPr>
        </p:nvSpPr>
        <p:spPr>
          <a:xfrm>
            <a:off x="503237" y="363700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Спасибо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!</a:t>
            </a:r>
            <a:endParaRPr dirty="0"/>
          </a:p>
        </p:txBody>
      </p:sp>
      <p:pic>
        <p:nvPicPr>
          <p:cNvPr id="412" name="Google Shape;41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605" y="1624300"/>
            <a:ext cx="232183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3"/>
          <p:cNvSpPr txBox="1">
            <a:spLocks noGrp="1"/>
          </p:cNvSpPr>
          <p:nvPr>
            <p:ph type="title"/>
          </p:nvPr>
        </p:nvSpPr>
        <p:spPr>
          <a:xfrm>
            <a:off x="-760313" y="3079065"/>
            <a:ext cx="9069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</a:rPr>
              <a:t>Отвечу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на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ваши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вопросы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" name="Google Shape;97;p15"/>
          <p:cNvSpPr txBox="1"/>
          <p:nvPr/>
        </p:nvSpPr>
        <p:spPr>
          <a:xfrm>
            <a:off x="503237" y="5794430"/>
            <a:ext cx="4386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Яна Корсунская</a:t>
            </a:r>
          </a:p>
          <a:p>
            <a:pPr lvl="0"/>
            <a:r>
              <a:rPr lang="en-US" sz="1800" dirty="0" smtClean="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ya.korsunskaya@gmail.com</a:t>
            </a:r>
            <a:endParaRPr lang="en-US"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skype</a:t>
            </a:r>
            <a:r>
              <a:rPr lang="en-US" sz="1800" dirty="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00" dirty="0" err="1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ya.korsunskaya</a:t>
            </a:r>
            <a:endParaRPr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F6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022500" y="61776"/>
            <a:ext cx="4035600" cy="8862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Покупки</a:t>
            </a:r>
            <a:endParaRPr dirty="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900" y="895992"/>
            <a:ext cx="3259725" cy="57979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5">
            <a:alphaModFix/>
          </a:blip>
          <a:srcRect l="62345" t="3484"/>
          <a:stretch/>
        </p:blipFill>
        <p:spPr>
          <a:xfrm>
            <a:off x="5040300" y="513748"/>
            <a:ext cx="1656649" cy="20651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7" y="895992"/>
            <a:ext cx="3259743" cy="5797996"/>
          </a:xfrm>
          <a:prstGeom prst="rect">
            <a:avLst/>
          </a:prstGeom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7">
            <a:alphaModFix/>
          </a:blip>
          <a:srcRect l="28550" r="27688" b="2723"/>
          <a:stretch/>
        </p:blipFill>
        <p:spPr>
          <a:xfrm>
            <a:off x="0" y="513748"/>
            <a:ext cx="1714500" cy="19056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-26650" y="0"/>
            <a:ext cx="2969400" cy="738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-58175" y="2785650"/>
            <a:ext cx="2969400" cy="8862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Переводчик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t="5755" r="-1978" b="5835"/>
          <a:stretch/>
        </p:blipFill>
        <p:spPr>
          <a:xfrm>
            <a:off x="3232401" y="663725"/>
            <a:ext cx="3163875" cy="59387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t="4606" b="19497"/>
          <a:stretch/>
        </p:blipFill>
        <p:spPr>
          <a:xfrm>
            <a:off x="6685931" y="623275"/>
            <a:ext cx="3074370" cy="60196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3638550" y="0"/>
            <a:ext cx="6442200" cy="738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3090" y="2209725"/>
            <a:ext cx="2781425" cy="2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270225" y="876275"/>
            <a:ext cx="5810400" cy="7890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</a:rPr>
              <a:t>Внедрить подписки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270200" y="228575"/>
            <a:ext cx="5407200" cy="6477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новая фича: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76262" y="1273200"/>
            <a:ext cx="232183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4099675" y="4991150"/>
            <a:ext cx="61515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Переводчик</a:t>
            </a:r>
            <a:endParaRPr sz="18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Премиум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пользователю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должны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быть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доступны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безлимитное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количество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переводов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оффлайн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переводы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база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тематических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разговорников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18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отключена</a:t>
            </a: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реклама</a:t>
            </a:r>
            <a:endParaRPr sz="1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343628" y="196877"/>
            <a:ext cx="93933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Типы In-App Purchase в iOS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71425" y="1170925"/>
            <a:ext cx="9818700" cy="53601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 err="1"/>
              <a:t>Расходуемые</a:t>
            </a:r>
            <a:r>
              <a:rPr lang="en-US" dirty="0"/>
              <a:t> </a:t>
            </a:r>
            <a:r>
              <a:rPr lang="en-US" dirty="0" err="1"/>
              <a:t>покупки</a:t>
            </a:r>
            <a:r>
              <a:rPr lang="en-US" dirty="0"/>
              <a:t> (Consumable products)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 err="1"/>
              <a:t>Купить</a:t>
            </a:r>
            <a:r>
              <a:rPr lang="en-US" i="1" dirty="0"/>
              <a:t> </a:t>
            </a:r>
            <a:r>
              <a:rPr lang="en-US" i="1" dirty="0" err="1"/>
              <a:t>перевод</a:t>
            </a:r>
            <a:r>
              <a:rPr lang="en-US" i="1" dirty="0"/>
              <a:t> “100 </a:t>
            </a:r>
            <a:r>
              <a:rPr lang="en-US" i="1" dirty="0" err="1"/>
              <a:t>фраз</a:t>
            </a:r>
            <a:r>
              <a:rPr lang="en-US" i="1" dirty="0"/>
              <a:t>”</a:t>
            </a:r>
            <a:endParaRPr i="1"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 err="1" smtClean="0"/>
              <a:t>Нерасходуемые</a:t>
            </a:r>
            <a:r>
              <a:rPr lang="en-US" dirty="0" smtClean="0"/>
              <a:t> </a:t>
            </a:r>
            <a:r>
              <a:rPr lang="en-US" dirty="0" err="1"/>
              <a:t>покупки</a:t>
            </a:r>
            <a:r>
              <a:rPr lang="en-US" dirty="0"/>
              <a:t> (Non-consumable products)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 err="1"/>
              <a:t>Отключить</a:t>
            </a:r>
            <a:r>
              <a:rPr lang="en-US" i="1" dirty="0"/>
              <a:t> </a:t>
            </a:r>
            <a:r>
              <a:rPr lang="en-US" i="1" dirty="0" err="1"/>
              <a:t>рекламу</a:t>
            </a:r>
            <a:endParaRPr sz="2100" i="1"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 err="1"/>
              <a:t>Невозобновляемые</a:t>
            </a:r>
            <a:r>
              <a:rPr lang="en-US" dirty="0"/>
              <a:t> </a:t>
            </a:r>
            <a:r>
              <a:rPr lang="en-US" dirty="0" err="1"/>
              <a:t>подписки</a:t>
            </a:r>
            <a:r>
              <a:rPr lang="en-US" dirty="0"/>
              <a:t> (Non-renewable subscriptions)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 err="1"/>
              <a:t>Купить</a:t>
            </a:r>
            <a:r>
              <a:rPr lang="en-US" i="1" dirty="0"/>
              <a:t> “</a:t>
            </a:r>
            <a:r>
              <a:rPr lang="en-US" i="1" dirty="0" err="1"/>
              <a:t>Разговорник</a:t>
            </a:r>
            <a:r>
              <a:rPr lang="en-US" i="1" dirty="0"/>
              <a:t> </a:t>
            </a:r>
            <a:r>
              <a:rPr lang="en-US" i="1" dirty="0" err="1"/>
              <a:t>туриста</a:t>
            </a:r>
            <a:r>
              <a:rPr lang="en-US" i="1" dirty="0"/>
              <a:t>” </a:t>
            </a:r>
            <a:r>
              <a:rPr lang="en-US" i="1" dirty="0" err="1"/>
              <a:t>на</a:t>
            </a:r>
            <a:r>
              <a:rPr lang="en-US" i="1" dirty="0"/>
              <a:t> 1 </a:t>
            </a:r>
            <a:r>
              <a:rPr lang="en-US" i="1" dirty="0" err="1"/>
              <a:t>неделю</a:t>
            </a:r>
            <a:endParaRPr i="1"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b="1" dirty="0" err="1" smtClean="0"/>
              <a:t>Автовозобновляемые</a:t>
            </a:r>
            <a:r>
              <a:rPr lang="en-US" b="1" dirty="0" smtClean="0"/>
              <a:t> </a:t>
            </a:r>
            <a:r>
              <a:rPr lang="en-US" b="1" dirty="0" err="1"/>
              <a:t>подписки</a:t>
            </a:r>
            <a:r>
              <a:rPr lang="en-US" dirty="0"/>
              <a:t> (Auto-renewable subscriptions)</a:t>
            </a:r>
            <a:br>
              <a:rPr lang="en-US" dirty="0"/>
            </a:br>
            <a:r>
              <a:rPr lang="en-US" dirty="0"/>
              <a:t>		</a:t>
            </a:r>
            <a:r>
              <a:rPr lang="en-US" sz="2100" i="1" dirty="0" err="1"/>
              <a:t>Безлимитные</a:t>
            </a:r>
            <a:r>
              <a:rPr lang="en-US" sz="2100" i="1" dirty="0"/>
              <a:t> </a:t>
            </a:r>
            <a:r>
              <a:rPr lang="en-US" sz="2100" i="1" dirty="0" err="1" smtClean="0"/>
              <a:t>переводы</a:t>
            </a:r>
            <a:r>
              <a:rPr lang="ru-RU" sz="2100" i="1" dirty="0" smtClean="0"/>
              <a:t>, отключение рекламы и т.д.</a:t>
            </a:r>
            <a:endParaRPr dirty="0"/>
          </a:p>
        </p:txBody>
      </p:sp>
      <p:sp>
        <p:nvSpPr>
          <p:cNvPr id="145" name="Google Shape;145;p19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324" y="2146613"/>
            <a:ext cx="382600" cy="3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324" y="3518213"/>
            <a:ext cx="382600" cy="3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873" y="4874861"/>
            <a:ext cx="382600" cy="3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324" y="6185007"/>
            <a:ext cx="382600" cy="3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343628" y="196877"/>
            <a:ext cx="93933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Процесс покупок в iOS</a:t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275" y="1086900"/>
            <a:ext cx="1900026" cy="190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2375" y="1038422"/>
            <a:ext cx="1900025" cy="19533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0"/>
          <p:cNvCxnSpPr/>
          <p:nvPr/>
        </p:nvCxnSpPr>
        <p:spPr>
          <a:xfrm>
            <a:off x="3049050" y="1657700"/>
            <a:ext cx="39825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20"/>
          <p:cNvCxnSpPr/>
          <p:nvPr/>
        </p:nvCxnSpPr>
        <p:spPr>
          <a:xfrm>
            <a:off x="3064175" y="2573925"/>
            <a:ext cx="3952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165" name="Google Shape;16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275" y="2991725"/>
            <a:ext cx="1900026" cy="19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0925" y="4955173"/>
            <a:ext cx="1942921" cy="19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3306788" y="1029838"/>
            <a:ext cx="35409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Приложение запрашивает информацию о покупках у App Store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3188350" y="1932450"/>
            <a:ext cx="40065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App Store возвращает приложению список покупок и информацию о них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" name="Google Shape;169;p20"/>
          <p:cNvCxnSpPr/>
          <p:nvPr/>
        </p:nvCxnSpPr>
        <p:spPr>
          <a:xfrm>
            <a:off x="3188350" y="3696050"/>
            <a:ext cx="39825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20"/>
          <p:cNvCxnSpPr/>
          <p:nvPr/>
        </p:nvCxnSpPr>
        <p:spPr>
          <a:xfrm rot="10800000" flipH="1">
            <a:off x="3143250" y="4378950"/>
            <a:ext cx="4012800" cy="116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1" name="Google Shape;171;p20"/>
          <p:cNvSpPr txBox="1"/>
          <p:nvPr/>
        </p:nvSpPr>
        <p:spPr>
          <a:xfrm>
            <a:off x="3285750" y="3041300"/>
            <a:ext cx="3593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Отправляется запрос на оплату покупки выбранной пользователем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0925" y="2943848"/>
            <a:ext cx="1942925" cy="199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8525" y="4975925"/>
            <a:ext cx="1851924" cy="185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 rot="-922229">
            <a:off x="3155491" y="4481661"/>
            <a:ext cx="3593533" cy="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Отправка информации о платеже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5" name="Google Shape;175;p20"/>
          <p:cNvCxnSpPr/>
          <p:nvPr/>
        </p:nvCxnSpPr>
        <p:spPr>
          <a:xfrm>
            <a:off x="3139438" y="6324950"/>
            <a:ext cx="39825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20"/>
          <p:cNvSpPr txBox="1"/>
          <p:nvPr/>
        </p:nvSpPr>
        <p:spPr>
          <a:xfrm>
            <a:off x="3139450" y="5678500"/>
            <a:ext cx="389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Доставка функционала после обработки полученной информации о платеже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79C6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 w="9525" cap="flat" cmpd="sng">
            <a:solidFill>
              <a:srgbClr val="79C6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343650" y="217500"/>
            <a:ext cx="9393300" cy="8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Жизненный цикл подписки и действия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5831627" y="4963800"/>
            <a:ext cx="47967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купить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(Purchase)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продлить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(Renew)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восстановить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(Restore)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отменить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(Cancel)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вернуть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деньги</a:t>
            </a:r>
            <a:r>
              <a:rPr lang="en-US" sz="2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(Refund)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7" name="Google Shape;187;p21"/>
          <p:cNvGrpSpPr/>
          <p:nvPr/>
        </p:nvGrpSpPr>
        <p:grpSpPr>
          <a:xfrm>
            <a:off x="-1637" y="1241513"/>
            <a:ext cx="10056912" cy="1697150"/>
            <a:chOff x="-1637" y="1241513"/>
            <a:chExt cx="10056912" cy="1697150"/>
          </a:xfrm>
        </p:grpSpPr>
        <p:sp>
          <p:nvSpPr>
            <p:cNvPr id="188" name="Google Shape;188;p21"/>
            <p:cNvSpPr/>
            <p:nvPr/>
          </p:nvSpPr>
          <p:spPr>
            <a:xfrm>
              <a:off x="343625" y="2090100"/>
              <a:ext cx="2025300" cy="4365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2283275" y="2090125"/>
              <a:ext cx="2481000" cy="4365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4741725" y="2090125"/>
              <a:ext cx="2457600" cy="4365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7565300" y="2090100"/>
              <a:ext cx="2156400" cy="4365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 txBox="1"/>
            <p:nvPr/>
          </p:nvSpPr>
          <p:spPr>
            <a:xfrm>
              <a:off x="7071963" y="1340538"/>
              <a:ext cx="1257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Open Sans"/>
                  <a:ea typeface="Open Sans"/>
                  <a:cs typeface="Open Sans"/>
                  <a:sym typeface="Open Sans"/>
                </a:rPr>
                <a:t>Купить</a:t>
              </a:r>
              <a:endParaRPr sz="2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21"/>
            <p:cNvSpPr txBox="1"/>
            <p:nvPr/>
          </p:nvSpPr>
          <p:spPr>
            <a:xfrm>
              <a:off x="1440550" y="1241513"/>
              <a:ext cx="16701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Open Sans"/>
                  <a:ea typeface="Open Sans"/>
                  <a:cs typeface="Open Sans"/>
                  <a:sym typeface="Open Sans"/>
                </a:rPr>
                <a:t>Продлить</a:t>
              </a:r>
              <a:endParaRPr sz="2000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 err="1" smtClean="0">
                  <a:latin typeface="Open Sans"/>
                  <a:ea typeface="Open Sans"/>
                  <a:cs typeface="Open Sans"/>
                  <a:sym typeface="Open Sans"/>
                </a:rPr>
                <a:t>Автопродление</a:t>
              </a:r>
              <a:endParaRPr sz="1200" i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94" name="Google Shape;194;p21"/>
            <p:cNvCxnSpPr/>
            <p:nvPr/>
          </p:nvCxnSpPr>
          <p:spPr>
            <a:xfrm flipH="1">
              <a:off x="2200250" y="2095500"/>
              <a:ext cx="4800" cy="834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5" name="Google Shape;195;p21"/>
            <p:cNvSpPr txBox="1"/>
            <p:nvPr/>
          </p:nvSpPr>
          <p:spPr>
            <a:xfrm>
              <a:off x="489300" y="2562638"/>
              <a:ext cx="17757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Open Sans"/>
                  <a:ea typeface="Open Sans"/>
                  <a:cs typeface="Open Sans"/>
                  <a:sym typeface="Open Sans"/>
                </a:rPr>
                <a:t>Списание оплаты</a:t>
              </a:r>
              <a:endParaRPr i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5513425" y="1369050"/>
              <a:ext cx="14907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Open Sans"/>
                  <a:ea typeface="Open Sans"/>
                  <a:cs typeface="Open Sans"/>
                  <a:sym typeface="Open Sans"/>
                </a:rPr>
                <a:t>Отменить</a:t>
              </a:r>
              <a:endParaRPr sz="2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97" name="Google Shape;197;p21"/>
            <p:cNvCxnSpPr/>
            <p:nvPr/>
          </p:nvCxnSpPr>
          <p:spPr>
            <a:xfrm rot="10800000" flipH="1">
              <a:off x="7565300" y="1857300"/>
              <a:ext cx="7200" cy="66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21"/>
            <p:cNvCxnSpPr/>
            <p:nvPr/>
          </p:nvCxnSpPr>
          <p:spPr>
            <a:xfrm rot="10800000" flipH="1">
              <a:off x="340175" y="1838400"/>
              <a:ext cx="2700" cy="688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9" name="Google Shape;199;p21"/>
            <p:cNvSpPr txBox="1"/>
            <p:nvPr/>
          </p:nvSpPr>
          <p:spPr>
            <a:xfrm>
              <a:off x="440700" y="2090125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Триальный период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00" name="Google Shape;200;p21"/>
            <p:cNvCxnSpPr/>
            <p:nvPr/>
          </p:nvCxnSpPr>
          <p:spPr>
            <a:xfrm rot="10800000" flipH="1">
              <a:off x="714375" y="2924563"/>
              <a:ext cx="1490700" cy="14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1" name="Google Shape;201;p21"/>
            <p:cNvSpPr txBox="1"/>
            <p:nvPr/>
          </p:nvSpPr>
          <p:spPr>
            <a:xfrm>
              <a:off x="5246125" y="2577650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Open Sans"/>
                  <a:ea typeface="Open Sans"/>
                  <a:cs typeface="Open Sans"/>
                  <a:sym typeface="Open Sans"/>
                </a:rPr>
                <a:t>Истечение подписки</a:t>
              </a:r>
              <a:endParaRPr i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21"/>
            <p:cNvSpPr txBox="1"/>
            <p:nvPr/>
          </p:nvSpPr>
          <p:spPr>
            <a:xfrm>
              <a:off x="-1637" y="1331000"/>
              <a:ext cx="1257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Open Sans"/>
                  <a:ea typeface="Open Sans"/>
                  <a:cs typeface="Open Sans"/>
                  <a:sym typeface="Open Sans"/>
                </a:rPr>
                <a:t>Купить</a:t>
              </a:r>
              <a:endParaRPr sz="2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21"/>
            <p:cNvSpPr txBox="1"/>
            <p:nvPr/>
          </p:nvSpPr>
          <p:spPr>
            <a:xfrm>
              <a:off x="9651775" y="1963125"/>
              <a:ext cx="4035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Open Sans"/>
                  <a:ea typeface="Open Sans"/>
                  <a:cs typeface="Open Sans"/>
                  <a:sym typeface="Open Sans"/>
                </a:rPr>
                <a:t>...</a:t>
              </a:r>
              <a:endParaRPr sz="20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21"/>
            <p:cNvSpPr txBox="1"/>
            <p:nvPr/>
          </p:nvSpPr>
          <p:spPr>
            <a:xfrm>
              <a:off x="5228338" y="2109175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Второй период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21"/>
            <p:cNvSpPr txBox="1"/>
            <p:nvPr/>
          </p:nvSpPr>
          <p:spPr>
            <a:xfrm>
              <a:off x="2700788" y="2118775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Первый период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8207694" y="2109175"/>
              <a:ext cx="9984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 период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07" name="Google Shape;207;p21"/>
            <p:cNvCxnSpPr/>
            <p:nvPr/>
          </p:nvCxnSpPr>
          <p:spPr>
            <a:xfrm rot="10800000" flipH="1">
              <a:off x="2274838" y="1847750"/>
              <a:ext cx="1500" cy="675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8" name="Google Shape;208;p21"/>
            <p:cNvSpPr txBox="1"/>
            <p:nvPr/>
          </p:nvSpPr>
          <p:spPr>
            <a:xfrm>
              <a:off x="3775475" y="1248637"/>
              <a:ext cx="16701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Open Sans"/>
                  <a:ea typeface="Open Sans"/>
                  <a:cs typeface="Open Sans"/>
                  <a:sym typeface="Open Sans"/>
                </a:rPr>
                <a:t>Продлить</a:t>
              </a:r>
              <a:endParaRPr sz="2000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 err="1" smtClean="0">
                  <a:latin typeface="Open Sans"/>
                  <a:ea typeface="Open Sans"/>
                  <a:cs typeface="Open Sans"/>
                  <a:sym typeface="Open Sans"/>
                </a:rPr>
                <a:t>Автопродление</a:t>
              </a:r>
              <a:endParaRPr sz="1200" i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09" name="Google Shape;209;p21"/>
            <p:cNvCxnSpPr/>
            <p:nvPr/>
          </p:nvCxnSpPr>
          <p:spPr>
            <a:xfrm rot="10800000" flipH="1">
              <a:off x="4608113" y="1838175"/>
              <a:ext cx="11400" cy="704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21"/>
            <p:cNvCxnSpPr/>
            <p:nvPr/>
          </p:nvCxnSpPr>
          <p:spPr>
            <a:xfrm rot="10800000" flipH="1">
              <a:off x="6186182" y="1770769"/>
              <a:ext cx="1800" cy="372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11" name="Google Shape;211;p21"/>
            <p:cNvCxnSpPr/>
            <p:nvPr/>
          </p:nvCxnSpPr>
          <p:spPr>
            <a:xfrm rot="10800000">
              <a:off x="9728175" y="2099500"/>
              <a:ext cx="0" cy="438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21"/>
            <p:cNvCxnSpPr/>
            <p:nvPr/>
          </p:nvCxnSpPr>
          <p:spPr>
            <a:xfrm flipH="1">
              <a:off x="4562450" y="2105025"/>
              <a:ext cx="4800" cy="824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3" name="Google Shape;213;p21"/>
            <p:cNvSpPr txBox="1"/>
            <p:nvPr/>
          </p:nvSpPr>
          <p:spPr>
            <a:xfrm>
              <a:off x="2851500" y="2562638"/>
              <a:ext cx="17757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Open Sans"/>
                  <a:ea typeface="Open Sans"/>
                  <a:cs typeface="Open Sans"/>
                  <a:sym typeface="Open Sans"/>
                </a:rPr>
                <a:t>Списание оплаты</a:t>
              </a:r>
              <a:endParaRPr i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4" name="Google Shape;214;p21"/>
            <p:cNvCxnSpPr/>
            <p:nvPr/>
          </p:nvCxnSpPr>
          <p:spPr>
            <a:xfrm rot="10800000" flipH="1">
              <a:off x="3076575" y="2924563"/>
              <a:ext cx="1490700" cy="14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21"/>
            <p:cNvCxnSpPr/>
            <p:nvPr/>
          </p:nvCxnSpPr>
          <p:spPr>
            <a:xfrm>
              <a:off x="7195038" y="2085550"/>
              <a:ext cx="1200" cy="838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1"/>
            <p:cNvCxnSpPr/>
            <p:nvPr/>
          </p:nvCxnSpPr>
          <p:spPr>
            <a:xfrm rot="10800000" flipH="1">
              <a:off x="5723250" y="2919975"/>
              <a:ext cx="1471800" cy="9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" name="Google Shape;217;p21"/>
          <p:cNvGrpSpPr/>
          <p:nvPr/>
        </p:nvGrpSpPr>
        <p:grpSpPr>
          <a:xfrm>
            <a:off x="391900" y="3342963"/>
            <a:ext cx="7178725" cy="1106437"/>
            <a:chOff x="391900" y="3342963"/>
            <a:chExt cx="7178725" cy="1106437"/>
          </a:xfrm>
        </p:grpSpPr>
        <p:sp>
          <p:nvSpPr>
            <p:cNvPr id="218" name="Google Shape;218;p21"/>
            <p:cNvSpPr txBox="1"/>
            <p:nvPr/>
          </p:nvSpPr>
          <p:spPr>
            <a:xfrm>
              <a:off x="738188" y="4158100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Первый период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21"/>
            <p:cNvSpPr txBox="1"/>
            <p:nvPr/>
          </p:nvSpPr>
          <p:spPr>
            <a:xfrm>
              <a:off x="7167125" y="3833788"/>
              <a:ext cx="4035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Open Sans"/>
                  <a:ea typeface="Open Sans"/>
                  <a:cs typeface="Open Sans"/>
                  <a:sym typeface="Open Sans"/>
                </a:rPr>
                <a:t>...</a:t>
              </a:r>
              <a:endParaRPr sz="20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391900" y="3950313"/>
              <a:ext cx="2025300" cy="4365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2331550" y="3950338"/>
              <a:ext cx="2481000" cy="4365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488975" y="3950338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Триальный</a:t>
              </a:r>
              <a:r>
                <a:rPr lang="en-US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период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2749063" y="3978988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Первый</a:t>
              </a:r>
              <a:r>
                <a:rPr lang="en-US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период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24" name="Google Shape;224;p21"/>
            <p:cNvCxnSpPr/>
            <p:nvPr/>
          </p:nvCxnSpPr>
          <p:spPr>
            <a:xfrm rot="10800000" flipH="1">
              <a:off x="2331538" y="3941000"/>
              <a:ext cx="3000" cy="455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21"/>
            <p:cNvCxnSpPr/>
            <p:nvPr/>
          </p:nvCxnSpPr>
          <p:spPr>
            <a:xfrm rot="10800000" flipH="1">
              <a:off x="395300" y="3960675"/>
              <a:ext cx="6900" cy="411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6" name="Google Shape;226;p21"/>
            <p:cNvSpPr txBox="1"/>
            <p:nvPr/>
          </p:nvSpPr>
          <p:spPr>
            <a:xfrm>
              <a:off x="2607327" y="3342963"/>
              <a:ext cx="21564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Open Sans"/>
                  <a:ea typeface="Open Sans"/>
                  <a:cs typeface="Open Sans"/>
                  <a:sym typeface="Open Sans"/>
                </a:rPr>
                <a:t>Восстановить</a:t>
              </a:r>
              <a:endParaRPr sz="20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27" name="Google Shape;227;p21"/>
            <p:cNvCxnSpPr/>
            <p:nvPr/>
          </p:nvCxnSpPr>
          <p:spPr>
            <a:xfrm>
              <a:off x="3449256" y="3695539"/>
              <a:ext cx="900" cy="318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28" name="Google Shape;228;p21"/>
            <p:cNvSpPr/>
            <p:nvPr/>
          </p:nvSpPr>
          <p:spPr>
            <a:xfrm>
              <a:off x="4716520" y="3950313"/>
              <a:ext cx="2457600" cy="4365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 txBox="1"/>
            <p:nvPr/>
          </p:nvSpPr>
          <p:spPr>
            <a:xfrm>
              <a:off x="5173250" y="3965963"/>
              <a:ext cx="20253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Второй период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30" name="Google Shape;230;p21"/>
            <p:cNvCxnSpPr/>
            <p:nvPr/>
          </p:nvCxnSpPr>
          <p:spPr>
            <a:xfrm rot="10800000" flipH="1">
              <a:off x="4581088" y="3942775"/>
              <a:ext cx="3000" cy="455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1" name="Google Shape;231;p21"/>
          <p:cNvSpPr txBox="1"/>
          <p:nvPr/>
        </p:nvSpPr>
        <p:spPr>
          <a:xfrm>
            <a:off x="7138400" y="2141288"/>
            <a:ext cx="704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Lapse</a:t>
            </a:r>
            <a:endParaRPr sz="9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2" name="Google Shape;232;p21"/>
          <p:cNvGrpSpPr/>
          <p:nvPr/>
        </p:nvGrpSpPr>
        <p:grpSpPr>
          <a:xfrm>
            <a:off x="343638" y="5092338"/>
            <a:ext cx="4378546" cy="1103925"/>
            <a:chOff x="343638" y="5092338"/>
            <a:chExt cx="4378546" cy="1103925"/>
          </a:xfrm>
        </p:grpSpPr>
        <p:grpSp>
          <p:nvGrpSpPr>
            <p:cNvPr id="233" name="Google Shape;233;p21"/>
            <p:cNvGrpSpPr/>
            <p:nvPr/>
          </p:nvGrpSpPr>
          <p:grpSpPr>
            <a:xfrm>
              <a:off x="343638" y="5092338"/>
              <a:ext cx="4378546" cy="1103925"/>
              <a:chOff x="343638" y="5092338"/>
              <a:chExt cx="4378546" cy="1103925"/>
            </a:xfrm>
          </p:grpSpPr>
          <p:sp>
            <p:nvSpPr>
              <p:cNvPr id="234" name="Google Shape;234;p21"/>
              <p:cNvSpPr txBox="1"/>
              <p:nvPr/>
            </p:nvSpPr>
            <p:spPr>
              <a:xfrm>
                <a:off x="2501502" y="5092338"/>
                <a:ext cx="2156400" cy="29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Open Sans"/>
                    <a:ea typeface="Open Sans"/>
                    <a:cs typeface="Open Sans"/>
                    <a:sym typeface="Open Sans"/>
                  </a:rPr>
                  <a:t>Вернуть оплату</a:t>
                </a:r>
                <a:endParaRPr sz="20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5" name="Google Shape;235;p21"/>
              <p:cNvSpPr txBox="1"/>
              <p:nvPr/>
            </p:nvSpPr>
            <p:spPr>
              <a:xfrm>
                <a:off x="4318684" y="5632200"/>
                <a:ext cx="403500" cy="4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latin typeface="Open Sans"/>
                    <a:ea typeface="Open Sans"/>
                    <a:cs typeface="Open Sans"/>
                    <a:sym typeface="Open Sans"/>
                  </a:rPr>
                  <a:t>...</a:t>
                </a:r>
                <a:endParaRPr sz="2000" b="1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6" name="Google Shape;236;p21"/>
              <p:cNvSpPr/>
              <p:nvPr/>
            </p:nvSpPr>
            <p:spPr>
              <a:xfrm>
                <a:off x="345775" y="5748700"/>
                <a:ext cx="2025300" cy="436500"/>
              </a:xfrm>
              <a:prstGeom prst="rect">
                <a:avLst/>
              </a:pr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1"/>
              <p:cNvSpPr/>
              <p:nvPr/>
            </p:nvSpPr>
            <p:spPr>
              <a:xfrm>
                <a:off x="2285425" y="5748750"/>
                <a:ext cx="1362600" cy="4365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1"/>
              <p:cNvSpPr txBox="1"/>
              <p:nvPr/>
            </p:nvSpPr>
            <p:spPr>
              <a:xfrm>
                <a:off x="442850" y="5748725"/>
                <a:ext cx="2025300" cy="29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Триальный период</a:t>
                </a:r>
                <a:endParaRPr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9" name="Google Shape;239;p21"/>
              <p:cNvSpPr txBox="1"/>
              <p:nvPr/>
            </p:nvSpPr>
            <p:spPr>
              <a:xfrm>
                <a:off x="2247747" y="5777400"/>
                <a:ext cx="1489200" cy="29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Первый период</a:t>
                </a:r>
                <a:endParaRPr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240" name="Google Shape;240;p21"/>
              <p:cNvCxnSpPr/>
              <p:nvPr/>
            </p:nvCxnSpPr>
            <p:spPr>
              <a:xfrm rot="10800000" flipH="1">
                <a:off x="2285413" y="5739388"/>
                <a:ext cx="3000" cy="455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21"/>
              <p:cNvCxnSpPr/>
              <p:nvPr/>
            </p:nvCxnSpPr>
            <p:spPr>
              <a:xfrm rot="10800000" flipH="1">
                <a:off x="343638" y="5758913"/>
                <a:ext cx="12300" cy="416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21"/>
              <p:cNvCxnSpPr/>
              <p:nvPr/>
            </p:nvCxnSpPr>
            <p:spPr>
              <a:xfrm flipH="1">
                <a:off x="3641875" y="5483563"/>
                <a:ext cx="5100" cy="356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43" name="Google Shape;243;p21"/>
              <p:cNvCxnSpPr/>
              <p:nvPr/>
            </p:nvCxnSpPr>
            <p:spPr>
              <a:xfrm rot="10800000" flipH="1">
                <a:off x="3643963" y="5741163"/>
                <a:ext cx="3000" cy="455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4" name="Google Shape;244;p21"/>
            <p:cNvSpPr txBox="1"/>
            <p:nvPr/>
          </p:nvSpPr>
          <p:spPr>
            <a:xfrm>
              <a:off x="3758650" y="5773325"/>
              <a:ext cx="537900" cy="3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B7B7B7"/>
                  </a:solidFill>
                  <a:latin typeface="Open Sans"/>
                  <a:ea typeface="Open Sans"/>
                  <a:cs typeface="Open Sans"/>
                  <a:sym typeface="Open Sans"/>
                </a:rPr>
                <a:t>Lapse</a:t>
              </a:r>
              <a:endParaRPr sz="9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>
            <a:spLocks noGrp="1"/>
          </p:cNvSpPr>
          <p:nvPr>
            <p:ph type="title"/>
          </p:nvPr>
        </p:nvSpPr>
        <p:spPr>
          <a:xfrm>
            <a:off x="343628" y="196877"/>
            <a:ext cx="9393300" cy="103980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Тестовое окружение - Sandbox</a:t>
            </a:r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body" idx="1"/>
          </p:nvPr>
        </p:nvSpPr>
        <p:spPr>
          <a:xfrm>
            <a:off x="423862" y="5026242"/>
            <a:ext cx="8546389" cy="1590650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/>
          <a:p>
            <a:pPr lvl="0" indent="-361950">
              <a:buSzPts val="2100"/>
              <a:buAutoNum type="arabicPeriod"/>
            </a:pPr>
            <a:r>
              <a:rPr lang="en-US" sz="2100" dirty="0" err="1"/>
              <a:t>Залогиниться</a:t>
            </a:r>
            <a:r>
              <a:rPr lang="en-US" sz="2100" dirty="0"/>
              <a:t> в </a:t>
            </a:r>
            <a:r>
              <a:rPr lang="en-US" sz="2100" dirty="0" smtClean="0"/>
              <a:t>App Store Connect</a:t>
            </a:r>
            <a:endParaRPr sz="21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 dirty="0" err="1"/>
              <a:t>Перейти</a:t>
            </a:r>
            <a:r>
              <a:rPr lang="en-US" sz="2100" dirty="0"/>
              <a:t> в </a:t>
            </a:r>
            <a:r>
              <a:rPr lang="en-US" sz="2100" dirty="0" err="1"/>
              <a:t>раздел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/>
              <a:t>“</a:t>
            </a:r>
            <a:r>
              <a:rPr lang="en-US" sz="2100" dirty="0" err="1"/>
              <a:t>Пользователи</a:t>
            </a:r>
            <a:r>
              <a:rPr lang="en-US" sz="2100" dirty="0"/>
              <a:t> и </a:t>
            </a:r>
            <a:r>
              <a:rPr lang="en-US" sz="2100" dirty="0" err="1"/>
              <a:t>доступ</a:t>
            </a:r>
            <a:r>
              <a:rPr lang="en-US" sz="2100" dirty="0"/>
              <a:t>”</a:t>
            </a:r>
            <a:endParaRPr sz="2100" dirty="0">
              <a:solidFill>
                <a:srgbClr val="000000"/>
              </a:solidFill>
            </a:endParaRPr>
          </a:p>
          <a:p>
            <a:pPr indent="-361950">
              <a:buSzPts val="2100"/>
              <a:buFont typeface="Open Sans"/>
              <a:buAutoNum type="arabicPeriod"/>
            </a:pPr>
            <a:r>
              <a:rPr lang="en-US" sz="2100" dirty="0"/>
              <a:t>В </a:t>
            </a:r>
            <a:r>
              <a:rPr lang="en-US" sz="2100" dirty="0" err="1"/>
              <a:t>боковом</a:t>
            </a:r>
            <a:r>
              <a:rPr lang="en-US" sz="2100" dirty="0"/>
              <a:t> </a:t>
            </a:r>
            <a:r>
              <a:rPr lang="en-US" sz="2100" dirty="0" err="1"/>
              <a:t>меню</a:t>
            </a:r>
            <a:r>
              <a:rPr lang="en-US" sz="2100" dirty="0"/>
              <a:t> </a:t>
            </a:r>
            <a:r>
              <a:rPr lang="en-US" sz="2100" dirty="0" err="1"/>
              <a:t>выбрать</a:t>
            </a:r>
            <a:r>
              <a:rPr lang="en-US" sz="2100" dirty="0"/>
              <a:t> </a:t>
            </a:r>
            <a:r>
              <a:rPr lang="en-US" sz="2100" dirty="0" err="1"/>
              <a:t>раздел</a:t>
            </a:r>
            <a:r>
              <a:rPr lang="en-US" sz="2100" dirty="0"/>
              <a:t> “</a:t>
            </a:r>
            <a:r>
              <a:rPr lang="en-US" sz="2100" dirty="0" err="1" smtClean="0"/>
              <a:t>Тестировщик</a:t>
            </a:r>
            <a:r>
              <a:rPr lang="ru-RU" sz="2100" dirty="0" smtClean="0"/>
              <a:t>и</a:t>
            </a:r>
            <a:r>
              <a:rPr lang="en-US" sz="2100" dirty="0" smtClean="0"/>
              <a:t>”</a:t>
            </a:r>
            <a:endParaRPr sz="21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 dirty="0" err="1"/>
              <a:t>Кликнуть</a:t>
            </a:r>
            <a:r>
              <a:rPr lang="en-US" sz="2100" dirty="0"/>
              <a:t> </a:t>
            </a:r>
            <a:r>
              <a:rPr lang="en-US" sz="2100" dirty="0" err="1"/>
              <a:t>на</a:t>
            </a:r>
            <a:r>
              <a:rPr lang="en-US" sz="2100" dirty="0"/>
              <a:t> </a:t>
            </a:r>
            <a:r>
              <a:rPr lang="en-US" sz="2100" dirty="0" err="1"/>
              <a:t>иконку</a:t>
            </a:r>
            <a:r>
              <a:rPr lang="en-US" sz="2100" dirty="0"/>
              <a:t> + </a:t>
            </a:r>
            <a:r>
              <a:rPr lang="en-US" sz="2100" dirty="0" err="1"/>
              <a:t>для</a:t>
            </a:r>
            <a:r>
              <a:rPr lang="en-US" sz="2100" dirty="0"/>
              <a:t> </a:t>
            </a:r>
            <a:r>
              <a:rPr lang="en-US" sz="2100" dirty="0" err="1"/>
              <a:t>добавления</a:t>
            </a:r>
            <a:r>
              <a:rPr lang="en-US" sz="2100" dirty="0"/>
              <a:t> </a:t>
            </a:r>
            <a:r>
              <a:rPr lang="en-US" sz="2100" dirty="0" err="1"/>
              <a:t>нового</a:t>
            </a:r>
            <a:r>
              <a:rPr lang="en-US" sz="2100" dirty="0"/>
              <a:t> </a:t>
            </a:r>
            <a:r>
              <a:rPr lang="en-US" sz="2100" dirty="0" err="1"/>
              <a:t>аккаунта</a:t>
            </a: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100" dirty="0"/>
          </a:p>
        </p:txBody>
      </p:sp>
      <p:sp>
        <p:nvSpPr>
          <p:cNvPr id="252" name="Google Shape;252;p22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79C6BB"/>
          </a:solidFill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Особенности тестирования подписок в iOS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 rotWithShape="1">
          <a:blip r:embed="rId4">
            <a:alphaModFix/>
          </a:blip>
          <a:srcRect t="1" r="50410" b="1122"/>
          <a:stretch/>
        </p:blipFill>
        <p:spPr>
          <a:xfrm>
            <a:off x="343628" y="1084240"/>
            <a:ext cx="4440100" cy="38821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6" name="Google Shape;2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4707" y="1236677"/>
            <a:ext cx="5704621" cy="37069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5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2127</Words>
  <Application>Microsoft Office PowerPoint</Application>
  <PresentationFormat>Произвольный</PresentationFormat>
  <Paragraphs>300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Open Sans</vt:lpstr>
      <vt:lpstr>PT Sans Narrow</vt:lpstr>
      <vt:lpstr>Times New Roman</vt:lpstr>
      <vt:lpstr>Tropic</vt:lpstr>
      <vt:lpstr>Особенности  тестирования подписок в iOS</vt:lpstr>
      <vt:lpstr>Яна Корсунская</vt:lpstr>
      <vt:lpstr>Покупки</vt:lpstr>
      <vt:lpstr>Переводчик </vt:lpstr>
      <vt:lpstr>Внедрить подписки</vt:lpstr>
      <vt:lpstr>Типы In-App Purchase в iOS</vt:lpstr>
      <vt:lpstr>Процесс покупок в iOS</vt:lpstr>
      <vt:lpstr>Жизненный цикл подписки и действия</vt:lpstr>
      <vt:lpstr>Тестовое окружение - Sandbox</vt:lpstr>
      <vt:lpstr>Длительность подписок в Sandbox</vt:lpstr>
      <vt:lpstr>Действия в Sandbox</vt:lpstr>
      <vt:lpstr>Ожидание</vt:lpstr>
      <vt:lpstr>Receipt (счет, чек, рецепт...)</vt:lpstr>
      <vt:lpstr>Receipt</vt:lpstr>
      <vt:lpstr>Receipt</vt:lpstr>
      <vt:lpstr>Receipt</vt:lpstr>
      <vt:lpstr>Receipt</vt:lpstr>
      <vt:lpstr>Receipt</vt:lpstr>
      <vt:lpstr>Receipt</vt:lpstr>
      <vt:lpstr>Debug-Panel в приложении</vt:lpstr>
      <vt:lpstr>Итоги локализации проблемы</vt:lpstr>
      <vt:lpstr>Проблемы на стороне Sandbox</vt:lpstr>
      <vt:lpstr>На что обратить внимание:</vt:lpstr>
      <vt:lpstr>Итого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тестирования подписок в iOS</dc:title>
  <dc:creator>Yana Korsunskaya</dc:creator>
  <cp:lastModifiedBy>Vladislav Orlikov</cp:lastModifiedBy>
  <cp:revision>32</cp:revision>
  <cp:lastPrinted>2019-05-30T07:24:16Z</cp:lastPrinted>
  <dcterms:modified xsi:type="dcterms:W3CDTF">2019-05-31T06:23:03Z</dcterms:modified>
</cp:coreProperties>
</file>