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4"/>
  </p:notesMasterIdLst>
  <p:handoutMasterIdLst>
    <p:handoutMasterId r:id="rId45"/>
  </p:handoutMasterIdLst>
  <p:sldIdLst>
    <p:sldId id="256" r:id="rId2"/>
    <p:sldId id="266" r:id="rId3"/>
    <p:sldId id="267" r:id="rId4"/>
    <p:sldId id="302" r:id="rId5"/>
    <p:sldId id="262" r:id="rId6"/>
    <p:sldId id="269" r:id="rId7"/>
    <p:sldId id="261" r:id="rId8"/>
    <p:sldId id="311" r:id="rId9"/>
    <p:sldId id="310" r:id="rId10"/>
    <p:sldId id="268" r:id="rId11"/>
    <p:sldId id="307" r:id="rId12"/>
    <p:sldId id="303" r:id="rId13"/>
    <p:sldId id="304" r:id="rId14"/>
    <p:sldId id="273" r:id="rId15"/>
    <p:sldId id="277" r:id="rId16"/>
    <p:sldId id="275" r:id="rId17"/>
    <p:sldId id="276" r:id="rId18"/>
    <p:sldId id="306" r:id="rId19"/>
    <p:sldId id="280" r:id="rId20"/>
    <p:sldId id="281" r:id="rId21"/>
    <p:sldId id="282" r:id="rId22"/>
    <p:sldId id="283" r:id="rId23"/>
    <p:sldId id="308" r:id="rId24"/>
    <p:sldId id="305" r:id="rId25"/>
    <p:sldId id="285" r:id="rId26"/>
    <p:sldId id="284" r:id="rId27"/>
    <p:sldId id="309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300" r:id="rId42"/>
    <p:sldId id="301" r:id="rId4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CE06AE0-7971-4ABB-845B-9D0D1543D13D}">
          <p14:sldIdLst>
            <p14:sldId id="256"/>
            <p14:sldId id="266"/>
            <p14:sldId id="267"/>
            <p14:sldId id="302"/>
            <p14:sldId id="262"/>
            <p14:sldId id="269"/>
            <p14:sldId id="261"/>
            <p14:sldId id="311"/>
            <p14:sldId id="310"/>
            <p14:sldId id="268"/>
            <p14:sldId id="307"/>
            <p14:sldId id="303"/>
            <p14:sldId id="304"/>
            <p14:sldId id="273"/>
            <p14:sldId id="277"/>
            <p14:sldId id="275"/>
            <p14:sldId id="276"/>
            <p14:sldId id="306"/>
            <p14:sldId id="280"/>
            <p14:sldId id="281"/>
            <p14:sldId id="282"/>
            <p14:sldId id="283"/>
            <p14:sldId id="308"/>
            <p14:sldId id="305"/>
            <p14:sldId id="285"/>
            <p14:sldId id="284"/>
            <p14:sldId id="309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300"/>
            <p14:sldId id="3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78" autoAdjust="0"/>
    <p:restoredTop sz="86408" autoAdjust="0"/>
  </p:normalViewPr>
  <p:slideViewPr>
    <p:cSldViewPr snapToObjects="1">
      <p:cViewPr>
        <p:scale>
          <a:sx n="66" d="100"/>
          <a:sy n="66" d="100"/>
        </p:scale>
        <p:origin x="-124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26.03.2014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26.03.2014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1737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FA0E0-7B32-419E-9080-3FEFB6EE4C6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r>
              <a:rPr lang="ru-RU" sz="3200" dirty="0"/>
              <a:t>Развитие унаследованного </a:t>
            </a:r>
            <a:r>
              <a:rPr lang="ru-RU" sz="3200" dirty="0" err="1"/>
              <a:t>фреймворка</a:t>
            </a:r>
            <a:r>
              <a:rPr lang="ru-RU" sz="3200" dirty="0"/>
              <a:t> тестирования</a:t>
            </a:r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Илья </a:t>
            </a:r>
            <a:r>
              <a:rPr lang="ru-RU" dirty="0" err="1" smtClean="0">
                <a:solidFill>
                  <a:srgbClr val="898989"/>
                </a:solidFill>
              </a:rPr>
              <a:t>Ляукин</a:t>
            </a:r>
            <a:r>
              <a:rPr lang="ru-RU" dirty="0" smtClean="0">
                <a:solidFill>
                  <a:srgbClr val="898989"/>
                </a:solidFill>
              </a:rPr>
              <a:t>. </a:t>
            </a:r>
            <a:r>
              <a:rPr lang="en-US" dirty="0" smtClean="0">
                <a:solidFill>
                  <a:srgbClr val="898989"/>
                </a:solidFill>
              </a:rPr>
              <a:t>Align Technology,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Рассмотрим хороший случай…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Внутренняя разработка, разработчики сидят в 10 метрах от нас</a:t>
            </a:r>
          </a:p>
          <a:p>
            <a:pPr lvl="1"/>
            <a:r>
              <a:rPr lang="ru-RU" dirty="0" smtClean="0"/>
              <a:t>Приложение в фазе активной разработки</a:t>
            </a:r>
          </a:p>
          <a:p>
            <a:pPr lvl="1"/>
            <a:r>
              <a:rPr lang="ru-RU" dirty="0" smtClean="0"/>
              <a:t>Нормальный пользовательский интерфейс </a:t>
            </a:r>
            <a:r>
              <a:rPr lang="en-US" dirty="0" smtClean="0"/>
              <a:t>(web)</a:t>
            </a:r>
          </a:p>
          <a:p>
            <a:pPr lvl="1"/>
            <a:r>
              <a:rPr lang="ru-RU" dirty="0" smtClean="0"/>
              <a:t>Существует набор тестов, написанных с использованием устаревшего инструмента (</a:t>
            </a:r>
            <a:r>
              <a:rPr lang="en-US" dirty="0" err="1" smtClean="0"/>
              <a:t>qtp</a:t>
            </a:r>
            <a:r>
              <a:rPr lang="en-US" dirty="0" smtClean="0"/>
              <a:t>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5750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err="1" smtClean="0"/>
              <a:t>qtp</a:t>
            </a:r>
            <a:r>
              <a:rPr lang="en-US" dirty="0" smtClean="0"/>
              <a:t>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marL="457200" lvl="1" indent="0">
              <a:buNone/>
            </a:pPr>
            <a:endParaRPr lang="ru-RU" dirty="0" smtClean="0"/>
          </a:p>
        </p:txBody>
      </p:sp>
      <p:sp>
        <p:nvSpPr>
          <p:cNvPr id="2" name="AutoShape 2" descr="mk:@MSITStore:C:\Program%20Files%20(x86)\HP\QuickTest%20Professional\help\Tutorial.chm::/images/QTP_Window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57" y="1417638"/>
            <a:ext cx="7315200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74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Расширять старые или писать новые?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0"/>
            <a:ext cx="3962400" cy="3657599"/>
          </a:xfrm>
        </p:spPr>
        <p:txBody>
          <a:bodyPr/>
          <a:lstStyle/>
          <a:p>
            <a:pPr lvl="1"/>
            <a:r>
              <a:rPr lang="ru-RU" sz="1600" dirty="0" smtClean="0"/>
              <a:t>Расширение тестового покрытия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1600" dirty="0" smtClean="0"/>
              <a:t>Не надо писать базовые вещи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1600" dirty="0" smtClean="0"/>
              <a:t>Не надо тратить время на исследование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sz="1600" dirty="0" smtClean="0"/>
              <a:t>Мы наследуем все недостатки существующего подхода, такие как ограниченная концепция (</a:t>
            </a:r>
            <a:r>
              <a:rPr lang="en-US" sz="1600" dirty="0" smtClean="0"/>
              <a:t>data driven </a:t>
            </a:r>
            <a:r>
              <a:rPr lang="ru-RU" sz="1600" dirty="0" smtClean="0"/>
              <a:t>вместо </a:t>
            </a:r>
            <a:r>
              <a:rPr lang="en-US" sz="1600" dirty="0" smtClean="0"/>
              <a:t>behavior driven), </a:t>
            </a:r>
            <a:r>
              <a:rPr lang="ru-RU" sz="1600" dirty="0" smtClean="0"/>
              <a:t>устаревший инструмент или невыразительный язык программирования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4572000" y="1600200"/>
            <a:ext cx="4267199" cy="548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ru-RU" sz="1600" smtClean="0"/>
              <a:t>Создание нового фреймворка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1600" smtClean="0"/>
              <a:t>Позволяет выбрать наиболее подходящие технологии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1600" smtClean="0"/>
              <a:t>Позволяет учесть недостатки старого подхода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sz="1600" smtClean="0"/>
              <a:t>Нет скрытых особенностей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sz="1600" smtClean="0"/>
              <a:t>Требуется существенное время, для того чтобы сделать хотя бы что-то работающее («тест авторизации», который сам по себе не нужен)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44948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Выбор технологии?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609600" y="1600200"/>
            <a:ext cx="3962400" cy="365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600" dirty="0" smtClean="0"/>
              <a:t>“Out of the box”</a:t>
            </a:r>
            <a:r>
              <a:rPr lang="ru-RU" sz="1600" dirty="0" smtClean="0"/>
              <a:t> решения (</a:t>
            </a:r>
            <a:r>
              <a:rPr lang="en-US" sz="1600" dirty="0" err="1" smtClean="0"/>
              <a:t>TestComplete</a:t>
            </a:r>
            <a:r>
              <a:rPr lang="en-US" sz="1600" dirty="0" smtClean="0"/>
              <a:t> etc.)</a:t>
            </a:r>
          </a:p>
          <a:p>
            <a:pPr lvl="1"/>
            <a:endParaRPr lang="ru-RU" sz="1600" dirty="0" smtClean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572000" y="1600200"/>
            <a:ext cx="4267199" cy="548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ru-RU" sz="1600" dirty="0" smtClean="0"/>
              <a:t>Создание своего решения на основе существующих библиотек / </a:t>
            </a:r>
            <a:r>
              <a:rPr lang="ru-RU" sz="1600" dirty="0" err="1" smtClean="0"/>
              <a:t>фреймворков</a:t>
            </a:r>
            <a:r>
              <a:rPr lang="ru-RU" sz="1600" dirty="0" smtClean="0"/>
              <a:t>, каждый из которых решает свою задачу</a:t>
            </a:r>
          </a:p>
        </p:txBody>
      </p:sp>
    </p:spTree>
    <p:extLst>
      <p:ext uri="{BB962C8B-B14F-4D97-AF65-F5344CB8AC3E}">
        <p14:creationId xmlns:p14="http://schemas.microsoft.com/office/powerpoint/2010/main" val="304129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Немного технической информации…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Мы используем </a:t>
            </a:r>
            <a:r>
              <a:rPr lang="en-US" dirty="0" smtClean="0"/>
              <a:t>Selenium 2 (</a:t>
            </a:r>
            <a:r>
              <a:rPr lang="en-US" dirty="0" err="1" smtClean="0"/>
              <a:t>webdriver</a:t>
            </a:r>
            <a:r>
              <a:rPr lang="en-US" dirty="0" smtClean="0"/>
              <a:t>), python binding.</a:t>
            </a:r>
          </a:p>
          <a:p>
            <a:pPr lvl="1"/>
            <a:r>
              <a:rPr lang="ru-RU" dirty="0" smtClean="0"/>
              <a:t>Мы используем </a:t>
            </a:r>
            <a:r>
              <a:rPr lang="en-US" dirty="0" smtClean="0"/>
              <a:t>nose </a:t>
            </a:r>
            <a:r>
              <a:rPr lang="ru-RU" dirty="0" smtClean="0"/>
              <a:t>с плагином </a:t>
            </a:r>
            <a:r>
              <a:rPr lang="en-US" dirty="0" smtClean="0"/>
              <a:t>freshen, </a:t>
            </a:r>
            <a:r>
              <a:rPr lang="ru-RU" dirty="0" smtClean="0"/>
              <a:t>который позволяет писать тесты как сценарии</a:t>
            </a:r>
            <a:endParaRPr lang="ru-RU" dirty="0"/>
          </a:p>
          <a:p>
            <a:pPr lvl="1"/>
            <a:r>
              <a:rPr lang="ru-RU" dirty="0" smtClean="0"/>
              <a:t>Мы используем </a:t>
            </a:r>
            <a:r>
              <a:rPr lang="en-US" dirty="0" err="1" smtClean="0"/>
              <a:t>nose+multiprocess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grid </a:t>
            </a:r>
            <a:r>
              <a:rPr lang="ru-RU" dirty="0" smtClean="0"/>
              <a:t>для </a:t>
            </a:r>
            <a:r>
              <a:rPr lang="ru-RU" dirty="0" err="1" smtClean="0"/>
              <a:t>распраллеливания</a:t>
            </a:r>
            <a:endParaRPr lang="ru-RU" dirty="0" smtClean="0"/>
          </a:p>
          <a:p>
            <a:pPr lvl="1"/>
            <a:r>
              <a:rPr lang="ru-RU" dirty="0" smtClean="0"/>
              <a:t>Мы используем систему непрерывной интеграции </a:t>
            </a:r>
            <a:r>
              <a:rPr lang="en-US" dirty="0" smtClean="0"/>
              <a:t>(bamboo) </a:t>
            </a:r>
            <a:r>
              <a:rPr lang="ru-RU" dirty="0" smtClean="0"/>
              <a:t>для запусков и хранения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263823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Немного технической информации…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Пример сценария</a:t>
            </a:r>
          </a:p>
          <a:p>
            <a:pPr lvl="1"/>
            <a:endParaRPr lang="ru-RU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latin typeface="Courier" pitchFamily="34" charset="0"/>
              </a:rPr>
              <a:t>  Scenario</a:t>
            </a:r>
            <a:r>
              <a:rPr lang="en-US" sz="1600" dirty="0">
                <a:latin typeface="Courier" pitchFamily="34" charset="0"/>
              </a:rPr>
              <a:t>: Staff creation and login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Given I am authorized as </a:t>
            </a:r>
            <a:r>
              <a:rPr lang="en-US" sz="1600" dirty="0" err="1">
                <a:latin typeface="Courier" pitchFamily="34" charset="0"/>
              </a:rPr>
              <a:t>en_US</a:t>
            </a:r>
            <a:r>
              <a:rPr lang="en-US" sz="1600" dirty="0">
                <a:latin typeface="Courier" pitchFamily="34" charset="0"/>
              </a:rPr>
              <a:t> doctor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have Staff logins enabled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When I am on Account tab in IDS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When I am on Staff Accounts tab in IDS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create new staff member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Then I landed on Staff Accounts page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current staff member in Staffs </a:t>
            </a:r>
            <a:r>
              <a:rPr lang="en-US" sz="1600" dirty="0" smtClean="0">
                <a:latin typeface="Courier" pitchFamily="34" charset="0"/>
              </a:rPr>
              <a:t>table</a:t>
            </a: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  Given I am authorized as current staff member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Then I landed on GATI page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correct salutation for current staff user</a:t>
            </a:r>
            <a:endParaRPr lang="en-US" sz="16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36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Немного технической информации…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Параметризация</a:t>
            </a:r>
          </a:p>
          <a:p>
            <a:pPr lvl="1"/>
            <a:endParaRPr lang="ru-RU" dirty="0" smtClean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09600" y="2468563"/>
            <a:ext cx="7772400" cy="32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>
                <a:latin typeface="Courier" pitchFamily="34" charset="0"/>
              </a:rPr>
              <a:t> Scenario Outline: Verify primary submissions for IDS and RDS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Given I am authorized as &lt;doctor&gt; doctor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have Intra oral scanning disabled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have a patient with &lt;order&gt; Primary order submitted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When I am on Patient File page in &lt;app&gt;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Then I see Patient ID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transient status as Waiting for patient's records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And I see last final status as Prescription submitted</a:t>
            </a:r>
          </a:p>
          <a:p>
            <a:pPr algn="l"/>
            <a:endParaRPr lang="en-US" sz="1600" dirty="0">
              <a:latin typeface="Courier" pitchFamily="34" charset="0"/>
            </a:endParaRPr>
          </a:p>
          <a:p>
            <a:pPr algn="l"/>
            <a:r>
              <a:rPr lang="en-US" sz="1600" dirty="0">
                <a:latin typeface="Courier" pitchFamily="34" charset="0"/>
              </a:rPr>
              <a:t>  Examples: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| doctor  | order   | app |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| any RDS | </a:t>
            </a:r>
            <a:r>
              <a:rPr lang="en-US" sz="1600" dirty="0" err="1">
                <a:latin typeface="Courier" pitchFamily="34" charset="0"/>
              </a:rPr>
              <a:t>Realine</a:t>
            </a:r>
            <a:r>
              <a:rPr lang="en-US" sz="1600" dirty="0">
                <a:latin typeface="Courier" pitchFamily="34" charset="0"/>
              </a:rPr>
              <a:t> | RDS |</a:t>
            </a:r>
          </a:p>
          <a:p>
            <a:pPr algn="l"/>
            <a:r>
              <a:rPr lang="en-US" sz="1600" dirty="0">
                <a:latin typeface="Courier" pitchFamily="34" charset="0"/>
              </a:rPr>
              <a:t>    | </a:t>
            </a:r>
            <a:r>
              <a:rPr lang="en-US" sz="1600" dirty="0" err="1">
                <a:latin typeface="Courier" pitchFamily="34" charset="0"/>
              </a:rPr>
              <a:t>en_GB</a:t>
            </a:r>
            <a:r>
              <a:rPr lang="en-US" sz="1600" dirty="0">
                <a:latin typeface="Courier" pitchFamily="34" charset="0"/>
              </a:rPr>
              <a:t>   | Lite    | IDS |</a:t>
            </a:r>
            <a:endParaRPr lang="en-US" sz="16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47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До</a:t>
            </a:r>
          </a:p>
          <a:p>
            <a:pPr lvl="2"/>
            <a:r>
              <a:rPr lang="ru-RU" dirty="0" smtClean="0"/>
              <a:t>Тесты на новый функционал часто дописывались после релиза, чтобы включить в регрессию</a:t>
            </a:r>
          </a:p>
          <a:p>
            <a:pPr lvl="1"/>
            <a:r>
              <a:rPr lang="ru-RU" dirty="0" smtClean="0"/>
              <a:t>После</a:t>
            </a:r>
          </a:p>
          <a:p>
            <a:pPr lvl="2"/>
            <a:r>
              <a:rPr lang="ru-RU" dirty="0" smtClean="0"/>
              <a:t>Порядка 80% тестовых сценариев готовы до первой фазы тестирования</a:t>
            </a:r>
          </a:p>
          <a:p>
            <a:pPr lvl="2"/>
            <a:r>
              <a:rPr lang="ru-RU" dirty="0" smtClean="0"/>
              <a:t>Их реализация готова в начале первой фазы тестирования</a:t>
            </a:r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182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Плюсы и минусы нового решения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Сценарии отделены от реализации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Изоляция внешних систем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Приложение и тесты в разных </a:t>
            </a:r>
            <a:r>
              <a:rPr lang="ru-RU" dirty="0" err="1" smtClean="0"/>
              <a:t>репозиториях</a:t>
            </a:r>
            <a:endParaRPr lang="ru-RU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Используется пользовательский интерфейс там где нужно лишь создать, изменить или получить данные</a:t>
            </a:r>
          </a:p>
          <a:p>
            <a:pPr lvl="2"/>
            <a:endParaRPr lang="ru-RU" dirty="0" smtClean="0"/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9119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Сценарии отделены от </a:t>
            </a:r>
            <a:r>
              <a:rPr lang="ru-RU" dirty="0" smtClean="0"/>
              <a:t>реализации</a:t>
            </a:r>
            <a:endParaRPr lang="en-US" dirty="0" smtClean="0"/>
          </a:p>
          <a:p>
            <a:pPr marL="914400" lvl="2" indent="0">
              <a:buNone/>
            </a:pPr>
            <a:r>
              <a:rPr lang="ru-RU" dirty="0">
                <a:solidFill>
                  <a:schemeClr val="accent6"/>
                </a:solidFill>
              </a:rPr>
              <a:t>*</a:t>
            </a:r>
            <a:r>
              <a:rPr lang="en-US" dirty="0">
                <a:solidFill>
                  <a:schemeClr val="accent6"/>
                </a:solidFill>
              </a:rPr>
              <a:t>.feature 26236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smtClean="0">
                <a:solidFill>
                  <a:schemeClr val="accent6"/>
                </a:solidFill>
              </a:rPr>
              <a:t>строк</a:t>
            </a:r>
            <a:endParaRPr lang="ru-RU" dirty="0">
              <a:solidFill>
                <a:srgbClr val="00B050"/>
              </a:solidFill>
            </a:endParaRPr>
          </a:p>
          <a:p>
            <a:pPr marL="914400" lvl="2" indent="0">
              <a:buNone/>
            </a:pPr>
            <a:r>
              <a:rPr lang="ru-RU" dirty="0">
                <a:solidFill>
                  <a:srgbClr val="00B050"/>
                </a:solidFill>
              </a:rPr>
              <a:t>*</a:t>
            </a:r>
            <a:r>
              <a:rPr lang="en-US" dirty="0">
                <a:solidFill>
                  <a:srgbClr val="00B050"/>
                </a:solidFill>
              </a:rPr>
              <a:t>.</a:t>
            </a:r>
            <a:r>
              <a:rPr lang="en-US" dirty="0" err="1">
                <a:solidFill>
                  <a:srgbClr val="00B050"/>
                </a:solidFill>
              </a:rPr>
              <a:t>py</a:t>
            </a:r>
            <a:r>
              <a:rPr lang="en-US" dirty="0">
                <a:solidFill>
                  <a:srgbClr val="00B050"/>
                </a:solidFill>
              </a:rPr>
              <a:t> 11039 </a:t>
            </a:r>
            <a:r>
              <a:rPr lang="ru-RU" dirty="0" smtClean="0">
                <a:solidFill>
                  <a:srgbClr val="00B050"/>
                </a:solidFill>
              </a:rPr>
              <a:t>строк</a:t>
            </a:r>
            <a:endParaRPr lang="ru-RU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Вариант 1. Разработчики решаются поддерживать тесты самостоятельно. Мы готовы к этому – нужно переписать лишь реализацию, сценарии остаются!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Вариант 2. Разработчики решаются переписать приложение на </a:t>
            </a:r>
            <a:r>
              <a:rPr lang="en-US" dirty="0" smtClean="0"/>
              <a:t>ruby. </a:t>
            </a:r>
            <a:r>
              <a:rPr lang="ru-RU" dirty="0" smtClean="0"/>
              <a:t>Мы готовы к этому – нужно лишь реализовать шаги на</a:t>
            </a:r>
            <a:r>
              <a:rPr lang="en-US" dirty="0"/>
              <a:t> </a:t>
            </a:r>
            <a:r>
              <a:rPr lang="en-US" dirty="0" smtClean="0"/>
              <a:t>Cucumber, </a:t>
            </a:r>
            <a:r>
              <a:rPr lang="ru-RU" dirty="0" smtClean="0"/>
              <a:t>сценарии остаются!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913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Обо мне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marL="457200" lvl="1" indent="0">
              <a:buNone/>
            </a:pPr>
            <a:r>
              <a:rPr lang="ru-RU" dirty="0" smtClean="0"/>
              <a:t>Илья </a:t>
            </a:r>
            <a:r>
              <a:rPr lang="ru-RU" dirty="0" err="1" smtClean="0"/>
              <a:t>Ляукин</a:t>
            </a:r>
            <a:r>
              <a:rPr lang="en-US" dirty="0" smtClean="0"/>
              <a:t>, Align Technology</a:t>
            </a:r>
            <a:endParaRPr lang="ru-RU" dirty="0" smtClean="0"/>
          </a:p>
          <a:p>
            <a:pPr marL="457200" lvl="1" indent="0">
              <a:buNone/>
            </a:pPr>
            <a:r>
              <a:rPr lang="en-US" dirty="0" smtClean="0"/>
              <a:t>ilyaukin@aligntech.com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457200" lvl="1" indent="0">
              <a:buNone/>
            </a:pPr>
            <a:r>
              <a:rPr lang="ru-RU" dirty="0" smtClean="0"/>
              <a:t>Занимаюсь тестированием </a:t>
            </a:r>
            <a:r>
              <a:rPr lang="en-US" dirty="0" smtClean="0"/>
              <a:t>~10 </a:t>
            </a:r>
            <a:r>
              <a:rPr lang="ru-RU" dirty="0" smtClean="0"/>
              <a:t>лет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457200" lvl="1" indent="0">
              <a:buNone/>
            </a:pPr>
            <a:r>
              <a:rPr lang="ru-RU" dirty="0" smtClean="0"/>
              <a:t>Последние три года занимаюсь автоматизацией тестирования в </a:t>
            </a:r>
            <a:r>
              <a:rPr lang="en-US" dirty="0" smtClean="0"/>
              <a:t>Align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871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Изоляция внешних </a:t>
            </a:r>
            <a:r>
              <a:rPr lang="ru-RU" dirty="0" smtClean="0"/>
              <a:t>систем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Нам не нужно разворачивать весь стек приложений, чтобы протестировать нашу систему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Дисфункция внешней системы не мешает нашему тестированию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13954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Приложение и тесты в разных </a:t>
            </a:r>
            <a:r>
              <a:rPr lang="ru-RU" dirty="0" err="1"/>
              <a:t>репозиториях</a:t>
            </a:r>
            <a:endParaRPr lang="ru-RU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Разработчики не владеют кодом тестов, также как и </a:t>
            </a:r>
            <a:r>
              <a:rPr lang="en-US" dirty="0" smtClean="0"/>
              <a:t>QA </a:t>
            </a:r>
            <a:r>
              <a:rPr lang="ru-RU" dirty="0" smtClean="0"/>
              <a:t>не владеют кодом приложения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Мешает непрерывной интеграции</a:t>
            </a:r>
          </a:p>
          <a:p>
            <a:pPr lvl="3"/>
            <a:r>
              <a:rPr lang="ru-RU" dirty="0" smtClean="0"/>
              <a:t>Если сделано изменение, не совместимое с </a:t>
            </a:r>
            <a:r>
              <a:rPr lang="en-US" dirty="0" smtClean="0"/>
              <a:t>UI </a:t>
            </a:r>
            <a:r>
              <a:rPr lang="ru-RU" dirty="0" smtClean="0"/>
              <a:t>тестами, починить его можно только в следующем </a:t>
            </a:r>
            <a:r>
              <a:rPr lang="ru-RU" dirty="0" err="1" smtClean="0"/>
              <a:t>билде</a:t>
            </a:r>
            <a:endParaRPr lang="ru-RU" dirty="0" smtClean="0"/>
          </a:p>
          <a:p>
            <a:pPr lvl="3"/>
            <a:r>
              <a:rPr lang="ru-RU" dirty="0" smtClean="0"/>
              <a:t>Разработчики просто не хотят видеть красный </a:t>
            </a:r>
            <a:r>
              <a:rPr lang="ru-RU" dirty="0" err="1" smtClean="0"/>
              <a:t>билд</a:t>
            </a:r>
            <a:r>
              <a:rPr lang="ru-RU" dirty="0"/>
              <a:t> </a:t>
            </a:r>
            <a:r>
              <a:rPr lang="ru-RU" dirty="0" smtClean="0"/>
              <a:t>из-за того что упали </a:t>
            </a:r>
            <a:r>
              <a:rPr lang="en-US" dirty="0" smtClean="0"/>
              <a:t>UI </a:t>
            </a:r>
            <a:r>
              <a:rPr lang="ru-RU" dirty="0" smtClean="0"/>
              <a:t>тесты</a:t>
            </a:r>
          </a:p>
        </p:txBody>
      </p:sp>
    </p:spTree>
    <p:extLst>
      <p:ext uri="{BB962C8B-B14F-4D97-AF65-F5344CB8AC3E}">
        <p14:creationId xmlns:p14="http://schemas.microsoft.com/office/powerpoint/2010/main" val="30025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/>
              <a:t>Используется пользовательский интерфейс там где нужно лишь создать, изменить или получить данные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Львиная доля времени выполнения тестов уходит на подготовку тестовых данных</a:t>
            </a:r>
          </a:p>
        </p:txBody>
      </p:sp>
    </p:spTree>
    <p:extLst>
      <p:ext uri="{BB962C8B-B14F-4D97-AF65-F5344CB8AC3E}">
        <p14:creationId xmlns:p14="http://schemas.microsoft.com/office/powerpoint/2010/main" val="213679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Обзор результатов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До</a:t>
            </a:r>
          </a:p>
          <a:p>
            <a:pPr lvl="2"/>
            <a:r>
              <a:rPr lang="ru-RU" dirty="0" smtClean="0"/>
              <a:t>Тесты на новый функционал часто дописывались после релиза, чтобы включить в регрессию</a:t>
            </a:r>
          </a:p>
          <a:p>
            <a:pPr lvl="1"/>
            <a:r>
              <a:rPr lang="ru-RU" dirty="0" smtClean="0"/>
              <a:t>После</a:t>
            </a:r>
          </a:p>
          <a:p>
            <a:pPr lvl="2"/>
            <a:r>
              <a:rPr lang="ru-RU" dirty="0" smtClean="0"/>
              <a:t>Порядка 80% тестовых сценариев готовы до первой фазы тестирования</a:t>
            </a:r>
          </a:p>
          <a:p>
            <a:pPr lvl="2"/>
            <a:r>
              <a:rPr lang="ru-RU" dirty="0" smtClean="0"/>
              <a:t>Их реализация готова в начале первой фазы тестирования</a:t>
            </a:r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6979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Расширять старые или писать новые?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Чем раньше начать разрабатывать новый </a:t>
            </a:r>
            <a:r>
              <a:rPr lang="ru-RU" dirty="0" err="1" smtClean="0"/>
              <a:t>фреймфорк</a:t>
            </a:r>
            <a:r>
              <a:rPr lang="ru-RU" dirty="0" smtClean="0"/>
              <a:t>, тем меньше издержки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429000"/>
            <a:ext cx="3686528" cy="298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6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Интеграционное тестирование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OK, </a:t>
            </a:r>
            <a:r>
              <a:rPr lang="ru-RU" dirty="0" smtClean="0"/>
              <a:t>мы протестировали наше приложение, изолировав его от внешних систем</a:t>
            </a:r>
          </a:p>
          <a:p>
            <a:pPr lvl="1"/>
            <a:r>
              <a:rPr lang="ru-RU" dirty="0" smtClean="0"/>
              <a:t>Но нам все еще нужно тестировать интеграцию</a:t>
            </a:r>
          </a:p>
          <a:p>
            <a:pPr lvl="2"/>
            <a:r>
              <a:rPr lang="ru-RU" dirty="0" smtClean="0"/>
              <a:t>Вспоминаем про </a:t>
            </a:r>
            <a:r>
              <a:rPr lang="ru-RU" dirty="0" err="1" smtClean="0"/>
              <a:t>биллинг</a:t>
            </a:r>
            <a:r>
              <a:rPr lang="ru-RU" dirty="0" smtClean="0"/>
              <a:t> 10-летней давности без </a:t>
            </a:r>
            <a:r>
              <a:rPr lang="en-US" dirty="0" smtClean="0"/>
              <a:t>API </a:t>
            </a:r>
            <a:r>
              <a:rPr lang="ru-RU" dirty="0" smtClean="0"/>
              <a:t>и </a:t>
            </a:r>
            <a:r>
              <a:rPr lang="en-US" dirty="0" smtClean="0"/>
              <a:t>web </a:t>
            </a:r>
            <a:r>
              <a:rPr lang="ru-RU" dirty="0" smtClean="0"/>
              <a:t>интерфейса</a:t>
            </a:r>
          </a:p>
        </p:txBody>
      </p:sp>
    </p:spTree>
    <p:extLst>
      <p:ext uri="{BB962C8B-B14F-4D97-AF65-F5344CB8AC3E}">
        <p14:creationId xmlns:p14="http://schemas.microsoft.com/office/powerpoint/2010/main" val="45394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158241"/>
            <a:ext cx="7315200" cy="5303520"/>
          </a:xfrm>
          <a:prstGeom prst="rect">
            <a:avLst/>
          </a:prstGeom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Интеграционное тестирование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5971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/>
              <a:t>Интеграционное тестирование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3" name="Rectangle 2"/>
          <p:cNvSpPr/>
          <p:nvPr/>
        </p:nvSpPr>
        <p:spPr>
          <a:xfrm>
            <a:off x="931963" y="3456444"/>
            <a:ext cx="1828800" cy="14176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Frontend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72377" y="3708062"/>
            <a:ext cx="1345165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ESB</a:t>
            </a:r>
            <a:endParaRPr lang="ru-RU" dirty="0"/>
          </a:p>
        </p:txBody>
      </p:sp>
      <p:sp>
        <p:nvSpPr>
          <p:cNvPr id="5" name="Left-Right Arrow 4"/>
          <p:cNvSpPr/>
          <p:nvPr/>
        </p:nvSpPr>
        <p:spPr>
          <a:xfrm>
            <a:off x="2760763" y="3922946"/>
            <a:ext cx="905618" cy="484632"/>
          </a:xfrm>
          <a:prstGeom prst="leftRightArrow">
            <a:avLst/>
          </a:prstGeom>
          <a:ln w="165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5678134" y="1783733"/>
            <a:ext cx="18288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Storage</a:t>
            </a:r>
            <a:endParaRPr lang="ru-RU" dirty="0"/>
          </a:p>
        </p:txBody>
      </p:sp>
      <p:sp>
        <p:nvSpPr>
          <p:cNvPr id="7" name="Flowchart: Multidocument 6"/>
          <p:cNvSpPr/>
          <p:nvPr/>
        </p:nvSpPr>
        <p:spPr>
          <a:xfrm>
            <a:off x="1828800" y="1981200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10" name="Flowchart: Multidocument 9"/>
          <p:cNvSpPr/>
          <p:nvPr/>
        </p:nvSpPr>
        <p:spPr>
          <a:xfrm>
            <a:off x="5678134" y="3044251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9" name="Left-Right Arrow 8"/>
          <p:cNvSpPr/>
          <p:nvPr/>
        </p:nvSpPr>
        <p:spPr>
          <a:xfrm rot="16200000">
            <a:off x="1712970" y="2855982"/>
            <a:ext cx="716292" cy="484632"/>
          </a:xfrm>
          <a:prstGeom prst="leftRightArrow">
            <a:avLst/>
          </a:prstGeom>
          <a:ln w="165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Left-Right Arrow 12"/>
          <p:cNvSpPr/>
          <p:nvPr/>
        </p:nvSpPr>
        <p:spPr>
          <a:xfrm rot="10800000">
            <a:off x="4344960" y="2059312"/>
            <a:ext cx="1333173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5750705" y="4456795"/>
            <a:ext cx="18288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Manufacturing</a:t>
            </a:r>
            <a:endParaRPr lang="ru-RU" dirty="0"/>
          </a:p>
        </p:txBody>
      </p:sp>
      <p:sp>
        <p:nvSpPr>
          <p:cNvPr id="15" name="Left-Right Arrow 14"/>
          <p:cNvSpPr/>
          <p:nvPr/>
        </p:nvSpPr>
        <p:spPr>
          <a:xfrm rot="16200000">
            <a:off x="6775546" y="3922946"/>
            <a:ext cx="583066" cy="484632"/>
          </a:xfrm>
          <a:prstGeom prst="leftRightArrow">
            <a:avLst/>
          </a:prstGeom>
          <a:ln w="165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Left-Right Arrow 15"/>
          <p:cNvSpPr/>
          <p:nvPr/>
        </p:nvSpPr>
        <p:spPr>
          <a:xfrm rot="2474751">
            <a:off x="4841599" y="4589139"/>
            <a:ext cx="1222654" cy="484632"/>
          </a:xfrm>
          <a:prstGeom prst="leftRightArrow">
            <a:avLst/>
          </a:prstGeom>
          <a:ln w="165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Flowchart: Multidocument 16"/>
          <p:cNvSpPr/>
          <p:nvPr/>
        </p:nvSpPr>
        <p:spPr>
          <a:xfrm>
            <a:off x="5452926" y="3328586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18" name="Left-Right Arrow 17"/>
          <p:cNvSpPr/>
          <p:nvPr/>
        </p:nvSpPr>
        <p:spPr>
          <a:xfrm rot="16200000">
            <a:off x="6413244" y="2581213"/>
            <a:ext cx="559168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3824777" y="5257800"/>
            <a:ext cx="1345165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Billing</a:t>
            </a:r>
            <a:endParaRPr lang="ru-RU" dirty="0"/>
          </a:p>
        </p:txBody>
      </p:sp>
      <p:sp>
        <p:nvSpPr>
          <p:cNvPr id="20" name="Left-Right Arrow 19"/>
          <p:cNvSpPr/>
          <p:nvPr/>
        </p:nvSpPr>
        <p:spPr>
          <a:xfrm rot="16200000">
            <a:off x="4027290" y="4697815"/>
            <a:ext cx="635339" cy="484632"/>
          </a:xfrm>
          <a:prstGeom prst="leftRightArrow">
            <a:avLst/>
          </a:prstGeom>
          <a:ln w="165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Left-Right Arrow 20"/>
          <p:cNvSpPr/>
          <p:nvPr/>
        </p:nvSpPr>
        <p:spPr>
          <a:xfrm rot="12600000">
            <a:off x="2062337" y="5136486"/>
            <a:ext cx="1970977" cy="484632"/>
          </a:xfrm>
          <a:prstGeom prst="leftRightArrow">
            <a:avLst/>
          </a:prstGeom>
          <a:ln w="165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7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</p:txBody>
      </p:sp>
    </p:spTree>
    <p:extLst>
      <p:ext uri="{BB962C8B-B14F-4D97-AF65-F5344CB8AC3E}">
        <p14:creationId xmlns:p14="http://schemas.microsoft.com/office/powerpoint/2010/main" val="16057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</p:txBody>
      </p:sp>
    </p:spTree>
    <p:extLst>
      <p:ext uri="{BB962C8B-B14F-4D97-AF65-F5344CB8AC3E}">
        <p14:creationId xmlns:p14="http://schemas.microsoft.com/office/powerpoint/2010/main" val="37827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2090056" y="1600201"/>
            <a:ext cx="8229600" cy="868362"/>
          </a:xfrm>
        </p:spPr>
        <p:txBody>
          <a:bodyPr/>
          <a:lstStyle/>
          <a:p>
            <a:pPr lvl="1"/>
            <a:r>
              <a:rPr lang="en-US" dirty="0" err="1" smtClean="0"/>
              <a:t>WinRunner</a:t>
            </a:r>
            <a:endParaRPr lang="en-US" dirty="0" smtClean="0"/>
          </a:p>
          <a:p>
            <a:pPr lvl="1"/>
            <a:r>
              <a:rPr lang="en-US" dirty="0" smtClean="0"/>
              <a:t>QT Pro</a:t>
            </a:r>
          </a:p>
          <a:p>
            <a:endParaRPr lang="en-US" dirty="0"/>
          </a:p>
          <a:p>
            <a:pPr lvl="1"/>
            <a:endParaRPr lang="ru-RU" dirty="0" smtClean="0"/>
          </a:p>
          <a:p>
            <a:pPr lvl="1"/>
            <a:r>
              <a:rPr lang="en-US" dirty="0" smtClean="0"/>
              <a:t>Selenium 2</a:t>
            </a:r>
          </a:p>
          <a:p>
            <a:endParaRPr lang="en-US" dirty="0"/>
          </a:p>
          <a:p>
            <a:pPr lvl="1"/>
            <a:endParaRPr lang="ru-RU" dirty="0" smtClean="0"/>
          </a:p>
          <a:p>
            <a:pPr lvl="1"/>
            <a:r>
              <a:rPr lang="en-US" dirty="0" err="1" smtClean="0"/>
              <a:t>Froglogic</a:t>
            </a:r>
            <a:r>
              <a:rPr lang="en-US" dirty="0" smtClean="0"/>
              <a:t> Squish</a:t>
            </a:r>
            <a:endParaRPr lang="ru-RU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81945"/>
            <a:ext cx="15240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3177381"/>
            <a:ext cx="1524000" cy="1371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548981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97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  <a:p>
            <a:pPr lvl="2"/>
            <a:r>
              <a:rPr lang="ru-RU" dirty="0" smtClean="0"/>
              <a:t>Автоматически выбирает машину для запуска тестов</a:t>
            </a:r>
          </a:p>
        </p:txBody>
      </p:sp>
    </p:spTree>
    <p:extLst>
      <p:ext uri="{BB962C8B-B14F-4D97-AF65-F5344CB8AC3E}">
        <p14:creationId xmlns:p14="http://schemas.microsoft.com/office/powerpoint/2010/main" val="130966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  <a:p>
            <a:pPr lvl="2"/>
            <a:r>
              <a:rPr lang="ru-RU" dirty="0" smtClean="0"/>
              <a:t>Автоматически выбирает машину для запуска тестов</a:t>
            </a:r>
          </a:p>
          <a:p>
            <a:pPr lvl="2"/>
            <a:r>
              <a:rPr lang="ru-RU" dirty="0" smtClean="0"/>
              <a:t>Имеет </a:t>
            </a:r>
            <a:r>
              <a:rPr lang="en-US" dirty="0" smtClean="0"/>
              <a:t>web </a:t>
            </a:r>
            <a:r>
              <a:rPr lang="ru-RU" dirty="0" smtClean="0"/>
              <a:t>интерфейс</a:t>
            </a:r>
          </a:p>
        </p:txBody>
      </p:sp>
    </p:spTree>
    <p:extLst>
      <p:ext uri="{BB962C8B-B14F-4D97-AF65-F5344CB8AC3E}">
        <p14:creationId xmlns:p14="http://schemas.microsoft.com/office/powerpoint/2010/main" val="15383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ROCS – legacy </a:t>
            </a:r>
            <a:r>
              <a:rPr lang="ru-RU" dirty="0" smtClean="0"/>
              <a:t>система запуска интеграционных тестов</a:t>
            </a:r>
          </a:p>
          <a:p>
            <a:pPr lvl="2"/>
            <a:r>
              <a:rPr lang="ru-RU" dirty="0" smtClean="0"/>
              <a:t>Запускает последовательно несколько </a:t>
            </a:r>
            <a:r>
              <a:rPr lang="en-US" dirty="0" err="1" smtClean="0"/>
              <a:t>qtp</a:t>
            </a:r>
            <a:r>
              <a:rPr lang="en-US" dirty="0" smtClean="0"/>
              <a:t> </a:t>
            </a:r>
            <a:r>
              <a:rPr lang="ru-RU" dirty="0" smtClean="0"/>
              <a:t>тестов, подавая на вход следующему выходную таблицу данных предыдущего</a:t>
            </a:r>
          </a:p>
          <a:p>
            <a:pPr lvl="2"/>
            <a:r>
              <a:rPr lang="ru-RU" dirty="0" smtClean="0"/>
              <a:t>Автоматически выбирает машину для запуска тестов</a:t>
            </a:r>
          </a:p>
          <a:p>
            <a:pPr lvl="2"/>
            <a:r>
              <a:rPr lang="ru-RU" dirty="0" smtClean="0"/>
              <a:t>Имеет </a:t>
            </a:r>
            <a:r>
              <a:rPr lang="en-US" dirty="0" smtClean="0"/>
              <a:t>web </a:t>
            </a:r>
            <a:r>
              <a:rPr lang="ru-RU" dirty="0" smtClean="0"/>
              <a:t>интерфейс</a:t>
            </a:r>
          </a:p>
          <a:p>
            <a:pPr lvl="2"/>
            <a:r>
              <a:rPr lang="ru-RU" dirty="0" smtClean="0"/>
              <a:t>Широко используется для регрессионного тестирования, подготовки тестовых данных и мониторинга тестовых стендов</a:t>
            </a:r>
          </a:p>
        </p:txBody>
      </p:sp>
    </p:spTree>
    <p:extLst>
      <p:ext uri="{BB962C8B-B14F-4D97-AF65-F5344CB8AC3E}">
        <p14:creationId xmlns:p14="http://schemas.microsoft.com/office/powerpoint/2010/main" val="428174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Формат записи задачи в </a:t>
            </a:r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latin typeface="Courier" pitchFamily="34" charset="0"/>
              </a:rPr>
              <a:t>  id </a:t>
            </a:r>
            <a:r>
              <a:rPr lang="ru-RU" sz="2400" dirty="0" smtClean="0">
                <a:latin typeface="Courier" pitchFamily="34" charset="0"/>
              </a:rPr>
              <a:t>шага * </a:t>
            </a:r>
            <a:r>
              <a:rPr lang="en-US" sz="2400" dirty="0" err="1" smtClean="0">
                <a:latin typeface="Courier" pitchFamily="34" charset="0"/>
              </a:rPr>
              <a:t>qtp</a:t>
            </a:r>
            <a:r>
              <a:rPr lang="en-US" sz="2400" dirty="0" smtClean="0">
                <a:latin typeface="Courier" pitchFamily="34" charset="0"/>
              </a:rPr>
              <a:t> </a:t>
            </a:r>
            <a:r>
              <a:rPr lang="ru-RU" sz="2400" dirty="0" smtClean="0">
                <a:latin typeface="Courier" pitchFamily="34" charset="0"/>
              </a:rPr>
              <a:t>тест * описание</a:t>
            </a:r>
            <a:endParaRPr lang="en-US" sz="2400" dirty="0" smtClean="0">
              <a:latin typeface="Courier" pitchFamily="34" charset="0"/>
            </a:endParaRPr>
          </a:p>
          <a:p>
            <a:pPr algn="l"/>
            <a:r>
              <a:rPr lang="en-US" sz="2400" dirty="0" smtClean="0">
                <a:latin typeface="Courier" pitchFamily="34" charset="0"/>
              </a:rPr>
              <a:t>  </a:t>
            </a:r>
            <a:r>
              <a:rPr lang="en-US" sz="2400" dirty="0">
                <a:latin typeface="Courier" pitchFamily="34" charset="0"/>
              </a:rPr>
              <a:t>id </a:t>
            </a:r>
            <a:r>
              <a:rPr lang="ru-RU" sz="2400" dirty="0" smtClean="0">
                <a:latin typeface="Courier" pitchFamily="34" charset="0"/>
              </a:rPr>
              <a:t>шага</a:t>
            </a:r>
            <a:r>
              <a:rPr lang="en-US" sz="2400" dirty="0" smtClean="0">
                <a:latin typeface="Courier" pitchFamily="34" charset="0"/>
              </a:rPr>
              <a:t>2</a:t>
            </a:r>
            <a:r>
              <a:rPr lang="ru-RU" sz="2400" dirty="0" smtClean="0">
                <a:latin typeface="Courier" pitchFamily="34" charset="0"/>
              </a:rPr>
              <a:t> </a:t>
            </a:r>
            <a:r>
              <a:rPr lang="ru-RU" sz="2400" dirty="0">
                <a:latin typeface="Courier" pitchFamily="34" charset="0"/>
              </a:rPr>
              <a:t>* </a:t>
            </a:r>
            <a:r>
              <a:rPr lang="en-US" sz="2400" dirty="0" err="1">
                <a:latin typeface="Courier" pitchFamily="34" charset="0"/>
              </a:rPr>
              <a:t>qtp</a:t>
            </a:r>
            <a:r>
              <a:rPr lang="en-US" sz="2400" dirty="0">
                <a:latin typeface="Courier" pitchFamily="34" charset="0"/>
              </a:rPr>
              <a:t> </a:t>
            </a:r>
            <a:r>
              <a:rPr lang="ru-RU" sz="2400" dirty="0">
                <a:latin typeface="Courier" pitchFamily="34" charset="0"/>
              </a:rPr>
              <a:t>тест * </a:t>
            </a:r>
            <a:r>
              <a:rPr lang="ru-RU" sz="2400" dirty="0" smtClean="0">
                <a:latin typeface="Courier" pitchFamily="34" charset="0"/>
              </a:rPr>
              <a:t>описание</a:t>
            </a:r>
            <a:endParaRPr lang="en-US" sz="2400" dirty="0" smtClean="0">
              <a:latin typeface="Courier" pitchFamily="34" charset="0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ourier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" pitchFamily="34" charset="0"/>
              </a:rPr>
              <a:t> …</a:t>
            </a:r>
            <a:endParaRPr lang="en-US" sz="24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8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Гетерогенные тесты</a:t>
            </a:r>
          </a:p>
          <a:p>
            <a:pPr lvl="1"/>
            <a:endParaRPr lang="ru-RU" dirty="0" smtClean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468563"/>
            <a:ext cx="73152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rgbClr val="000000"/>
                </a:solidFill>
                <a:latin typeface="Gill Sans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latin typeface="Courier" pitchFamily="34" charset="0"/>
              </a:rPr>
              <a:t>  id </a:t>
            </a:r>
            <a:r>
              <a:rPr lang="ru-RU" sz="2400" dirty="0" smtClean="0">
                <a:latin typeface="Courier" pitchFamily="34" charset="0"/>
              </a:rPr>
              <a:t>шага * </a:t>
            </a:r>
            <a:r>
              <a:rPr lang="en-US" sz="2400" dirty="0" err="1" smtClean="0">
                <a:latin typeface="Courier" pitchFamily="34" charset="0"/>
              </a:rPr>
              <a:t>qtp</a:t>
            </a:r>
            <a:r>
              <a:rPr lang="en-US" sz="2400" dirty="0" smtClean="0">
                <a:latin typeface="Courier" pitchFamily="34" charset="0"/>
              </a:rPr>
              <a:t> </a:t>
            </a:r>
            <a:r>
              <a:rPr lang="ru-RU" sz="2400" dirty="0" smtClean="0">
                <a:latin typeface="Courier" pitchFamily="34" charset="0"/>
              </a:rPr>
              <a:t>тест * описание</a:t>
            </a:r>
            <a:endParaRPr lang="en-US" sz="2400" dirty="0" smtClean="0">
              <a:latin typeface="Courier" pitchFamily="34" charset="0"/>
            </a:endParaRPr>
          </a:p>
          <a:p>
            <a:pPr algn="l"/>
            <a:r>
              <a:rPr lang="en-US" sz="2400" dirty="0">
                <a:latin typeface="Courier" pitchFamily="34" charset="0"/>
              </a:rPr>
              <a:t> </a:t>
            </a:r>
            <a:r>
              <a:rPr lang="en-US" sz="2400" dirty="0" smtClean="0">
                <a:latin typeface="Courier" pitchFamily="34" charset="0"/>
              </a:rPr>
              <a:t> id </a:t>
            </a:r>
            <a:r>
              <a:rPr lang="ru-RU" sz="2400" dirty="0" smtClean="0">
                <a:latin typeface="Courier" pitchFamily="34" charset="0"/>
              </a:rPr>
              <a:t>шага</a:t>
            </a:r>
            <a:r>
              <a:rPr lang="en-US" sz="2400" dirty="0" smtClean="0">
                <a:latin typeface="Courier" pitchFamily="34" charset="0"/>
              </a:rPr>
              <a:t>2</a:t>
            </a:r>
            <a:r>
              <a:rPr lang="ru-RU" sz="2400" dirty="0" smtClean="0">
                <a:latin typeface="Courier" pitchFamily="34" charset="0"/>
              </a:rPr>
              <a:t> </a:t>
            </a:r>
            <a:r>
              <a:rPr lang="ru-RU" sz="2400" dirty="0">
                <a:latin typeface="Courier" pitchFamily="34" charset="0"/>
              </a:rPr>
              <a:t>* </a:t>
            </a:r>
            <a:r>
              <a:rPr lang="en-US" sz="2400" dirty="0" err="1">
                <a:latin typeface="Courier" pitchFamily="34" charset="0"/>
              </a:rPr>
              <a:t>qtp</a:t>
            </a:r>
            <a:r>
              <a:rPr lang="en-US" sz="2400" dirty="0">
                <a:latin typeface="Courier" pitchFamily="34" charset="0"/>
              </a:rPr>
              <a:t> </a:t>
            </a:r>
            <a:r>
              <a:rPr lang="ru-RU" sz="2400" dirty="0">
                <a:latin typeface="Courier" pitchFamily="34" charset="0"/>
              </a:rPr>
              <a:t>тест * описание</a:t>
            </a:r>
            <a:endParaRPr lang="ru-RU" sz="2400" dirty="0" smtClean="0">
              <a:latin typeface="Courier" pitchFamily="34" charset="0"/>
            </a:endParaRPr>
          </a:p>
          <a:p>
            <a:pPr algn="l"/>
            <a:r>
              <a:rPr lang="en-US" sz="2400" dirty="0">
                <a:latin typeface="Courier" pitchFamily="34" charset="0"/>
              </a:rPr>
              <a:t> </a:t>
            </a:r>
            <a:r>
              <a:rPr lang="ru-RU" sz="2400" dirty="0" smtClean="0">
                <a:latin typeface="Courier" pitchFamily="34" charset="0"/>
              </a:rPr>
              <a:t> </a:t>
            </a:r>
            <a:r>
              <a:rPr lang="en-US" sz="2400" dirty="0" smtClean="0">
                <a:latin typeface="Courier" pitchFamily="34" charset="0"/>
              </a:rPr>
              <a:t>id </a:t>
            </a:r>
            <a:r>
              <a:rPr lang="ru-RU" sz="2400" dirty="0" smtClean="0">
                <a:latin typeface="Courier" pitchFamily="34" charset="0"/>
              </a:rPr>
              <a:t>шага</a:t>
            </a:r>
            <a:r>
              <a:rPr lang="en-US" sz="2400" dirty="0">
                <a:latin typeface="Courier" pitchFamily="34" charset="0"/>
              </a:rPr>
              <a:t>3</a:t>
            </a:r>
            <a:r>
              <a:rPr lang="ru-RU" sz="2400" dirty="0" smtClean="0">
                <a:latin typeface="Courier" pitchFamily="34" charset="0"/>
              </a:rPr>
              <a:t> </a:t>
            </a:r>
            <a:r>
              <a:rPr lang="en-US" sz="2400" dirty="0" smtClean="0">
                <a:latin typeface="Courier" pitchFamily="34" charset="0"/>
              </a:rPr>
              <a:t>* </a:t>
            </a:r>
            <a:r>
              <a:rPr lang="ru-RU" sz="2400" dirty="0" err="1" smtClean="0">
                <a:latin typeface="Courier" pitchFamily="34" charset="0"/>
              </a:rPr>
              <a:t>репозиторий:тест</a:t>
            </a:r>
            <a:r>
              <a:rPr lang="ru-RU" sz="2400" dirty="0" smtClean="0">
                <a:latin typeface="Courier" pitchFamily="34" charset="0"/>
              </a:rPr>
              <a:t> * описание</a:t>
            </a:r>
            <a:endParaRPr lang="en-US" sz="2400" dirty="0" smtClean="0">
              <a:latin typeface="Courier" pitchFamily="34" charset="0"/>
            </a:endParaRPr>
          </a:p>
          <a:p>
            <a:pPr algn="l"/>
            <a:r>
              <a:rPr lang="en-US" sz="2400" dirty="0" smtClean="0">
                <a:solidFill>
                  <a:srgbClr val="000000"/>
                </a:solidFill>
                <a:latin typeface="Courier" pitchFamily="34" charset="0"/>
              </a:rPr>
              <a:t>  …</a:t>
            </a:r>
            <a:endParaRPr lang="en-US" sz="2400" dirty="0">
              <a:solidFill>
                <a:srgbClr val="000000"/>
              </a:solidFill>
              <a:latin typeface="Courie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84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ROCS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Хорошее ли это решение?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Оно требует минимальных изменений, так что было сделано быстро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Это полумеры – мы оставляем старый способ параметризации </a:t>
            </a:r>
            <a:r>
              <a:rPr lang="en-US" dirty="0" smtClean="0"/>
              <a:t>(Excel data sheets) </a:t>
            </a:r>
            <a:r>
              <a:rPr lang="ru-RU" dirty="0" smtClean="0"/>
              <a:t>и вынуждены привнести его в новое решение</a:t>
            </a:r>
          </a:p>
        </p:txBody>
      </p:sp>
    </p:spTree>
    <p:extLst>
      <p:ext uri="{BB962C8B-B14F-4D97-AF65-F5344CB8AC3E}">
        <p14:creationId xmlns:p14="http://schemas.microsoft.com/office/powerpoint/2010/main" val="14225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ru-RU" dirty="0" smtClean="0"/>
              <a:t>Быстро</a:t>
            </a:r>
            <a:r>
              <a:rPr lang="en-US" dirty="0" smtClean="0"/>
              <a:t>” </a:t>
            </a:r>
            <a:r>
              <a:rPr lang="en-US" dirty="0" err="1" smtClean="0"/>
              <a:t>vs</a:t>
            </a:r>
            <a:r>
              <a:rPr lang="en-US" dirty="0" smtClean="0"/>
              <a:t> “</a:t>
            </a:r>
            <a:r>
              <a:rPr lang="ru-RU" dirty="0" smtClean="0"/>
              <a:t>Правильно</a:t>
            </a:r>
            <a:r>
              <a:rPr lang="en-US" dirty="0" smtClean="0"/>
              <a:t>”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У меня нет универсального ответа на этот вопрос</a:t>
            </a:r>
          </a:p>
          <a:p>
            <a:pPr lvl="1"/>
            <a:r>
              <a:rPr lang="ru-RU" dirty="0" smtClean="0"/>
              <a:t>Стоит делать «максимально общее решение, которое вы можете себе позволить при имеющихся ресурсах»</a:t>
            </a:r>
          </a:p>
        </p:txBody>
      </p:sp>
    </p:spTree>
    <p:extLst>
      <p:ext uri="{BB962C8B-B14F-4D97-AF65-F5344CB8AC3E}">
        <p14:creationId xmlns:p14="http://schemas.microsoft.com/office/powerpoint/2010/main" val="26600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ru-RU" dirty="0" smtClean="0"/>
              <a:t>Быстро</a:t>
            </a:r>
            <a:r>
              <a:rPr lang="en-US" dirty="0" smtClean="0"/>
              <a:t>” </a:t>
            </a:r>
            <a:r>
              <a:rPr lang="en-US" dirty="0" err="1" smtClean="0"/>
              <a:t>vs</a:t>
            </a:r>
            <a:r>
              <a:rPr lang="en-US" dirty="0" smtClean="0"/>
              <a:t> “</a:t>
            </a:r>
            <a:r>
              <a:rPr lang="ru-RU" dirty="0" smtClean="0"/>
              <a:t>Правильно</a:t>
            </a:r>
            <a:r>
              <a:rPr lang="en-US" dirty="0" smtClean="0"/>
              <a:t>”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0"/>
            <a:ext cx="8229600" cy="3657599"/>
          </a:xfrm>
        </p:spPr>
        <p:txBody>
          <a:bodyPr/>
          <a:lstStyle/>
          <a:p>
            <a:pPr marL="457200" lvl="1" indent="0">
              <a:buNone/>
            </a:pPr>
            <a:r>
              <a:rPr lang="ru-RU" i="1" dirty="0" smtClean="0"/>
              <a:t>Задача занимает все отведенное на нее время</a:t>
            </a:r>
          </a:p>
          <a:p>
            <a:pPr marL="457200" lvl="1" indent="0" algn="r">
              <a:buNone/>
            </a:pPr>
            <a:r>
              <a:rPr lang="ru-RU" i="1" dirty="0" smtClean="0"/>
              <a:t>Закон Паркинсона</a:t>
            </a:r>
          </a:p>
          <a:p>
            <a:pPr marL="457200" lvl="1" indent="0">
              <a:buNone/>
            </a:pPr>
            <a:endParaRPr lang="ru-RU" i="1" dirty="0" smtClean="0"/>
          </a:p>
          <a:p>
            <a:pPr marL="457200" lvl="1" indent="0">
              <a:buNone/>
            </a:pPr>
            <a:r>
              <a:rPr lang="ru-RU" i="1" dirty="0" smtClean="0"/>
              <a:t>Бесконечное познание требует бесконечного количества времени, а потому что работай, что не работай – все едино</a:t>
            </a:r>
          </a:p>
          <a:p>
            <a:pPr marL="457200" lvl="1" indent="0" algn="r">
              <a:buNone/>
            </a:pPr>
            <a:r>
              <a:rPr lang="ru-RU" i="1" dirty="0" smtClean="0"/>
              <a:t>«Понедельник начинается в субботу»</a:t>
            </a:r>
          </a:p>
        </p:txBody>
      </p:sp>
    </p:spTree>
    <p:extLst>
      <p:ext uri="{BB962C8B-B14F-4D97-AF65-F5344CB8AC3E}">
        <p14:creationId xmlns:p14="http://schemas.microsoft.com/office/powerpoint/2010/main" val="237739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Два подхода к тестированию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endParaRPr lang="ru-RU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468563"/>
            <a:ext cx="4762500" cy="31908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764" y="2468563"/>
            <a:ext cx="476250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48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Недостатки перевернутой пирамиды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Меньше знаний </a:t>
            </a:r>
            <a:r>
              <a:rPr lang="en-US" dirty="0" smtClean="0"/>
              <a:t>-&gt; </a:t>
            </a:r>
            <a:r>
              <a:rPr lang="ru-RU" dirty="0" smtClean="0"/>
              <a:t>больше времени на реализацию, на локализацию багов</a:t>
            </a:r>
          </a:p>
          <a:p>
            <a:pPr lvl="1"/>
            <a:r>
              <a:rPr lang="ru-RU" dirty="0" smtClean="0"/>
              <a:t>Большее время прохождение тестов</a:t>
            </a:r>
          </a:p>
          <a:p>
            <a:pPr lvl="1"/>
            <a:r>
              <a:rPr lang="ru-RU" dirty="0" smtClean="0"/>
              <a:t>Инструменты не рассчитаны на запуск большого количества долгоиграющих тестов</a:t>
            </a:r>
          </a:p>
        </p:txBody>
      </p:sp>
    </p:spTree>
    <p:extLst>
      <p:ext uri="{BB962C8B-B14F-4D97-AF65-F5344CB8AC3E}">
        <p14:creationId xmlns:p14="http://schemas.microsoft.com/office/powerpoint/2010/main" val="146962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31371" y="1600200"/>
            <a:ext cx="8229600" cy="3657599"/>
          </a:xfrm>
        </p:spPr>
        <p:txBody>
          <a:bodyPr/>
          <a:lstStyle/>
          <a:p>
            <a:pPr lvl="1"/>
            <a:r>
              <a:rPr lang="ru-RU" dirty="0" smtClean="0"/>
              <a:t>Не бойтесь</a:t>
            </a:r>
            <a:r>
              <a:rPr lang="en-US" dirty="0" smtClean="0"/>
              <a:t> </a:t>
            </a:r>
            <a:r>
              <a:rPr lang="ru-RU" dirty="0" smtClean="0"/>
              <a:t>ломать старое</a:t>
            </a:r>
            <a:endParaRPr lang="en-US" dirty="0" smtClean="0"/>
          </a:p>
          <a:p>
            <a:pPr lvl="1"/>
            <a:r>
              <a:rPr lang="ru-RU" dirty="0" smtClean="0"/>
              <a:t>Пример (тестирование одного приложения)</a:t>
            </a:r>
          </a:p>
          <a:p>
            <a:pPr lvl="1"/>
            <a:r>
              <a:rPr lang="ru-RU" dirty="0" smtClean="0"/>
              <a:t>Пример (интеграционное тестирование)</a:t>
            </a:r>
          </a:p>
          <a:p>
            <a:pPr lvl="1"/>
            <a:r>
              <a:rPr lang="ru-RU" dirty="0" smtClean="0"/>
              <a:t>Общайтесь с разработчиками!</a:t>
            </a:r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683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Уменьшение времени прохождения тестов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Делать все проверки, требующие одинакового набора данных, на одних и тех же данных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ru-RU" dirty="0" smtClean="0"/>
              <a:t>Уменьшается время на подготовку данных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ru-RU" dirty="0" smtClean="0"/>
              <a:t>Нарушается условие, что один тест должен проверять одну вещь</a:t>
            </a:r>
          </a:p>
        </p:txBody>
      </p:sp>
    </p:spTree>
    <p:extLst>
      <p:ext uri="{BB962C8B-B14F-4D97-AF65-F5344CB8AC3E}">
        <p14:creationId xmlns:p14="http://schemas.microsoft.com/office/powerpoint/2010/main" val="129407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А если по нормальному?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Готовить данные одним запросом</a:t>
            </a:r>
          </a:p>
          <a:p>
            <a:pPr lvl="2"/>
            <a:r>
              <a:rPr lang="ru-RU" dirty="0" smtClean="0"/>
              <a:t>Приложение предоставляет интерфейс подготовки тестовых данных</a:t>
            </a:r>
          </a:p>
          <a:p>
            <a:pPr lvl="2"/>
            <a:r>
              <a:rPr lang="ru-RU" dirty="0" smtClean="0"/>
              <a:t>Процедуры подготовки тестовых данных поддерживаются разработчиками</a:t>
            </a:r>
          </a:p>
          <a:p>
            <a:pPr lvl="2"/>
            <a:r>
              <a:rPr lang="ru-RU" dirty="0" smtClean="0"/>
              <a:t>Это самый сложный, но видимо самый правильный путь</a:t>
            </a:r>
          </a:p>
        </p:txBody>
      </p:sp>
    </p:spTree>
    <p:extLst>
      <p:ext uri="{BB962C8B-B14F-4D97-AF65-F5344CB8AC3E}">
        <p14:creationId xmlns:p14="http://schemas.microsoft.com/office/powerpoint/2010/main" val="1737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554" y="909828"/>
            <a:ext cx="7136892" cy="5038344"/>
          </a:xfrm>
          <a:prstGeom prst="rect">
            <a:avLst/>
          </a:prstGeom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r>
              <a:rPr lang="en-US" dirty="0" smtClean="0"/>
              <a:t>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8936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Legacy test automation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Давным-давно, кто-то в вашей компании решил, что тесты должны быть автоматическими</a:t>
            </a:r>
            <a:endParaRPr lang="en-US" dirty="0" smtClean="0"/>
          </a:p>
          <a:p>
            <a:endParaRPr lang="ru-RU" dirty="0"/>
          </a:p>
          <a:p>
            <a:pPr lvl="1"/>
            <a:r>
              <a:rPr lang="ru-RU" dirty="0"/>
              <a:t>И стали тесты </a:t>
            </a:r>
            <a:r>
              <a:rPr lang="ru-RU" dirty="0" smtClean="0"/>
              <a:t>автоматическими</a:t>
            </a:r>
            <a:endParaRPr lang="en-US" dirty="0" smtClean="0"/>
          </a:p>
          <a:p>
            <a:endParaRPr lang="ru-RU" dirty="0"/>
          </a:p>
          <a:p>
            <a:pPr lvl="1"/>
            <a:r>
              <a:rPr lang="ru-RU" dirty="0"/>
              <a:t>И стало их </a:t>
            </a:r>
            <a:r>
              <a:rPr lang="ru-RU" dirty="0" smtClean="0"/>
              <a:t>много</a:t>
            </a:r>
            <a:endParaRPr lang="en-US" dirty="0" smtClean="0"/>
          </a:p>
          <a:p>
            <a:endParaRPr lang="ru-RU" dirty="0"/>
          </a:p>
          <a:p>
            <a:pPr lvl="1"/>
            <a:r>
              <a:rPr lang="ru-RU" dirty="0"/>
              <a:t>И все бы хорошо…</a:t>
            </a:r>
          </a:p>
          <a:p>
            <a:pPr lvl="1"/>
            <a:endParaRPr lang="ru-RU" dirty="0"/>
          </a:p>
          <a:p>
            <a:pPr marL="0" indent="0">
              <a:buNone/>
            </a:pPr>
            <a:endParaRPr lang="ru-RU" dirty="0"/>
          </a:p>
          <a:p>
            <a:pPr lvl="1"/>
            <a:endParaRPr lang="ru-RU" dirty="0"/>
          </a:p>
          <a:p>
            <a:pPr marL="0" indent="0">
              <a:buNone/>
            </a:pPr>
            <a:endParaRPr lang="ru-RU" dirty="0"/>
          </a:p>
          <a:p>
            <a:pPr lvl="1"/>
            <a:endParaRPr lang="ru-RU" b="1" dirty="0" smtClean="0"/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609600" y="2397351"/>
            <a:ext cx="25908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endParaRPr lang="ru-RU" dirty="0" smtClean="0"/>
          </a:p>
        </p:txBody>
      </p:sp>
      <p:sp>
        <p:nvSpPr>
          <p:cNvPr id="8" name="Rectangle 3"/>
          <p:cNvSpPr txBox="1">
            <a:spLocks/>
          </p:cNvSpPr>
          <p:nvPr/>
        </p:nvSpPr>
        <p:spPr bwMode="auto">
          <a:xfrm>
            <a:off x="609600" y="3565751"/>
            <a:ext cx="25908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817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ru-RU" dirty="0" smtClean="0"/>
              <a:t>Тесты не структурированы, их трудно поддерживать</a:t>
            </a:r>
          </a:p>
          <a:p>
            <a:pPr lvl="1"/>
            <a:r>
              <a:rPr lang="ru-RU" dirty="0" smtClean="0"/>
              <a:t>Тесты разрабатываются по «догоняющему» принципу</a:t>
            </a:r>
          </a:p>
          <a:p>
            <a:pPr lvl="1"/>
            <a:r>
              <a:rPr lang="ru-RU" dirty="0" smtClean="0"/>
              <a:t>На поддержку уходят все ресурсы</a:t>
            </a:r>
          </a:p>
          <a:p>
            <a:pPr lvl="1"/>
            <a:r>
              <a:rPr lang="ru-RU" dirty="0" smtClean="0"/>
              <a:t>Добавление нового сценария все дороже и дороже</a:t>
            </a:r>
          </a:p>
          <a:p>
            <a:pPr lvl="1"/>
            <a:r>
              <a:rPr lang="ru-RU" dirty="0" smtClean="0"/>
              <a:t>Эффективность команды автоматизации стремится к нулю</a:t>
            </a:r>
          </a:p>
        </p:txBody>
      </p:sp>
    </p:spTree>
    <p:extLst>
      <p:ext uri="{BB962C8B-B14F-4D97-AF65-F5344CB8AC3E}">
        <p14:creationId xmlns:p14="http://schemas.microsoft.com/office/powerpoint/2010/main" val="113774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Legacy application?</a:t>
            </a:r>
            <a:br>
              <a:rPr lang="en-US" dirty="0" smtClean="0"/>
            </a:br>
            <a:r>
              <a:rPr lang="en-US" dirty="0" smtClean="0"/>
              <a:t>Legacy tests?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pPr lvl="1"/>
            <a:r>
              <a:rPr lang="en-US" dirty="0" smtClean="0"/>
              <a:t>Legacy </a:t>
            </a:r>
            <a:r>
              <a:rPr lang="ru-RU" dirty="0" smtClean="0"/>
              <a:t>приложение</a:t>
            </a:r>
          </a:p>
          <a:p>
            <a:pPr lvl="2"/>
            <a:r>
              <a:rPr lang="ru-RU" dirty="0" smtClean="0"/>
              <a:t>Устаревший пользовательский интерфейс (например, </a:t>
            </a:r>
            <a:r>
              <a:rPr lang="en-US" dirty="0" err="1" smtClean="0"/>
              <a:t>WinAPI</a:t>
            </a:r>
            <a:r>
              <a:rPr lang="en-US" dirty="0" smtClean="0"/>
              <a:t>)</a:t>
            </a:r>
          </a:p>
          <a:p>
            <a:pPr lvl="2"/>
            <a:r>
              <a:rPr lang="ru-RU" dirty="0" smtClean="0"/>
              <a:t>Нет </a:t>
            </a:r>
            <a:r>
              <a:rPr lang="en-US" dirty="0" smtClean="0"/>
              <a:t>API</a:t>
            </a:r>
          </a:p>
          <a:p>
            <a:pPr lvl="2"/>
            <a:r>
              <a:rPr lang="ru-RU" dirty="0" smtClean="0"/>
              <a:t>Не обновляется</a:t>
            </a:r>
          </a:p>
          <a:p>
            <a:pPr lvl="1"/>
            <a:endParaRPr lang="ru-RU" dirty="0" smtClean="0"/>
          </a:p>
          <a:p>
            <a:pPr lvl="1"/>
            <a:r>
              <a:rPr lang="en-US" dirty="0" smtClean="0"/>
              <a:t>Legacy </a:t>
            </a:r>
            <a:r>
              <a:rPr lang="ru-RU" dirty="0" smtClean="0"/>
              <a:t>тесты</a:t>
            </a:r>
          </a:p>
          <a:p>
            <a:pPr lvl="2"/>
            <a:r>
              <a:rPr lang="ru-RU" dirty="0" smtClean="0"/>
              <a:t>Приложение написано на современных технологиях и развивается, но тесты по историческим причинам написаны на устаревшем инструменте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IT infrastructure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3" name="Rectangle 2"/>
          <p:cNvSpPr/>
          <p:nvPr/>
        </p:nvSpPr>
        <p:spPr>
          <a:xfrm>
            <a:off x="931963" y="3456444"/>
            <a:ext cx="1828800" cy="14176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Frontend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72377" y="3708062"/>
            <a:ext cx="1345165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ESB</a:t>
            </a:r>
            <a:endParaRPr lang="ru-RU" dirty="0"/>
          </a:p>
        </p:txBody>
      </p:sp>
      <p:sp>
        <p:nvSpPr>
          <p:cNvPr id="5" name="Left-Right Arrow 4"/>
          <p:cNvSpPr/>
          <p:nvPr/>
        </p:nvSpPr>
        <p:spPr>
          <a:xfrm>
            <a:off x="2760763" y="3922946"/>
            <a:ext cx="905618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5678134" y="1783733"/>
            <a:ext cx="18288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Storage</a:t>
            </a:r>
            <a:endParaRPr lang="ru-RU" dirty="0"/>
          </a:p>
        </p:txBody>
      </p:sp>
      <p:sp>
        <p:nvSpPr>
          <p:cNvPr id="7" name="Flowchart: Multidocument 6"/>
          <p:cNvSpPr/>
          <p:nvPr/>
        </p:nvSpPr>
        <p:spPr>
          <a:xfrm>
            <a:off x="1828800" y="1981200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10" name="Flowchart: Multidocument 9"/>
          <p:cNvSpPr/>
          <p:nvPr/>
        </p:nvSpPr>
        <p:spPr>
          <a:xfrm>
            <a:off x="5678134" y="3044251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9" name="Left-Right Arrow 8"/>
          <p:cNvSpPr/>
          <p:nvPr/>
        </p:nvSpPr>
        <p:spPr>
          <a:xfrm rot="16200000">
            <a:off x="1712970" y="2855982"/>
            <a:ext cx="716292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Left-Right Arrow 12"/>
          <p:cNvSpPr/>
          <p:nvPr/>
        </p:nvSpPr>
        <p:spPr>
          <a:xfrm rot="10800000">
            <a:off x="4344960" y="2059312"/>
            <a:ext cx="1333173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5932069" y="4482931"/>
            <a:ext cx="178538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Manufacturing</a:t>
            </a:r>
            <a:endParaRPr lang="ru-RU" dirty="0"/>
          </a:p>
        </p:txBody>
      </p:sp>
      <p:sp>
        <p:nvSpPr>
          <p:cNvPr id="15" name="Left-Right Arrow 14"/>
          <p:cNvSpPr/>
          <p:nvPr/>
        </p:nvSpPr>
        <p:spPr>
          <a:xfrm rot="16200000">
            <a:off x="6775546" y="3922946"/>
            <a:ext cx="583066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Left-Right Arrow 15"/>
          <p:cNvSpPr/>
          <p:nvPr/>
        </p:nvSpPr>
        <p:spPr>
          <a:xfrm rot="2474751">
            <a:off x="4841599" y="4589139"/>
            <a:ext cx="1222654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Flowchart: Multidocument 16"/>
          <p:cNvSpPr/>
          <p:nvPr/>
        </p:nvSpPr>
        <p:spPr>
          <a:xfrm>
            <a:off x="5452926" y="3328586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18" name="Left-Right Arrow 17"/>
          <p:cNvSpPr/>
          <p:nvPr/>
        </p:nvSpPr>
        <p:spPr>
          <a:xfrm rot="16200000">
            <a:off x="6413244" y="2581213"/>
            <a:ext cx="559168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3824777" y="5257800"/>
            <a:ext cx="1345165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Billing</a:t>
            </a:r>
            <a:endParaRPr lang="ru-RU" dirty="0"/>
          </a:p>
        </p:txBody>
      </p:sp>
      <p:sp>
        <p:nvSpPr>
          <p:cNvPr id="20" name="Left-Right Arrow 19"/>
          <p:cNvSpPr/>
          <p:nvPr/>
        </p:nvSpPr>
        <p:spPr>
          <a:xfrm rot="16200000">
            <a:off x="4027290" y="4697815"/>
            <a:ext cx="635339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Left-Right Arrow 20"/>
          <p:cNvSpPr/>
          <p:nvPr/>
        </p:nvSpPr>
        <p:spPr>
          <a:xfrm rot="12600000">
            <a:off x="2062337" y="5136486"/>
            <a:ext cx="1970977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7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Функциональное тестирование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609600" y="1600201"/>
            <a:ext cx="8229600" cy="868362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3" name="Rectangle 2"/>
          <p:cNvSpPr/>
          <p:nvPr/>
        </p:nvSpPr>
        <p:spPr>
          <a:xfrm>
            <a:off x="931963" y="3456444"/>
            <a:ext cx="1828800" cy="1417637"/>
          </a:xfrm>
          <a:prstGeom prst="rect">
            <a:avLst/>
          </a:prstGeom>
          <a:gradFill>
            <a:gsLst>
              <a:gs pos="50000">
                <a:srgbClr val="6DA1E6"/>
              </a:gs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 w="165100" cmpd="sng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Frontend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72377" y="3708062"/>
            <a:ext cx="1345165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ESB</a:t>
            </a:r>
            <a:endParaRPr lang="ru-RU" dirty="0"/>
          </a:p>
        </p:txBody>
      </p:sp>
      <p:sp>
        <p:nvSpPr>
          <p:cNvPr id="5" name="Left-Right Arrow 4"/>
          <p:cNvSpPr/>
          <p:nvPr/>
        </p:nvSpPr>
        <p:spPr>
          <a:xfrm>
            <a:off x="2760763" y="3922946"/>
            <a:ext cx="905618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5678134" y="1783733"/>
            <a:ext cx="18288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Storage</a:t>
            </a:r>
            <a:endParaRPr lang="ru-RU" dirty="0"/>
          </a:p>
        </p:txBody>
      </p:sp>
      <p:sp>
        <p:nvSpPr>
          <p:cNvPr id="7" name="Flowchart: Multidocument 6"/>
          <p:cNvSpPr/>
          <p:nvPr/>
        </p:nvSpPr>
        <p:spPr>
          <a:xfrm>
            <a:off x="1828800" y="1981200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10" name="Flowchart: Multidocument 9"/>
          <p:cNvSpPr/>
          <p:nvPr/>
        </p:nvSpPr>
        <p:spPr>
          <a:xfrm>
            <a:off x="5678134" y="3044251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9" name="Left-Right Arrow 8"/>
          <p:cNvSpPr/>
          <p:nvPr/>
        </p:nvSpPr>
        <p:spPr>
          <a:xfrm rot="16200000">
            <a:off x="1712970" y="2855982"/>
            <a:ext cx="716292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Left-Right Arrow 12"/>
          <p:cNvSpPr/>
          <p:nvPr/>
        </p:nvSpPr>
        <p:spPr>
          <a:xfrm rot="10800000">
            <a:off x="4344960" y="2059312"/>
            <a:ext cx="1333173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Left-Right Arrow 14"/>
          <p:cNvSpPr/>
          <p:nvPr/>
        </p:nvSpPr>
        <p:spPr>
          <a:xfrm rot="16200000">
            <a:off x="6775546" y="3922946"/>
            <a:ext cx="583066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Left-Right Arrow 15"/>
          <p:cNvSpPr/>
          <p:nvPr/>
        </p:nvSpPr>
        <p:spPr>
          <a:xfrm rot="2474751">
            <a:off x="4841599" y="4589139"/>
            <a:ext cx="1222654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Flowchart: Multidocument 16"/>
          <p:cNvSpPr/>
          <p:nvPr/>
        </p:nvSpPr>
        <p:spPr>
          <a:xfrm>
            <a:off x="5452926" y="3328586"/>
            <a:ext cx="2514020" cy="758952"/>
          </a:xfrm>
          <a:prstGeom prst="flowChartMultidocumen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 Services</a:t>
            </a:r>
            <a:endParaRPr lang="ru-RU" dirty="0"/>
          </a:p>
        </p:txBody>
      </p:sp>
      <p:sp>
        <p:nvSpPr>
          <p:cNvPr id="18" name="Left-Right Arrow 17"/>
          <p:cNvSpPr/>
          <p:nvPr/>
        </p:nvSpPr>
        <p:spPr>
          <a:xfrm rot="16200000">
            <a:off x="6413244" y="2581213"/>
            <a:ext cx="559168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3824777" y="5257800"/>
            <a:ext cx="1345165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Billing</a:t>
            </a:r>
            <a:endParaRPr lang="ru-RU" dirty="0"/>
          </a:p>
        </p:txBody>
      </p:sp>
      <p:sp>
        <p:nvSpPr>
          <p:cNvPr id="20" name="Left-Right Arrow 19"/>
          <p:cNvSpPr/>
          <p:nvPr/>
        </p:nvSpPr>
        <p:spPr>
          <a:xfrm rot="16200000">
            <a:off x="4027290" y="4697815"/>
            <a:ext cx="635339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Left-Right Arrow 20"/>
          <p:cNvSpPr/>
          <p:nvPr/>
        </p:nvSpPr>
        <p:spPr>
          <a:xfrm rot="12600000">
            <a:off x="2062337" y="5136486"/>
            <a:ext cx="1970977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Rectangle 23"/>
          <p:cNvSpPr/>
          <p:nvPr/>
        </p:nvSpPr>
        <p:spPr>
          <a:xfrm>
            <a:off x="5932069" y="4482931"/>
            <a:ext cx="178538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Manufacturing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742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2859</TotalTime>
  <Words>1326</Words>
  <Application>Microsoft Office PowerPoint</Application>
  <PresentationFormat>On-screen Show (4:3)</PresentationFormat>
  <Paragraphs>234</Paragraphs>
  <Slides>42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2_Office Theme</vt:lpstr>
      <vt:lpstr>Развитие унаследованного фреймворка тестирования</vt:lpstr>
      <vt:lpstr>Обо мне</vt:lpstr>
      <vt:lpstr>Background</vt:lpstr>
      <vt:lpstr>Roadmap</vt:lpstr>
      <vt:lpstr>Legacy test automation</vt:lpstr>
      <vt:lpstr>Проблемы</vt:lpstr>
      <vt:lpstr>Legacy application? Legacy tests?</vt:lpstr>
      <vt:lpstr>IT infrastructure</vt:lpstr>
      <vt:lpstr>Функциональное тестирование</vt:lpstr>
      <vt:lpstr>Рассмотрим хороший случай…</vt:lpstr>
      <vt:lpstr>Что такое qtp?</vt:lpstr>
      <vt:lpstr>Расширять старые или писать новые?</vt:lpstr>
      <vt:lpstr>Выбор технологии?</vt:lpstr>
      <vt:lpstr>Немного технической информации…</vt:lpstr>
      <vt:lpstr>Немного технической информации…</vt:lpstr>
      <vt:lpstr>Немного технической информации…</vt:lpstr>
      <vt:lpstr>Обзор результатов</vt:lpstr>
      <vt:lpstr>Обзор результатов</vt:lpstr>
      <vt:lpstr>Обзор результатов</vt:lpstr>
      <vt:lpstr>Обзор результатов</vt:lpstr>
      <vt:lpstr>Обзор результатов</vt:lpstr>
      <vt:lpstr>Обзор результатов</vt:lpstr>
      <vt:lpstr>Обзор результатов</vt:lpstr>
      <vt:lpstr>Расширять старые или писать новые?</vt:lpstr>
      <vt:lpstr>Интеграционное тестирование</vt:lpstr>
      <vt:lpstr>Интеграционное тестирование</vt:lpstr>
      <vt:lpstr>Интеграционное тестирование</vt:lpstr>
      <vt:lpstr>ROCS</vt:lpstr>
      <vt:lpstr>ROCS</vt:lpstr>
      <vt:lpstr>ROCS</vt:lpstr>
      <vt:lpstr>ROCS</vt:lpstr>
      <vt:lpstr>ROCS</vt:lpstr>
      <vt:lpstr>ROCS</vt:lpstr>
      <vt:lpstr>ROCS</vt:lpstr>
      <vt:lpstr>ROCS</vt:lpstr>
      <vt:lpstr>“Быстро” vs “Правильно”</vt:lpstr>
      <vt:lpstr>“Быстро” vs “Правильно”</vt:lpstr>
      <vt:lpstr>Два подхода к тестированию</vt:lpstr>
      <vt:lpstr>Недостатки перевернутой пирамиды</vt:lpstr>
      <vt:lpstr>Уменьшение времени прохождения тестов</vt:lpstr>
      <vt:lpstr>А если по нормальному?</vt:lpstr>
      <vt:lpstr>Вопросы?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Ilya Lyaukin</cp:lastModifiedBy>
  <cp:revision>98</cp:revision>
  <dcterms:created xsi:type="dcterms:W3CDTF">2008-04-02T17:11:54Z</dcterms:created>
  <dcterms:modified xsi:type="dcterms:W3CDTF">2014-03-26T20:03:34Z</dcterms:modified>
</cp:coreProperties>
</file>