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/>
  <p:notesSz cx="7559675" cy="10691813"/>
  <p:embeddedFontLs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 snapToGrid="0">
      <p:cViewPr>
        <p:scale>
          <a:sx n="111" d="100"/>
          <a:sy n="111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1766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Четкая фиксация проведенных тестов - значений/ результатов/ шагов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Документирование и формирование отчетности 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Раунд тестирования заканчивается, когда тесты актуализированы, а не когда прогнаны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тренируется память - поднимаются проекты, которые тестировались 2-3 года назад, а заказчик ожидает, что мы все очень хорошо помним.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развивается терпение - средства тестирования (особенно внутренние) заставляют человека сдерживать себя, чтобы не возмущаться :)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воспаляется чувство внимания - ты должен скептически относится даже к предыдущим результатам тестирования, даже если они твои, не говоря уже про наших далеких друзей из индостана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борьба с постоянным непониманием происходящего - широта предметной области постоянно застигает тебя врасплох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Высокая ответственность рождает формализованность - что не очень приятно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Высокая ответственность рождает удовлетворение - когда едешь в поезде без машиниста, софт и прошивку плат для которого ты тестировал еще пару месяцев назад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Высокая ответственность стимулирует приложение теоретических знаний о тестировании в практике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Зачем слушать, что даст доклад</a:t>
            </a:r>
            <a:endParaRPr sz="1200">
              <a:solidFill>
                <a:srgbClr val="1A1A1A"/>
              </a:solidFill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romanLcPeriod"/>
            </a:pPr>
            <a:r>
              <a:rPr lang="ru-RU" sz="1200">
                <a:solidFill>
                  <a:srgbClr val="1A1A1A"/>
                </a:solidFill>
              </a:rPr>
              <a:t>показать сложное проще</a:t>
            </a:r>
            <a:endParaRPr sz="1200">
              <a:solidFill>
                <a:srgbClr val="1A1A1A"/>
              </a:solidFill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romanLcPeriod"/>
            </a:pPr>
            <a:r>
              <a:rPr lang="ru-RU" sz="1200">
                <a:solidFill>
                  <a:srgbClr val="1A1A1A"/>
                </a:solidFill>
              </a:rPr>
              <a:t>чтобы на интервью не удивлялись</a:t>
            </a:r>
            <a:endParaRPr sz="1200">
              <a:solidFill>
                <a:srgbClr val="1A1A1A"/>
              </a:solidFill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romanLcPeriod"/>
            </a:pPr>
            <a:r>
              <a:rPr lang="ru-RU" sz="1200">
                <a:solidFill>
                  <a:srgbClr val="1A1A1A"/>
                </a:solidFill>
              </a:rPr>
              <a:t>такое есть и в других сферах</a:t>
            </a:r>
            <a:endParaRPr sz="1200">
              <a:solidFill>
                <a:srgbClr val="1A1A1A"/>
              </a:solidFill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romanLcPeriod"/>
            </a:pPr>
            <a:r>
              <a:rPr lang="ru-RU" sz="1200">
                <a:solidFill>
                  <a:srgbClr val="1A1A1A"/>
                </a:solidFill>
              </a:rPr>
              <a:t>критерий высокой ответственности.</a:t>
            </a:r>
            <a:endParaRPr sz="1200">
              <a:solidFill>
                <a:srgbClr val="1A1A1A"/>
              </a:solidFill>
            </a:endParaRP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План разговора</a:t>
            </a:r>
            <a:endParaRPr sz="1200">
              <a:solidFill>
                <a:srgbClr val="1A1A1A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rabicPeriod"/>
            </a:pPr>
            <a:r>
              <a:rPr lang="ru-RU" sz="1200">
                <a:solidFill>
                  <a:srgbClr val="1A1A1A"/>
                </a:solidFill>
              </a:rPr>
              <a:t>Особенности предметной области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рельсовый транспорт: ж/д, метро и др.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прочная связь с “железом”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тестирование во время разработки, только часть всего процесса валидации и верификации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отдельное подразделение по “приемке и обеспечению качества” у заказчика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мы работаем для обоих “типов заказчика”</a:t>
            </a:r>
            <a:endParaRPr sz="1200">
              <a:solidFill>
                <a:srgbClr val="1A1A1A"/>
              </a:solidFill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AutoNum type="alphaLcPeriod"/>
            </a:pPr>
            <a:r>
              <a:rPr lang="ru-RU" sz="1200">
                <a:solidFill>
                  <a:srgbClr val="1A1A1A"/>
                </a:solidFill>
              </a:rPr>
              <a:t>высокие риски и ответственность - смотрим в новости (в случае аварии на ж/д), не наша ли ветка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Не столько важна точность промежуточных дат, сколько важны шаги, которые будешь делать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Итоговая дата часто зафиксирована внешними “контроллерами”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A1A1A"/>
                </a:solidFill>
              </a:rPr>
              <a:t>Максимально допустимое согласование термина “Тестирование” с заказчиком</a:t>
            </a: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Знания предметной области могут менять “многократно согласованные требования” </a:t>
            </a:r>
            <a:r>
              <a:rPr lang="ru-RU" sz="1200" u="sng">
                <a:solidFill>
                  <a:srgbClr val="1A1A1A"/>
                </a:solidFill>
              </a:rPr>
              <a:t>без изменения требований</a:t>
            </a:r>
            <a:r>
              <a:rPr lang="ru-RU" sz="1200">
                <a:solidFill>
                  <a:srgbClr val="1A1A1A"/>
                </a:solidFill>
              </a:rPr>
              <a:t>.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A1A1A"/>
                </a:solidFill>
              </a:rPr>
              <a:t>Проверка “возможности” протестировать из-за “железной” составляющей проекта</a:t>
            </a: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5211762" y="2395538"/>
            <a:ext cx="6454775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600869" y="203994"/>
            <a:ext cx="6454775" cy="665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543968" y="-272256"/>
            <a:ext cx="4987925" cy="90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57700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5113338" y="1768475"/>
            <a:ext cx="44592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atester.ru" TargetMode="External"/><Relationship Id="rId4" Type="http://schemas.openxmlformats.org/officeDocument/2006/relationships/hyperlink" Target="mailto:m.grinevich@yatest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10080625" cy="2663825"/>
          </a:xfrm>
          <a:prstGeom prst="roundRect">
            <a:avLst>
              <a:gd name="adj" fmla="val 12"/>
            </a:avLst>
          </a:prstGeom>
          <a:solidFill>
            <a:srgbClr val="24877A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824287" y="254000"/>
            <a:ext cx="589597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79C6BB"/>
              </a:buClr>
              <a:buSzPts val="3000"/>
              <a:buFont typeface="Open Sans"/>
              <a:buNone/>
            </a:pPr>
            <a:r>
              <a:rPr lang="ru-RU" sz="3000" b="0" i="0" u="none">
                <a:solidFill>
                  <a:srgbClr val="79C6BB"/>
                </a:solidFill>
                <a:latin typeface="Open Sans"/>
                <a:ea typeface="Open Sans"/>
                <a:cs typeface="Open Sans"/>
                <a:sym typeface="Open Sans"/>
              </a:rPr>
              <a:t>Software quality assurance days</a:t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824287" y="863600"/>
            <a:ext cx="5861050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ru-RU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23 Международная конференция </a:t>
            </a:r>
            <a:endParaRPr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ru-RU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 вопросам качества ПО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824273" y="1830375"/>
            <a:ext cx="22599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lang="ru-RU" sz="2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sqadays.com</a:t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31800" y="7019925"/>
            <a:ext cx="272573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ru-RU" sz="1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Минск. 25–26 мая 2018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431800" y="2987675"/>
            <a:ext cx="93599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Максим Гриневич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431800" y="3563937"/>
            <a:ext cx="928846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PSA DC. Минск, Беларусь</a:t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417512" y="5214937"/>
            <a:ext cx="9374187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4877A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" y="12700"/>
            <a:ext cx="1771650" cy="110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							тестирование.</a:t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r="50801" b="7535"/>
          <a:stretch/>
        </p:blipFill>
        <p:spPr>
          <a:xfrm>
            <a:off x="5390050" y="1808350"/>
            <a:ext cx="4330299" cy="42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60350" y="2561775"/>
            <a:ext cx="49056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Четкая фиксация проведенных тестов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-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значений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-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результатов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-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действий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							тестирование.</a:t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388" y="1477763"/>
            <a:ext cx="7477823" cy="49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							тестирование.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00" y="1423950"/>
            <a:ext cx="8969075" cy="4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485600" y="5872875"/>
            <a:ext cx="91095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400" b="1">
                <a:latin typeface="Open Sans"/>
                <a:ea typeface="Open Sans"/>
                <a:cs typeface="Open Sans"/>
                <a:sym typeface="Open Sans"/>
              </a:rPr>
              <a:t>Раунд тестирования заканчивается, когда тесты актуализированы, а не прогнаны</a:t>
            </a:r>
            <a:endParaRPr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368425" y="6983412"/>
            <a:ext cx="84232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360362" y="323850"/>
            <a:ext cx="93599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тестировщика</a:t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00" y="1158668"/>
            <a:ext cx="9274249" cy="52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тестировщика</a:t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l="3482" t="4550" r="3658" b="16721"/>
          <a:stretch/>
        </p:blipFill>
        <p:spPr>
          <a:xfrm>
            <a:off x="1404000" y="952750"/>
            <a:ext cx="7272700" cy="58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тестировщика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763" y="1154863"/>
            <a:ext cx="5605173" cy="56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тестировщика</a:t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l="4001" t="3808" r="4010" b="15844"/>
          <a:stretch/>
        </p:blipFill>
        <p:spPr>
          <a:xfrm>
            <a:off x="1859866" y="859525"/>
            <a:ext cx="6360875" cy="58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Выводы</a:t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360350" y="1369725"/>
            <a:ext cx="9360000" cy="2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-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формализованность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-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удовлетворение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-"/>
            </a:pPr>
            <a:r>
              <a:rPr lang="ru-RU" sz="2400">
                <a:latin typeface="Open Sans"/>
                <a:ea typeface="Open Sans"/>
                <a:cs typeface="Open Sans"/>
                <a:sym typeface="Open Sans"/>
              </a:rPr>
              <a:t>приложение теории к практике </a:t>
            </a:r>
            <a:br>
              <a:rPr lang="ru-RU" sz="2400">
                <a:latin typeface="Open Sans"/>
                <a:ea typeface="Open Sans"/>
                <a:cs typeface="Open Sans"/>
                <a:sym typeface="Open Sans"/>
              </a:rPr>
            </a:br>
            <a:endParaRPr sz="2400"/>
          </a:p>
        </p:txBody>
      </p:sp>
      <p:sp>
        <p:nvSpPr>
          <p:cNvPr id="260" name="Shape 260"/>
          <p:cNvSpPr txBox="1"/>
          <p:nvPr/>
        </p:nvSpPr>
        <p:spPr>
          <a:xfrm>
            <a:off x="512750" y="5486275"/>
            <a:ext cx="9360000" cy="11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m.grinevich@yatester.ru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www.YaTester.ru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368425" y="6983412"/>
            <a:ext cx="84232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31475" t="8687" r="21412" b="3469"/>
          <a:stretch/>
        </p:blipFill>
        <p:spPr>
          <a:xfrm>
            <a:off x="1443950" y="110738"/>
            <a:ext cx="7192700" cy="66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368425" y="6983412"/>
            <a:ext cx="84232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60362" y="323850"/>
            <a:ext cx="93599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 чем?</a:t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60362" y="1331912"/>
            <a:ext cx="93600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Рельсовый транспорт. Тестирование. 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.. прошивка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.. бизнес логика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.. «железо»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000" b="0" i="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.. несколько уровней верификации и валидации</a:t>
            </a:r>
            <a:endParaRPr/>
          </a:p>
          <a:p>
            <a: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rgbClr val="999999"/>
                </a:solidFill>
              </a:rPr>
              <a:t>				.. разное «понимание» тестирования </a:t>
            </a:r>
            <a:endParaRPr>
              <a:solidFill>
                <a:srgbClr val="999999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Arial"/>
              <a:buNone/>
            </a:pPr>
            <a:r>
              <a:rPr lang="ru-RU" sz="2000">
                <a:solidFill>
                  <a:srgbClr val="999999"/>
                </a:solidFill>
              </a:rPr>
              <a:t>							..разные «типы» заказчиков  </a:t>
            </a:r>
            <a:r>
              <a:rPr lang="ru-RU" sz="200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127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1368425" y="6983412"/>
            <a:ext cx="84232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360362" y="323850"/>
            <a:ext cx="93599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 чем?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60362" y="1331912"/>
            <a:ext cx="9359900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Рельсовый транспорт. Тестирование. 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	.. прошивка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				.. бизнес логика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							.. «железо»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.. несколько уровней верификации и валидации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.. разн</a:t>
            </a:r>
            <a:r>
              <a:rPr lang="ru-RU" sz="2000">
                <a:solidFill>
                  <a:schemeClr val="dk1"/>
                </a:solidFill>
              </a:rPr>
              <a:t>ое</a:t>
            </a: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>
                <a:solidFill>
                  <a:schemeClr val="dk1"/>
                </a:solidFill>
              </a:rPr>
              <a:t>«понимание» тестирования</a:t>
            </a: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..разные «типы</a:t>
            </a:r>
            <a:r>
              <a:rPr lang="ru-RU" sz="2000">
                <a:solidFill>
                  <a:schemeClr val="dk1"/>
                </a:solidFill>
              </a:rPr>
              <a:t>»</a:t>
            </a:r>
            <a:r>
              <a:rPr lang="ru-RU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заказчиков  </a:t>
            </a:r>
            <a:endParaRPr/>
          </a:p>
          <a:p>
            <a:pPr marL="0" marR="0" lvl="0" indent="127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6911975"/>
            <a:ext cx="10080625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368425" y="6983412"/>
            <a:ext cx="842327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60362" y="323850"/>
            <a:ext cx="93599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п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ланирование.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988" y="1598299"/>
            <a:ext cx="7782649" cy="46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0" marR="0" lvl="0" indent="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п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ланирование.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575" y="1483999"/>
            <a:ext cx="5393450" cy="52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подготовка и написание тестов.</a:t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50" y="1743025"/>
            <a:ext cx="9107300" cy="469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подготовка и написание тестов.</a:t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300" y="2322375"/>
            <a:ext cx="9360000" cy="291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6911975"/>
            <a:ext cx="10080600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368425" y="6983412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ru-RU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проектов с высокой долей ответственности: рельсовый транспорт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6951662"/>
            <a:ext cx="914400" cy="56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360362" y="323850"/>
            <a:ext cx="9360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Влияние на </a:t>
            </a: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тестирование:</a:t>
            </a:r>
            <a:r>
              <a:rPr lang="ru-RU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3200">
                <a:latin typeface="Open Sans"/>
                <a:ea typeface="Open Sans"/>
                <a:cs typeface="Open Sans"/>
                <a:sym typeface="Open Sans"/>
              </a:rPr>
              <a:t>                          подготовка и написание тестов.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350" y="1504475"/>
            <a:ext cx="9360000" cy="52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Custom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Open Sans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Maksim Grinevich</cp:lastModifiedBy>
  <cp:revision>1</cp:revision>
  <dcterms:modified xsi:type="dcterms:W3CDTF">2018-05-24T09:52:56Z</dcterms:modified>
</cp:coreProperties>
</file>