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88" r:id="rId6"/>
    <p:sldId id="260" r:id="rId7"/>
    <p:sldId id="261" r:id="rId8"/>
    <p:sldId id="262"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263" r:id="rId23"/>
    <p:sldId id="302" r:id="rId24"/>
    <p:sldId id="325" r:id="rId25"/>
    <p:sldId id="303" r:id="rId26"/>
    <p:sldId id="304" r:id="rId27"/>
    <p:sldId id="305" r:id="rId28"/>
    <p:sldId id="306" r:id="rId29"/>
    <p:sldId id="307" r:id="rId30"/>
    <p:sldId id="308" r:id="rId31"/>
    <p:sldId id="264" r:id="rId32"/>
    <p:sldId id="265"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266" r:id="rId50"/>
    <p:sldId id="326" r:id="rId51"/>
    <p:sldId id="267" r:id="rId52"/>
    <p:sldId id="268" r:id="rId53"/>
    <p:sldId id="269" r:id="rId54"/>
    <p:sldId id="327" r:id="rId55"/>
    <p:sldId id="270" r:id="rId56"/>
    <p:sldId id="271" r:id="rId57"/>
    <p:sldId id="272" r:id="rId58"/>
    <p:sldId id="273" r:id="rId59"/>
    <p:sldId id="281" r:id="rId60"/>
    <p:sldId id="282" r:id="rId61"/>
    <p:sldId id="283"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0393" autoAdjust="0"/>
  </p:normalViewPr>
  <p:slideViewPr>
    <p:cSldViewPr>
      <p:cViewPr>
        <p:scale>
          <a:sx n="70" d="100"/>
          <a:sy n="70" d="100"/>
        </p:scale>
        <p:origin x="-116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12B3D-5F4C-4476-BF8B-EF0B916C0C9D}" type="datetimeFigureOut">
              <a:rPr lang="ru-RU" smtClean="0"/>
              <a:pPr/>
              <a:t>29.08.2014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BFFF9-135F-4E95-97DB-C652914293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Здравствуйте,</a:t>
            </a:r>
            <a:r>
              <a:rPr lang="ru-RU" sz="1200" kern="1200" baseline="0" dirty="0" smtClean="0">
                <a:solidFill>
                  <a:schemeClr val="tx1"/>
                </a:solidFill>
                <a:latin typeface="+mn-lt"/>
                <a:ea typeface="+mn-ea"/>
                <a:cs typeface="+mn-cs"/>
              </a:rPr>
              <a:t> меня зовут Роман </a:t>
            </a:r>
            <a:r>
              <a:rPr lang="ru-RU" sz="1200" kern="1200" baseline="0" dirty="0" err="1" smtClean="0">
                <a:solidFill>
                  <a:schemeClr val="tx1"/>
                </a:solidFill>
                <a:latin typeface="+mn-lt"/>
                <a:ea typeface="+mn-ea"/>
                <a:cs typeface="+mn-cs"/>
              </a:rPr>
              <a:t>Шейко</a:t>
            </a:r>
            <a:r>
              <a:rPr lang="ru-RU" sz="1200" kern="1200" baseline="0" dirty="0" smtClean="0">
                <a:solidFill>
                  <a:schemeClr val="tx1"/>
                </a:solidFill>
                <a:latin typeface="+mn-lt"/>
                <a:ea typeface="+mn-ea"/>
                <a:cs typeface="+mn-cs"/>
              </a:rPr>
              <a:t>.</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Я расскажу вам о коммуникациях в тестировании.</a:t>
            </a:r>
          </a:p>
          <a:p>
            <a:endParaRPr lang="ru-RU" sz="1200" kern="1200" baseline="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Этот доклад не о том, как стать коммуникативным и открытым человеком. Да и сам докладчик – не самый лучший для этого пример.</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тоже </a:t>
            </a:r>
            <a:r>
              <a:rPr lang="ru-RU" sz="1200" kern="1200" dirty="0" smtClean="0">
                <a:solidFill>
                  <a:schemeClr val="tx1"/>
                </a:solidFill>
                <a:latin typeface="+mn-lt"/>
                <a:ea typeface="+mn-ea"/>
                <a:cs typeface="+mn-cs"/>
              </a:rPr>
              <a:t>часто не понимаю, почему </a:t>
            </a:r>
            <a:r>
              <a:rPr lang="ru-RU" sz="1200" kern="1200" dirty="0" smtClean="0">
                <a:solidFill>
                  <a:schemeClr val="tx1"/>
                </a:solidFill>
                <a:latin typeface="+mn-lt"/>
                <a:ea typeface="+mn-ea"/>
                <a:cs typeface="+mn-cs"/>
              </a:rPr>
              <a:t>я </a:t>
            </a:r>
            <a:r>
              <a:rPr lang="ru-RU" sz="1200" kern="1200" dirty="0" smtClean="0">
                <a:solidFill>
                  <a:schemeClr val="tx1"/>
                </a:solidFill>
                <a:latin typeface="+mn-lt"/>
                <a:ea typeface="+mn-ea"/>
                <a:cs typeface="+mn-cs"/>
              </a:rPr>
              <a:t>должен идти </a:t>
            </a:r>
            <a:r>
              <a:rPr lang="ru-RU" sz="1200" kern="1200" dirty="0" smtClean="0">
                <a:solidFill>
                  <a:schemeClr val="tx1"/>
                </a:solidFill>
                <a:latin typeface="+mn-lt"/>
                <a:ea typeface="+mn-ea"/>
                <a:cs typeface="+mn-cs"/>
              </a:rPr>
              <a:t>кому-то навстречу</a:t>
            </a:r>
            <a:r>
              <a:rPr lang="ru-RU" sz="1200" kern="1200" dirty="0" smtClean="0">
                <a:solidFill>
                  <a:schemeClr val="tx1"/>
                </a:solidFill>
                <a:latin typeface="+mn-lt"/>
                <a:ea typeface="+mn-ea"/>
                <a:cs typeface="+mn-cs"/>
              </a:rPr>
              <a:t>, почему я должен тратить так</a:t>
            </a:r>
            <a:r>
              <a:rPr lang="ru-RU" sz="1200" kern="1200" baseline="0" dirty="0" smtClean="0">
                <a:solidFill>
                  <a:schemeClr val="tx1"/>
                </a:solidFill>
                <a:latin typeface="+mn-lt"/>
                <a:ea typeface="+mn-ea"/>
                <a:cs typeface="+mn-cs"/>
              </a:rPr>
              <a:t> много своего </a:t>
            </a:r>
            <a:r>
              <a:rPr lang="ru-RU" sz="1200" kern="1200" dirty="0" smtClean="0">
                <a:solidFill>
                  <a:schemeClr val="tx1"/>
                </a:solidFill>
                <a:latin typeface="+mn-lt"/>
                <a:ea typeface="+mn-ea"/>
                <a:cs typeface="+mn-cs"/>
              </a:rPr>
              <a:t>времени для </a:t>
            </a:r>
            <a:r>
              <a:rPr lang="ru-RU" sz="1200" kern="1200" dirty="0" smtClean="0">
                <a:solidFill>
                  <a:schemeClr val="tx1"/>
                </a:solidFill>
                <a:latin typeface="+mn-lt"/>
                <a:ea typeface="+mn-ea"/>
                <a:cs typeface="+mn-cs"/>
              </a:rPr>
              <a:t>ясной </a:t>
            </a:r>
            <a:r>
              <a:rPr lang="ru-RU" sz="1200" kern="1200" dirty="0" smtClean="0">
                <a:solidFill>
                  <a:schemeClr val="tx1"/>
                </a:solidFill>
                <a:latin typeface="+mn-lt"/>
                <a:ea typeface="+mn-ea"/>
                <a:cs typeface="+mn-cs"/>
              </a:rPr>
              <a:t>формулировки </a:t>
            </a:r>
            <a:r>
              <a:rPr lang="ru-RU" sz="1200" kern="1200" dirty="0" err="1" smtClean="0">
                <a:solidFill>
                  <a:schemeClr val="tx1"/>
                </a:solidFill>
                <a:latin typeface="+mn-lt"/>
                <a:ea typeface="+mn-ea"/>
                <a:cs typeface="+mn-cs"/>
              </a:rPr>
              <a:t>багов</a:t>
            </a:r>
            <a:r>
              <a:rPr lang="ru-RU" sz="1200" kern="1200" dirty="0" smtClean="0">
                <a:solidFill>
                  <a:schemeClr val="tx1"/>
                </a:solidFill>
                <a:latin typeface="+mn-lt"/>
                <a:ea typeface="+mn-ea"/>
                <a:cs typeface="+mn-cs"/>
              </a:rPr>
              <a:t>, почему я должен </a:t>
            </a:r>
            <a:r>
              <a:rPr lang="ru-RU" sz="1200" kern="1200" dirty="0" smtClean="0">
                <a:solidFill>
                  <a:schemeClr val="tx1"/>
                </a:solidFill>
                <a:latin typeface="+mn-lt"/>
                <a:ea typeface="+mn-ea"/>
                <a:cs typeface="+mn-cs"/>
              </a:rPr>
              <a:t>терпеливо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объяснять, что делаю. Мне это не всегда нравится.</a:t>
            </a:r>
            <a:endParaRPr lang="ru-RU"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Я не являюсь специалистом по психологии людей. Поэтому я не буду пытаться</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разобраться</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почему взаимодействие людей – такая сложная штука.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Почему я бы хотел, чтобы вы </a:t>
            </a:r>
            <a:r>
              <a:rPr lang="ru-RU" sz="1200" kern="1200" dirty="0" smtClean="0">
                <a:solidFill>
                  <a:schemeClr val="tx1"/>
                </a:solidFill>
                <a:latin typeface="+mn-lt"/>
                <a:ea typeface="+mn-ea"/>
                <a:cs typeface="+mn-cs"/>
              </a:rPr>
              <a:t>выслушали </a:t>
            </a:r>
            <a:r>
              <a:rPr lang="ru-RU" sz="1200" kern="1200" dirty="0" smtClean="0">
                <a:solidFill>
                  <a:schemeClr val="tx1"/>
                </a:solidFill>
                <a:latin typeface="+mn-lt"/>
                <a:ea typeface="+mn-ea"/>
                <a:cs typeface="+mn-cs"/>
              </a:rPr>
              <a:t>мой доклад? Я </a:t>
            </a:r>
            <a:r>
              <a:rPr lang="ru-RU" sz="1200" kern="1200" dirty="0" smtClean="0">
                <a:solidFill>
                  <a:schemeClr val="tx1"/>
                </a:solidFill>
                <a:latin typeface="+mn-lt"/>
                <a:ea typeface="+mn-ea"/>
                <a:cs typeface="+mn-cs"/>
              </a:rPr>
              <a:t>хочу поделиться опытом</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рассказать </a:t>
            </a:r>
            <a:r>
              <a:rPr lang="ru-RU" sz="1200" kern="1200" dirty="0" smtClean="0">
                <a:solidFill>
                  <a:schemeClr val="tx1"/>
                </a:solidFill>
                <a:latin typeface="+mn-lt"/>
                <a:ea typeface="+mn-ea"/>
                <a:cs typeface="+mn-cs"/>
              </a:rPr>
              <a:t>о проблемах, с которыми сталкивался как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a:t>
            </a:r>
            <a:r>
              <a:rPr lang="ru-RU" sz="1200" kern="1200" dirty="0" smtClean="0">
                <a:solidFill>
                  <a:schemeClr val="tx1"/>
                </a:solidFill>
                <a:latin typeface="+mn-lt"/>
                <a:ea typeface="+mn-ea"/>
                <a:cs typeface="+mn-cs"/>
              </a:rPr>
              <a:t> и как </a:t>
            </a:r>
            <a:r>
              <a:rPr lang="ru-RU" sz="1200" kern="1200" dirty="0" err="1" smtClean="0">
                <a:solidFill>
                  <a:schemeClr val="tx1"/>
                </a:solidFill>
                <a:latin typeface="+mn-lt"/>
                <a:ea typeface="+mn-ea"/>
                <a:cs typeface="+mn-cs"/>
              </a:rPr>
              <a:t>тестировщик</a:t>
            </a:r>
            <a:r>
              <a:rPr lang="ru-RU" sz="1200" kern="1200" dirty="0" smtClean="0">
                <a:solidFill>
                  <a:schemeClr val="tx1"/>
                </a:solidFill>
                <a:latin typeface="+mn-lt"/>
                <a:ea typeface="+mn-ea"/>
                <a:cs typeface="+mn-cs"/>
              </a:rPr>
              <a:t>. Я считаю, что вы сможете найти что-то полезное для себя и улучшить коммуникации в своей команде.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Мой доклад – это попытка оценить важность коммуникаций в нашей профессии.</a:t>
            </a:r>
            <a:r>
              <a:rPr lang="ru-RU" sz="1200" kern="1200" baseline="0" dirty="0" smtClean="0">
                <a:solidFill>
                  <a:schemeClr val="tx1"/>
                </a:solidFill>
                <a:latin typeface="+mn-lt"/>
                <a:ea typeface="+mn-ea"/>
                <a:cs typeface="+mn-cs"/>
              </a:rPr>
              <a:t> Также это попытка</a:t>
            </a:r>
            <a:r>
              <a:rPr lang="ru-RU" sz="1200" kern="1200" dirty="0" smtClean="0">
                <a:solidFill>
                  <a:schemeClr val="tx1"/>
                </a:solidFill>
                <a:latin typeface="+mn-lt"/>
                <a:ea typeface="+mn-ea"/>
                <a:cs typeface="+mn-cs"/>
              </a:rPr>
              <a:t> понять, как сделать наши коммуникации лучше.</a:t>
            </a:r>
          </a:p>
          <a:p>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Тестировщику</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 сложно исправить процессы в компании. Это так. И если коммуникации в компании не </a:t>
            </a:r>
            <a:r>
              <a:rPr lang="ru-RU" sz="1200" kern="1200" dirty="0" smtClean="0">
                <a:solidFill>
                  <a:schemeClr val="tx1"/>
                </a:solidFill>
                <a:latin typeface="+mn-lt"/>
                <a:ea typeface="+mn-ea"/>
                <a:cs typeface="+mn-cs"/>
              </a:rPr>
              <a:t>налажены,</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 не </a:t>
            </a:r>
            <a:r>
              <a:rPr lang="ru-RU" sz="1200" kern="1200" dirty="0" smtClean="0">
                <a:solidFill>
                  <a:schemeClr val="tx1"/>
                </a:solidFill>
                <a:latin typeface="+mn-lt"/>
                <a:ea typeface="+mn-ea"/>
                <a:cs typeface="+mn-cs"/>
              </a:rPr>
              <a:t>дело </a:t>
            </a:r>
            <a:r>
              <a:rPr lang="ru-RU" sz="1200" kern="1200" dirty="0" err="1" smtClean="0">
                <a:solidFill>
                  <a:schemeClr val="tx1"/>
                </a:solidFill>
                <a:latin typeface="+mn-lt"/>
                <a:ea typeface="+mn-ea"/>
                <a:cs typeface="+mn-cs"/>
              </a:rPr>
              <a:t>тестировщиков</a:t>
            </a:r>
            <a:r>
              <a:rPr lang="ru-RU" sz="1200" kern="1200" dirty="0" smtClean="0">
                <a:solidFill>
                  <a:schemeClr val="tx1"/>
                </a:solidFill>
                <a:latin typeface="+mn-lt"/>
                <a:ea typeface="+mn-ea"/>
                <a:cs typeface="+mn-cs"/>
              </a:rPr>
              <a:t> налаживать их. Но мы совершенно</a:t>
            </a:r>
            <a:r>
              <a:rPr lang="ru-RU" sz="1200" kern="1200" baseline="0" dirty="0" smtClean="0">
                <a:solidFill>
                  <a:schemeClr val="tx1"/>
                </a:solidFill>
                <a:latin typeface="+mn-lt"/>
                <a:ea typeface="+mn-ea"/>
                <a:cs typeface="+mn-cs"/>
              </a:rPr>
              <a:t> точно </a:t>
            </a:r>
            <a:r>
              <a:rPr lang="ru-RU" sz="1200" kern="1200" dirty="0" smtClean="0">
                <a:solidFill>
                  <a:schemeClr val="tx1"/>
                </a:solidFill>
                <a:latin typeface="+mn-lt"/>
                <a:ea typeface="+mn-ea"/>
                <a:cs typeface="+mn-cs"/>
              </a:rPr>
              <a:t>можем сделать свой вклад как</a:t>
            </a:r>
            <a:r>
              <a:rPr lang="ru-RU" sz="1200" kern="1200" baseline="0" dirty="0" smtClean="0">
                <a:solidFill>
                  <a:schemeClr val="tx1"/>
                </a:solidFill>
                <a:latin typeface="+mn-lt"/>
                <a:ea typeface="+mn-ea"/>
                <a:cs typeface="+mn-cs"/>
              </a:rPr>
              <a:t> в улучшение, так и в ухудшение коммуникаций внутри компании</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7E9BFFF9-135F-4E95-97DB-C652914293A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День 3: </a:t>
            </a:r>
            <a:r>
              <a:rPr lang="en-US" sz="1200" kern="1200" dirty="0" smtClean="0">
                <a:solidFill>
                  <a:schemeClr val="tx1"/>
                </a:solidFill>
                <a:latin typeface="+mn-lt"/>
                <a:ea typeface="+mn-ea"/>
                <a:cs typeface="+mn-cs"/>
              </a:rPr>
              <a:t>JIRA </a:t>
            </a:r>
            <a:r>
              <a:rPr lang="ru-RU" sz="1200" kern="1200" dirty="0" smtClean="0">
                <a:solidFill>
                  <a:schemeClr val="tx1"/>
                </a:solidFill>
                <a:latin typeface="+mn-lt"/>
                <a:ea typeface="+mn-ea"/>
                <a:cs typeface="+mn-cs"/>
              </a:rPr>
              <a:t>такая </a:t>
            </a:r>
            <a:r>
              <a:rPr lang="en-US" sz="1200" kern="1200" dirty="0" smtClean="0">
                <a:solidFill>
                  <a:schemeClr val="tx1"/>
                </a:solidFill>
                <a:latin typeface="+mn-lt"/>
                <a:ea typeface="+mn-ea"/>
                <a:cs typeface="+mn-cs"/>
              </a:rPr>
              <a:t>JIRA</a:t>
            </a:r>
            <a:r>
              <a:rPr lang="ru-RU" sz="1200" kern="1200" dirty="0" smtClean="0">
                <a:solidFill>
                  <a:schemeClr val="tx1"/>
                </a:solidFill>
                <a:latin typeface="+mn-lt"/>
                <a:ea typeface="+mn-ea"/>
                <a:cs typeface="+mn-cs"/>
              </a:rPr>
              <a:t> – переписывались с разработчиком целый день в одном </a:t>
            </a:r>
            <a:r>
              <a:rPr lang="ru-RU" sz="1200" kern="1200" dirty="0" err="1" smtClean="0">
                <a:solidFill>
                  <a:schemeClr val="tx1"/>
                </a:solidFill>
                <a:latin typeface="+mn-lt"/>
                <a:ea typeface="+mn-ea"/>
                <a:cs typeface="+mn-cs"/>
              </a:rPr>
              <a:t>баге</a:t>
            </a:r>
            <a:r>
              <a:rPr lang="ru-RU" sz="1200" kern="1200" dirty="0" smtClean="0">
                <a:solidFill>
                  <a:schemeClr val="tx1"/>
                </a:solidFill>
                <a:latin typeface="+mn-lt"/>
                <a:ea typeface="+mn-ea"/>
                <a:cs typeface="+mn-cs"/>
              </a:rPr>
              <a:t>, так ничего и не решили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dirty="0" smtClean="0"/>
              <a:t>День 4: Проблема решилась сама собой – поговорили возле </a:t>
            </a:r>
            <a:r>
              <a:rPr lang="ru-RU" sz="1200" dirty="0" err="1" smtClean="0"/>
              <a:t>кофемашины</a:t>
            </a:r>
            <a:r>
              <a:rPr lang="ru-RU" sz="1200" dirty="0" smtClean="0"/>
              <a:t>, сходили вместе к аналитику – все-таки договорились </a:t>
            </a:r>
            <a:r>
              <a:rPr lang="ru-RU" sz="1200" dirty="0" smtClean="0">
                <a:sym typeface="Wingdings"/>
              </a:rPr>
              <a:t></a:t>
            </a:r>
            <a:endParaRPr lang="ru-RU" sz="1200" dirty="0" smtClean="0"/>
          </a:p>
        </p:txBody>
      </p:sp>
      <p:sp>
        <p:nvSpPr>
          <p:cNvPr id="4" name="Номер слайда 3"/>
          <p:cNvSpPr>
            <a:spLocks noGrp="1"/>
          </p:cNvSpPr>
          <p:nvPr>
            <p:ph type="sldNum" sz="quarter" idx="10"/>
          </p:nvPr>
        </p:nvSpPr>
        <p:spPr/>
        <p:txBody>
          <a:bodyPr/>
          <a:lstStyle/>
          <a:p>
            <a:fld id="{7E9BFFF9-135F-4E95-97DB-C652914293A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День 5: Какой крутой </a:t>
            </a:r>
            <a:r>
              <a:rPr lang="ru-RU" sz="1200" kern="1200" dirty="0" err="1" smtClean="0">
                <a:solidFill>
                  <a:schemeClr val="tx1"/>
                </a:solidFill>
                <a:latin typeface="+mn-lt"/>
                <a:ea typeface="+mn-ea"/>
                <a:cs typeface="+mn-cs"/>
              </a:rPr>
              <a:t>чувак</a:t>
            </a:r>
            <a:r>
              <a:rPr lang="ru-RU" sz="1200" kern="1200" dirty="0" smtClean="0">
                <a:solidFill>
                  <a:schemeClr val="tx1"/>
                </a:solidFill>
                <a:latin typeface="+mn-lt"/>
                <a:ea typeface="+mn-ea"/>
                <a:cs typeface="+mn-cs"/>
              </a:rPr>
              <a:t> этот Лёша – рассказал о том, как начинался наш проект, как они разрабатывали первые </a:t>
            </a:r>
            <a:r>
              <a:rPr lang="ru-RU" sz="1200" kern="1200" dirty="0" err="1" smtClean="0">
                <a:solidFill>
                  <a:schemeClr val="tx1"/>
                </a:solidFill>
                <a:latin typeface="+mn-lt"/>
                <a:ea typeface="+mn-ea"/>
                <a:cs typeface="+mn-cs"/>
              </a:rPr>
              <a:t>фичи</a:t>
            </a:r>
            <a:r>
              <a:rPr lang="ru-RU" sz="1200" kern="1200" dirty="0" smtClean="0">
                <a:solidFill>
                  <a:schemeClr val="tx1"/>
                </a:solidFill>
                <a:latin typeface="+mn-lt"/>
                <a:ea typeface="+mn-ea"/>
                <a:cs typeface="+mn-cs"/>
              </a:rPr>
              <a:t>. Заслушался)</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Дальше наш </a:t>
            </a:r>
            <a:r>
              <a:rPr lang="ru-RU" sz="1200" kern="1200" dirty="0" err="1" smtClean="0">
                <a:solidFill>
                  <a:schemeClr val="tx1"/>
                </a:solidFill>
                <a:latin typeface="+mn-lt"/>
                <a:ea typeface="+mn-ea"/>
                <a:cs typeface="+mn-cs"/>
              </a:rPr>
              <a:t>тестировщик</a:t>
            </a:r>
            <a:r>
              <a:rPr lang="ru-RU" sz="1200" kern="1200" dirty="0" smtClean="0">
                <a:solidFill>
                  <a:schemeClr val="tx1"/>
                </a:solidFill>
                <a:latin typeface="+mn-lt"/>
                <a:ea typeface="+mn-ea"/>
                <a:cs typeface="+mn-cs"/>
              </a:rPr>
              <a:t> решил пройтись по своему начальству:</a:t>
            </a: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6: Андрей – он конечно хороший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a:t>
            </a:r>
            <a:r>
              <a:rPr lang="ru-RU" sz="1200" kern="1200" dirty="0" smtClean="0">
                <a:solidFill>
                  <a:schemeClr val="tx1"/>
                </a:solidFill>
                <a:latin typeface="+mn-lt"/>
                <a:ea typeface="+mn-ea"/>
                <a:cs typeface="+mn-cs"/>
              </a:rPr>
              <a:t>. Но зачем ему нужны эти оценки по времени выполнения моей задачи? Это ж вилами по воде писано.</a:t>
            </a:r>
          </a:p>
        </p:txBody>
      </p:sp>
      <p:sp>
        <p:nvSpPr>
          <p:cNvPr id="4" name="Номер слайда 3"/>
          <p:cNvSpPr>
            <a:spLocks noGrp="1"/>
          </p:cNvSpPr>
          <p:nvPr>
            <p:ph type="sldNum" sz="quarter" idx="10"/>
          </p:nvPr>
        </p:nvSpPr>
        <p:spPr/>
        <p:txBody>
          <a:bodyPr/>
          <a:lstStyle/>
          <a:p>
            <a:fld id="{7E9BFFF9-135F-4E95-97DB-C652914293A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7: Получил порцию критики – 2 дня не мог нормально работать, но ничего не сказал об этом. Блин, ну я же сам хотел разобраться!</a:t>
            </a:r>
          </a:p>
        </p:txBody>
      </p:sp>
      <p:sp>
        <p:nvSpPr>
          <p:cNvPr id="4" name="Номер слайда 3"/>
          <p:cNvSpPr>
            <a:spLocks noGrp="1"/>
          </p:cNvSpPr>
          <p:nvPr>
            <p:ph type="sldNum" sz="quarter" idx="10"/>
          </p:nvPr>
        </p:nvSpPr>
        <p:spPr/>
        <p:txBody>
          <a:bodyPr/>
          <a:lstStyle/>
          <a:p>
            <a:fld id="{7E9BFFF9-135F-4E95-97DB-C652914293A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День 8:</a:t>
            </a:r>
            <a:r>
              <a:rPr lang="ru-RU" sz="1200" kern="1200" baseline="0" dirty="0" smtClean="0">
                <a:solidFill>
                  <a:schemeClr val="tx1"/>
                </a:solidFill>
                <a:latin typeface="+mn-lt"/>
                <a:ea typeface="+mn-ea"/>
                <a:cs typeface="+mn-cs"/>
              </a:rPr>
              <a:t> </a:t>
            </a:r>
            <a:r>
              <a:rPr lang="ru-RU" sz="1200" dirty="0" smtClean="0"/>
              <a:t>Сколько можно отвлекать меня от работы? Я же каждый день пишу репорты – и все равно Андрей приходит каждые 5 минут и спрашивает, что с задачей.</a:t>
            </a:r>
          </a:p>
        </p:txBody>
      </p:sp>
      <p:sp>
        <p:nvSpPr>
          <p:cNvPr id="4" name="Номер слайда 3"/>
          <p:cNvSpPr>
            <a:spLocks noGrp="1"/>
          </p:cNvSpPr>
          <p:nvPr>
            <p:ph type="sldNum" sz="quarter" idx="10"/>
          </p:nvPr>
        </p:nvSpPr>
        <p:spPr/>
        <p:txBody>
          <a:bodyPr/>
          <a:lstStyle/>
          <a:p>
            <a:fld id="{7E9BFFF9-135F-4E95-97DB-C652914293A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9: </a:t>
            </a:r>
            <a:r>
              <a:rPr lang="ru-RU" sz="1200" kern="1200" dirty="0" err="1" smtClean="0">
                <a:solidFill>
                  <a:schemeClr val="tx1"/>
                </a:solidFill>
                <a:latin typeface="+mn-lt"/>
                <a:ea typeface="+mn-ea"/>
                <a:cs typeface="+mn-cs"/>
              </a:rPr>
              <a:t>Чето</a:t>
            </a:r>
            <a:r>
              <a:rPr lang="ru-RU" sz="1200" kern="1200" dirty="0" smtClean="0">
                <a:solidFill>
                  <a:schemeClr val="tx1"/>
                </a:solidFill>
                <a:latin typeface="+mn-lt"/>
                <a:ea typeface="+mn-ea"/>
                <a:cs typeface="+mn-cs"/>
              </a:rPr>
              <a:t> я застрял со своей задачей – как хорошо, что Андрей помог разобраться, поддержал.</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Дальше - об общении с коллегами по команде:</a:t>
            </a:r>
          </a:p>
          <a:p>
            <a:pPr lvl="0"/>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10: Хорошо мы вчера посидели в пабе – оказывается, учились с Димой в одном </a:t>
            </a:r>
            <a:r>
              <a:rPr lang="ru-RU" sz="1200" kern="1200" dirty="0" err="1" smtClean="0">
                <a:solidFill>
                  <a:schemeClr val="tx1"/>
                </a:solidFill>
                <a:latin typeface="+mn-lt"/>
                <a:ea typeface="+mn-ea"/>
                <a:cs typeface="+mn-cs"/>
              </a:rPr>
              <a:t>универе</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sym typeface="Wingdings"/>
              </a:rPr>
              <a:t></a:t>
            </a:r>
            <a:r>
              <a:rPr lang="ru-RU" sz="1200" kern="1200" dirty="0" smtClean="0">
                <a:solidFill>
                  <a:schemeClr val="tx1"/>
                </a:solidFill>
                <a:latin typeface="+mn-lt"/>
                <a:ea typeface="+mn-ea"/>
                <a:cs typeface="+mn-cs"/>
              </a:rPr>
              <a:t> Вот так работаешь вместе полгода – и не знаешь.</a:t>
            </a:r>
          </a:p>
        </p:txBody>
      </p:sp>
      <p:sp>
        <p:nvSpPr>
          <p:cNvPr id="4" name="Номер слайда 3"/>
          <p:cNvSpPr>
            <a:spLocks noGrp="1"/>
          </p:cNvSpPr>
          <p:nvPr>
            <p:ph type="sldNum" sz="quarter" idx="10"/>
          </p:nvPr>
        </p:nvSpPr>
        <p:spPr/>
        <p:txBody>
          <a:bodyPr/>
          <a:lstStyle/>
          <a:p>
            <a:fld id="{7E9BFFF9-135F-4E95-97DB-C652914293A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День 11: </a:t>
            </a:r>
            <a:r>
              <a:rPr lang="ru-RU" sz="1200" dirty="0" smtClean="0"/>
              <a:t>Какую классную доку выложила Катя на </a:t>
            </a:r>
            <a:r>
              <a:rPr lang="en-US" sz="1200" dirty="0" smtClean="0"/>
              <a:t>wiki </a:t>
            </a:r>
            <a:r>
              <a:rPr lang="ru-RU" sz="1200" dirty="0" smtClean="0"/>
              <a:t>– никогда бы не подумал, что продукт так работает.</a:t>
            </a:r>
          </a:p>
        </p:txBody>
      </p:sp>
      <p:sp>
        <p:nvSpPr>
          <p:cNvPr id="4" name="Номер слайда 3"/>
          <p:cNvSpPr>
            <a:spLocks noGrp="1"/>
          </p:cNvSpPr>
          <p:nvPr>
            <p:ph type="sldNum" sz="quarter" idx="10"/>
          </p:nvPr>
        </p:nvSpPr>
        <p:spPr/>
        <p:txBody>
          <a:bodyPr/>
          <a:lstStyle/>
          <a:p>
            <a:fld id="{7E9BFFF9-135F-4E95-97DB-C652914293A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День 12: </a:t>
            </a:r>
            <a:r>
              <a:rPr lang="ru-RU" sz="1200" dirty="0" smtClean="0"/>
              <a:t>Сегодня пришел новый парень – буду его наставником. Есть доки на </a:t>
            </a:r>
            <a:r>
              <a:rPr lang="ru-RU" sz="1200" dirty="0" err="1" smtClean="0"/>
              <a:t>тыщу</a:t>
            </a:r>
            <a:r>
              <a:rPr lang="ru-RU" sz="1200" dirty="0" smtClean="0"/>
              <a:t> страниц, чтобы почитать… Но лучше я как-нибудь своими словами – так быстрее.</a:t>
            </a:r>
          </a:p>
        </p:txBody>
      </p:sp>
      <p:sp>
        <p:nvSpPr>
          <p:cNvPr id="4" name="Номер слайда 3"/>
          <p:cNvSpPr>
            <a:spLocks noGrp="1"/>
          </p:cNvSpPr>
          <p:nvPr>
            <p:ph type="sldNum" sz="quarter" idx="10"/>
          </p:nvPr>
        </p:nvSpPr>
        <p:spPr/>
        <p:txBody>
          <a:bodyPr/>
          <a:lstStyle/>
          <a:p>
            <a:fld id="{7E9BFFF9-135F-4E95-97DB-C652914293A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Немного о себе:</a:t>
            </a:r>
          </a:p>
          <a:p>
            <a:endParaRPr lang="ru-RU" sz="1200" kern="1200" dirty="0" smtClean="0">
              <a:solidFill>
                <a:schemeClr val="tx1"/>
              </a:solidFill>
              <a:latin typeface="+mn-lt"/>
              <a:ea typeface="+mn-ea"/>
              <a:cs typeface="+mn-cs"/>
            </a:endParaRPr>
          </a:p>
          <a:p>
            <a:pPr>
              <a:buFontTx/>
              <a:buChar char="-"/>
            </a:pPr>
            <a:r>
              <a:rPr lang="ru-RU" sz="1200" kern="1200" dirty="0" smtClean="0">
                <a:solidFill>
                  <a:schemeClr val="tx1"/>
                </a:solidFill>
                <a:latin typeface="+mn-lt"/>
                <a:ea typeface="+mn-ea"/>
                <a:cs typeface="+mn-cs"/>
              </a:rPr>
              <a:t>Я работаю в компании</a:t>
            </a:r>
            <a:r>
              <a:rPr lang="ru-R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Luxoft</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в должности </a:t>
            </a:r>
            <a:r>
              <a:rPr lang="en-US" sz="1200" kern="1200" baseline="0" dirty="0" smtClean="0">
                <a:solidFill>
                  <a:schemeClr val="tx1"/>
                </a:solidFill>
                <a:latin typeface="+mn-lt"/>
                <a:ea typeface="+mn-ea"/>
                <a:cs typeface="+mn-cs"/>
              </a:rPr>
              <a:t>QA Lead.</a:t>
            </a:r>
          </a:p>
          <a:p>
            <a:pPr>
              <a:buFontTx/>
              <a:buChar char="-"/>
            </a:pPr>
            <a:r>
              <a:rPr lang="ru-RU" sz="1200" kern="1200" baseline="0" dirty="0" smtClean="0">
                <a:solidFill>
                  <a:schemeClr val="tx1"/>
                </a:solidFill>
                <a:latin typeface="+mn-lt"/>
                <a:ea typeface="+mn-ea"/>
                <a:cs typeface="+mn-cs"/>
              </a:rPr>
              <a:t>Я веду </a:t>
            </a:r>
            <a:r>
              <a:rPr lang="ru-RU" sz="1200" kern="1200" baseline="0" dirty="0" err="1" smtClean="0">
                <a:solidFill>
                  <a:schemeClr val="tx1"/>
                </a:solidFill>
                <a:latin typeface="+mn-lt"/>
                <a:ea typeface="+mn-ea"/>
                <a:cs typeface="+mn-cs"/>
              </a:rPr>
              <a:t>блог</a:t>
            </a:r>
            <a:r>
              <a:rPr lang="ru-RU" sz="1200" kern="1200" baseline="0" dirty="0" smtClean="0">
                <a:solidFill>
                  <a:schemeClr val="tx1"/>
                </a:solidFill>
                <a:latin typeface="+mn-lt"/>
                <a:ea typeface="+mn-ea"/>
                <a:cs typeface="+mn-cs"/>
              </a:rPr>
              <a:t>.</a:t>
            </a:r>
          </a:p>
          <a:p>
            <a:pPr>
              <a:buFontTx/>
              <a:buChar char="-"/>
            </a:pPr>
            <a:r>
              <a:rPr lang="ru-RU" sz="1200" kern="1200" baseline="0" dirty="0" smtClean="0">
                <a:solidFill>
                  <a:schemeClr val="tx1"/>
                </a:solidFill>
                <a:latin typeface="+mn-lt"/>
                <a:ea typeface="+mn-ea"/>
                <a:cs typeface="+mn-cs"/>
              </a:rPr>
              <a:t>Со мной можно связаться по почте, через </a:t>
            </a:r>
            <a:r>
              <a:rPr lang="ru-RU" sz="1200" kern="1200" baseline="0" dirty="0" err="1" smtClean="0">
                <a:solidFill>
                  <a:schemeClr val="tx1"/>
                </a:solidFill>
                <a:latin typeface="+mn-lt"/>
                <a:ea typeface="+mn-ea"/>
                <a:cs typeface="+mn-cs"/>
              </a:rPr>
              <a:t>твиттер</a:t>
            </a:r>
            <a:r>
              <a:rPr lang="ru-RU" sz="1200" kern="1200" baseline="0" dirty="0" smtClean="0">
                <a:solidFill>
                  <a:schemeClr val="tx1"/>
                </a:solidFill>
                <a:latin typeface="+mn-lt"/>
                <a:ea typeface="+mn-ea"/>
                <a:cs typeface="+mn-cs"/>
              </a:rPr>
              <a:t>. Или просто возьмите у меня номер телефона.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Далее</a:t>
            </a:r>
            <a:r>
              <a:rPr lang="ru-RU" sz="120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пара </a:t>
            </a:r>
            <a:r>
              <a:rPr lang="ru-RU" sz="1200" kern="1200" dirty="0" smtClean="0">
                <a:solidFill>
                  <a:schemeClr val="tx1"/>
                </a:solidFill>
                <a:latin typeface="+mn-lt"/>
                <a:ea typeface="+mn-ea"/>
                <a:cs typeface="+mn-cs"/>
              </a:rPr>
              <a:t>заметок про </a:t>
            </a:r>
            <a:r>
              <a:rPr lang="ru-RU" sz="1200" kern="1200" dirty="0" err="1" smtClean="0">
                <a:solidFill>
                  <a:schemeClr val="tx1"/>
                </a:solidFill>
                <a:latin typeface="+mn-lt"/>
                <a:ea typeface="+mn-ea"/>
                <a:cs typeface="+mn-cs"/>
              </a:rPr>
              <a:t>юзеров</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13: Провозился с сообщениями </a:t>
            </a:r>
            <a:r>
              <a:rPr lang="ru-RU" sz="1200" kern="1200" dirty="0" err="1" smtClean="0">
                <a:solidFill>
                  <a:schemeClr val="tx1"/>
                </a:solidFill>
                <a:latin typeface="+mn-lt"/>
                <a:ea typeface="+mn-ea"/>
                <a:cs typeface="+mn-cs"/>
              </a:rPr>
              <a:t>юзеров</a:t>
            </a:r>
            <a:r>
              <a:rPr lang="ru-RU" sz="1200" kern="1200" dirty="0" smtClean="0">
                <a:solidFill>
                  <a:schemeClr val="tx1"/>
                </a:solidFill>
                <a:latin typeface="+mn-lt"/>
                <a:ea typeface="+mn-ea"/>
                <a:cs typeface="+mn-cs"/>
              </a:rPr>
              <a:t> на форуме. Их бы научить </a:t>
            </a:r>
            <a:r>
              <a:rPr lang="ru-RU" sz="1200" kern="1200" dirty="0" err="1" smtClean="0">
                <a:solidFill>
                  <a:schemeClr val="tx1"/>
                </a:solidFill>
                <a:latin typeface="+mn-lt"/>
                <a:ea typeface="+mn-ea"/>
                <a:cs typeface="+mn-cs"/>
              </a:rPr>
              <a:t>баги</a:t>
            </a:r>
            <a:r>
              <a:rPr lang="ru-RU" sz="1200" kern="1200" dirty="0" smtClean="0">
                <a:solidFill>
                  <a:schemeClr val="tx1"/>
                </a:solidFill>
                <a:latin typeface="+mn-lt"/>
                <a:ea typeface="+mn-ea"/>
                <a:cs typeface="+mn-cs"/>
              </a:rPr>
              <a:t> хорошо  заводить.  </a:t>
            </a:r>
          </a:p>
        </p:txBody>
      </p:sp>
      <p:sp>
        <p:nvSpPr>
          <p:cNvPr id="4" name="Номер слайда 3"/>
          <p:cNvSpPr>
            <a:spLocks noGrp="1"/>
          </p:cNvSpPr>
          <p:nvPr>
            <p:ph type="sldNum" sz="quarter" idx="10"/>
          </p:nvPr>
        </p:nvSpPr>
        <p:spPr/>
        <p:txBody>
          <a:bodyPr/>
          <a:lstStyle/>
          <a:p>
            <a:fld id="{7E9BFFF9-135F-4E95-97DB-C652914293A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День 14: Никогда бы не подумал, что кто-то использует </a:t>
            </a:r>
            <a:r>
              <a:rPr lang="ru-RU" sz="1200" kern="1200" dirty="0" err="1" smtClean="0">
                <a:solidFill>
                  <a:schemeClr val="tx1"/>
                </a:solidFill>
                <a:latin typeface="+mn-lt"/>
                <a:ea typeface="+mn-ea"/>
                <a:cs typeface="+mn-cs"/>
              </a:rPr>
              <a:t>фичу</a:t>
            </a:r>
            <a:r>
              <a:rPr lang="ru-RU" sz="1200" kern="1200" dirty="0" smtClean="0">
                <a:solidFill>
                  <a:schemeClr val="tx1"/>
                </a:solidFill>
                <a:latin typeface="+mn-lt"/>
                <a:ea typeface="+mn-ea"/>
                <a:cs typeface="+mn-cs"/>
              </a:rPr>
              <a:t> ТАКИМ образом. Хотя, в принципе, логично. Век живи – век учись.</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 можно сказать по этим сообщениям? Какие советы можно дать </a:t>
            </a:r>
            <a:r>
              <a:rPr lang="ru-RU" sz="1200" kern="1200" dirty="0" err="1" smtClean="0">
                <a:solidFill>
                  <a:schemeClr val="tx1"/>
                </a:solidFill>
                <a:latin typeface="+mn-lt"/>
                <a:ea typeface="+mn-ea"/>
                <a:cs typeface="+mn-cs"/>
              </a:rPr>
              <a:t>тестировщику</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 коммуникациям </a:t>
            </a:r>
            <a:r>
              <a:rPr lang="ru-RU" sz="1200" kern="1200" dirty="0" smtClean="0">
                <a:solidFill>
                  <a:schemeClr val="tx1"/>
                </a:solidFill>
                <a:latin typeface="+mn-lt"/>
                <a:ea typeface="+mn-ea"/>
                <a:cs typeface="+mn-cs"/>
              </a:rPr>
              <a:t>внутри команды, </a:t>
            </a:r>
            <a:r>
              <a:rPr lang="ru-RU" sz="1200" kern="1200" dirty="0" smtClean="0">
                <a:solidFill>
                  <a:schemeClr val="tx1"/>
                </a:solidFill>
                <a:latin typeface="+mn-lt"/>
                <a:ea typeface="+mn-ea"/>
                <a:cs typeface="+mn-cs"/>
              </a:rPr>
              <a:t>а также с </a:t>
            </a:r>
            <a:r>
              <a:rPr lang="ru-RU" sz="1200" kern="1200" dirty="0" err="1" smtClean="0">
                <a:solidFill>
                  <a:schemeClr val="tx1"/>
                </a:solidFill>
                <a:latin typeface="+mn-lt"/>
                <a:ea typeface="+mn-ea"/>
                <a:cs typeface="+mn-cs"/>
              </a:rPr>
              <a:t>девелоперами</a:t>
            </a:r>
            <a:r>
              <a:rPr lang="ru-RU" sz="1200" kern="1200" baseline="0" dirty="0" smtClean="0">
                <a:solidFill>
                  <a:schemeClr val="tx1"/>
                </a:solidFill>
                <a:latin typeface="+mn-lt"/>
                <a:ea typeface="+mn-ea"/>
                <a:cs typeface="+mn-cs"/>
              </a:rPr>
              <a:t> и</a:t>
            </a:r>
            <a:r>
              <a:rPr lang="ru-RU" sz="1200" kern="1200" dirty="0" smtClean="0">
                <a:solidFill>
                  <a:schemeClr val="tx1"/>
                </a:solidFill>
                <a:latin typeface="+mn-lt"/>
                <a:ea typeface="+mn-ea"/>
                <a:cs typeface="+mn-cs"/>
              </a:rPr>
              <a:t> пользователями?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Суммируя, можно сказать, что тестеру в работе нужны следующие навыки коммуникаций:</a:t>
            </a:r>
          </a:p>
          <a:p>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Владение устными и письменными коммуникациями</a:t>
            </a:r>
            <a:r>
              <a:rPr lang="ru-RU" sz="1200" kern="1200" dirty="0" smtClean="0">
                <a:solidFill>
                  <a:schemeClr val="tx1"/>
                </a:solidFill>
                <a:latin typeface="+mn-lt"/>
                <a:ea typeface="+mn-ea"/>
                <a:cs typeface="+mn-cs"/>
              </a:rPr>
              <a:t>: умение задавать нужные вопросы,</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умение слушать.</a:t>
            </a:r>
          </a:p>
          <a:p>
            <a:pPr lvl="0">
              <a:buFont typeface="Arial" pitchFamily="34" charset="0"/>
              <a:buChar char="•"/>
            </a:pPr>
            <a:r>
              <a:rPr lang="ru-RU" sz="1200" b="1" kern="1200" dirty="0" smtClean="0">
                <a:solidFill>
                  <a:schemeClr val="tx1"/>
                </a:solidFill>
                <a:latin typeface="+mn-lt"/>
                <a:ea typeface="+mn-ea"/>
                <a:cs typeface="+mn-cs"/>
              </a:rPr>
              <a:t>Умение работать в команде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об этом так часто пишут в вакансиях на сайте </a:t>
            </a:r>
            <a:r>
              <a:rPr lang="en-US" sz="1200" kern="1200" dirty="0" smtClean="0">
                <a:solidFill>
                  <a:schemeClr val="tx1"/>
                </a:solidFill>
                <a:latin typeface="+mn-lt"/>
                <a:ea typeface="+mn-ea"/>
                <a:cs typeface="+mn-cs"/>
              </a:rPr>
              <a:t>head hunter </a:t>
            </a:r>
            <a:r>
              <a:rPr lang="en-US"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Умение </a:t>
            </a:r>
            <a:r>
              <a:rPr lang="ru-RU" sz="1200" b="1" kern="1200" dirty="0" err="1" smtClean="0">
                <a:solidFill>
                  <a:schemeClr val="tx1"/>
                </a:solidFill>
                <a:latin typeface="+mn-lt"/>
                <a:ea typeface="+mn-ea"/>
                <a:cs typeface="+mn-cs"/>
              </a:rPr>
              <a:t>репортить</a:t>
            </a:r>
            <a:r>
              <a:rPr lang="ru-RU"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отчетность</a:t>
            </a:r>
            <a:r>
              <a:rPr lang="ru-RU" sz="1200" kern="1200" dirty="0" smtClean="0">
                <a:solidFill>
                  <a:schemeClr val="tx1"/>
                </a:solidFill>
                <a:latin typeface="+mn-lt"/>
                <a:ea typeface="+mn-ea"/>
                <a:cs typeface="+mn-cs"/>
              </a:rPr>
              <a:t>. Рассказывать о своих проблемах, давать оценку по времени – </a:t>
            </a:r>
            <a:r>
              <a:rPr lang="ru-RU" sz="1200" kern="1200" dirty="0" smtClean="0">
                <a:solidFill>
                  <a:schemeClr val="tx1"/>
                </a:solidFill>
                <a:latin typeface="+mn-lt"/>
                <a:ea typeface="+mn-ea"/>
                <a:cs typeface="+mn-cs"/>
              </a:rPr>
              <a:t>этому </a:t>
            </a:r>
            <a:r>
              <a:rPr lang="ru-RU" sz="1200" kern="1200" dirty="0" smtClean="0">
                <a:solidFill>
                  <a:schemeClr val="tx1"/>
                </a:solidFill>
                <a:latin typeface="+mn-lt"/>
                <a:ea typeface="+mn-ea"/>
                <a:cs typeface="+mn-cs"/>
              </a:rPr>
              <a:t>надо учиться.</a:t>
            </a:r>
          </a:p>
          <a:p>
            <a:pPr lvl="0">
              <a:buFont typeface="Arial" pitchFamily="34" charset="0"/>
              <a:buChar char="•"/>
            </a:pPr>
            <a:r>
              <a:rPr lang="ru-RU" sz="1200" b="1" kern="1200" dirty="0" smtClean="0">
                <a:solidFill>
                  <a:schemeClr val="tx1"/>
                </a:solidFill>
                <a:latin typeface="+mn-lt"/>
                <a:ea typeface="+mn-ea"/>
                <a:cs typeface="+mn-cs"/>
              </a:rPr>
              <a:t>Умение представлять результаты своей работы коротко и ясно</a:t>
            </a:r>
            <a:r>
              <a:rPr lang="ru-RU" sz="1200" kern="1200" dirty="0" smtClean="0">
                <a:solidFill>
                  <a:schemeClr val="tx1"/>
                </a:solidFill>
                <a:latin typeface="+mn-lt"/>
                <a:ea typeface="+mn-ea"/>
                <a:cs typeface="+mn-cs"/>
              </a:rPr>
              <a:t>. Я вынес это отдельно, потому что это очень важно. Ведь одно дело – сделать свою работу, а другое (и иногда </a:t>
            </a:r>
            <a:r>
              <a:rPr lang="ru-RU" sz="1200" kern="1200" dirty="0" smtClean="0">
                <a:solidFill>
                  <a:schemeClr val="tx1"/>
                </a:solidFill>
                <a:latin typeface="+mn-lt"/>
                <a:ea typeface="+mn-ea"/>
                <a:cs typeface="+mn-cs"/>
              </a:rPr>
              <a:t>это</a:t>
            </a:r>
            <a:r>
              <a:rPr lang="ru-RU" sz="1200" kern="1200" baseline="0" dirty="0" smtClean="0">
                <a:solidFill>
                  <a:schemeClr val="tx1"/>
                </a:solidFill>
                <a:latin typeface="+mn-lt"/>
                <a:ea typeface="+mn-ea"/>
                <a:cs typeface="+mn-cs"/>
              </a:rPr>
              <a:t> даже </a:t>
            </a:r>
            <a:r>
              <a:rPr lang="ru-RU" sz="1200" kern="1200" dirty="0" smtClean="0">
                <a:solidFill>
                  <a:schemeClr val="tx1"/>
                </a:solidFill>
                <a:latin typeface="+mn-lt"/>
                <a:ea typeface="+mn-ea"/>
                <a:cs typeface="+mn-cs"/>
              </a:rPr>
              <a:t>сложнее) </a:t>
            </a:r>
            <a:r>
              <a:rPr lang="ru-RU" sz="1200" kern="1200" dirty="0" smtClean="0">
                <a:solidFill>
                  <a:schemeClr val="tx1"/>
                </a:solidFill>
                <a:latin typeface="+mn-lt"/>
                <a:ea typeface="+mn-ea"/>
                <a:cs typeface="+mn-cs"/>
              </a:rPr>
              <a:t>– собрать результаты, проанализировать, выложить в </a:t>
            </a:r>
            <a:r>
              <a:rPr lang="en-US" sz="1200" kern="1200" dirty="0" smtClean="0">
                <a:solidFill>
                  <a:schemeClr val="tx1"/>
                </a:solidFill>
                <a:latin typeface="+mn-lt"/>
                <a:ea typeface="+mn-ea"/>
                <a:cs typeface="+mn-cs"/>
              </a:rPr>
              <a:t>JIRA </a:t>
            </a:r>
            <a:r>
              <a:rPr lang="ru-RU" sz="1200" kern="1200" dirty="0" smtClean="0">
                <a:solidFill>
                  <a:schemeClr val="tx1"/>
                </a:solidFill>
                <a:latin typeface="+mn-lt"/>
                <a:ea typeface="+mn-ea"/>
                <a:cs typeface="+mn-cs"/>
              </a:rPr>
              <a:t>или в </a:t>
            </a:r>
            <a:r>
              <a:rPr lang="en-US" sz="1200" kern="1200" dirty="0" smtClean="0">
                <a:solidFill>
                  <a:schemeClr val="tx1"/>
                </a:solidFill>
                <a:latin typeface="+mn-lt"/>
                <a:ea typeface="+mn-ea"/>
                <a:cs typeface="+mn-cs"/>
              </a:rPr>
              <a:t>e</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mail </a:t>
            </a:r>
            <a:r>
              <a:rPr lang="ru-RU" sz="1200" kern="1200" dirty="0" smtClean="0">
                <a:solidFill>
                  <a:schemeClr val="tx1"/>
                </a:solidFill>
                <a:latin typeface="+mn-lt"/>
                <a:ea typeface="+mn-ea"/>
                <a:cs typeface="+mn-cs"/>
              </a:rPr>
              <a:t>в удобном и понятном виде. Это уже искусство, которому </a:t>
            </a:r>
            <a:r>
              <a:rPr lang="ru-RU" sz="1200" kern="1200" dirty="0" smtClean="0">
                <a:solidFill>
                  <a:schemeClr val="tx1"/>
                </a:solidFill>
                <a:latin typeface="+mn-lt"/>
                <a:ea typeface="+mn-ea"/>
                <a:cs typeface="+mn-cs"/>
              </a:rPr>
              <a:t>тоже надо </a:t>
            </a:r>
            <a:r>
              <a:rPr lang="ru-RU" sz="1200" kern="1200" dirty="0" smtClean="0">
                <a:solidFill>
                  <a:schemeClr val="tx1"/>
                </a:solidFill>
                <a:latin typeface="+mn-lt"/>
                <a:ea typeface="+mn-ea"/>
                <a:cs typeface="+mn-cs"/>
              </a:rPr>
              <a:t>учиться.</a:t>
            </a:r>
          </a:p>
        </p:txBody>
      </p:sp>
      <p:sp>
        <p:nvSpPr>
          <p:cNvPr id="4" name="Номер слайда 3"/>
          <p:cNvSpPr>
            <a:spLocks noGrp="1"/>
          </p:cNvSpPr>
          <p:nvPr>
            <p:ph type="sldNum" sz="quarter" idx="10"/>
          </p:nvPr>
        </p:nvSpPr>
        <p:spPr/>
        <p:txBody>
          <a:bodyPr/>
          <a:lstStyle/>
          <a:p>
            <a:fld id="{7E9BFFF9-135F-4E95-97DB-C652914293A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Поговорим о навыках письменных коммуникаций, которые очень важны для тестера. Ведь значительная часть нашей работы связана с </a:t>
            </a:r>
            <a:r>
              <a:rPr lang="ru-RU" sz="1200" kern="1200" dirty="0" smtClean="0">
                <a:solidFill>
                  <a:schemeClr val="tx1"/>
                </a:solidFill>
                <a:latin typeface="+mn-lt"/>
                <a:ea typeface="+mn-ea"/>
                <a:cs typeface="+mn-cs"/>
              </a:rPr>
              <a:t>написанием отчетов, </a:t>
            </a:r>
            <a:r>
              <a:rPr lang="ru-RU" sz="1200" kern="1200" dirty="0" smtClean="0">
                <a:solidFill>
                  <a:schemeClr val="tx1"/>
                </a:solidFill>
                <a:latin typeface="+mn-lt"/>
                <a:ea typeface="+mn-ea"/>
                <a:cs typeface="+mn-cs"/>
              </a:rPr>
              <a:t>с описанием </a:t>
            </a:r>
            <a:r>
              <a:rPr lang="ru-RU" sz="1200" kern="1200" dirty="0" err="1" smtClean="0">
                <a:solidFill>
                  <a:schemeClr val="tx1"/>
                </a:solidFill>
                <a:latin typeface="+mn-lt"/>
                <a:ea typeface="+mn-ea"/>
                <a:cs typeface="+mn-cs"/>
              </a:rPr>
              <a:t>багов</a:t>
            </a:r>
            <a:r>
              <a:rPr lang="ru-RU" sz="1200" kern="1200" baseline="0" dirty="0" smtClean="0">
                <a:solidFill>
                  <a:schemeClr val="tx1"/>
                </a:solidFill>
                <a:latin typeface="+mn-lt"/>
                <a:ea typeface="+mn-ea"/>
                <a:cs typeface="+mn-cs"/>
              </a:rPr>
              <a:t> – то есть,</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грамотным изложением своих мыслей на бумаге.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Поэтому - как можно развить эти навыки? Как</a:t>
            </a:r>
            <a:r>
              <a:rPr lang="ru-RU" sz="1200" kern="1200" baseline="0" dirty="0" smtClean="0">
                <a:solidFill>
                  <a:schemeClr val="tx1"/>
                </a:solidFill>
                <a:latin typeface="+mn-lt"/>
                <a:ea typeface="+mn-ea"/>
                <a:cs typeface="+mn-cs"/>
              </a:rPr>
              <a:t> научиться писать?</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Вообще, чтобы учиться говорить – нужно говорить, чтобы научиться плавать – нужно плавать. </a:t>
            </a:r>
            <a:r>
              <a:rPr lang="ru-RU" sz="1200" kern="1200" dirty="0" smtClean="0">
                <a:solidFill>
                  <a:schemeClr val="tx1"/>
                </a:solidFill>
                <a:latin typeface="+mn-lt"/>
                <a:ea typeface="+mn-ea"/>
                <a:cs typeface="+mn-cs"/>
              </a:rPr>
              <a:t>И </a:t>
            </a:r>
            <a:r>
              <a:rPr lang="ru-RU" sz="1200" kern="1200" dirty="0" smtClean="0">
                <a:solidFill>
                  <a:schemeClr val="tx1"/>
                </a:solidFill>
                <a:latin typeface="+mn-lt"/>
                <a:ea typeface="+mn-ea"/>
                <a:cs typeface="+mn-cs"/>
              </a:rPr>
              <a:t>чтобы научиться писать – </a:t>
            </a:r>
            <a:r>
              <a:rPr lang="ru-RU" sz="1200" kern="1200" dirty="0" smtClean="0">
                <a:solidFill>
                  <a:schemeClr val="tx1"/>
                </a:solidFill>
                <a:latin typeface="+mn-lt"/>
                <a:ea typeface="+mn-ea"/>
                <a:cs typeface="+mn-cs"/>
              </a:rPr>
              <a:t>тоже нужно </a:t>
            </a:r>
            <a:r>
              <a:rPr lang="ru-RU" sz="1200" kern="1200" dirty="0" smtClean="0">
                <a:solidFill>
                  <a:schemeClr val="tx1"/>
                </a:solidFill>
                <a:latin typeface="+mn-lt"/>
                <a:ea typeface="+mn-ea"/>
                <a:cs typeface="+mn-cs"/>
              </a:rPr>
              <a:t>писать.</a:t>
            </a:r>
          </a:p>
          <a:p>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Крупный специалист в области разработки и тестирования – </a:t>
            </a:r>
            <a:r>
              <a:rPr lang="ru-RU" sz="1200" kern="1200" dirty="0" err="1" smtClean="0">
                <a:solidFill>
                  <a:schemeClr val="tx1"/>
                </a:solidFill>
                <a:latin typeface="+mn-lt"/>
                <a:ea typeface="+mn-ea"/>
                <a:cs typeface="+mn-cs"/>
              </a:rPr>
              <a:t>Джеральд</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Вейнберг</a:t>
            </a:r>
            <a:r>
              <a:rPr lang="ru-RU" sz="1200" kern="1200" dirty="0" smtClean="0">
                <a:solidFill>
                  <a:schemeClr val="tx1"/>
                </a:solidFill>
                <a:latin typeface="+mn-lt"/>
                <a:ea typeface="+mn-ea"/>
                <a:cs typeface="+mn-cs"/>
              </a:rPr>
              <a:t>, написавший</a:t>
            </a:r>
            <a:r>
              <a:rPr lang="ru-RU" sz="1200" kern="1200" baseline="0" dirty="0" smtClean="0">
                <a:solidFill>
                  <a:schemeClr val="tx1"/>
                </a:solidFill>
                <a:latin typeface="+mn-lt"/>
                <a:ea typeface="+mn-ea"/>
                <a:cs typeface="+mn-cs"/>
              </a:rPr>
              <a:t> более 50-ти</a:t>
            </a:r>
            <a:r>
              <a:rPr lang="ru-RU" sz="1200" kern="1200" dirty="0" smtClean="0">
                <a:solidFill>
                  <a:schemeClr val="tx1"/>
                </a:solidFill>
                <a:latin typeface="+mn-lt"/>
                <a:ea typeface="+mn-ea"/>
                <a:cs typeface="+mn-cs"/>
              </a:rPr>
              <a:t> книг, в одной из своих книг (</a:t>
            </a:r>
            <a:r>
              <a:rPr lang="en-US" sz="1200" kern="1200" dirty="0" smtClean="0">
                <a:solidFill>
                  <a:schemeClr val="tx1"/>
                </a:solidFill>
                <a:latin typeface="+mn-lt"/>
                <a:ea typeface="+mn-ea"/>
                <a:cs typeface="+mn-cs"/>
              </a:rPr>
              <a:t>Weinberg on Writing: The Fieldstone Method</a:t>
            </a:r>
            <a:r>
              <a:rPr lang="ru-RU" sz="1200" kern="1200" dirty="0" smtClean="0">
                <a:solidFill>
                  <a:schemeClr val="tx1"/>
                </a:solidFill>
                <a:latin typeface="+mn-lt"/>
                <a:ea typeface="+mn-ea"/>
                <a:cs typeface="+mn-cs"/>
              </a:rPr>
              <a:t>) предлагает использовать метод камней.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чем он заключается?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пишете часто, периодично, накапливаете материал - кирпичики, один за одним. Потом из этих кирпичиков можно собрать дом – статью в </a:t>
            </a:r>
            <a:r>
              <a:rPr lang="ru-RU" sz="1200" kern="1200" dirty="0" err="1" smtClean="0">
                <a:solidFill>
                  <a:schemeClr val="tx1"/>
                </a:solidFill>
                <a:latin typeface="+mn-lt"/>
                <a:ea typeface="+mn-ea"/>
                <a:cs typeface="+mn-cs"/>
              </a:rPr>
              <a:t>тестерский</a:t>
            </a:r>
            <a:r>
              <a:rPr lang="ru-RU" sz="1200" kern="1200" dirty="0" smtClean="0">
                <a:solidFill>
                  <a:schemeClr val="tx1"/>
                </a:solidFill>
                <a:latin typeface="+mn-lt"/>
                <a:ea typeface="+mn-ea"/>
                <a:cs typeface="+mn-cs"/>
              </a:rPr>
              <a:t> журнал, например, или </a:t>
            </a:r>
            <a:r>
              <a:rPr lang="ru-RU" sz="1200" kern="1200" dirty="0" smtClean="0">
                <a:solidFill>
                  <a:schemeClr val="tx1"/>
                </a:solidFill>
                <a:latin typeface="+mn-lt"/>
                <a:ea typeface="+mn-ea"/>
                <a:cs typeface="+mn-cs"/>
              </a:rPr>
              <a:t>книгу</a:t>
            </a:r>
            <a:r>
              <a:rPr lang="ru-RU" sz="1200" kern="1200" dirty="0" smtClean="0">
                <a:solidFill>
                  <a:schemeClr val="tx1"/>
                </a:solidFill>
                <a:latin typeface="+mn-lt"/>
                <a:ea typeface="+mn-ea"/>
                <a:cs typeface="+mn-cs"/>
              </a:rPr>
              <a:t>. Или доклад на </a:t>
            </a:r>
            <a:r>
              <a:rPr lang="en-US" sz="1200" kern="1200" dirty="0" smtClean="0">
                <a:solidFill>
                  <a:schemeClr val="tx1"/>
                </a:solidFill>
                <a:latin typeface="+mn-lt"/>
                <a:ea typeface="+mn-ea"/>
                <a:cs typeface="+mn-cs"/>
              </a:rPr>
              <a:t>SQA days</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Периодичность – </a:t>
            </a:r>
            <a:r>
              <a:rPr lang="ru-RU" sz="1200" kern="1200" dirty="0" smtClean="0">
                <a:solidFill>
                  <a:schemeClr val="tx1"/>
                </a:solidFill>
                <a:latin typeface="+mn-lt"/>
                <a:ea typeface="+mn-ea"/>
                <a:cs typeface="+mn-cs"/>
              </a:rPr>
              <a:t>важное</a:t>
            </a:r>
            <a:r>
              <a:rPr lang="ru-RU" sz="1200" kern="1200" baseline="0" dirty="0" smtClean="0">
                <a:solidFill>
                  <a:schemeClr val="tx1"/>
                </a:solidFill>
                <a:latin typeface="+mn-lt"/>
                <a:ea typeface="+mn-ea"/>
                <a:cs typeface="+mn-cs"/>
              </a:rPr>
              <a:t> условие</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Потому что после каждого перерыва</a:t>
            </a:r>
            <a:r>
              <a:rPr lang="en-US"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все тяжелее вернуться к этому занятию. Это касается не только навыков письма, но и спорта, скажем. Без регулярных тренировок тяжело набрать форму. Так же и с </a:t>
            </a:r>
            <a:r>
              <a:rPr lang="ru-RU" sz="1200" kern="1200" dirty="0" smtClean="0">
                <a:solidFill>
                  <a:schemeClr val="tx1"/>
                </a:solidFill>
                <a:latin typeface="+mn-lt"/>
                <a:ea typeface="+mn-ea"/>
                <a:cs typeface="+mn-cs"/>
              </a:rPr>
              <a:t>навыком </a:t>
            </a:r>
            <a:r>
              <a:rPr lang="ru-RU" sz="1200" kern="1200" dirty="0" smtClean="0">
                <a:solidFill>
                  <a:schemeClr val="tx1"/>
                </a:solidFill>
                <a:latin typeface="+mn-lt"/>
                <a:ea typeface="+mn-ea"/>
                <a:cs typeface="+mn-cs"/>
              </a:rPr>
              <a:t>писательства.</a:t>
            </a:r>
          </a:p>
        </p:txBody>
      </p:sp>
      <p:sp>
        <p:nvSpPr>
          <p:cNvPr id="4" name="Номер слайда 3"/>
          <p:cNvSpPr>
            <a:spLocks noGrp="1"/>
          </p:cNvSpPr>
          <p:nvPr>
            <p:ph type="sldNum" sz="quarter" idx="10"/>
          </p:nvPr>
        </p:nvSpPr>
        <p:spPr/>
        <p:txBody>
          <a:bodyPr/>
          <a:lstStyle/>
          <a:p>
            <a:fld id="{7E9BFFF9-135F-4E95-97DB-C652914293A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качестве примера использования метода сбора камней </a:t>
            </a:r>
            <a:r>
              <a:rPr lang="ru-RU" baseline="0" dirty="0" smtClean="0"/>
              <a:t>я могу </a:t>
            </a:r>
            <a:r>
              <a:rPr lang="ru-RU" baseline="0" dirty="0" smtClean="0"/>
              <a:t>привести подготовку этого доклада.</a:t>
            </a:r>
          </a:p>
          <a:p>
            <a:endParaRPr lang="ru-RU" baseline="0" dirty="0" smtClean="0"/>
          </a:p>
          <a:p>
            <a:r>
              <a:rPr lang="ru-RU" baseline="0" dirty="0" smtClean="0"/>
              <a:t>Я собирал </a:t>
            </a:r>
            <a:r>
              <a:rPr lang="ru-RU" baseline="0" dirty="0" smtClean="0"/>
              <a:t>разные заметки, идеи – из книг, из </a:t>
            </a:r>
            <a:r>
              <a:rPr lang="ru-RU" baseline="0" dirty="0" err="1" smtClean="0"/>
              <a:t>блогов</a:t>
            </a:r>
            <a:r>
              <a:rPr lang="ru-RU" baseline="0" dirty="0" smtClean="0"/>
              <a:t>, </a:t>
            </a:r>
            <a:r>
              <a:rPr lang="ru-RU" baseline="0" dirty="0" err="1" smtClean="0"/>
              <a:t>из</a:t>
            </a:r>
            <a:r>
              <a:rPr lang="ru-RU" baseline="0" dirty="0" smtClean="0"/>
              <a:t> других источников.</a:t>
            </a:r>
          </a:p>
          <a:p>
            <a:endParaRPr lang="ru-RU" baseline="0" dirty="0" smtClean="0"/>
          </a:p>
          <a:p>
            <a:r>
              <a:rPr lang="ru-RU" baseline="0" dirty="0" smtClean="0"/>
              <a:t>Заметки я хранил в разных местах – как черновики на почте, как рисунки </a:t>
            </a:r>
            <a:r>
              <a:rPr lang="ru-RU" baseline="0" dirty="0" smtClean="0"/>
              <a:t>в тетради </a:t>
            </a:r>
            <a:r>
              <a:rPr lang="ru-RU" baseline="0" dirty="0" smtClean="0"/>
              <a:t>(когда не был за компьютером или за телефоном).</a:t>
            </a:r>
          </a:p>
          <a:p>
            <a:endParaRPr lang="ru-RU" baseline="0" dirty="0" smtClean="0"/>
          </a:p>
          <a:p>
            <a:r>
              <a:rPr lang="ru-RU" baseline="0" dirty="0" smtClean="0"/>
              <a:t>Когда у меня </a:t>
            </a:r>
            <a:r>
              <a:rPr lang="ru-RU" baseline="0" dirty="0" smtClean="0"/>
              <a:t>набралось </a:t>
            </a:r>
            <a:r>
              <a:rPr lang="ru-RU" baseline="0" dirty="0" smtClean="0"/>
              <a:t>довольного много идей (даже больше, чем нужно для 40-минутного доклада) – я стал компоновать их вместе, продумывать структуру доклада, рисовать </a:t>
            </a:r>
            <a:r>
              <a:rPr lang="en-US" baseline="0" dirty="0" smtClean="0"/>
              <a:t>mind map </a:t>
            </a:r>
            <a:r>
              <a:rPr lang="ru-RU" baseline="0" dirty="0" smtClean="0"/>
              <a:t>его частей. Я подбирал камни в стену доклада так, чтобы они подходили друг к другу. Довольно много камней так никуда и не легко, но это не страшно – они еще могут </a:t>
            </a:r>
            <a:r>
              <a:rPr lang="ru-RU" baseline="0" dirty="0" smtClean="0"/>
              <a:t>мне пригодиться</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Теперь давайте </a:t>
            </a:r>
            <a:r>
              <a:rPr lang="ru-RU" sz="1200" kern="1200" dirty="0" smtClean="0">
                <a:solidFill>
                  <a:schemeClr val="tx1"/>
                </a:solidFill>
                <a:latin typeface="+mn-lt"/>
                <a:ea typeface="+mn-ea"/>
                <a:cs typeface="+mn-cs"/>
              </a:rPr>
              <a:t>перейдем от общего к частному. От</a:t>
            </a:r>
            <a:r>
              <a:rPr lang="ru-RU" sz="1200" kern="1200" baseline="0" dirty="0" smtClean="0">
                <a:solidFill>
                  <a:schemeClr val="tx1"/>
                </a:solidFill>
                <a:latin typeface="+mn-lt"/>
                <a:ea typeface="+mn-ea"/>
                <a:cs typeface="+mn-cs"/>
              </a:rPr>
              <a:t> развития письменных коммуникаций в целом – к заведению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репортов.</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 целая наука. И даже </a:t>
            </a:r>
            <a:r>
              <a:rPr lang="ru-RU" sz="1200" kern="1200" dirty="0" smtClean="0">
                <a:solidFill>
                  <a:schemeClr val="tx1"/>
                </a:solidFill>
                <a:latin typeface="+mn-lt"/>
                <a:ea typeface="+mn-ea"/>
                <a:cs typeface="+mn-cs"/>
              </a:rPr>
              <a:t>искусство, я бы сказал.</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репорт – один из основных продуктов нашей работы, поэтому мы должны </a:t>
            </a:r>
            <a:r>
              <a:rPr lang="ru-RU" sz="1200" kern="1200" baseline="0" dirty="0" smtClean="0">
                <a:solidFill>
                  <a:schemeClr val="tx1"/>
                </a:solidFill>
                <a:latin typeface="+mn-lt"/>
                <a:ea typeface="+mn-ea"/>
                <a:cs typeface="+mn-cs"/>
              </a:rPr>
              <a:t>стараться </a:t>
            </a:r>
            <a:r>
              <a:rPr lang="ru-RU" sz="1200" kern="1200" baseline="0" dirty="0" smtClean="0">
                <a:solidFill>
                  <a:schemeClr val="tx1"/>
                </a:solidFill>
                <a:latin typeface="+mn-lt"/>
                <a:ea typeface="+mn-ea"/>
                <a:cs typeface="+mn-cs"/>
              </a:rPr>
              <a:t>сделать их </a:t>
            </a:r>
            <a:r>
              <a:rPr lang="ru-RU" sz="1200" kern="1200" baseline="0" dirty="0" smtClean="0">
                <a:solidFill>
                  <a:schemeClr val="tx1"/>
                </a:solidFill>
                <a:latin typeface="+mn-lt"/>
                <a:ea typeface="+mn-ea"/>
                <a:cs typeface="+mn-cs"/>
              </a:rPr>
              <a:t>информативными, но в тоже время короткими, убедительными</a:t>
            </a:r>
            <a:r>
              <a:rPr lang="ru-RU" sz="1200" kern="1200" baseline="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Хорошие материалы по заведению</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багов</a:t>
            </a:r>
            <a:r>
              <a:rPr lang="ru-RU" sz="1200" kern="1200" baseline="0" dirty="0" smtClean="0">
                <a:solidFill>
                  <a:schemeClr val="tx1"/>
                </a:solidFill>
                <a:latin typeface="+mn-lt"/>
                <a:ea typeface="+mn-ea"/>
                <a:cs typeface="+mn-cs"/>
              </a:rPr>
              <a:t> содержатся в курсе</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BBST </a:t>
            </a:r>
            <a:r>
              <a:rPr lang="en-US" sz="1200" kern="1200" dirty="0" err="1" smtClean="0">
                <a:solidFill>
                  <a:schemeClr val="tx1"/>
                </a:solidFill>
                <a:latin typeface="+mn-lt"/>
                <a:ea typeface="+mn-ea"/>
                <a:cs typeface="+mn-cs"/>
              </a:rPr>
              <a:t>BugAdvocacy</a:t>
            </a:r>
            <a:r>
              <a:rPr lang="ru-RU"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http://www.testingeducation.org/BBST/bugadvocacy/</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Этот курс покрывает</a:t>
            </a:r>
            <a:r>
              <a:rPr lang="ru-RU" sz="1200" kern="1200" baseline="0" dirty="0" smtClean="0">
                <a:solidFill>
                  <a:schemeClr val="tx1"/>
                </a:solidFill>
                <a:latin typeface="+mn-lt"/>
                <a:ea typeface="+mn-ea"/>
                <a:cs typeface="+mn-cs"/>
              </a:rPr>
              <a:t> не только непосредственное заведение </a:t>
            </a:r>
            <a:r>
              <a:rPr lang="ru-RU" sz="1200" kern="1200" baseline="0" dirty="0" err="1" smtClean="0">
                <a:solidFill>
                  <a:schemeClr val="tx1"/>
                </a:solidFill>
                <a:latin typeface="+mn-lt"/>
                <a:ea typeface="+mn-ea"/>
                <a:cs typeface="+mn-cs"/>
              </a:rPr>
              <a:t>багов</a:t>
            </a:r>
            <a:r>
              <a:rPr lang="ru-RU" sz="1200" kern="1200" baseline="0" dirty="0" smtClean="0">
                <a:solidFill>
                  <a:schemeClr val="tx1"/>
                </a:solidFill>
                <a:latin typeface="+mn-lt"/>
                <a:ea typeface="+mn-ea"/>
                <a:cs typeface="+mn-cs"/>
              </a:rPr>
              <a:t>, но и исследования, которые нужно провести, чтобы понять важность </a:t>
            </a:r>
            <a:r>
              <a:rPr lang="ru-RU" sz="1200" kern="1200" baseline="0" dirty="0" err="1" smtClean="0">
                <a:solidFill>
                  <a:schemeClr val="tx1"/>
                </a:solidFill>
                <a:latin typeface="+mn-lt"/>
                <a:ea typeface="+mn-ea"/>
                <a:cs typeface="+mn-cs"/>
              </a:rPr>
              <a:t>бага</a:t>
            </a:r>
            <a:r>
              <a:rPr lang="ru-RU" sz="1200" kern="1200" baseline="0" dirty="0" smtClean="0">
                <a:solidFill>
                  <a:schemeClr val="tx1"/>
                </a:solidFill>
                <a:latin typeface="+mn-lt"/>
                <a:ea typeface="+mn-ea"/>
                <a:cs typeface="+mn-cs"/>
              </a:rPr>
              <a:t>, найти его самое сильное проявление. </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Вот,</a:t>
            </a:r>
            <a:r>
              <a:rPr lang="ru-RU" sz="1200" kern="1200" baseline="0" dirty="0" smtClean="0">
                <a:solidFill>
                  <a:schemeClr val="tx1"/>
                </a:solidFill>
                <a:latin typeface="+mn-lt"/>
                <a:ea typeface="+mn-ea"/>
                <a:cs typeface="+mn-cs"/>
              </a:rPr>
              <a:t> например, несколько советов из этого курса непосредственно по заведению </a:t>
            </a:r>
            <a:r>
              <a:rPr lang="ru-RU" sz="1200" kern="1200" baseline="0" dirty="0" err="1" smtClean="0">
                <a:solidFill>
                  <a:schemeClr val="tx1"/>
                </a:solidFill>
                <a:latin typeface="+mn-lt"/>
                <a:ea typeface="+mn-ea"/>
                <a:cs typeface="+mn-cs"/>
              </a:rPr>
              <a:t>багов</a:t>
            </a:r>
            <a:r>
              <a:rPr lang="ru-RU" sz="1200" kern="1200" dirty="0" smtClean="0">
                <a:solidFill>
                  <a:schemeClr val="tx1"/>
                </a:solidFill>
                <a:latin typeface="+mn-lt"/>
                <a:ea typeface="+mn-ea"/>
                <a:cs typeface="+mn-cs"/>
              </a:rPr>
              <a:t>:</a:t>
            </a:r>
          </a:p>
          <a:p>
            <a:pPr lvl="0"/>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Используйте разные способы мотивации заинтересованных лиц</a:t>
            </a: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Как мы знаем, качество – это ценность для определенного человека. Поэтому разные люди заинтересованы в разных критериях качества. </a:t>
            </a:r>
            <a:r>
              <a:rPr lang="ru-RU" sz="1200" kern="1200" dirty="0" smtClean="0">
                <a:solidFill>
                  <a:schemeClr val="tx1"/>
                </a:solidFill>
                <a:latin typeface="+mn-lt"/>
                <a:ea typeface="+mn-ea"/>
                <a:cs typeface="+mn-cs"/>
              </a:rPr>
              <a:t>При заведении </a:t>
            </a:r>
            <a:r>
              <a:rPr lang="ru-RU" sz="1200" kern="1200" dirty="0" err="1" smtClean="0">
                <a:solidFill>
                  <a:schemeClr val="tx1"/>
                </a:solidFill>
                <a:latin typeface="+mn-lt"/>
                <a:ea typeface="+mn-ea"/>
                <a:cs typeface="+mn-cs"/>
              </a:rPr>
              <a:t>бага</a:t>
            </a:r>
            <a:r>
              <a:rPr lang="ru-RU" sz="1200" kern="1200" dirty="0" smtClean="0">
                <a:solidFill>
                  <a:schemeClr val="tx1"/>
                </a:solidFill>
                <a:latin typeface="+mn-lt"/>
                <a:ea typeface="+mn-ea"/>
                <a:cs typeface="+mn-cs"/>
              </a:rPr>
              <a:t> думайте о том, как мотивировать</a:t>
            </a:r>
            <a:r>
              <a:rPr lang="ru-RU" sz="1200" kern="1200" baseline="0" dirty="0" smtClean="0">
                <a:solidFill>
                  <a:schemeClr val="tx1"/>
                </a:solidFill>
                <a:latin typeface="+mn-lt"/>
                <a:ea typeface="+mn-ea"/>
                <a:cs typeface="+mn-cs"/>
              </a:rPr>
              <a:t> конкретного </a:t>
            </a:r>
            <a:r>
              <a:rPr lang="ru-RU" sz="1200" kern="1200" baseline="0" dirty="0" err="1" smtClean="0">
                <a:solidFill>
                  <a:schemeClr val="tx1"/>
                </a:solidFill>
                <a:latin typeface="+mn-lt"/>
                <a:ea typeface="+mn-ea"/>
                <a:cs typeface="+mn-cs"/>
              </a:rPr>
              <a:t>стейкхолдера</a:t>
            </a:r>
            <a:r>
              <a:rPr lang="ru-RU" sz="1200" kern="1200" baseline="0" dirty="0" smtClean="0">
                <a:solidFill>
                  <a:schemeClr val="tx1"/>
                </a:solidFill>
                <a:latin typeface="+mn-lt"/>
                <a:ea typeface="+mn-ea"/>
                <a:cs typeface="+mn-cs"/>
              </a:rPr>
              <a:t> (заинтересованного лица) на то, чтобы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был исправлен. К разным людям нужны разные подходы. Чтобы добиться исправления </a:t>
            </a:r>
            <a:r>
              <a:rPr lang="ru-RU" sz="1200" kern="1200" baseline="0" dirty="0" err="1" smtClean="0">
                <a:solidFill>
                  <a:schemeClr val="tx1"/>
                </a:solidFill>
                <a:latin typeface="+mn-lt"/>
                <a:ea typeface="+mn-ea"/>
                <a:cs typeface="+mn-cs"/>
              </a:rPr>
              <a:t>бага</a:t>
            </a:r>
            <a:r>
              <a:rPr lang="ru-RU" sz="1200" kern="1200" baseline="0" dirty="0" smtClean="0">
                <a:solidFill>
                  <a:schemeClr val="tx1"/>
                </a:solidFill>
                <a:latin typeface="+mn-lt"/>
                <a:ea typeface="+mn-ea"/>
                <a:cs typeface="+mn-cs"/>
              </a:rPr>
              <a:t>, недостаточно его исследовать и описать, нужно его описать в мотивационном для </a:t>
            </a:r>
            <a:r>
              <a:rPr lang="ru-RU" sz="1200" kern="1200" baseline="0" dirty="0" err="1" smtClean="0">
                <a:solidFill>
                  <a:schemeClr val="tx1"/>
                </a:solidFill>
                <a:latin typeface="+mn-lt"/>
                <a:ea typeface="+mn-ea"/>
                <a:cs typeface="+mn-cs"/>
              </a:rPr>
              <a:t>стейкхолдера</a:t>
            </a:r>
            <a:r>
              <a:rPr lang="ru-R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стейкхолдеров</a:t>
            </a:r>
            <a:r>
              <a:rPr lang="ru-RU" sz="1200" kern="1200" baseline="0" dirty="0" smtClean="0">
                <a:solidFill>
                  <a:schemeClr val="tx1"/>
                </a:solidFill>
                <a:latin typeface="+mn-lt"/>
                <a:ea typeface="+mn-ea"/>
                <a:cs typeface="+mn-cs"/>
              </a:rPr>
              <a:t> ключе. Например, для программиста мотивирующим будет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который делает вызов его профессионализму (исправлю его или не исправлю – интересно!). Для </a:t>
            </a:r>
            <a:r>
              <a:rPr lang="ru-RU" sz="1200" kern="1200" baseline="0" dirty="0" err="1" smtClean="0">
                <a:solidFill>
                  <a:schemeClr val="tx1"/>
                </a:solidFill>
                <a:latin typeface="+mn-lt"/>
                <a:ea typeface="+mn-ea"/>
                <a:cs typeface="+mn-cs"/>
              </a:rPr>
              <a:t>проджект</a:t>
            </a:r>
            <a:r>
              <a:rPr lang="ru-RU" sz="1200" kern="1200" baseline="0" dirty="0" smtClean="0">
                <a:solidFill>
                  <a:schemeClr val="tx1"/>
                </a:solidFill>
                <a:latin typeface="+mn-lt"/>
                <a:ea typeface="+mn-ea"/>
                <a:cs typeface="+mn-cs"/>
              </a:rPr>
              <a:t> менеджера важным будет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на который жалуется постоянный и крупный пользователь. И так далее.</a:t>
            </a:r>
          </a:p>
          <a:p>
            <a:pPr lvl="0">
              <a:buFont typeface="Arial" pitchFamily="34" charset="0"/>
              <a:buChar char="•"/>
            </a:pPr>
            <a:r>
              <a:rPr lang="ru-RU" sz="1200" b="1" kern="1200" dirty="0" smtClean="0">
                <a:solidFill>
                  <a:schemeClr val="tx1"/>
                </a:solidFill>
                <a:latin typeface="+mn-lt"/>
                <a:ea typeface="+mn-ea"/>
                <a:cs typeface="+mn-cs"/>
              </a:rPr>
              <a:t>Используйте источники информации, которые имеют вес в вашей компании</a:t>
            </a:r>
            <a:r>
              <a:rPr lang="ru-RU" sz="1200" kern="1200" dirty="0" smtClean="0">
                <a:solidFill>
                  <a:schemeClr val="tx1"/>
                </a:solidFill>
                <a:latin typeface="+mn-lt"/>
                <a:ea typeface="+mn-ea"/>
                <a:cs typeface="+mn-cs"/>
              </a:rPr>
              <a:t>. Старайтесь</a:t>
            </a:r>
            <a:r>
              <a:rPr lang="ru-RU" sz="1200" kern="1200" baseline="0" dirty="0" smtClean="0">
                <a:solidFill>
                  <a:schemeClr val="tx1"/>
                </a:solidFill>
                <a:latin typeface="+mn-lt"/>
                <a:ea typeface="+mn-ea"/>
                <a:cs typeface="+mn-cs"/>
              </a:rPr>
              <a:t> опираться на мнения людей, мнение которых важно. Почаще используйте мнения пользователей. Подкрепляйте свои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репорты фактами сравнения с конкурентами, ссылками на </a:t>
            </a:r>
            <a:r>
              <a:rPr lang="ru-RU" sz="1200" kern="1200" baseline="0" dirty="0" smtClean="0">
                <a:solidFill>
                  <a:schemeClr val="tx1"/>
                </a:solidFill>
                <a:latin typeface="+mn-lt"/>
                <a:ea typeface="+mn-ea"/>
                <a:cs typeface="+mn-cs"/>
              </a:rPr>
              <a:t>документацию и другие доверительные источники.</a:t>
            </a:r>
            <a:endParaRPr lang="ru-RU" sz="1200" kern="1200" baseline="0" dirty="0" smtClean="0">
              <a:solidFill>
                <a:schemeClr val="tx1"/>
              </a:solidFill>
              <a:latin typeface="+mn-lt"/>
              <a:ea typeface="+mn-ea"/>
              <a:cs typeface="+mn-cs"/>
            </a:endParaRPr>
          </a:p>
          <a:p>
            <a:pPr lvl="0">
              <a:buFont typeface="Arial" pitchFamily="34" charset="0"/>
              <a:buChar char="•"/>
            </a:pPr>
            <a:r>
              <a:rPr lang="ru-RU" sz="1200" b="1" kern="1200" baseline="0" dirty="0" smtClean="0">
                <a:solidFill>
                  <a:schemeClr val="tx1"/>
                </a:solidFill>
                <a:latin typeface="+mn-lt"/>
                <a:ea typeface="+mn-ea"/>
                <a:cs typeface="+mn-cs"/>
              </a:rPr>
              <a:t>Заводите </a:t>
            </a:r>
            <a:r>
              <a:rPr lang="ru-RU" sz="1200" b="1" kern="1200" baseline="0" dirty="0" err="1" smtClean="0">
                <a:solidFill>
                  <a:schemeClr val="tx1"/>
                </a:solidFill>
                <a:latin typeface="+mn-lt"/>
                <a:ea typeface="+mn-ea"/>
                <a:cs typeface="+mn-cs"/>
              </a:rPr>
              <a:t>баги</a:t>
            </a:r>
            <a:r>
              <a:rPr lang="ru-RU" sz="1200" b="1" kern="1200" baseline="0" dirty="0" smtClean="0">
                <a:solidFill>
                  <a:schemeClr val="tx1"/>
                </a:solidFill>
                <a:latin typeface="+mn-lt"/>
                <a:ea typeface="+mn-ea"/>
                <a:cs typeface="+mn-cs"/>
              </a:rPr>
              <a:t> в нейтральном тоне, избегайте эмоций</a:t>
            </a:r>
            <a:r>
              <a:rPr lang="ru-RU" sz="1200" kern="1200" baseline="0" dirty="0" smtClean="0">
                <a:solidFill>
                  <a:schemeClr val="tx1"/>
                </a:solidFill>
                <a:latin typeface="+mn-lt"/>
                <a:ea typeface="+mn-ea"/>
                <a:cs typeface="+mn-cs"/>
              </a:rPr>
              <a:t>. Злость и агрессия по отношению к разработчику или автору документации не должна отражаться в </a:t>
            </a:r>
            <a:r>
              <a:rPr lang="ru-RU" sz="1200" kern="1200" baseline="0" dirty="0" err="1" smtClean="0">
                <a:solidFill>
                  <a:schemeClr val="tx1"/>
                </a:solidFill>
                <a:latin typeface="+mn-lt"/>
                <a:ea typeface="+mn-ea"/>
                <a:cs typeface="+mn-cs"/>
              </a:rPr>
              <a:t>баг</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репорте, даже если вы испытываете эти чувства. Сохраняйте нейтралитет. </a:t>
            </a:r>
            <a:endParaRPr lang="ru-RU" sz="1200" kern="1200" dirty="0" smtClean="0">
              <a:solidFill>
                <a:schemeClr val="tx1"/>
              </a:solidFill>
              <a:latin typeface="+mn-lt"/>
              <a:ea typeface="+mn-ea"/>
              <a:cs typeface="+mn-cs"/>
            </a:endParaRPr>
          </a:p>
          <a:p>
            <a:pPr lvl="0">
              <a:buFont typeface="Arial" pitchFamily="34" charset="0"/>
              <a:buChar char="•"/>
            </a:pP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Еще</a:t>
            </a:r>
            <a:r>
              <a:rPr lang="ru-RU" sz="1200" kern="1200" baseline="0" dirty="0" smtClean="0">
                <a:solidFill>
                  <a:schemeClr val="tx1"/>
                </a:solidFill>
                <a:latin typeface="+mn-lt"/>
                <a:ea typeface="+mn-ea"/>
                <a:cs typeface="+mn-cs"/>
              </a:rPr>
              <a:t> один с</a:t>
            </a:r>
            <a:r>
              <a:rPr lang="ru-RU" sz="1200" kern="1200" dirty="0" smtClean="0">
                <a:solidFill>
                  <a:schemeClr val="tx1"/>
                </a:solidFill>
                <a:latin typeface="+mn-lt"/>
                <a:ea typeface="+mn-ea"/>
                <a:cs typeface="+mn-cs"/>
              </a:rPr>
              <a:t>овет - </a:t>
            </a:r>
            <a:r>
              <a:rPr lang="ru-RU" sz="1200" kern="1200" dirty="0" smtClean="0">
                <a:solidFill>
                  <a:schemeClr val="tx1"/>
                </a:solidFill>
                <a:latin typeface="+mn-lt"/>
                <a:ea typeface="+mn-ea"/>
                <a:cs typeface="+mn-cs"/>
              </a:rPr>
              <a:t>вы можете </a:t>
            </a:r>
            <a:r>
              <a:rPr lang="ru-RU" sz="1200" kern="1200" dirty="0" smtClean="0">
                <a:solidFill>
                  <a:schemeClr val="tx1"/>
                </a:solidFill>
                <a:latin typeface="+mn-lt"/>
                <a:ea typeface="+mn-ea"/>
                <a:cs typeface="+mn-cs"/>
              </a:rPr>
              <a:t>поспрашивать </a:t>
            </a:r>
            <a:r>
              <a:rPr lang="ru-RU" sz="1200" kern="1200" dirty="0" smtClean="0">
                <a:solidFill>
                  <a:schemeClr val="tx1"/>
                </a:solidFill>
                <a:latin typeface="+mn-lt"/>
                <a:ea typeface="+mn-ea"/>
                <a:cs typeface="+mn-cs"/>
              </a:rPr>
              <a:t>у программистов, насколько ваши </a:t>
            </a:r>
            <a:r>
              <a:rPr lang="ru-RU" sz="1200" kern="1200" dirty="0" err="1" smtClean="0">
                <a:solidFill>
                  <a:schemeClr val="tx1"/>
                </a:solidFill>
                <a:latin typeface="+mn-lt"/>
                <a:ea typeface="+mn-ea"/>
                <a:cs typeface="+mn-cs"/>
              </a:rPr>
              <a:t>баги</a:t>
            </a:r>
            <a:r>
              <a:rPr lang="ru-RU" sz="1200" kern="1200" dirty="0" smtClean="0">
                <a:solidFill>
                  <a:schemeClr val="tx1"/>
                </a:solidFill>
                <a:latin typeface="+mn-lt"/>
                <a:ea typeface="+mn-ea"/>
                <a:cs typeface="+mn-cs"/>
              </a:rPr>
              <a:t> понятны. Иногда это очевидно, когда программисты возвращают каждый ваш </a:t>
            </a:r>
            <a:r>
              <a:rPr lang="ru-RU" sz="1200" kern="1200" dirty="0" err="1" smtClean="0">
                <a:solidFill>
                  <a:schemeClr val="tx1"/>
                </a:solidFill>
                <a:latin typeface="+mn-lt"/>
                <a:ea typeface="+mn-ea"/>
                <a:cs typeface="+mn-cs"/>
              </a:rPr>
              <a:t>баг</a:t>
            </a:r>
            <a:r>
              <a:rPr lang="ru-RU" sz="1200" kern="1200" dirty="0" smtClean="0">
                <a:solidFill>
                  <a:schemeClr val="tx1"/>
                </a:solidFill>
                <a:latin typeface="+mn-lt"/>
                <a:ea typeface="+mn-ea"/>
                <a:cs typeface="+mn-cs"/>
              </a:rPr>
              <a:t> и просят добавить </a:t>
            </a:r>
            <a:r>
              <a:rPr lang="ru-RU" sz="1200" kern="1200" dirty="0" smtClean="0">
                <a:solidFill>
                  <a:schemeClr val="tx1"/>
                </a:solidFill>
                <a:latin typeface="+mn-lt"/>
                <a:ea typeface="+mn-ea"/>
                <a:cs typeface="+mn-cs"/>
              </a:rPr>
              <a:t>какие-то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детали</a:t>
            </a:r>
            <a:r>
              <a:rPr lang="ru-RU" sz="1200" kern="1200" dirty="0" smtClean="0">
                <a:solidFill>
                  <a:schemeClr val="tx1"/>
                </a:solidFill>
                <a:latin typeface="+mn-lt"/>
                <a:ea typeface="+mn-ea"/>
                <a:cs typeface="+mn-cs"/>
              </a:rPr>
              <a:t>. Но не каждый программист </a:t>
            </a:r>
            <a:r>
              <a:rPr lang="ru-RU" sz="1200" kern="1200" dirty="0" smtClean="0">
                <a:solidFill>
                  <a:schemeClr val="tx1"/>
                </a:solidFill>
                <a:latin typeface="+mn-lt"/>
                <a:ea typeface="+mn-ea"/>
                <a:cs typeface="+mn-cs"/>
              </a:rPr>
              <a:t>сам это скажет </a:t>
            </a:r>
            <a:r>
              <a:rPr lang="ru-RU" sz="1200" kern="1200" dirty="0" smtClean="0">
                <a:solidFill>
                  <a:schemeClr val="tx1"/>
                </a:solidFill>
                <a:latin typeface="+mn-lt"/>
                <a:ea typeface="+mn-ea"/>
                <a:cs typeface="+mn-cs"/>
              </a:rPr>
              <a:t>– некоторые просто будут терпеть, пока в один момент не взорвутся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онлайн</a:t>
            </a:r>
            <a:r>
              <a:rPr lang="ru-RU" sz="1200" kern="1200" dirty="0" smtClean="0">
                <a:solidFill>
                  <a:schemeClr val="tx1"/>
                </a:solidFill>
                <a:latin typeface="+mn-lt"/>
                <a:ea typeface="+mn-ea"/>
                <a:cs typeface="+mn-cs"/>
              </a:rPr>
              <a:t> журнале, который выпускают девушки – тестеры за границей (</a:t>
            </a:r>
            <a:r>
              <a:rPr lang="en-US" sz="1200" kern="1200" dirty="0" smtClean="0">
                <a:solidFill>
                  <a:schemeClr val="tx1"/>
                </a:solidFill>
                <a:latin typeface="+mn-lt"/>
                <a:ea typeface="+mn-ea"/>
                <a:cs typeface="+mn-cs"/>
              </a:rPr>
              <a:t>http://www.womentesters.com/women-testers-july-2014-edition/</a:t>
            </a:r>
            <a:r>
              <a:rPr lang="ru-RU" sz="1200" kern="1200" dirty="0" smtClean="0">
                <a:solidFill>
                  <a:schemeClr val="tx1"/>
                </a:solidFill>
                <a:latin typeface="+mn-lt"/>
                <a:ea typeface="+mn-ea"/>
                <a:cs typeface="+mn-cs"/>
              </a:rPr>
              <a:t>), я нашел интересный рассказ про программистов в одной компании, которым не нравилось, что в ожидаемых результатах </a:t>
            </a:r>
            <a:r>
              <a:rPr lang="ru-RU" sz="1200" kern="1200" dirty="0" err="1" smtClean="0">
                <a:solidFill>
                  <a:schemeClr val="tx1"/>
                </a:solidFill>
                <a:latin typeface="+mn-lt"/>
                <a:ea typeface="+mn-ea"/>
                <a:cs typeface="+mn-cs"/>
              </a:rPr>
              <a:t>багов</a:t>
            </a:r>
            <a:r>
              <a:rPr lang="ru-RU" sz="1200" kern="1200" dirty="0" smtClean="0">
                <a:solidFill>
                  <a:schemeClr val="tx1"/>
                </a:solidFill>
                <a:latin typeface="+mn-lt"/>
                <a:ea typeface="+mn-ea"/>
                <a:cs typeface="+mn-cs"/>
              </a:rPr>
              <a:t> пишутся фразы вроде «продукт </a:t>
            </a:r>
            <a:r>
              <a:rPr lang="ru-RU" sz="1200" u="sng" kern="1200" dirty="0" smtClean="0">
                <a:solidFill>
                  <a:schemeClr val="tx1"/>
                </a:solidFill>
                <a:latin typeface="+mn-lt"/>
                <a:ea typeface="+mn-ea"/>
                <a:cs typeface="+mn-cs"/>
              </a:rPr>
              <a:t>должен</a:t>
            </a:r>
            <a:r>
              <a:rPr lang="ru-RU" sz="1200" kern="1200" dirty="0" smtClean="0">
                <a:solidFill>
                  <a:schemeClr val="tx1"/>
                </a:solidFill>
                <a:latin typeface="+mn-lt"/>
                <a:ea typeface="+mn-ea"/>
                <a:cs typeface="+mn-cs"/>
              </a:rPr>
              <a:t> вести себя», «кнопка </a:t>
            </a:r>
            <a:r>
              <a:rPr lang="ru-RU" sz="1200" u="sng" kern="1200" dirty="0" smtClean="0">
                <a:solidFill>
                  <a:schemeClr val="tx1"/>
                </a:solidFill>
                <a:latin typeface="+mn-lt"/>
                <a:ea typeface="+mn-ea"/>
                <a:cs typeface="+mn-cs"/>
              </a:rPr>
              <a:t>должна</a:t>
            </a:r>
            <a:r>
              <a:rPr lang="ru-RU" sz="1200" kern="1200" dirty="0" smtClean="0">
                <a:solidFill>
                  <a:schemeClr val="tx1"/>
                </a:solidFill>
                <a:latin typeface="+mn-lt"/>
                <a:ea typeface="+mn-ea"/>
                <a:cs typeface="+mn-cs"/>
              </a:rPr>
              <a:t> быть в этом окошке». Продукт ничего никому не должен.</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Поэтому </a:t>
            </a:r>
            <a:r>
              <a:rPr lang="ru-RU" sz="1200" kern="1200" dirty="0" err="1" smtClean="0">
                <a:solidFill>
                  <a:schemeClr val="tx1"/>
                </a:solidFill>
                <a:latin typeface="+mn-lt"/>
                <a:ea typeface="+mn-ea"/>
                <a:cs typeface="+mn-cs"/>
              </a:rPr>
              <a:t>тестировщики</a:t>
            </a: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заводя </a:t>
            </a:r>
            <a:r>
              <a:rPr lang="ru-RU" sz="1200" kern="1200" dirty="0" err="1" smtClean="0">
                <a:solidFill>
                  <a:schemeClr val="tx1"/>
                </a:solidFill>
                <a:latin typeface="+mn-lt"/>
                <a:ea typeface="+mn-ea"/>
                <a:cs typeface="+mn-cs"/>
              </a:rPr>
              <a:t>баги</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старались </a:t>
            </a:r>
            <a:r>
              <a:rPr lang="ru-RU" sz="1200" kern="1200" dirty="0" smtClean="0">
                <a:solidFill>
                  <a:schemeClr val="tx1"/>
                </a:solidFill>
                <a:latin typeface="+mn-lt"/>
                <a:ea typeface="+mn-ea"/>
                <a:cs typeface="+mn-cs"/>
              </a:rPr>
              <a:t>писать: «В соответствии </a:t>
            </a:r>
            <a:r>
              <a:rPr lang="ru-RU" sz="1200" kern="1200" dirty="0" smtClean="0">
                <a:solidFill>
                  <a:schemeClr val="tx1"/>
                </a:solidFill>
                <a:latin typeface="+mn-lt"/>
                <a:ea typeface="+mn-ea"/>
                <a:cs typeface="+mn-cs"/>
              </a:rPr>
              <a:t>со </a:t>
            </a:r>
            <a:r>
              <a:rPr lang="ru-RU" sz="1200" kern="1200" dirty="0" smtClean="0">
                <a:solidFill>
                  <a:schemeClr val="tx1"/>
                </a:solidFill>
                <a:latin typeface="+mn-lt"/>
                <a:ea typeface="+mn-ea"/>
                <a:cs typeface="+mn-cs"/>
              </a:rPr>
              <a:t>спецификацией – кнопка расположена в этом окне». </a:t>
            </a:r>
            <a:r>
              <a:rPr lang="ru-RU" sz="1200" kern="1200" dirty="0" smtClean="0">
                <a:solidFill>
                  <a:schemeClr val="tx1"/>
                </a:solidFill>
                <a:latin typeface="+mn-lt"/>
                <a:ea typeface="+mn-ea"/>
                <a:cs typeface="+mn-cs"/>
              </a:rPr>
              <a:t>Необязательно </a:t>
            </a:r>
            <a:r>
              <a:rPr lang="ru-RU" sz="1200" kern="1200" dirty="0" smtClean="0">
                <a:solidFill>
                  <a:schemeClr val="tx1"/>
                </a:solidFill>
                <a:latin typeface="+mn-lt"/>
                <a:ea typeface="+mn-ea"/>
                <a:cs typeface="+mn-cs"/>
              </a:rPr>
              <a:t>ваши программисты такие же, но присмотритесь к ним </a:t>
            </a:r>
            <a:r>
              <a:rPr lang="ru-RU" sz="1200" kern="1200" dirty="0" smtClean="0">
                <a:solidFill>
                  <a:schemeClr val="tx1"/>
                </a:solidFill>
                <a:latin typeface="+mn-lt"/>
                <a:ea typeface="+mn-ea"/>
                <a:cs typeface="+mn-cs"/>
              </a:rPr>
              <a:t>- на </a:t>
            </a:r>
            <a:r>
              <a:rPr lang="ru-RU" sz="1200" kern="1200" dirty="0" smtClean="0">
                <a:solidFill>
                  <a:schemeClr val="tx1"/>
                </a:solidFill>
                <a:latin typeface="+mn-lt"/>
                <a:ea typeface="+mn-ea"/>
                <a:cs typeface="+mn-cs"/>
              </a:rPr>
              <a:t>всякий случай.</a:t>
            </a:r>
          </a:p>
        </p:txBody>
      </p:sp>
      <p:sp>
        <p:nvSpPr>
          <p:cNvPr id="4" name="Номер слайда 3"/>
          <p:cNvSpPr>
            <a:spLocks noGrp="1"/>
          </p:cNvSpPr>
          <p:nvPr>
            <p:ph type="sldNum" sz="quarter" idx="10"/>
          </p:nvPr>
        </p:nvSpPr>
        <p:spPr/>
        <p:txBody>
          <a:bodyPr/>
          <a:lstStyle/>
          <a:p>
            <a:fld id="{7E9BFFF9-135F-4E95-97DB-C652914293A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Вообще, взаимодействие с программистами – это отдельная история, о которой можно говорить очень долго.</a:t>
            </a:r>
          </a:p>
          <a:p>
            <a:r>
              <a:rPr lang="ru-RU" sz="1200" kern="1200" dirty="0" smtClean="0">
                <a:solidFill>
                  <a:schemeClr val="tx1"/>
                </a:solidFill>
                <a:latin typeface="+mn-lt"/>
                <a:ea typeface="+mn-ea"/>
                <a:cs typeface="+mn-cs"/>
              </a:rPr>
              <a:t>И иногда мне кажется, что программисты и тестеры – существа с разных планет – настолько </a:t>
            </a:r>
            <a:r>
              <a:rPr lang="ru-RU" sz="1200" kern="1200" dirty="0" smtClean="0">
                <a:solidFill>
                  <a:schemeClr val="tx1"/>
                </a:solidFill>
                <a:latin typeface="+mn-lt"/>
                <a:ea typeface="+mn-ea"/>
                <a:cs typeface="+mn-cs"/>
              </a:rPr>
              <a:t>нам бывает тяжело найти </a:t>
            </a:r>
            <a:r>
              <a:rPr lang="ru-RU" sz="1200" kern="1200" dirty="0" smtClean="0">
                <a:solidFill>
                  <a:schemeClr val="tx1"/>
                </a:solidFill>
                <a:latin typeface="+mn-lt"/>
                <a:ea typeface="+mn-ea"/>
                <a:cs typeface="+mn-cs"/>
              </a:rPr>
              <a:t>общий язык. </a:t>
            </a:r>
          </a:p>
          <a:p>
            <a:r>
              <a:rPr lang="ru-RU" sz="1200" kern="1200" dirty="0" smtClean="0">
                <a:solidFill>
                  <a:schemeClr val="tx1"/>
                </a:solidFill>
                <a:latin typeface="+mn-lt"/>
                <a:ea typeface="+mn-ea"/>
                <a:cs typeface="+mn-cs"/>
              </a:rPr>
              <a:t>И мы перекидываемся ракетами – </a:t>
            </a:r>
            <a:r>
              <a:rPr lang="ru-RU" sz="1200" kern="1200" dirty="0" err="1" smtClean="0">
                <a:solidFill>
                  <a:schemeClr val="tx1"/>
                </a:solidFill>
                <a:latin typeface="+mn-lt"/>
                <a:ea typeface="+mn-ea"/>
                <a:cs typeface="+mn-cs"/>
              </a:rPr>
              <a:t>багами</a:t>
            </a:r>
            <a:r>
              <a:rPr lang="ru-RU" sz="1200" kern="1200" dirty="0" smtClean="0">
                <a:solidFill>
                  <a:schemeClr val="tx1"/>
                </a:solidFill>
                <a:latin typeface="+mn-lt"/>
                <a:ea typeface="+mn-ea"/>
                <a:cs typeface="+mn-cs"/>
              </a:rPr>
              <a:t> – друг с другом.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в то же время, общаться с программистами - очень важно для </a:t>
            </a:r>
            <a:r>
              <a:rPr lang="ru-RU" sz="1200" kern="1200" dirty="0" err="1" smtClean="0">
                <a:solidFill>
                  <a:schemeClr val="tx1"/>
                </a:solidFill>
                <a:latin typeface="+mn-lt"/>
                <a:ea typeface="+mn-ea"/>
                <a:cs typeface="+mn-cs"/>
              </a:rPr>
              <a:t>тестировщика</a:t>
            </a:r>
            <a:r>
              <a:rPr lang="ru-RU" sz="1200" kern="1200" dirty="0" smtClean="0">
                <a:solidFill>
                  <a:schemeClr val="tx1"/>
                </a:solidFill>
                <a:latin typeface="+mn-lt"/>
                <a:ea typeface="+mn-ea"/>
                <a:cs typeface="+mn-cs"/>
              </a:rPr>
              <a:t>. Потому что кто если не программист может рассказать вам про продукт или про </a:t>
            </a:r>
            <a:r>
              <a:rPr lang="ru-RU" sz="1200" kern="1200" dirty="0" err="1" smtClean="0">
                <a:solidFill>
                  <a:schemeClr val="tx1"/>
                </a:solidFill>
                <a:latin typeface="+mn-lt"/>
                <a:ea typeface="+mn-ea"/>
                <a:cs typeface="+mn-cs"/>
              </a:rPr>
              <a:t>фичу</a:t>
            </a:r>
            <a:r>
              <a:rPr lang="ru-RU" sz="1200" kern="1200" dirty="0" smtClean="0">
                <a:solidFill>
                  <a:schemeClr val="tx1"/>
                </a:solidFill>
                <a:latin typeface="+mn-lt"/>
                <a:ea typeface="+mn-ea"/>
                <a:cs typeface="+mn-cs"/>
              </a:rPr>
              <a:t>, которую он разработал? Это очень ценный носитель знаний.</a:t>
            </a:r>
          </a:p>
        </p:txBody>
      </p:sp>
      <p:sp>
        <p:nvSpPr>
          <p:cNvPr id="4" name="Номер слайда 3"/>
          <p:cNvSpPr>
            <a:spLocks noGrp="1"/>
          </p:cNvSpPr>
          <p:nvPr>
            <p:ph type="sldNum" sz="quarter" idx="10"/>
          </p:nvPr>
        </p:nvSpPr>
        <p:spPr/>
        <p:txBody>
          <a:bodyPr/>
          <a:lstStyle/>
          <a:p>
            <a:fld id="{7E9BFFF9-135F-4E95-97DB-C652914293A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 можно сделать, чтобы заговорить с программистами на одном </a:t>
            </a:r>
            <a:r>
              <a:rPr lang="ru-RU" sz="1200" kern="1200" dirty="0" smtClean="0">
                <a:solidFill>
                  <a:schemeClr val="tx1"/>
                </a:solidFill>
                <a:latin typeface="+mn-lt"/>
                <a:ea typeface="+mn-ea"/>
                <a:cs typeface="+mn-cs"/>
              </a:rPr>
              <a:t>языке, понять их и стать хоть немного «своим» для них:</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Во-первых, можно научиться программировать. Хотя бы на </a:t>
            </a:r>
            <a:r>
              <a:rPr lang="ru-RU" sz="1200" kern="1200" dirty="0" smtClean="0">
                <a:solidFill>
                  <a:schemeClr val="tx1"/>
                </a:solidFill>
                <a:latin typeface="+mn-lt"/>
                <a:ea typeface="+mn-ea"/>
                <a:cs typeface="+mn-cs"/>
              </a:rPr>
              <a:t>одном языке.</a:t>
            </a:r>
            <a:endParaRPr lang="en-US"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Посещать </a:t>
            </a:r>
            <a:r>
              <a:rPr lang="ru-RU" sz="1200" kern="1200" dirty="0" err="1" smtClean="0">
                <a:solidFill>
                  <a:schemeClr val="tx1"/>
                </a:solidFill>
                <a:latin typeface="+mn-lt"/>
                <a:ea typeface="+mn-ea"/>
                <a:cs typeface="+mn-cs"/>
              </a:rPr>
              <a:t>скрам</a:t>
            </a:r>
            <a:r>
              <a:rPr lang="ru-RU" sz="1200" kern="1200" dirty="0" smtClean="0">
                <a:solidFill>
                  <a:schemeClr val="tx1"/>
                </a:solidFill>
                <a:latin typeface="+mn-lt"/>
                <a:ea typeface="+mn-ea"/>
                <a:cs typeface="+mn-cs"/>
              </a:rPr>
              <a:t> митинги команды разработки, а потом потихоньку почитывать </a:t>
            </a:r>
            <a:r>
              <a:rPr lang="ru-RU" sz="1200" kern="1200" dirty="0" err="1" smtClean="0">
                <a:solidFill>
                  <a:schemeClr val="tx1"/>
                </a:solidFill>
                <a:latin typeface="+mn-lt"/>
                <a:ea typeface="+mn-ea"/>
                <a:cs typeface="+mn-cs"/>
              </a:rPr>
              <a:t>википедию</a:t>
            </a:r>
            <a:r>
              <a:rPr lang="ru-RU" sz="1200" kern="1200" dirty="0" smtClean="0">
                <a:solidFill>
                  <a:schemeClr val="tx1"/>
                </a:solidFill>
                <a:latin typeface="+mn-lt"/>
                <a:ea typeface="+mn-ea"/>
                <a:cs typeface="+mn-cs"/>
              </a:rPr>
              <a:t>, искать </a:t>
            </a:r>
            <a:r>
              <a:rPr lang="ru-RU" sz="1200" kern="1200" dirty="0" err="1" smtClean="0">
                <a:solidFill>
                  <a:schemeClr val="tx1"/>
                </a:solidFill>
                <a:latin typeface="+mn-lt"/>
                <a:ea typeface="+mn-ea"/>
                <a:cs typeface="+mn-cs"/>
              </a:rPr>
              <a:t>инфу</a:t>
            </a:r>
            <a:r>
              <a:rPr lang="ru-RU" sz="1200" kern="1200" dirty="0" smtClean="0">
                <a:solidFill>
                  <a:schemeClr val="tx1"/>
                </a:solidFill>
                <a:latin typeface="+mn-lt"/>
                <a:ea typeface="+mn-ea"/>
                <a:cs typeface="+mn-cs"/>
              </a:rPr>
              <a:t> в интернете, спрашивать у программистов в удобный момент – о том, что не понял.</a:t>
            </a:r>
            <a:endParaRPr lang="en-US"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Некоторые тестеры даже делают </a:t>
            </a:r>
            <a:r>
              <a:rPr lang="ru-RU" sz="1200" kern="1200" dirty="0" err="1" smtClean="0">
                <a:solidFill>
                  <a:schemeClr val="tx1"/>
                </a:solidFill>
                <a:latin typeface="+mn-lt"/>
                <a:ea typeface="+mn-ea"/>
                <a:cs typeface="+mn-cs"/>
              </a:rPr>
              <a:t>ревью</a:t>
            </a:r>
            <a:r>
              <a:rPr lang="ru-RU" sz="1200" kern="1200" dirty="0" smtClean="0">
                <a:solidFill>
                  <a:schemeClr val="tx1"/>
                </a:solidFill>
                <a:latin typeface="+mn-lt"/>
                <a:ea typeface="+mn-ea"/>
                <a:cs typeface="+mn-cs"/>
              </a:rPr>
              <a:t> кода с программистами. Так что, вы можете предложить это программисту. Деликатно и осторожно)</a:t>
            </a:r>
            <a:endParaRPr lang="en-US"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Вообще, во взаимодействии с программистами тестеру нужно быть тактичным – нельзя рубить с плеча и говорить программисту, что он написал плохой код.</a:t>
            </a:r>
            <a:endParaRPr lang="en-US"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a:lnSpc>
                <a:spcPct val="115000"/>
              </a:lnSpc>
              <a:spcAft>
                <a:spcPts val="1000"/>
              </a:spcAft>
            </a:pPr>
            <a:r>
              <a:rPr lang="ru-RU" sz="1200" dirty="0" smtClean="0">
                <a:latin typeface="+mn-lt"/>
                <a:ea typeface="Calibri"/>
                <a:cs typeface="Times New Roman"/>
              </a:rPr>
              <a:t>Давайте поговорим про навыки устного общения для </a:t>
            </a:r>
            <a:r>
              <a:rPr lang="ru-RU" sz="1200" dirty="0" err="1" smtClean="0">
                <a:latin typeface="+mn-lt"/>
                <a:ea typeface="Calibri"/>
                <a:cs typeface="Times New Roman"/>
              </a:rPr>
              <a:t>тестировщика</a:t>
            </a:r>
            <a:r>
              <a:rPr lang="ru-RU" sz="1200" dirty="0" smtClean="0">
                <a:latin typeface="+mn-lt"/>
                <a:ea typeface="Calibri"/>
                <a:cs typeface="Times New Roman"/>
              </a:rPr>
              <a:t>. Нужны ли они ему?</a:t>
            </a:r>
            <a:endParaRPr lang="ru-RU" sz="1200" dirty="0" smtClean="0">
              <a:latin typeface="+mn-lt"/>
              <a:ea typeface="Calibri"/>
              <a:cs typeface="Times New Roman"/>
            </a:endParaRP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Наша работа связана с постоянными вопросами – к продукту, к программисту, к аналитику. Поэтому важно уметь задавать правильные вопросы, уметь формулировать их.</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Наверное, никто не любит, когда вопросы настолько общие и расплывчатые, что </a:t>
            </a:r>
            <a:r>
              <a:rPr lang="ru-RU" sz="1200" dirty="0" smtClean="0">
                <a:latin typeface="+mn-lt"/>
                <a:ea typeface="Calibri"/>
                <a:cs typeface="Times New Roman"/>
              </a:rPr>
              <a:t>не </a:t>
            </a:r>
            <a:r>
              <a:rPr lang="ru-RU" sz="1200" dirty="0" smtClean="0">
                <a:latin typeface="+mn-lt"/>
                <a:ea typeface="Calibri"/>
                <a:cs typeface="Times New Roman"/>
              </a:rPr>
              <a:t>знаешь, что на них ответить.</a:t>
            </a:r>
          </a:p>
          <a:p>
            <a:pPr>
              <a:lnSpc>
                <a:spcPct val="115000"/>
              </a:lnSpc>
              <a:spcAft>
                <a:spcPts val="1000"/>
              </a:spcAft>
            </a:pPr>
            <a:r>
              <a:rPr lang="ru-RU" sz="1200" dirty="0" smtClean="0">
                <a:latin typeface="+mn-lt"/>
                <a:ea typeface="Calibri"/>
                <a:cs typeface="Times New Roman"/>
              </a:rPr>
              <a:t>Прежде чем идти к программисту, аналитику, да и </a:t>
            </a:r>
            <a:r>
              <a:rPr lang="ru-RU" sz="1200" dirty="0" smtClean="0">
                <a:latin typeface="+mn-lt"/>
                <a:ea typeface="Calibri"/>
                <a:cs typeface="Times New Roman"/>
              </a:rPr>
              <a:t>к вашему </a:t>
            </a:r>
            <a:r>
              <a:rPr lang="ru-RU" sz="1200" dirty="0" err="1" smtClean="0">
                <a:latin typeface="+mn-lt"/>
                <a:ea typeface="Calibri"/>
                <a:cs typeface="Times New Roman"/>
              </a:rPr>
              <a:t>тим</a:t>
            </a:r>
            <a:r>
              <a:rPr lang="ru-RU" sz="1200" dirty="0" smtClean="0">
                <a:latin typeface="+mn-lt"/>
                <a:ea typeface="Calibri"/>
                <a:cs typeface="Times New Roman"/>
              </a:rPr>
              <a:t> </a:t>
            </a:r>
            <a:r>
              <a:rPr lang="ru-RU" sz="1200" dirty="0" err="1" smtClean="0">
                <a:latin typeface="+mn-lt"/>
                <a:ea typeface="Calibri"/>
                <a:cs typeface="Times New Roman"/>
              </a:rPr>
              <a:t>лиду</a:t>
            </a:r>
            <a:r>
              <a:rPr lang="ru-RU" sz="1200" dirty="0" smtClean="0">
                <a:latin typeface="+mn-lt"/>
                <a:ea typeface="Calibri"/>
                <a:cs typeface="Times New Roman"/>
              </a:rPr>
              <a:t> – подумайте, что вы хотите спросить. Достаточно ли понятен ваш вопрос? Достаточно конкретен?</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Но, даже подготовив список вопросов для обсуждения, будьте гибкими. Ведь необходимость каждого вопроса зависит от контекста разговора. Если он пошел в другое русло – подстраивайтесь, меняйте вопросы в зависимости от того, как идет разговор.</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Мне нравится пример, прочитанный в </a:t>
            </a:r>
            <a:r>
              <a:rPr lang="ru-RU" sz="1200" dirty="0" err="1" smtClean="0">
                <a:latin typeface="+mn-lt"/>
                <a:ea typeface="Calibri"/>
                <a:cs typeface="Times New Roman"/>
              </a:rPr>
              <a:t>блоге</a:t>
            </a:r>
            <a:r>
              <a:rPr lang="ru-RU" sz="1200" dirty="0" smtClean="0">
                <a:latin typeface="+mn-lt"/>
                <a:ea typeface="Calibri"/>
                <a:cs typeface="Times New Roman"/>
              </a:rPr>
              <a:t> </a:t>
            </a:r>
            <a:r>
              <a:rPr lang="ru-RU" sz="1200" dirty="0" smtClean="0">
                <a:latin typeface="+mn-lt"/>
                <a:ea typeface="Calibri"/>
                <a:cs typeface="Times New Roman"/>
              </a:rPr>
              <a:t>Майкла </a:t>
            </a:r>
            <a:r>
              <a:rPr lang="ru-RU" sz="1200" dirty="0" err="1" smtClean="0">
                <a:latin typeface="+mn-lt"/>
                <a:ea typeface="Calibri"/>
                <a:cs typeface="Times New Roman"/>
              </a:rPr>
              <a:t>Болтона</a:t>
            </a:r>
            <a:r>
              <a:rPr lang="ru-RU" sz="1200" dirty="0" smtClean="0">
                <a:latin typeface="+mn-lt"/>
                <a:ea typeface="Calibri"/>
                <a:cs typeface="Times New Roman"/>
              </a:rPr>
              <a:t>, про проведение интервью</a:t>
            </a:r>
            <a:r>
              <a:rPr lang="ru-RU" sz="1200" baseline="0" dirty="0" smtClean="0">
                <a:latin typeface="+mn-lt"/>
                <a:ea typeface="Calibri"/>
                <a:cs typeface="Times New Roman"/>
              </a:rPr>
              <a:t> при приёме на работу</a:t>
            </a:r>
            <a:r>
              <a:rPr lang="ru-RU" sz="1200" dirty="0" smtClean="0">
                <a:latin typeface="+mn-lt"/>
                <a:ea typeface="Calibri"/>
                <a:cs typeface="Times New Roman"/>
              </a:rPr>
              <a:t>. </a:t>
            </a:r>
            <a:r>
              <a:rPr lang="ru-RU" sz="1200" dirty="0" smtClean="0">
                <a:latin typeface="+mn-lt"/>
                <a:ea typeface="Calibri"/>
                <a:cs typeface="Times New Roman"/>
              </a:rPr>
              <a:t>Предположим, у вас есть всего 10 вопросов для интервью с </a:t>
            </a:r>
            <a:r>
              <a:rPr lang="ru-RU" sz="1200" dirty="0" smtClean="0">
                <a:latin typeface="+mn-lt"/>
                <a:ea typeface="Calibri"/>
                <a:cs typeface="Times New Roman"/>
              </a:rPr>
              <a:t>кандидатом. </a:t>
            </a:r>
            <a:r>
              <a:rPr lang="ru-RU" sz="1200" dirty="0" smtClean="0">
                <a:latin typeface="+mn-lt"/>
                <a:ea typeface="Calibri"/>
                <a:cs typeface="Times New Roman"/>
              </a:rPr>
              <a:t>Подумайте, насколько эффективнее вы можете провести </a:t>
            </a:r>
            <a:r>
              <a:rPr lang="ru-RU" sz="1200" dirty="0" smtClean="0">
                <a:latin typeface="+mn-lt"/>
                <a:ea typeface="Calibri"/>
                <a:cs typeface="Times New Roman"/>
              </a:rPr>
              <a:t>интервью</a:t>
            </a:r>
            <a:r>
              <a:rPr lang="ru-RU" sz="1200" dirty="0" smtClean="0">
                <a:latin typeface="+mn-lt"/>
                <a:ea typeface="Calibri"/>
                <a:cs typeface="Times New Roman"/>
              </a:rPr>
              <a:t>, если каждый следующий вопрос зависит от ответа, который вы услышите на предыдущий. Сравните это с </a:t>
            </a:r>
            <a:r>
              <a:rPr lang="ru-RU" sz="1200" dirty="0" smtClean="0">
                <a:latin typeface="+mn-lt"/>
                <a:ea typeface="Calibri"/>
                <a:cs typeface="Times New Roman"/>
              </a:rPr>
              <a:t>тем интервью</a:t>
            </a:r>
            <a:r>
              <a:rPr lang="ru-RU" sz="1200" dirty="0" smtClean="0">
                <a:latin typeface="+mn-lt"/>
                <a:ea typeface="Calibri"/>
                <a:cs typeface="Times New Roman"/>
              </a:rPr>
              <a:t>, для которого вы заранее подготовили 10 </a:t>
            </a:r>
            <a:r>
              <a:rPr lang="ru-RU" sz="1200" dirty="0" smtClean="0">
                <a:latin typeface="+mn-lt"/>
                <a:ea typeface="Calibri"/>
                <a:cs typeface="Times New Roman"/>
              </a:rPr>
              <a:t>вопросов </a:t>
            </a:r>
            <a:r>
              <a:rPr lang="ru-RU" sz="1200" dirty="0" smtClean="0">
                <a:latin typeface="+mn-lt"/>
                <a:ea typeface="Calibri"/>
                <a:cs typeface="Times New Roman"/>
              </a:rPr>
              <a:t>и </a:t>
            </a:r>
            <a:r>
              <a:rPr lang="ru-RU" sz="1200" dirty="0" smtClean="0">
                <a:latin typeface="+mn-lt"/>
                <a:ea typeface="Calibri"/>
                <a:cs typeface="Times New Roman"/>
              </a:rPr>
              <a:t>уже не </a:t>
            </a:r>
            <a:r>
              <a:rPr lang="ru-RU" sz="1200" dirty="0" smtClean="0">
                <a:latin typeface="+mn-lt"/>
                <a:ea typeface="Calibri"/>
                <a:cs typeface="Times New Roman"/>
              </a:rPr>
              <a:t>можете менять эти вопросы в процессе.</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Так что, </a:t>
            </a:r>
            <a:r>
              <a:rPr lang="ru-RU" sz="1200" dirty="0" smtClean="0">
                <a:latin typeface="+mn-lt"/>
                <a:ea typeface="Calibri"/>
                <a:cs typeface="Times New Roman"/>
              </a:rPr>
              <a:t>в качестве посыла, </a:t>
            </a:r>
            <a:r>
              <a:rPr lang="ru-RU" sz="1200" dirty="0" smtClean="0">
                <a:latin typeface="+mn-lt"/>
                <a:ea typeface="Calibri"/>
                <a:cs typeface="Times New Roman"/>
              </a:rPr>
              <a:t>можно сказать: «Умейте задавать вопросы и слушать ответы».</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Еще пару слов о так называемом активном слушании. Активным считается слушание, в котором наше внимание сконцентрировано на говорящем, когда мы не отвлекаемся на посторонние вещи, такие как: придумать, что сказать самому; подумать, насколько хочется сходить </a:t>
            </a:r>
            <a:r>
              <a:rPr lang="ru-RU" sz="1200" dirty="0" smtClean="0">
                <a:latin typeface="+mn-lt"/>
                <a:ea typeface="Calibri"/>
                <a:cs typeface="Times New Roman"/>
              </a:rPr>
              <a:t>на</a:t>
            </a:r>
            <a:r>
              <a:rPr lang="ru-RU" sz="1200" baseline="0" dirty="0" smtClean="0">
                <a:latin typeface="+mn-lt"/>
                <a:ea typeface="Calibri"/>
                <a:cs typeface="Times New Roman"/>
              </a:rPr>
              <a:t> обед</a:t>
            </a:r>
            <a:r>
              <a:rPr lang="ru-RU" sz="1200" dirty="0" smtClean="0">
                <a:latin typeface="+mn-lt"/>
                <a:ea typeface="Calibri"/>
                <a:cs typeface="Times New Roman"/>
              </a:rPr>
              <a:t>; </a:t>
            </a:r>
            <a:r>
              <a:rPr lang="ru-RU" sz="1200" dirty="0" smtClean="0">
                <a:latin typeface="+mn-lt"/>
                <a:ea typeface="Calibri"/>
                <a:cs typeface="Times New Roman"/>
              </a:rPr>
              <a:t>подумать о сложной задаче, которую предстоит сделать. Наше внимание </a:t>
            </a:r>
            <a:r>
              <a:rPr lang="ru-RU" sz="1200" dirty="0" smtClean="0">
                <a:latin typeface="+mn-lt"/>
                <a:ea typeface="Calibri"/>
                <a:cs typeface="Times New Roman"/>
              </a:rPr>
              <a:t>целиком собрано </a:t>
            </a:r>
            <a:r>
              <a:rPr lang="ru-RU" sz="1200" dirty="0" smtClean="0">
                <a:latin typeface="+mn-lt"/>
                <a:ea typeface="Calibri"/>
                <a:cs typeface="Times New Roman"/>
              </a:rPr>
              <a:t>на том, чтобы услышать и </a:t>
            </a:r>
            <a:r>
              <a:rPr lang="ru-RU" sz="1200" dirty="0" smtClean="0">
                <a:latin typeface="+mn-lt"/>
                <a:ea typeface="Calibri"/>
                <a:cs typeface="Times New Roman"/>
              </a:rPr>
              <a:t>понять говорящего. </a:t>
            </a:r>
            <a:r>
              <a:rPr lang="ru-RU" sz="1200" dirty="0" smtClean="0">
                <a:latin typeface="+mn-lt"/>
                <a:ea typeface="Calibri"/>
                <a:cs typeface="Times New Roman"/>
              </a:rPr>
              <a:t>Во время активного слушания мы киваем, задаем короткие наводящие вопросы, коротко делимся своим мнением: «да, согласен», «интересно, я такого раньше не замечал».</a:t>
            </a:r>
          </a:p>
          <a:p>
            <a:pPr>
              <a:lnSpc>
                <a:spcPct val="115000"/>
              </a:lnSpc>
              <a:spcAft>
                <a:spcPts val="1000"/>
              </a:spcAft>
            </a:pPr>
            <a:r>
              <a:rPr lang="ru-RU" sz="1200" dirty="0" smtClean="0">
                <a:latin typeface="+mn-lt"/>
                <a:ea typeface="Calibri"/>
                <a:cs typeface="Times New Roman"/>
              </a:rPr>
              <a:t> </a:t>
            </a:r>
          </a:p>
          <a:p>
            <a:pPr>
              <a:lnSpc>
                <a:spcPct val="115000"/>
              </a:lnSpc>
              <a:spcAft>
                <a:spcPts val="1000"/>
              </a:spcAft>
            </a:pPr>
            <a:r>
              <a:rPr lang="ru-RU" sz="1200" dirty="0" smtClean="0">
                <a:latin typeface="+mn-lt"/>
                <a:ea typeface="Calibri"/>
                <a:cs typeface="Times New Roman"/>
              </a:rPr>
              <a:t>Контролировать </a:t>
            </a:r>
            <a:r>
              <a:rPr lang="ru-RU" sz="1200" dirty="0" smtClean="0">
                <a:latin typeface="+mn-lt"/>
                <a:ea typeface="Calibri"/>
                <a:cs typeface="Times New Roman"/>
              </a:rPr>
              <a:t>себя довольно тяжело, все равно рано или поздно начинаешь отвлекаться. Но, если тренироваться, то будет получаться лучше. Тем более, если вы знаете так называемые блоки, которые мешают вам слушать. К этим блокам относятся различные мысли, на которые вы отвлекаетесь. </a:t>
            </a:r>
          </a:p>
          <a:p>
            <a:pPr>
              <a:lnSpc>
                <a:spcPct val="115000"/>
              </a:lnSpc>
              <a:spcAft>
                <a:spcPts val="1000"/>
              </a:spcAft>
            </a:pPr>
            <a:endParaRPr lang="ru-RU" sz="1200"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ea typeface="Calibri"/>
                <a:cs typeface="Times New Roman"/>
              </a:rPr>
              <a:t>Если вам интересна эта тема - могу посоветовать книжку </a:t>
            </a:r>
            <a:r>
              <a:rPr lang="en-US" sz="1200" dirty="0" smtClean="0">
                <a:latin typeface="+mn-lt"/>
                <a:ea typeface="Calibri"/>
                <a:cs typeface="Times New Roman"/>
              </a:rPr>
              <a:t>“Messages: The Communication Skills Book”</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ea typeface="Calibri"/>
                <a:cs typeface="Times New Roman"/>
              </a:rPr>
              <a:t>– в ней описан процесс активного </a:t>
            </a:r>
            <a:r>
              <a:rPr lang="ru-RU" sz="1200" dirty="0" smtClean="0">
                <a:latin typeface="+mn-lt"/>
                <a:ea typeface="Calibri"/>
                <a:cs typeface="Times New Roman"/>
              </a:rPr>
              <a:t>слушания и еще много интересных</a:t>
            </a:r>
            <a:r>
              <a:rPr lang="ru-RU" sz="1200" baseline="0" dirty="0" smtClean="0">
                <a:latin typeface="+mn-lt"/>
                <a:ea typeface="Calibri"/>
                <a:cs typeface="Times New Roman"/>
              </a:rPr>
              <a:t> вещей, связанных с коммуникациями</a:t>
            </a:r>
            <a:r>
              <a:rPr lang="ru-RU" sz="1200" dirty="0" smtClean="0">
                <a:latin typeface="+mn-lt"/>
                <a:ea typeface="Calibri"/>
                <a:cs typeface="Times New Roman"/>
              </a:rPr>
              <a:t>. Такие книжки по коммуникациям есть и на </a:t>
            </a:r>
            <a:r>
              <a:rPr lang="ru-RU" sz="1200" dirty="0" smtClean="0">
                <a:latin typeface="+mn-lt"/>
                <a:ea typeface="Calibri"/>
                <a:cs typeface="Times New Roman"/>
              </a:rPr>
              <a:t>русском </a:t>
            </a:r>
            <a:r>
              <a:rPr lang="ru-RU" sz="1200" dirty="0" smtClean="0">
                <a:latin typeface="+mn-lt"/>
                <a:ea typeface="Calibri"/>
                <a:cs typeface="Times New Roman"/>
              </a:rPr>
              <a:t>языке.</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Давайте обсудим </a:t>
            </a:r>
            <a:r>
              <a:rPr lang="ru-RU" sz="1200" kern="1200" dirty="0" err="1" smtClean="0">
                <a:solidFill>
                  <a:schemeClr val="tx1"/>
                </a:solidFill>
                <a:latin typeface="+mn-lt"/>
                <a:ea typeface="+mn-ea"/>
                <a:cs typeface="+mn-cs"/>
              </a:rPr>
              <a:t>репортинг</a:t>
            </a:r>
            <a:r>
              <a:rPr lang="ru-RU" sz="1200" kern="1200" dirty="0" smtClean="0">
                <a:solidFill>
                  <a:schemeClr val="tx1"/>
                </a:solidFill>
                <a:latin typeface="+mn-lt"/>
                <a:ea typeface="+mn-ea"/>
                <a:cs typeface="+mn-cs"/>
              </a:rPr>
              <a:t>, то есть </a:t>
            </a:r>
            <a:r>
              <a:rPr lang="ru-RU" sz="1200" kern="1200" dirty="0" smtClean="0">
                <a:solidFill>
                  <a:schemeClr val="tx1"/>
                </a:solidFill>
                <a:latin typeface="+mn-lt"/>
                <a:ea typeface="+mn-ea"/>
                <a:cs typeface="+mn-cs"/>
              </a:rPr>
              <a:t>отчетность </a:t>
            </a:r>
            <a:r>
              <a:rPr lang="ru-RU" sz="1200" kern="1200" dirty="0" smtClean="0">
                <a:solidFill>
                  <a:schemeClr val="tx1"/>
                </a:solidFill>
                <a:latin typeface="+mn-lt"/>
                <a:ea typeface="+mn-ea"/>
                <a:cs typeface="+mn-cs"/>
              </a:rPr>
              <a:t>начальству. В некоторых командах принято каждый день писать письма начальнику со статусом своей работы. По своему опыту могу сказать, что редкий человек любит это делать. Но иногда такие репорты правда необходимы. Например, когда у вашего начальника много подчиненных, и у него просто не хватает времени в течение дня, чтобы обсудить с вами детали вашей работы, проблемы, с которыми вы сталкиваетесь. Или, скажем, вы работаете в разных часовых поясах. Или </a:t>
            </a:r>
            <a:r>
              <a:rPr lang="ru-RU" sz="1200" kern="1200" dirty="0" smtClean="0">
                <a:solidFill>
                  <a:schemeClr val="tx1"/>
                </a:solidFill>
                <a:latin typeface="+mn-lt"/>
                <a:ea typeface="+mn-ea"/>
                <a:cs typeface="+mn-cs"/>
              </a:rPr>
              <a:t>вы </a:t>
            </a:r>
            <a:r>
              <a:rPr lang="ru-RU" sz="1200" kern="1200" dirty="0" smtClean="0">
                <a:solidFill>
                  <a:schemeClr val="tx1"/>
                </a:solidFill>
                <a:latin typeface="+mn-lt"/>
                <a:ea typeface="+mn-ea"/>
                <a:cs typeface="+mn-cs"/>
              </a:rPr>
              <a:t>работаете на заказчика, который в любой момент может попросить статистику о том, кто чем занимался, скажем, месяц назад.</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может быть в таком репорте?</a:t>
            </a:r>
          </a:p>
          <a:p>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Статус вашей задачи или задач.</a:t>
            </a:r>
          </a:p>
          <a:p>
            <a:pPr lvl="0">
              <a:buFont typeface="Arial" pitchFamily="34" charset="0"/>
              <a:buChar char="•"/>
            </a:pPr>
            <a:r>
              <a:rPr lang="ru-RU" sz="1200" kern="1200" dirty="0" smtClean="0">
                <a:solidFill>
                  <a:schemeClr val="tx1"/>
                </a:solidFill>
                <a:latin typeface="+mn-lt"/>
                <a:ea typeface="+mn-ea"/>
                <a:cs typeface="+mn-cs"/>
              </a:rPr>
              <a:t>Предполагаемая дата завершения задачи. Этот пункт обычно дается нелегко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Время, потраченное на каждую задачу в течение дня.</a:t>
            </a:r>
          </a:p>
          <a:p>
            <a:pPr lvl="0">
              <a:buFont typeface="Arial" pitchFamily="34" charset="0"/>
              <a:buChar char="•"/>
            </a:pPr>
            <a:r>
              <a:rPr lang="ru-RU" sz="1200" kern="1200" dirty="0" smtClean="0">
                <a:solidFill>
                  <a:schemeClr val="tx1"/>
                </a:solidFill>
                <a:latin typeface="+mn-lt"/>
                <a:ea typeface="+mn-ea"/>
                <a:cs typeface="+mn-cs"/>
              </a:rPr>
              <a:t>Проблемы, с которыми вы столкнулись. Особенное внимание нужно уделить проблемам, которые требуют участия начальника.</a:t>
            </a:r>
          </a:p>
          <a:p>
            <a:pPr>
              <a:buFont typeface="Arial" pitchFamily="34" charset="0"/>
              <a:buChar char="•"/>
            </a:pPr>
            <a:r>
              <a:rPr lang="ru-RU" sz="1200" kern="1200" dirty="0" smtClean="0">
                <a:solidFill>
                  <a:schemeClr val="tx1"/>
                </a:solidFill>
                <a:latin typeface="+mn-lt"/>
                <a:ea typeface="+mn-ea"/>
                <a:cs typeface="+mn-cs"/>
              </a:rPr>
              <a:t>Предложения, вопросы.</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mn-lt"/>
                <a:ea typeface="Times New Roman"/>
              </a:rPr>
              <a:t>Давайте коротко пробежимся по главным пунктам доклада:</a:t>
            </a:r>
          </a:p>
          <a:p>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Сначала мы </a:t>
            </a:r>
            <a:r>
              <a:rPr lang="ru-RU" sz="1200" baseline="0" dirty="0" smtClean="0">
                <a:latin typeface="+mn-lt"/>
                <a:ea typeface="Times New Roman"/>
              </a:rPr>
              <a:t>попробуем выяснить</a:t>
            </a:r>
            <a:r>
              <a:rPr lang="ru-RU" sz="1200" dirty="0" smtClean="0">
                <a:latin typeface="+mn-lt"/>
                <a:ea typeface="Times New Roman"/>
              </a:rPr>
              <a:t>, как тестирование само по себе связано с коммуникациями</a:t>
            </a:r>
            <a:r>
              <a:rPr lang="ru-RU" sz="1200" dirty="0" smtClean="0">
                <a:latin typeface="+mn-lt"/>
                <a:ea typeface="Times New Roman"/>
              </a:rPr>
              <a:t>.</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Потом – давайте вместе подумаем о том, какой информацией и на каких уровнях мы обмениваемся.</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Далее мы будем говорить </a:t>
            </a:r>
            <a:r>
              <a:rPr lang="ru-RU" sz="1200" dirty="0" smtClean="0">
                <a:latin typeface="+mn-lt"/>
                <a:ea typeface="Times New Roman"/>
              </a:rPr>
              <a:t>о взаимодействиях на </a:t>
            </a:r>
            <a:r>
              <a:rPr lang="ru-RU" sz="1200" dirty="0" smtClean="0">
                <a:latin typeface="+mn-lt"/>
                <a:ea typeface="Times New Roman"/>
              </a:rPr>
              <a:t>уровне</a:t>
            </a:r>
            <a:r>
              <a:rPr lang="ru-RU" sz="1200" baseline="0" dirty="0" smtClean="0">
                <a:latin typeface="+mn-lt"/>
                <a:ea typeface="Times New Roman"/>
              </a:rPr>
              <a:t> </a:t>
            </a:r>
            <a:r>
              <a:rPr lang="ru-RU" sz="1200" baseline="0" dirty="0" err="1" smtClean="0">
                <a:latin typeface="+mn-lt"/>
                <a:ea typeface="Times New Roman"/>
              </a:rPr>
              <a:t>тестировщика</a:t>
            </a:r>
            <a:r>
              <a:rPr lang="ru-RU" sz="1200" baseline="0" dirty="0" smtClean="0">
                <a:latin typeface="+mn-lt"/>
                <a:ea typeface="Times New Roman"/>
              </a:rPr>
              <a:t>: </a:t>
            </a:r>
            <a:r>
              <a:rPr lang="ru-RU" sz="1200" dirty="0" smtClean="0">
                <a:latin typeface="+mn-lt"/>
                <a:ea typeface="Times New Roman"/>
              </a:rPr>
              <a:t>какие коммуникативные навыки необходимы на</a:t>
            </a:r>
            <a:r>
              <a:rPr lang="ru-RU" sz="1200" baseline="0" dirty="0" smtClean="0">
                <a:latin typeface="+mn-lt"/>
                <a:ea typeface="Times New Roman"/>
              </a:rPr>
              <a:t> этом уровне</a:t>
            </a:r>
            <a:r>
              <a:rPr lang="ru-RU" sz="1200" dirty="0" smtClean="0">
                <a:latin typeface="+mn-lt"/>
                <a:ea typeface="Times New Roman"/>
              </a:rPr>
              <a:t>, как улучшить эти</a:t>
            </a:r>
            <a:r>
              <a:rPr lang="ru-RU" sz="1200" baseline="0" dirty="0" smtClean="0">
                <a:latin typeface="+mn-lt"/>
                <a:ea typeface="Times New Roman"/>
              </a:rPr>
              <a:t> </a:t>
            </a:r>
            <a:r>
              <a:rPr lang="ru-RU" sz="1200" dirty="0" smtClean="0">
                <a:latin typeface="+mn-lt"/>
                <a:ea typeface="Times New Roman"/>
              </a:rPr>
              <a:t>навыки, какие проблемы могут возникнуть</a:t>
            </a:r>
            <a:r>
              <a:rPr lang="ru-RU" sz="1200" dirty="0" smtClean="0">
                <a:latin typeface="+mn-lt"/>
                <a:ea typeface="Times New Roman"/>
              </a:rPr>
              <a:t>.</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Потом мы с вами переместимся на уровень тест </a:t>
            </a:r>
            <a:r>
              <a:rPr lang="ru-RU" sz="1200" dirty="0" err="1" smtClean="0">
                <a:latin typeface="+mn-lt"/>
                <a:ea typeface="Times New Roman"/>
              </a:rPr>
              <a:t>лида</a:t>
            </a:r>
            <a:r>
              <a:rPr lang="ru-RU" sz="1200" dirty="0" smtClean="0">
                <a:latin typeface="+mn-lt"/>
                <a:ea typeface="Times New Roman"/>
              </a:rPr>
              <a:t>.</a:t>
            </a:r>
            <a:r>
              <a:rPr lang="ru-RU" sz="1200" baseline="0" dirty="0" smtClean="0">
                <a:latin typeface="+mn-lt"/>
                <a:ea typeface="Times New Roman"/>
              </a:rPr>
              <a:t> Это немножко другое – общение интенсивнее, порою </a:t>
            </a:r>
            <a:r>
              <a:rPr lang="ru-RU" sz="1200" baseline="0" dirty="0" smtClean="0">
                <a:latin typeface="+mn-lt"/>
                <a:ea typeface="Times New Roman"/>
              </a:rPr>
              <a:t>приходиться </a:t>
            </a:r>
            <a:r>
              <a:rPr lang="ru-RU" sz="1200" baseline="0" dirty="0" smtClean="0">
                <a:latin typeface="+mn-lt"/>
                <a:ea typeface="Times New Roman"/>
              </a:rPr>
              <a:t>проводить большую часть времени на митингах. Мы поговорим о том, как лучше </a:t>
            </a:r>
            <a:r>
              <a:rPr lang="ru-RU" sz="1200" baseline="0" dirty="0" err="1" smtClean="0">
                <a:latin typeface="+mn-lt"/>
                <a:ea typeface="Times New Roman"/>
              </a:rPr>
              <a:t>коммуницировать</a:t>
            </a:r>
            <a:r>
              <a:rPr lang="ru-RU" sz="1200" baseline="0" dirty="0" smtClean="0">
                <a:latin typeface="+mn-lt"/>
                <a:ea typeface="Times New Roman"/>
              </a:rPr>
              <a:t> на этом уровне.</a:t>
            </a:r>
          </a:p>
        </p:txBody>
      </p:sp>
      <p:sp>
        <p:nvSpPr>
          <p:cNvPr id="4" name="Номер слайда 3"/>
          <p:cNvSpPr>
            <a:spLocks noGrp="1"/>
          </p:cNvSpPr>
          <p:nvPr>
            <p:ph type="sldNum" sz="quarter" idx="10"/>
          </p:nvPr>
        </p:nvSpPr>
        <p:spPr/>
        <p:txBody>
          <a:bodyPr/>
          <a:lstStyle/>
          <a:p>
            <a:fld id="{7E9BFFF9-135F-4E95-97DB-C652914293AA}"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Пример такого </a:t>
            </a:r>
            <a:r>
              <a:rPr lang="ru-RU" sz="1200" kern="1200" dirty="0" err="1" smtClean="0">
                <a:solidFill>
                  <a:schemeClr val="tx1"/>
                </a:solidFill>
                <a:latin typeface="+mn-lt"/>
                <a:ea typeface="+mn-ea"/>
                <a:cs typeface="+mn-cs"/>
              </a:rPr>
              <a:t>дейли</a:t>
            </a:r>
            <a:r>
              <a:rPr lang="ru-RU" sz="1200" kern="1200" dirty="0" smtClean="0">
                <a:solidFill>
                  <a:schemeClr val="tx1"/>
                </a:solidFill>
                <a:latin typeface="+mn-lt"/>
                <a:ea typeface="+mn-ea"/>
                <a:cs typeface="+mn-cs"/>
              </a:rPr>
              <a:t> репорта </a:t>
            </a:r>
            <a:r>
              <a:rPr lang="ru-RU" sz="1200" kern="1200" dirty="0" smtClean="0">
                <a:solidFill>
                  <a:schemeClr val="tx1"/>
                </a:solidFill>
                <a:latin typeface="+mn-lt"/>
                <a:ea typeface="+mn-ea"/>
                <a:cs typeface="+mn-cs"/>
              </a:rPr>
              <a:t>показа</a:t>
            </a:r>
            <a:r>
              <a:rPr lang="ru-RU" sz="1200" kern="1200" baseline="0" dirty="0" smtClean="0">
                <a:solidFill>
                  <a:schemeClr val="tx1"/>
                </a:solidFill>
                <a:latin typeface="+mn-lt"/>
                <a:ea typeface="+mn-ea"/>
                <a:cs typeface="+mn-cs"/>
              </a:rPr>
              <a:t> на слайде:</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a:buFont typeface="Arial" pitchFamily="34" charset="0"/>
              <a:buChar char="•"/>
            </a:pPr>
            <a:r>
              <a:rPr lang="ru-RU" sz="1200" kern="1200" dirty="0" smtClean="0">
                <a:solidFill>
                  <a:schemeClr val="tx1"/>
                </a:solidFill>
                <a:latin typeface="+mn-lt"/>
                <a:ea typeface="+mn-ea"/>
                <a:cs typeface="+mn-cs"/>
              </a:rPr>
              <a:t>В разделе «Задачи» перечислены</a:t>
            </a:r>
            <a:r>
              <a:rPr lang="ru-RU" sz="1200" kern="1200" baseline="0" dirty="0" smtClean="0">
                <a:solidFill>
                  <a:schemeClr val="tx1"/>
                </a:solidFill>
                <a:latin typeface="+mn-lt"/>
                <a:ea typeface="+mn-ea"/>
                <a:cs typeface="+mn-cs"/>
              </a:rPr>
              <a:t> задачи, которыми занимался </a:t>
            </a:r>
            <a:r>
              <a:rPr lang="ru-RU" sz="1200" kern="1200" baseline="0" dirty="0" err="1" smtClean="0">
                <a:solidFill>
                  <a:schemeClr val="tx1"/>
                </a:solidFill>
                <a:latin typeface="+mn-lt"/>
                <a:ea typeface="+mn-ea"/>
                <a:cs typeface="+mn-cs"/>
              </a:rPr>
              <a:t>тестировщик</a:t>
            </a:r>
            <a:r>
              <a:rPr lang="ru-RU" sz="1200" kern="1200" baseline="0" dirty="0" smtClean="0">
                <a:solidFill>
                  <a:schemeClr val="tx1"/>
                </a:solidFill>
                <a:latin typeface="+mn-lt"/>
                <a:ea typeface="+mn-ea"/>
                <a:cs typeface="+mn-cs"/>
              </a:rPr>
              <a:t>, их статус, затраченное время, </a:t>
            </a:r>
            <a:r>
              <a:rPr lang="en-US" sz="1200" kern="1200" baseline="0" dirty="0" smtClean="0">
                <a:solidFill>
                  <a:schemeClr val="tx1"/>
                </a:solidFill>
                <a:latin typeface="+mn-lt"/>
                <a:ea typeface="+mn-ea"/>
                <a:cs typeface="+mn-cs"/>
              </a:rPr>
              <a:t>ETA.</a:t>
            </a:r>
            <a:endParaRPr lang="ru-RU" sz="1200" kern="1200" dirty="0" smtClean="0">
              <a:solidFill>
                <a:schemeClr val="tx1"/>
              </a:solidFill>
              <a:latin typeface="+mn-lt"/>
              <a:ea typeface="+mn-ea"/>
              <a:cs typeface="+mn-cs"/>
            </a:endParaRPr>
          </a:p>
          <a:p>
            <a:pPr>
              <a:buFont typeface="Arial" pitchFamily="34" charset="0"/>
              <a:buChar char="•"/>
            </a:pPr>
            <a:r>
              <a:rPr lang="ru-RU" sz="1200" kern="1200" dirty="0" smtClean="0">
                <a:solidFill>
                  <a:schemeClr val="tx1"/>
                </a:solidFill>
                <a:latin typeface="+mn-lt"/>
                <a:ea typeface="+mn-ea"/>
                <a:cs typeface="+mn-cs"/>
              </a:rPr>
              <a:t>В разделе «Проблемы / вопросы </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предложения» указаны</a:t>
            </a:r>
            <a:r>
              <a:rPr lang="ru-RU" sz="1200" kern="1200" baseline="0" dirty="0" smtClean="0">
                <a:solidFill>
                  <a:schemeClr val="tx1"/>
                </a:solidFill>
                <a:latin typeface="+mn-lt"/>
                <a:ea typeface="+mn-ea"/>
                <a:cs typeface="+mn-cs"/>
              </a:rPr>
              <a:t> вещи, которые могут быть важными.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Говоря о репортах, нужно оговориться, что в разных компаниях </a:t>
            </a:r>
            <a:r>
              <a:rPr lang="ru-RU" sz="1200" kern="1200" dirty="0" err="1" smtClean="0">
                <a:solidFill>
                  <a:schemeClr val="tx1"/>
                </a:solidFill>
                <a:latin typeface="+mn-lt"/>
                <a:ea typeface="+mn-ea"/>
                <a:cs typeface="+mn-cs"/>
              </a:rPr>
              <a:t>репортинг</a:t>
            </a:r>
            <a:r>
              <a:rPr lang="ru-RU" sz="1200" kern="1200" dirty="0" smtClean="0">
                <a:solidFill>
                  <a:schemeClr val="tx1"/>
                </a:solidFill>
                <a:latin typeface="+mn-lt"/>
                <a:ea typeface="+mn-ea"/>
                <a:cs typeface="+mn-cs"/>
              </a:rPr>
              <a:t> налажен по-разному, и формат репортов может отличаться, как и информация, которая в них </a:t>
            </a:r>
            <a:r>
              <a:rPr lang="ru-RU" sz="1200" kern="1200" dirty="0" smtClean="0">
                <a:solidFill>
                  <a:schemeClr val="tx1"/>
                </a:solidFill>
                <a:latin typeface="+mn-lt"/>
                <a:ea typeface="+mn-ea"/>
                <a:cs typeface="+mn-cs"/>
              </a:rPr>
              <a:t>посылается.</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некоторых командах люди настолько хорошо привыкли </a:t>
            </a:r>
            <a:r>
              <a:rPr lang="ru-RU" sz="1200" kern="1200" dirty="0" err="1" smtClean="0">
                <a:solidFill>
                  <a:schemeClr val="tx1"/>
                </a:solidFill>
                <a:latin typeface="+mn-lt"/>
                <a:ea typeface="+mn-ea"/>
                <a:cs typeface="+mn-cs"/>
              </a:rPr>
              <a:t>трекать</a:t>
            </a:r>
            <a:r>
              <a:rPr lang="ru-RU" sz="1200" kern="1200" dirty="0" smtClean="0">
                <a:solidFill>
                  <a:schemeClr val="tx1"/>
                </a:solidFill>
                <a:latin typeface="+mn-lt"/>
                <a:ea typeface="+mn-ea"/>
                <a:cs typeface="+mn-cs"/>
              </a:rPr>
              <a:t> всю нужную информацию в </a:t>
            </a:r>
            <a:r>
              <a:rPr lang="en-US" sz="1200" kern="1200" dirty="0" smtClean="0">
                <a:solidFill>
                  <a:schemeClr val="tx1"/>
                </a:solidFill>
                <a:latin typeface="+mn-lt"/>
                <a:ea typeface="+mn-ea"/>
                <a:cs typeface="+mn-cs"/>
              </a:rPr>
              <a:t>JIRA</a:t>
            </a:r>
            <a:r>
              <a:rPr lang="ru-RU" sz="1200" kern="1200" dirty="0" smtClean="0">
                <a:solidFill>
                  <a:schemeClr val="tx1"/>
                </a:solidFill>
                <a:latin typeface="+mn-lt"/>
                <a:ea typeface="+mn-ea"/>
                <a:cs typeface="+mn-cs"/>
              </a:rPr>
              <a:t> (или другой системе, где хранятся задачи и </a:t>
            </a:r>
            <a:r>
              <a:rPr lang="ru-RU" sz="1200" kern="1200" dirty="0" err="1" smtClean="0">
                <a:solidFill>
                  <a:schemeClr val="tx1"/>
                </a:solidFill>
                <a:latin typeface="+mn-lt"/>
                <a:ea typeface="+mn-ea"/>
                <a:cs typeface="+mn-cs"/>
              </a:rPr>
              <a:t>баги</a:t>
            </a:r>
            <a:r>
              <a:rPr lang="ru-RU" sz="1200" kern="1200" dirty="0" smtClean="0">
                <a:solidFill>
                  <a:schemeClr val="tx1"/>
                </a:solidFill>
                <a:latin typeface="+mn-lt"/>
                <a:ea typeface="+mn-ea"/>
                <a:cs typeface="+mn-cs"/>
              </a:rPr>
              <a:t>), что какой-то дополнительный </a:t>
            </a:r>
            <a:r>
              <a:rPr lang="ru-RU" sz="1200" kern="1200" dirty="0" err="1" smtClean="0">
                <a:solidFill>
                  <a:schemeClr val="tx1"/>
                </a:solidFill>
                <a:latin typeface="+mn-lt"/>
                <a:ea typeface="+mn-ea"/>
                <a:cs typeface="+mn-cs"/>
              </a:rPr>
              <a:t>репортинг</a:t>
            </a:r>
            <a:r>
              <a:rPr lang="ru-RU" sz="1200" kern="1200" dirty="0" smtClean="0">
                <a:solidFill>
                  <a:schemeClr val="tx1"/>
                </a:solidFill>
                <a:latin typeface="+mn-lt"/>
                <a:ea typeface="+mn-ea"/>
                <a:cs typeface="+mn-cs"/>
              </a:rPr>
              <a:t> им не нужен.</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Или, если вы работаете по </a:t>
            </a:r>
            <a:r>
              <a:rPr lang="en-US" sz="1200" kern="1200" dirty="0" smtClean="0">
                <a:solidFill>
                  <a:schemeClr val="tx1"/>
                </a:solidFill>
                <a:latin typeface="+mn-lt"/>
                <a:ea typeface="+mn-ea"/>
                <a:cs typeface="+mn-cs"/>
              </a:rPr>
              <a:t>Agile </a:t>
            </a:r>
            <a:r>
              <a:rPr lang="ru-RU" sz="1200" kern="1200" dirty="0" smtClean="0">
                <a:solidFill>
                  <a:schemeClr val="tx1"/>
                </a:solidFill>
                <a:latin typeface="+mn-lt"/>
                <a:ea typeface="+mn-ea"/>
                <a:cs typeface="+mn-cs"/>
              </a:rPr>
              <a:t>– у вас наверняка есть доска, на которой помечаются </a:t>
            </a:r>
            <a:r>
              <a:rPr lang="ru-RU" sz="1200" kern="1200" dirty="0" smtClean="0">
                <a:solidFill>
                  <a:schemeClr val="tx1"/>
                </a:solidFill>
                <a:latin typeface="+mn-lt"/>
                <a:ea typeface="+mn-ea"/>
                <a:cs typeface="+mn-cs"/>
              </a:rPr>
              <a:t>задачи. </a:t>
            </a:r>
            <a:r>
              <a:rPr lang="ru-RU" sz="1200" kern="1200" dirty="0" smtClean="0">
                <a:solidFill>
                  <a:schemeClr val="tx1"/>
                </a:solidFill>
                <a:latin typeface="+mn-lt"/>
                <a:ea typeface="+mn-ea"/>
                <a:cs typeface="+mn-cs"/>
              </a:rPr>
              <a:t>И тогда </a:t>
            </a:r>
            <a:r>
              <a:rPr lang="ru-RU" sz="1200" kern="1200" dirty="0" err="1" smtClean="0">
                <a:solidFill>
                  <a:schemeClr val="tx1"/>
                </a:solidFill>
                <a:latin typeface="+mn-lt"/>
                <a:ea typeface="+mn-ea"/>
                <a:cs typeface="+mn-cs"/>
              </a:rPr>
              <a:t>репортинг</a:t>
            </a:r>
            <a:r>
              <a:rPr lang="ru-RU" sz="1200" kern="1200" dirty="0" smtClean="0">
                <a:solidFill>
                  <a:schemeClr val="tx1"/>
                </a:solidFill>
                <a:latin typeface="+mn-lt"/>
                <a:ea typeface="+mn-ea"/>
                <a:cs typeface="+mn-cs"/>
              </a:rPr>
              <a:t> отпадает.</a:t>
            </a:r>
          </a:p>
        </p:txBody>
      </p:sp>
      <p:sp>
        <p:nvSpPr>
          <p:cNvPr id="4" name="Номер слайда 3"/>
          <p:cNvSpPr>
            <a:spLocks noGrp="1"/>
          </p:cNvSpPr>
          <p:nvPr>
            <p:ph type="sldNum" sz="quarter" idx="10"/>
          </p:nvPr>
        </p:nvSpPr>
        <p:spPr/>
        <p:txBody>
          <a:bodyPr/>
          <a:lstStyle/>
          <a:p>
            <a:fld id="{7E9BFFF9-135F-4E95-97DB-C652914293AA}"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с вами обсудили коммуникации на уровне тестера. Думаю, каждому навыку коммуникаций тестера можно посвятить отдельный доклад. </a:t>
            </a:r>
            <a:r>
              <a:rPr lang="ru-RU" sz="1200" kern="1200" dirty="0" smtClean="0">
                <a:solidFill>
                  <a:schemeClr val="tx1"/>
                </a:solidFill>
                <a:latin typeface="+mn-lt"/>
                <a:ea typeface="+mn-ea"/>
                <a:cs typeface="+mn-cs"/>
              </a:rPr>
              <a:t>Надеюсь </a:t>
            </a:r>
            <a:r>
              <a:rPr lang="ru-RU" sz="1200" kern="1200" dirty="0" smtClean="0">
                <a:solidFill>
                  <a:schemeClr val="tx1"/>
                </a:solidFill>
                <a:latin typeface="+mn-lt"/>
                <a:ea typeface="+mn-ea"/>
                <a:cs typeface="+mn-cs"/>
              </a:rPr>
              <a:t>на следующей конференции услышать </a:t>
            </a:r>
            <a:r>
              <a:rPr lang="ru-RU" sz="1200" kern="1200" dirty="0" smtClean="0">
                <a:solidFill>
                  <a:schemeClr val="tx1"/>
                </a:solidFill>
                <a:latin typeface="+mn-lt"/>
                <a:ea typeface="+mn-ea"/>
                <a:cs typeface="+mn-cs"/>
              </a:rPr>
              <a:t>что-то по</a:t>
            </a:r>
            <a:r>
              <a:rPr lang="ru-RU" sz="1200" kern="1200" baseline="0" dirty="0" smtClean="0">
                <a:solidFill>
                  <a:schemeClr val="tx1"/>
                </a:solidFill>
                <a:latin typeface="+mn-lt"/>
                <a:ea typeface="+mn-ea"/>
                <a:cs typeface="+mn-cs"/>
              </a:rPr>
              <a:t> этим</a:t>
            </a:r>
            <a:r>
              <a:rPr lang="ru-RU" sz="1200" kern="1200" dirty="0" smtClean="0">
                <a:solidFill>
                  <a:schemeClr val="tx1"/>
                </a:solidFill>
                <a:latin typeface="+mn-lt"/>
                <a:ea typeface="+mn-ea"/>
                <a:cs typeface="+mn-cs"/>
              </a:rPr>
              <a:t> темам от </a:t>
            </a:r>
            <a:r>
              <a:rPr lang="ru-RU" sz="1200" kern="1200" dirty="0" smtClean="0">
                <a:solidFill>
                  <a:schemeClr val="tx1"/>
                </a:solidFill>
                <a:latin typeface="+mn-lt"/>
                <a:ea typeface="+mn-ea"/>
                <a:cs typeface="+mn-cs"/>
              </a:rPr>
              <a:t>вас </a:t>
            </a:r>
            <a:r>
              <a:rPr lang="en-US"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Теперь давайте представим: тестер, который писал </a:t>
            </a:r>
            <a:r>
              <a:rPr lang="ru-RU" sz="1200" kern="1200" dirty="0" err="1" smtClean="0">
                <a:solidFill>
                  <a:schemeClr val="tx1"/>
                </a:solidFill>
                <a:latin typeface="+mn-lt"/>
                <a:ea typeface="+mn-ea"/>
                <a:cs typeface="+mn-cs"/>
              </a:rPr>
              <a:t>твиты</a:t>
            </a:r>
            <a:r>
              <a:rPr lang="ru-RU" sz="1200" kern="1200" dirty="0" smtClean="0">
                <a:solidFill>
                  <a:schemeClr val="tx1"/>
                </a:solidFill>
                <a:latin typeface="+mn-lt"/>
                <a:ea typeface="+mn-ea"/>
                <a:cs typeface="+mn-cs"/>
              </a:rPr>
              <a:t> о своей </a:t>
            </a:r>
            <a:r>
              <a:rPr lang="ru-RU" sz="1200" kern="1200" dirty="0" smtClean="0">
                <a:solidFill>
                  <a:schemeClr val="tx1"/>
                </a:solidFill>
                <a:latin typeface="+mn-lt"/>
                <a:ea typeface="+mn-ea"/>
                <a:cs typeface="+mn-cs"/>
              </a:rPr>
              <a:t>работе и дневник которого мы читали, </a:t>
            </a:r>
            <a:r>
              <a:rPr lang="ru-RU" sz="1200" kern="1200" dirty="0" smtClean="0">
                <a:solidFill>
                  <a:schemeClr val="tx1"/>
                </a:solidFill>
                <a:latin typeface="+mn-lt"/>
                <a:ea typeface="+mn-ea"/>
                <a:cs typeface="+mn-cs"/>
              </a:rPr>
              <a:t>настолько хорошо </a:t>
            </a:r>
            <a:r>
              <a:rPr lang="ru-RU" sz="1200" kern="1200" dirty="0" err="1" smtClean="0">
                <a:solidFill>
                  <a:schemeClr val="tx1"/>
                </a:solidFill>
                <a:latin typeface="+mn-lt"/>
                <a:ea typeface="+mn-ea"/>
                <a:cs typeface="+mn-cs"/>
              </a:rPr>
              <a:t>коммуницировал</a:t>
            </a:r>
            <a:r>
              <a:rPr lang="ru-RU" sz="1200" kern="1200" dirty="0" smtClean="0">
                <a:solidFill>
                  <a:schemeClr val="tx1"/>
                </a:solidFill>
                <a:latin typeface="+mn-lt"/>
                <a:ea typeface="+mn-ea"/>
                <a:cs typeface="+mn-cs"/>
              </a:rPr>
              <a:t>, что был повышен до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лида</a:t>
            </a:r>
            <a:r>
              <a:rPr lang="ru-RU" sz="1200" kern="1200" dirty="0" smtClean="0">
                <a:solidFill>
                  <a:schemeClr val="tx1"/>
                </a:solidFill>
                <a:latin typeface="+mn-lt"/>
                <a:ea typeface="+mn-ea"/>
                <a:cs typeface="+mn-cs"/>
              </a:rPr>
              <a:t>. Теперь он отвечает за всю команду тестирования в компании.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он пишет в своем дневнике? С какими проблемами он сталкивается на этом</a:t>
            </a:r>
            <a:r>
              <a:rPr lang="ru-RU" sz="1200" kern="1200" baseline="0" dirty="0" smtClean="0">
                <a:solidFill>
                  <a:schemeClr val="tx1"/>
                </a:solidFill>
                <a:latin typeface="+mn-lt"/>
                <a:ea typeface="+mn-ea"/>
                <a:cs typeface="+mn-cs"/>
              </a:rPr>
              <a:t> уровне коммуникаций</a:t>
            </a:r>
            <a:r>
              <a:rPr lang="ru-RU" sz="120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Начинается все с общих проблем, с которыми сталкивается почти любой начинающий менеджер.</a:t>
            </a:r>
          </a:p>
          <a:p>
            <a:pPr lvl="0"/>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 Как живут менеджеры – неужели большую часть дня нужно проводить на митингах? А работать когда? Что посоветуете, друзья?</a:t>
            </a:r>
          </a:p>
        </p:txBody>
      </p:sp>
      <p:sp>
        <p:nvSpPr>
          <p:cNvPr id="4" name="Номер слайда 3"/>
          <p:cNvSpPr>
            <a:spLocks noGrp="1"/>
          </p:cNvSpPr>
          <p:nvPr>
            <p:ph type="sldNum" sz="quarter" idx="10"/>
          </p:nvPr>
        </p:nvSpPr>
        <p:spPr/>
        <p:txBody>
          <a:bodyPr/>
          <a:lstStyle/>
          <a:p>
            <a:fld id="{7E9BFFF9-135F-4E95-97DB-C652914293AA}"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2: Не успел сегодня обсудить замену сломавшегося сервера для нагрузочного тестирования – был занят тестированием. И как это все успевать?</a:t>
            </a:r>
          </a:p>
        </p:txBody>
      </p:sp>
      <p:sp>
        <p:nvSpPr>
          <p:cNvPr id="4" name="Номер слайда 3"/>
          <p:cNvSpPr>
            <a:spLocks noGrp="1"/>
          </p:cNvSpPr>
          <p:nvPr>
            <p:ph type="sldNum" sz="quarter" idx="10"/>
          </p:nvPr>
        </p:nvSpPr>
        <p:spPr/>
        <p:txBody>
          <a:bodyPr/>
          <a:lstStyle/>
          <a:p>
            <a:fld id="{7E9BFFF9-135F-4E95-97DB-C652914293AA}"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День 3: Из-за сломавшегося сервера нагрузочное тестирование затянется. Начальник сказал в будущем не медлить с этим - проблемы сами не решаются.</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Дальше есть несколько сообщений по поводу работы с командой и </a:t>
            </a:r>
            <a:r>
              <a:rPr lang="ru-RU" sz="1200" kern="1200" dirty="0" err="1" smtClean="0">
                <a:solidFill>
                  <a:schemeClr val="tx1"/>
                </a:solidFill>
                <a:latin typeface="+mn-lt"/>
                <a:ea typeface="+mn-ea"/>
                <a:cs typeface="+mn-cs"/>
              </a:rPr>
              <a:t>репортинга</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4: Теперь понимаю, зачем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 оценка по времени. Без этого отчет </a:t>
            </a:r>
            <a:r>
              <a:rPr lang="ru-RU" sz="1200" kern="1200" dirty="0" err="1" smtClean="0">
                <a:solidFill>
                  <a:schemeClr val="tx1"/>
                </a:solidFill>
                <a:latin typeface="+mn-lt"/>
                <a:ea typeface="+mn-ea"/>
                <a:cs typeface="+mn-cs"/>
              </a:rPr>
              <a:t>ПМ-у</a:t>
            </a:r>
            <a:r>
              <a:rPr lang="ru-RU" sz="1200" kern="1200" dirty="0" smtClean="0">
                <a:solidFill>
                  <a:schemeClr val="tx1"/>
                </a:solidFill>
                <a:latin typeface="+mn-lt"/>
                <a:ea typeface="+mn-ea"/>
                <a:cs typeface="+mn-cs"/>
              </a:rPr>
              <a:t> не пошлешь – ему нужна дата окончания тестирования.</a:t>
            </a:r>
          </a:p>
        </p:txBody>
      </p:sp>
      <p:sp>
        <p:nvSpPr>
          <p:cNvPr id="4" name="Номер слайда 3"/>
          <p:cNvSpPr>
            <a:spLocks noGrp="1"/>
          </p:cNvSpPr>
          <p:nvPr>
            <p:ph type="sldNum" sz="quarter" idx="10"/>
          </p:nvPr>
        </p:nvSpPr>
        <p:spPr/>
        <p:txBody>
          <a:bodyPr/>
          <a:lstStyle/>
          <a:p>
            <a:fld id="{7E9BFFF9-135F-4E95-97DB-C652914293AA}"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5: Пришлось решать конфликт между тестером из нашей команды и </a:t>
            </a:r>
            <a:r>
              <a:rPr lang="ru-RU" sz="1200" kern="1200" dirty="0" err="1" smtClean="0">
                <a:solidFill>
                  <a:schemeClr val="tx1"/>
                </a:solidFill>
                <a:latin typeface="+mn-lt"/>
                <a:ea typeface="+mn-ea"/>
                <a:cs typeface="+mn-cs"/>
              </a:rPr>
              <a:t>девелопером</a:t>
            </a:r>
            <a:r>
              <a:rPr lang="ru-RU" sz="1200" kern="1200" dirty="0" smtClean="0">
                <a:solidFill>
                  <a:schemeClr val="tx1"/>
                </a:solidFill>
                <a:latin typeface="+mn-lt"/>
                <a:ea typeface="+mn-ea"/>
                <a:cs typeface="+mn-cs"/>
              </a:rPr>
              <a:t> – из-за какого-то </a:t>
            </a:r>
            <a:r>
              <a:rPr lang="ru-RU" sz="1200" kern="1200" dirty="0" err="1" smtClean="0">
                <a:solidFill>
                  <a:schemeClr val="tx1"/>
                </a:solidFill>
                <a:latin typeface="+mn-lt"/>
                <a:ea typeface="+mn-ea"/>
                <a:cs typeface="+mn-cs"/>
              </a:rPr>
              <a:t>бага</a:t>
            </a:r>
            <a:r>
              <a:rPr lang="ru-RU" sz="1200" kern="1200" dirty="0" smtClean="0">
                <a:solidFill>
                  <a:schemeClr val="tx1"/>
                </a:solidFill>
                <a:latin typeface="+mn-lt"/>
                <a:ea typeface="+mn-ea"/>
                <a:cs typeface="+mn-cs"/>
              </a:rPr>
              <a:t> поругались. Как дети малые в песочнице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6: Заметил, что много времени уходит на координацию работы – задачи выполняются на одном тестовом сервере, мы не должны друг другу мешать.</a:t>
            </a:r>
          </a:p>
        </p:txBody>
      </p:sp>
      <p:sp>
        <p:nvSpPr>
          <p:cNvPr id="4" name="Номер слайда 3"/>
          <p:cNvSpPr>
            <a:spLocks noGrp="1"/>
          </p:cNvSpPr>
          <p:nvPr>
            <p:ph type="sldNum" sz="quarter" idx="10"/>
          </p:nvPr>
        </p:nvSpPr>
        <p:spPr/>
        <p:txBody>
          <a:bodyPr/>
          <a:lstStyle/>
          <a:p>
            <a:fld id="{7E9BFFF9-135F-4E95-97DB-C652914293AA}"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7: Сегодня меня осенило – надо чаще рассказывать ребятам о наших целях, </a:t>
            </a:r>
            <a:r>
              <a:rPr lang="ru-RU" sz="1200" kern="1200" dirty="0" smtClean="0">
                <a:solidFill>
                  <a:schemeClr val="tx1"/>
                </a:solidFill>
                <a:latin typeface="+mn-lt"/>
                <a:ea typeface="+mn-ea"/>
                <a:cs typeface="+mn-cs"/>
              </a:rPr>
              <a:t>приоритетах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майлстоунах</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Следующие </a:t>
            </a:r>
            <a:r>
              <a:rPr lang="ru-RU" sz="1200" kern="1200" dirty="0" err="1" smtClean="0">
                <a:solidFill>
                  <a:schemeClr val="tx1"/>
                </a:solidFill>
                <a:latin typeface="+mn-lt"/>
                <a:ea typeface="+mn-ea"/>
                <a:cs typeface="+mn-cs"/>
              </a:rPr>
              <a:t>твиты</a:t>
            </a:r>
            <a:r>
              <a:rPr lang="ru-RU" sz="1200" kern="1200" dirty="0" smtClean="0">
                <a:solidFill>
                  <a:schemeClr val="tx1"/>
                </a:solidFill>
                <a:latin typeface="+mn-lt"/>
                <a:ea typeface="+mn-ea"/>
                <a:cs typeface="+mn-cs"/>
              </a:rPr>
              <a:t> посвящены обучению </a:t>
            </a:r>
            <a:r>
              <a:rPr lang="ru-RU" sz="1200" kern="1200" dirty="0" smtClean="0">
                <a:solidFill>
                  <a:schemeClr val="tx1"/>
                </a:solidFill>
                <a:latin typeface="+mn-lt"/>
                <a:ea typeface="+mn-ea"/>
                <a:cs typeface="+mn-cs"/>
              </a:rPr>
              <a:t>команды,</a:t>
            </a:r>
            <a:r>
              <a:rPr lang="ru-RU" sz="1200" kern="1200" baseline="0" dirty="0" smtClean="0">
                <a:solidFill>
                  <a:schemeClr val="tx1"/>
                </a:solidFill>
                <a:latin typeface="+mn-lt"/>
                <a:ea typeface="+mn-ea"/>
                <a:cs typeface="+mn-cs"/>
              </a:rPr>
              <a:t> передаче знаний, мотивации</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8: Сегодня на 1-1 митинге с Денисом обсудили, что ему хочется поглубже изучить </a:t>
            </a:r>
            <a:r>
              <a:rPr lang="en-US" sz="1200" kern="1200" dirty="0" smtClean="0">
                <a:solidFill>
                  <a:schemeClr val="tx1"/>
                </a:solidFill>
                <a:latin typeface="+mn-lt"/>
                <a:ea typeface="+mn-ea"/>
                <a:cs typeface="+mn-cs"/>
              </a:rPr>
              <a:t>Python </a:t>
            </a:r>
            <a:r>
              <a:rPr lang="ru-RU" sz="1200" kern="1200" dirty="0" smtClean="0">
                <a:solidFill>
                  <a:schemeClr val="tx1"/>
                </a:solidFill>
                <a:latin typeface="+mn-lt"/>
                <a:ea typeface="+mn-ea"/>
                <a:cs typeface="+mn-cs"/>
              </a:rPr>
              <a:t>– надо подыскать ему тренинги.</a:t>
            </a:r>
          </a:p>
        </p:txBody>
      </p:sp>
      <p:sp>
        <p:nvSpPr>
          <p:cNvPr id="4" name="Номер слайда 3"/>
          <p:cNvSpPr>
            <a:spLocks noGrp="1"/>
          </p:cNvSpPr>
          <p:nvPr>
            <p:ph type="sldNum" sz="quarter" idx="10"/>
          </p:nvPr>
        </p:nvSpPr>
        <p:spPr/>
        <p:txBody>
          <a:bodyPr/>
          <a:lstStyle/>
          <a:p>
            <a:fld id="{7E9BFFF9-135F-4E95-97DB-C652914293AA}"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Что такое же такое тестирование и как оно связано с коммуникациями?</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Одно из</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определений </a:t>
            </a:r>
            <a:r>
              <a:rPr lang="ru-RU" sz="1200" kern="1200" baseline="0" dirty="0" smtClean="0">
                <a:solidFill>
                  <a:schemeClr val="tx1"/>
                </a:solidFill>
                <a:latin typeface="+mn-lt"/>
                <a:ea typeface="+mn-ea"/>
                <a:cs typeface="+mn-cs"/>
              </a:rPr>
              <a:t>говорит о том, что </a:t>
            </a:r>
            <a:r>
              <a:rPr lang="ru-RU" sz="1200" kern="1200" dirty="0" smtClean="0">
                <a:solidFill>
                  <a:schemeClr val="tx1"/>
                </a:solidFill>
                <a:latin typeface="+mn-lt"/>
                <a:ea typeface="+mn-ea"/>
                <a:cs typeface="+mn-cs"/>
              </a:rPr>
              <a:t>тестирование - это сбор важной в данный</a:t>
            </a:r>
            <a:r>
              <a:rPr lang="ru-RU" sz="1200" kern="1200" baseline="0" dirty="0" smtClean="0">
                <a:solidFill>
                  <a:schemeClr val="tx1"/>
                </a:solidFill>
                <a:latin typeface="+mn-lt"/>
                <a:ea typeface="+mn-ea"/>
                <a:cs typeface="+mn-cs"/>
              </a:rPr>
              <a:t> момент </a:t>
            </a:r>
            <a:r>
              <a:rPr lang="ru-RU" sz="1200" kern="1200" dirty="0" smtClean="0">
                <a:solidFill>
                  <a:schemeClr val="tx1"/>
                </a:solidFill>
                <a:latin typeface="+mn-lt"/>
                <a:ea typeface="+mn-ea"/>
                <a:cs typeface="+mn-cs"/>
              </a:rPr>
              <a:t>информации о продукте и предоставление ее заинтересованным лицам </a:t>
            </a:r>
            <a:r>
              <a:rPr lang="ru-RU" sz="1200" kern="1200" dirty="0" smtClean="0">
                <a:solidFill>
                  <a:schemeClr val="tx1"/>
                </a:solidFill>
                <a:latin typeface="+mn-lt"/>
                <a:ea typeface="+mn-ea"/>
                <a:cs typeface="+mn-cs"/>
              </a:rPr>
              <a:t>(так называемым</a:t>
            </a:r>
            <a:r>
              <a:rPr lang="ru-RU"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stakeholders</a:t>
            </a:r>
            <a:r>
              <a:rPr lang="ru-RU" sz="1200" kern="1200" dirty="0" smtClean="0">
                <a:solidFill>
                  <a:schemeClr val="tx1"/>
                </a:solidFill>
                <a:latin typeface="+mn-lt"/>
                <a:ea typeface="+mn-ea"/>
                <a:cs typeface="+mn-cs"/>
              </a:rPr>
              <a:t>). В </a:t>
            </a:r>
            <a:r>
              <a:rPr lang="ru-RU" sz="1200" kern="1200" dirty="0" smtClean="0">
                <a:solidFill>
                  <a:schemeClr val="tx1"/>
                </a:solidFill>
                <a:latin typeface="+mn-lt"/>
                <a:ea typeface="+mn-ea"/>
                <a:cs typeface="+mn-cs"/>
              </a:rPr>
              <a:t>дальнейшем</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заинтересованные лица</a:t>
            </a:r>
            <a:r>
              <a:rPr lang="ru-RU" sz="1200" kern="1200" dirty="0" smtClean="0">
                <a:solidFill>
                  <a:schemeClr val="tx1"/>
                </a:solidFill>
                <a:latin typeface="+mn-lt"/>
                <a:ea typeface="+mn-ea"/>
                <a:cs typeface="+mn-cs"/>
              </a:rPr>
              <a:t> используют эту информацию для принятия важных решений: о релизе, о найме дополнительных </a:t>
            </a:r>
            <a:r>
              <a:rPr lang="ru-RU" sz="1200" kern="1200" dirty="0" err="1" smtClean="0">
                <a:solidFill>
                  <a:schemeClr val="tx1"/>
                </a:solidFill>
                <a:latin typeface="+mn-lt"/>
                <a:ea typeface="+mn-ea"/>
                <a:cs typeface="+mn-cs"/>
              </a:rPr>
              <a:t>тестировщиков</a:t>
            </a:r>
            <a:r>
              <a:rPr lang="ru-RU" sz="1200" kern="1200" dirty="0" smtClean="0">
                <a:solidFill>
                  <a:schemeClr val="tx1"/>
                </a:solidFill>
                <a:latin typeface="+mn-lt"/>
                <a:ea typeface="+mn-ea"/>
                <a:cs typeface="+mn-cs"/>
              </a:rPr>
              <a:t>,</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программистов, об увеличении и</a:t>
            </a:r>
            <a:r>
              <a:rPr lang="ru-RU" sz="1200" kern="1200" baseline="0" dirty="0" smtClean="0">
                <a:solidFill>
                  <a:schemeClr val="tx1"/>
                </a:solidFill>
                <a:latin typeface="+mn-lt"/>
                <a:ea typeface="+mn-ea"/>
                <a:cs typeface="+mn-cs"/>
              </a:rPr>
              <a:t> уменьшении </a:t>
            </a:r>
            <a:r>
              <a:rPr lang="ru-RU" sz="1200" kern="1200" dirty="0" smtClean="0">
                <a:solidFill>
                  <a:schemeClr val="tx1"/>
                </a:solidFill>
                <a:latin typeface="+mn-lt"/>
                <a:ea typeface="+mn-ea"/>
                <a:cs typeface="+mn-cs"/>
              </a:rPr>
              <a:t>зарплаты</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9: Надо </a:t>
            </a:r>
            <a:r>
              <a:rPr lang="ru-RU" sz="1200" kern="1200" dirty="0" err="1" smtClean="0">
                <a:solidFill>
                  <a:schemeClr val="tx1"/>
                </a:solidFill>
                <a:latin typeface="+mn-lt"/>
                <a:ea typeface="+mn-ea"/>
                <a:cs typeface="+mn-cs"/>
              </a:rPr>
              <a:t>расшарить</a:t>
            </a:r>
            <a:r>
              <a:rPr lang="ru-RU" sz="1200" kern="1200" dirty="0" smtClean="0">
                <a:solidFill>
                  <a:schemeClr val="tx1"/>
                </a:solidFill>
                <a:latin typeface="+mn-lt"/>
                <a:ea typeface="+mn-ea"/>
                <a:cs typeface="+mn-cs"/>
              </a:rPr>
              <a:t> информацию о </a:t>
            </a:r>
            <a:r>
              <a:rPr lang="ru-RU" sz="1200" kern="1200" dirty="0" err="1" smtClean="0">
                <a:solidFill>
                  <a:schemeClr val="tx1"/>
                </a:solidFill>
                <a:latin typeface="+mn-lt"/>
                <a:ea typeface="+mn-ea"/>
                <a:cs typeface="+mn-cs"/>
              </a:rPr>
              <a:t>перфоманс</a:t>
            </a:r>
            <a:r>
              <a:rPr lang="ru-RU" sz="1200" kern="1200" dirty="0" smtClean="0">
                <a:solidFill>
                  <a:schemeClr val="tx1"/>
                </a:solidFill>
                <a:latin typeface="+mn-lt"/>
                <a:ea typeface="+mn-ea"/>
                <a:cs typeface="+mn-cs"/>
              </a:rPr>
              <a:t> тестировании внутри команды – скоро главный специалист уходит в отпуск и кто-то другой будет это делать.</a:t>
            </a:r>
          </a:p>
        </p:txBody>
      </p:sp>
      <p:sp>
        <p:nvSpPr>
          <p:cNvPr id="4" name="Номер слайда 3"/>
          <p:cNvSpPr>
            <a:spLocks noGrp="1"/>
          </p:cNvSpPr>
          <p:nvPr>
            <p:ph type="sldNum" sz="quarter" idx="10"/>
          </p:nvPr>
        </p:nvSpPr>
        <p:spPr/>
        <p:txBody>
          <a:bodyPr/>
          <a:lstStyle/>
          <a:p>
            <a:fld id="{7E9BFFF9-135F-4E95-97DB-C652914293AA}"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10: Блин, а сказать кому-то, что я недоволен его работой, не так-то просто. Хвалить проще </a:t>
            </a:r>
            <a:r>
              <a:rPr lang="ru-RU" sz="1200" kern="1200" dirty="0" smtClean="0">
                <a:solidFill>
                  <a:schemeClr val="tx1"/>
                </a:solidFill>
                <a:latin typeface="+mn-lt"/>
                <a:ea typeface="+mn-ea"/>
                <a:cs typeface="+mn-cs"/>
                <a:sym typeface="Wingdings"/>
              </a:rPr>
              <a:t></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Потом - про общение с </a:t>
            </a:r>
            <a:r>
              <a:rPr lang="ru-RU" sz="1200" kern="1200" dirty="0" err="1" smtClean="0">
                <a:solidFill>
                  <a:schemeClr val="tx1"/>
                </a:solidFill>
                <a:latin typeface="+mn-lt"/>
                <a:ea typeface="+mn-ea"/>
                <a:cs typeface="+mn-cs"/>
              </a:rPr>
              <a:t>ПМ-ом</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выщестоящим</a:t>
            </a:r>
            <a:r>
              <a:rPr lang="ru-RU" sz="1200" kern="1200" dirty="0" smtClean="0">
                <a:solidFill>
                  <a:schemeClr val="tx1"/>
                </a:solidFill>
                <a:latin typeface="+mn-lt"/>
                <a:ea typeface="+mn-ea"/>
                <a:cs typeface="+mn-cs"/>
              </a:rPr>
              <a:t> начальством:</a:t>
            </a: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11: Ну и кто сказал нашему </a:t>
            </a:r>
            <a:r>
              <a:rPr lang="ru-RU" sz="1200" kern="1200" dirty="0" err="1" smtClean="0">
                <a:solidFill>
                  <a:schemeClr val="tx1"/>
                </a:solidFill>
                <a:latin typeface="+mn-lt"/>
                <a:ea typeface="+mn-ea"/>
                <a:cs typeface="+mn-cs"/>
              </a:rPr>
              <a:t>ПМ-у</a:t>
            </a:r>
            <a:r>
              <a:rPr lang="ru-RU" sz="1200" kern="1200" dirty="0" smtClean="0">
                <a:solidFill>
                  <a:schemeClr val="tx1"/>
                </a:solidFill>
                <a:latin typeface="+mn-lt"/>
                <a:ea typeface="+mn-ea"/>
                <a:cs typeface="+mn-cs"/>
              </a:rPr>
              <a:t>, что </a:t>
            </a:r>
            <a:r>
              <a:rPr lang="ru-RU" sz="1200" kern="1200" dirty="0" err="1" smtClean="0">
                <a:solidFill>
                  <a:schemeClr val="tx1"/>
                </a:solidFill>
                <a:latin typeface="+mn-lt"/>
                <a:ea typeface="+mn-ea"/>
                <a:cs typeface="+mn-cs"/>
              </a:rPr>
              <a:t>тестировщики</a:t>
            </a:r>
            <a:r>
              <a:rPr lang="ru-RU" sz="1200" kern="1200" dirty="0" smtClean="0">
                <a:solidFill>
                  <a:schemeClr val="tx1"/>
                </a:solidFill>
                <a:latin typeface="+mn-lt"/>
                <a:ea typeface="+mn-ea"/>
                <a:cs typeface="+mn-cs"/>
              </a:rPr>
              <a:t> должны отвечать за качество? За него отвечает вся команда!!!</a:t>
            </a:r>
          </a:p>
        </p:txBody>
      </p:sp>
      <p:sp>
        <p:nvSpPr>
          <p:cNvPr id="4" name="Номер слайда 3"/>
          <p:cNvSpPr>
            <a:spLocks noGrp="1"/>
          </p:cNvSpPr>
          <p:nvPr>
            <p:ph type="sldNum" sz="quarter" idx="10"/>
          </p:nvPr>
        </p:nvSpPr>
        <p:spPr/>
        <p:txBody>
          <a:bodyPr/>
          <a:lstStyle/>
          <a:p>
            <a:fld id="{7E9BFFF9-135F-4E95-97DB-C652914293AA}"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12: Пытался донести на собрании с начальством, что начинать регрессионное тестирование во время тестирования новых </a:t>
            </a:r>
            <a:r>
              <a:rPr lang="ru-RU" sz="1200" kern="1200" dirty="0" err="1" smtClean="0">
                <a:solidFill>
                  <a:schemeClr val="tx1"/>
                </a:solidFill>
                <a:latin typeface="+mn-lt"/>
                <a:ea typeface="+mn-ea"/>
                <a:cs typeface="+mn-cs"/>
              </a:rPr>
              <a:t>фич</a:t>
            </a:r>
            <a:r>
              <a:rPr lang="ru-RU" sz="1200" kern="1200" dirty="0" smtClean="0">
                <a:solidFill>
                  <a:schemeClr val="tx1"/>
                </a:solidFill>
                <a:latin typeface="+mn-lt"/>
                <a:ea typeface="+mn-ea"/>
                <a:cs typeface="+mn-cs"/>
              </a:rPr>
              <a:t> – не хорошо.</a:t>
            </a:r>
          </a:p>
        </p:txBody>
      </p:sp>
      <p:sp>
        <p:nvSpPr>
          <p:cNvPr id="4" name="Номер слайда 3"/>
          <p:cNvSpPr>
            <a:spLocks noGrp="1"/>
          </p:cNvSpPr>
          <p:nvPr>
            <p:ph type="sldNum" sz="quarter" idx="10"/>
          </p:nvPr>
        </p:nvSpPr>
        <p:spPr/>
        <p:txBody>
          <a:bodyPr/>
          <a:lstStyle/>
          <a:p>
            <a:fld id="{7E9BFFF9-135F-4E95-97DB-C652914293AA}"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13: Надо поговорить с начальством о том, как наладить взаимодействие со службой поддержки – хорошо бы проводить анализ жалоб пользователей.</a:t>
            </a:r>
          </a:p>
        </p:txBody>
      </p:sp>
      <p:sp>
        <p:nvSpPr>
          <p:cNvPr id="4" name="Номер слайда 3"/>
          <p:cNvSpPr>
            <a:spLocks noGrp="1"/>
          </p:cNvSpPr>
          <p:nvPr>
            <p:ph type="sldNum" sz="quarter" idx="10"/>
          </p:nvPr>
        </p:nvSpPr>
        <p:spPr/>
        <p:txBody>
          <a:bodyPr/>
          <a:lstStyle/>
          <a:p>
            <a:fld id="{7E9BFFF9-135F-4E95-97DB-C652914293AA}"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14: Сегодня у нас с </a:t>
            </a:r>
            <a:r>
              <a:rPr lang="ru-RU" sz="1200" kern="1200" dirty="0" err="1" smtClean="0">
                <a:solidFill>
                  <a:schemeClr val="tx1"/>
                </a:solidFill>
                <a:latin typeface="+mn-lt"/>
                <a:ea typeface="+mn-ea"/>
                <a:cs typeface="+mn-cs"/>
              </a:rPr>
              <a:t>ПМ-ом</a:t>
            </a:r>
            <a:r>
              <a:rPr lang="ru-RU" sz="1200" kern="1200" dirty="0" smtClean="0">
                <a:solidFill>
                  <a:schemeClr val="tx1"/>
                </a:solidFill>
                <a:latin typeface="+mn-lt"/>
                <a:ea typeface="+mn-ea"/>
                <a:cs typeface="+mn-cs"/>
              </a:rPr>
              <a:t> состоялся интересный разговор – он хотел знать, как улучшить работу команды тестирования и что нам для этого нужно.</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Идем </a:t>
            </a:r>
            <a:r>
              <a:rPr lang="ru-RU" sz="1200" kern="1200" dirty="0" smtClean="0">
                <a:solidFill>
                  <a:schemeClr val="tx1"/>
                </a:solidFill>
                <a:latin typeface="+mn-lt"/>
                <a:ea typeface="+mn-ea"/>
                <a:cs typeface="+mn-cs"/>
              </a:rPr>
              <a:t>дальше. </a:t>
            </a:r>
            <a:r>
              <a:rPr lang="ru-RU" sz="1200" kern="1200" dirty="0" smtClean="0">
                <a:solidFill>
                  <a:schemeClr val="tx1"/>
                </a:solidFill>
                <a:latin typeface="+mn-lt"/>
                <a:ea typeface="+mn-ea"/>
                <a:cs typeface="+mn-cs"/>
              </a:rPr>
              <a:t>Речь </a:t>
            </a:r>
            <a:r>
              <a:rPr lang="ru-RU" sz="1200" kern="1200" dirty="0" smtClean="0">
                <a:solidFill>
                  <a:schemeClr val="tx1"/>
                </a:solidFill>
                <a:latin typeface="+mn-lt"/>
                <a:ea typeface="+mn-ea"/>
                <a:cs typeface="+mn-cs"/>
              </a:rPr>
              <a:t>зашла о коммуникациях</a:t>
            </a:r>
            <a:r>
              <a:rPr lang="ru-RU" sz="1200" kern="1200" baseline="0" dirty="0" smtClean="0">
                <a:solidFill>
                  <a:schemeClr val="tx1"/>
                </a:solidFill>
                <a:latin typeface="+mn-lt"/>
                <a:ea typeface="+mn-ea"/>
                <a:cs typeface="+mn-cs"/>
              </a:rPr>
              <a:t> с сообществом</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15: Поспрашивал у коллег, стоит ли ехать на конференцию </a:t>
            </a:r>
            <a:r>
              <a:rPr lang="ru-RU" sz="1200" kern="1200" dirty="0" err="1" smtClean="0">
                <a:solidFill>
                  <a:schemeClr val="tx1"/>
                </a:solidFill>
                <a:latin typeface="+mn-lt"/>
                <a:ea typeface="+mn-ea"/>
                <a:cs typeface="+mn-cs"/>
              </a:rPr>
              <a:t>тестировщиков</a:t>
            </a:r>
            <a:r>
              <a:rPr lang="ru-RU" sz="1200" kern="1200" dirty="0" smtClean="0">
                <a:solidFill>
                  <a:schemeClr val="tx1"/>
                </a:solidFill>
                <a:latin typeface="+mn-lt"/>
                <a:ea typeface="+mn-ea"/>
                <a:cs typeface="+mn-cs"/>
              </a:rPr>
              <a:t>. Ответы противоречивые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16: Сегодня нашел интересный </a:t>
            </a:r>
            <a:r>
              <a:rPr lang="ru-RU" sz="1200" kern="1200" dirty="0" err="1" smtClean="0">
                <a:solidFill>
                  <a:schemeClr val="tx1"/>
                </a:solidFill>
                <a:latin typeface="+mn-lt"/>
                <a:ea typeface="+mn-ea"/>
                <a:cs typeface="+mn-cs"/>
              </a:rPr>
              <a:t>блог</a:t>
            </a:r>
            <a:r>
              <a:rPr lang="ru-RU" sz="1200" kern="1200" dirty="0" smtClean="0">
                <a:solidFill>
                  <a:schemeClr val="tx1"/>
                </a:solidFill>
                <a:latin typeface="+mn-lt"/>
                <a:ea typeface="+mn-ea"/>
                <a:cs typeface="+mn-cs"/>
              </a:rPr>
              <a:t> – у автора очень похожие проблемы, прям как у нас</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День 17: Решил сделать свой вклад в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 буду каждую неделю выкладывать в </a:t>
            </a:r>
            <a:r>
              <a:rPr lang="ru-RU" sz="1200" kern="1200" dirty="0" err="1" smtClean="0">
                <a:solidFill>
                  <a:schemeClr val="tx1"/>
                </a:solidFill>
                <a:latin typeface="+mn-lt"/>
                <a:ea typeface="+mn-ea"/>
                <a:cs typeface="+mn-cs"/>
              </a:rPr>
              <a:t>твиттер</a:t>
            </a:r>
            <a:r>
              <a:rPr lang="ru-RU" sz="1200" kern="1200" dirty="0" smtClean="0">
                <a:solidFill>
                  <a:schemeClr val="tx1"/>
                </a:solidFill>
                <a:latin typeface="+mn-lt"/>
                <a:ea typeface="+mn-ea"/>
                <a:cs typeface="+mn-cs"/>
              </a:rPr>
              <a:t> полезные статьи, что я прочитал.</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Итак, давайте соберем все вместе, какие навыки коммуникаций требуются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Эти навыки во многом такие же, как у те</a:t>
            </a:r>
            <a:r>
              <a:rPr lang="en-US" sz="1200" kern="1200" dirty="0" smtClean="0">
                <a:solidFill>
                  <a:schemeClr val="tx1"/>
                </a:solidFill>
                <a:latin typeface="+mn-lt"/>
                <a:ea typeface="+mn-ea"/>
                <a:cs typeface="+mn-cs"/>
              </a:rPr>
              <a:t>c</a:t>
            </a:r>
            <a:r>
              <a:rPr lang="ru-RU" sz="1200" kern="1200" dirty="0" err="1" smtClean="0">
                <a:solidFill>
                  <a:schemeClr val="tx1"/>
                </a:solidFill>
                <a:latin typeface="+mn-lt"/>
                <a:ea typeface="+mn-ea"/>
                <a:cs typeface="+mn-cs"/>
              </a:rPr>
              <a:t>тера</a:t>
            </a:r>
            <a:r>
              <a:rPr lang="ru-RU" sz="1200" kern="1200" dirty="0" smtClean="0">
                <a:solidFill>
                  <a:schemeClr val="tx1"/>
                </a:solidFill>
                <a:latin typeface="+mn-lt"/>
                <a:ea typeface="+mn-ea"/>
                <a:cs typeface="+mn-cs"/>
              </a:rPr>
              <a:t>. Но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 обычно приходиться их использовать гораздо интенсивнее.</a:t>
            </a:r>
          </a:p>
          <a:p>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Проведение эффективных митингов</a:t>
            </a:r>
            <a:r>
              <a:rPr lang="ru-RU" sz="1200" kern="1200" dirty="0" smtClean="0">
                <a:solidFill>
                  <a:schemeClr val="tx1"/>
                </a:solidFill>
                <a:latin typeface="+mn-lt"/>
                <a:ea typeface="+mn-ea"/>
                <a:cs typeface="+mn-cs"/>
              </a:rPr>
              <a:t>. Конечно же, времени на общение и на митинги ему нужно больше, чем тестеру. </a:t>
            </a:r>
            <a:r>
              <a:rPr lang="ru-RU" sz="1200" kern="1200" dirty="0" smtClean="0">
                <a:solidFill>
                  <a:schemeClr val="tx1"/>
                </a:solidFill>
                <a:latin typeface="+mn-lt"/>
                <a:ea typeface="+mn-ea"/>
                <a:cs typeface="+mn-cs"/>
              </a:rPr>
              <a:t>Поэтому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ему </a:t>
            </a:r>
            <a:r>
              <a:rPr lang="ru-RU" sz="1200" kern="1200" dirty="0" smtClean="0">
                <a:solidFill>
                  <a:schemeClr val="tx1"/>
                </a:solidFill>
                <a:latin typeface="+mn-lt"/>
                <a:ea typeface="+mn-ea"/>
                <a:cs typeface="+mn-cs"/>
              </a:rPr>
              <a:t>важно делать их как можно более продуктивными. Мы с вами поговорим о том, как это можно сделать.</a:t>
            </a:r>
          </a:p>
          <a:p>
            <a:pPr lvl="0"/>
            <a:endParaRPr lang="ru-RU" sz="1200" kern="1200" dirty="0" smtClean="0">
              <a:solidFill>
                <a:schemeClr val="tx1"/>
              </a:solidFill>
              <a:latin typeface="+mn-lt"/>
              <a:ea typeface="+mn-ea"/>
              <a:cs typeface="+mn-cs"/>
            </a:endParaRPr>
          </a:p>
          <a:p>
            <a:pPr lvl="0">
              <a:buFont typeface="Arial" pitchFamily="34" charset="0"/>
              <a:buChar char="•"/>
            </a:pPr>
            <a:r>
              <a:rPr lang="en-US" sz="1200" b="1" kern="1200" dirty="0" smtClean="0">
                <a:solidFill>
                  <a:schemeClr val="tx1"/>
                </a:solidFill>
                <a:latin typeface="+mn-lt"/>
                <a:ea typeface="+mn-ea"/>
                <a:cs typeface="+mn-cs"/>
              </a:rPr>
              <a:t>Feedback</a:t>
            </a:r>
            <a:r>
              <a:rPr lang="ru-RU" sz="1200" kern="1200" dirty="0" smtClean="0">
                <a:solidFill>
                  <a:schemeClr val="tx1"/>
                </a:solidFill>
                <a:latin typeface="+mn-lt"/>
                <a:ea typeface="+mn-ea"/>
                <a:cs typeface="+mn-cs"/>
              </a:rPr>
              <a:t>. Во-вторых,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 нужно не просто общаться с командой и давать своим подчиненным </a:t>
            </a:r>
            <a:r>
              <a:rPr lang="ru-RU" sz="1200" kern="1200" dirty="0" err="1" smtClean="0">
                <a:solidFill>
                  <a:schemeClr val="tx1"/>
                </a:solidFill>
                <a:latin typeface="+mn-lt"/>
                <a:ea typeface="+mn-ea"/>
                <a:cs typeface="+mn-cs"/>
              </a:rPr>
              <a:t>фидбэк</a:t>
            </a:r>
            <a:r>
              <a:rPr lang="ru-RU" sz="1200" kern="1200" dirty="0" smtClean="0">
                <a:solidFill>
                  <a:schemeClr val="tx1"/>
                </a:solidFill>
                <a:latin typeface="+mn-lt"/>
                <a:ea typeface="+mn-ea"/>
                <a:cs typeface="+mn-cs"/>
              </a:rPr>
              <a:t> об их работе. Ему нужно это делать в мотивационном ключе. Даже критика должна заканчиваться позитивным решением и выводом - посылом.</a:t>
            </a:r>
          </a:p>
          <a:p>
            <a:pPr lvl="0"/>
            <a:endParaRPr lang="ru-RU" sz="1200" b="1"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Понимать цель тестирования и сообщать ее остальным</a:t>
            </a:r>
            <a:r>
              <a:rPr lang="ru-RU" sz="1200" kern="1200" dirty="0" smtClean="0">
                <a:solidFill>
                  <a:schemeClr val="tx1"/>
                </a:solidFill>
                <a:latin typeface="+mn-lt"/>
                <a:ea typeface="+mn-ea"/>
                <a:cs typeface="+mn-cs"/>
              </a:rPr>
              <a:t>. У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лида</a:t>
            </a:r>
            <a:r>
              <a:rPr lang="ru-RU" sz="1200" kern="1200" dirty="0" smtClean="0">
                <a:solidFill>
                  <a:schemeClr val="tx1"/>
                </a:solidFill>
                <a:latin typeface="+mn-lt"/>
                <a:ea typeface="+mn-ea"/>
                <a:cs typeface="+mn-cs"/>
              </a:rPr>
              <a:t> должно быть чёткое представление того, что такое тестирование и какое место в жизни компании оно занимает. И это мнение нужно доносить до других - до </a:t>
            </a:r>
            <a:r>
              <a:rPr lang="ru-RU" sz="1200" kern="1200" dirty="0" err="1" smtClean="0">
                <a:solidFill>
                  <a:schemeClr val="tx1"/>
                </a:solidFill>
                <a:latin typeface="+mn-lt"/>
                <a:ea typeface="+mn-ea"/>
                <a:cs typeface="+mn-cs"/>
              </a:rPr>
              <a:t>лидов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a:t>
            </a:r>
            <a:r>
              <a:rPr lang="ru-RU" sz="1200" kern="1200" dirty="0" smtClean="0">
                <a:solidFill>
                  <a:schemeClr val="tx1"/>
                </a:solidFill>
                <a:latin typeface="+mn-lt"/>
                <a:ea typeface="+mn-ea"/>
                <a:cs typeface="+mn-cs"/>
              </a:rPr>
              <a:t> начальства. И нужно терпеливо разрушать мифы вроде: «</a:t>
            </a:r>
            <a:r>
              <a:rPr lang="ru-RU" sz="1200" kern="1200" dirty="0" err="1" smtClean="0">
                <a:solidFill>
                  <a:schemeClr val="tx1"/>
                </a:solidFill>
                <a:latin typeface="+mn-lt"/>
                <a:ea typeface="+mn-ea"/>
                <a:cs typeface="+mn-cs"/>
              </a:rPr>
              <a:t>тестировщики</a:t>
            </a:r>
            <a:r>
              <a:rPr lang="ru-RU" sz="1200" kern="1200" dirty="0" smtClean="0">
                <a:solidFill>
                  <a:schemeClr val="tx1"/>
                </a:solidFill>
                <a:latin typeface="+mn-lt"/>
                <a:ea typeface="+mn-ea"/>
                <a:cs typeface="+mn-cs"/>
              </a:rPr>
              <a:t> отвечают за качество».</a:t>
            </a:r>
          </a:p>
          <a:p>
            <a:pPr lvl="0"/>
            <a:endParaRPr lang="ru-RU" sz="1200" b="1"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Мотивация</a:t>
            </a:r>
            <a:r>
              <a:rPr lang="ru-RU" sz="1200" kern="1200" dirty="0" smtClean="0">
                <a:solidFill>
                  <a:schemeClr val="tx1"/>
                </a:solidFill>
                <a:latin typeface="+mn-lt"/>
                <a:ea typeface="+mn-ea"/>
                <a:cs typeface="+mn-cs"/>
              </a:rPr>
              <a:t>. Тим </a:t>
            </a:r>
            <a:r>
              <a:rPr lang="ru-RU" sz="1200" kern="1200" dirty="0" err="1" smtClean="0">
                <a:solidFill>
                  <a:schemeClr val="tx1"/>
                </a:solidFill>
                <a:latin typeface="+mn-lt"/>
                <a:ea typeface="+mn-ea"/>
                <a:cs typeface="+mn-cs"/>
              </a:rPr>
              <a:t>лид</a:t>
            </a:r>
            <a:r>
              <a:rPr lang="ru-RU" sz="1200" kern="1200" dirty="0" smtClean="0">
                <a:solidFill>
                  <a:schemeClr val="tx1"/>
                </a:solidFill>
                <a:latin typeface="+mn-lt"/>
                <a:ea typeface="+mn-ea"/>
                <a:cs typeface="+mn-cs"/>
              </a:rPr>
              <a:t> должен уметь мотивировать своих сотрудников на обучение, на развитие.</a:t>
            </a:r>
          </a:p>
          <a:p>
            <a:pPr lvl="0"/>
            <a:endParaRPr lang="ru-RU" sz="1200" b="1"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Стимулирование обмена знаниями</a:t>
            </a:r>
            <a:r>
              <a:rPr lang="ru-RU" sz="1200" kern="1200" dirty="0" smtClean="0">
                <a:solidFill>
                  <a:schemeClr val="tx1"/>
                </a:solidFill>
                <a:latin typeface="+mn-lt"/>
                <a:ea typeface="+mn-ea"/>
                <a:cs typeface="+mn-cs"/>
              </a:rPr>
              <a:t>. Тим </a:t>
            </a:r>
            <a:r>
              <a:rPr lang="ru-RU" sz="1200" kern="1200" dirty="0" err="1" smtClean="0">
                <a:solidFill>
                  <a:schemeClr val="tx1"/>
                </a:solidFill>
                <a:latin typeface="+mn-lt"/>
                <a:ea typeface="+mn-ea"/>
                <a:cs typeface="+mn-cs"/>
              </a:rPr>
              <a:t>лид</a:t>
            </a:r>
            <a:r>
              <a:rPr lang="ru-RU" sz="1200" kern="1200" dirty="0" smtClean="0">
                <a:solidFill>
                  <a:schemeClr val="tx1"/>
                </a:solidFill>
                <a:latin typeface="+mn-lt"/>
                <a:ea typeface="+mn-ea"/>
                <a:cs typeface="+mn-cs"/>
              </a:rPr>
              <a:t> также должен создать плодотворную среду для обмена знаниями внутри своей команды. Чтобы писались мануалы, организовывались тренинги по продукту.</a:t>
            </a:r>
          </a:p>
          <a:p>
            <a:pPr lvl="0"/>
            <a:endParaRPr lang="ru-RU" sz="1200" b="1"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Общение с сообществом</a:t>
            </a:r>
            <a:r>
              <a:rPr lang="ru-RU" sz="1200" kern="1200" dirty="0" smtClean="0">
                <a:solidFill>
                  <a:schemeClr val="tx1"/>
                </a:solidFill>
                <a:latin typeface="+mn-lt"/>
                <a:ea typeface="+mn-ea"/>
                <a:cs typeface="+mn-cs"/>
              </a:rPr>
              <a:t>. Раз уж мы затронули тему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 навык общения с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тоже важен. Не обязательно посещать конференции и </a:t>
            </a:r>
            <a:r>
              <a:rPr lang="ru-RU" sz="1200" kern="1200" dirty="0" smtClean="0">
                <a:solidFill>
                  <a:schemeClr val="tx1"/>
                </a:solidFill>
                <a:latin typeface="+mn-lt"/>
                <a:ea typeface="+mn-ea"/>
                <a:cs typeface="+mn-cs"/>
              </a:rPr>
              <a:t>писать </a:t>
            </a:r>
            <a:r>
              <a:rPr lang="ru-RU" sz="1200" kern="1200" dirty="0" err="1" smtClean="0">
                <a:solidFill>
                  <a:schemeClr val="tx1"/>
                </a:solidFill>
                <a:latin typeface="+mn-lt"/>
                <a:ea typeface="+mn-ea"/>
                <a:cs typeface="+mn-cs"/>
              </a:rPr>
              <a:t>блог</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но определённое место в сообществе поможет </a:t>
            </a:r>
            <a:r>
              <a:rPr lang="ru-RU" sz="1200" kern="1200" dirty="0" smtClean="0">
                <a:solidFill>
                  <a:schemeClr val="tx1"/>
                </a:solidFill>
                <a:latin typeface="+mn-lt"/>
                <a:ea typeface="+mn-ea"/>
                <a:cs typeface="+mn-cs"/>
              </a:rPr>
              <a:t>вам профессионально </a:t>
            </a:r>
            <a:r>
              <a:rPr lang="ru-RU" sz="1200" kern="1200" dirty="0" smtClean="0">
                <a:solidFill>
                  <a:schemeClr val="tx1"/>
                </a:solidFill>
                <a:latin typeface="+mn-lt"/>
                <a:ea typeface="+mn-ea"/>
                <a:cs typeface="+mn-cs"/>
              </a:rPr>
              <a:t>развиваться и обмениваться </a:t>
            </a:r>
            <a:r>
              <a:rPr lang="ru-RU" sz="1200" kern="1200" dirty="0" smtClean="0">
                <a:solidFill>
                  <a:schemeClr val="tx1"/>
                </a:solidFill>
                <a:latin typeface="+mn-lt"/>
                <a:ea typeface="+mn-ea"/>
                <a:cs typeface="+mn-cs"/>
              </a:rPr>
              <a:t>опытом.</a:t>
            </a:r>
            <a:endParaRPr lang="ru-RU" sz="1200" kern="1200" dirty="0" smtClean="0">
              <a:solidFill>
                <a:schemeClr val="tx1"/>
              </a:solidFill>
              <a:latin typeface="+mn-lt"/>
              <a:ea typeface="+mn-ea"/>
              <a:cs typeface="+mn-cs"/>
            </a:endParaRPr>
          </a:p>
          <a:p>
            <a:pPr lvl="0"/>
            <a:endParaRPr lang="ru-RU" sz="1200" b="1"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Ведение переговоров, решение конфликтов</a:t>
            </a:r>
            <a:r>
              <a:rPr lang="ru-RU" sz="1200" kern="1200" dirty="0" smtClean="0">
                <a:solidFill>
                  <a:schemeClr val="tx1"/>
                </a:solidFill>
                <a:latin typeface="+mn-lt"/>
                <a:ea typeface="+mn-ea"/>
                <a:cs typeface="+mn-cs"/>
              </a:rPr>
              <a:t>. Навыки ведения переговоров тоже важны, потому что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лиду</a:t>
            </a:r>
            <a:r>
              <a:rPr lang="ru-RU" sz="1200" kern="1200" dirty="0" smtClean="0">
                <a:solidFill>
                  <a:schemeClr val="tx1"/>
                </a:solidFill>
                <a:latin typeface="+mn-lt"/>
                <a:ea typeface="+mn-ea"/>
                <a:cs typeface="+mn-cs"/>
              </a:rPr>
              <a:t> часто </a:t>
            </a:r>
            <a:r>
              <a:rPr lang="ru-RU" sz="1200" kern="1200" dirty="0" smtClean="0">
                <a:solidFill>
                  <a:schemeClr val="tx1"/>
                </a:solidFill>
                <a:latin typeface="+mn-lt"/>
                <a:ea typeface="+mn-ea"/>
                <a:cs typeface="+mn-cs"/>
              </a:rPr>
              <a:t>приходиться </a:t>
            </a:r>
            <a:r>
              <a:rPr lang="ru-RU" sz="1200" kern="1200" dirty="0" err="1" smtClean="0">
                <a:solidFill>
                  <a:schemeClr val="tx1"/>
                </a:solidFill>
                <a:latin typeface="+mn-lt"/>
                <a:ea typeface="+mn-ea"/>
                <a:cs typeface="+mn-cs"/>
              </a:rPr>
              <a:t>разруливать</a:t>
            </a:r>
            <a:r>
              <a:rPr lang="ru-RU" sz="1200" kern="1200" dirty="0" smtClean="0">
                <a:solidFill>
                  <a:schemeClr val="tx1"/>
                </a:solidFill>
                <a:latin typeface="+mn-lt"/>
                <a:ea typeface="+mn-ea"/>
                <a:cs typeface="+mn-cs"/>
              </a:rPr>
              <a:t> конфликты и находить решение, которое устроит все стороны. </a:t>
            </a:r>
            <a:r>
              <a:rPr lang="ru-RU" sz="1200" kern="1200" dirty="0" smtClean="0">
                <a:solidFill>
                  <a:schemeClr val="tx1"/>
                </a:solidFill>
                <a:latin typeface="+mn-lt"/>
                <a:ea typeface="+mn-ea"/>
                <a:cs typeface="+mn-cs"/>
              </a:rPr>
              <a:t>Этот навык можно </a:t>
            </a:r>
            <a:r>
              <a:rPr lang="ru-RU" sz="1200" kern="1200" dirty="0" smtClean="0">
                <a:solidFill>
                  <a:schemeClr val="tx1"/>
                </a:solidFill>
                <a:latin typeface="+mn-lt"/>
                <a:ea typeface="+mn-ea"/>
                <a:cs typeface="+mn-cs"/>
              </a:rPr>
              <a:t>считать развитием </a:t>
            </a:r>
            <a:r>
              <a:rPr lang="ru-RU" sz="1200" kern="1200" dirty="0" err="1" smtClean="0">
                <a:solidFill>
                  <a:schemeClr val="tx1"/>
                </a:solidFill>
                <a:latin typeface="+mn-lt"/>
                <a:ea typeface="+mn-ea"/>
                <a:cs typeface="+mn-cs"/>
              </a:rPr>
              <a:t>скилов</a:t>
            </a:r>
            <a:r>
              <a:rPr lang="ru-RU" sz="1200" kern="1200" dirty="0" smtClean="0">
                <a:solidFill>
                  <a:schemeClr val="tx1"/>
                </a:solidFill>
                <a:latin typeface="+mn-lt"/>
                <a:ea typeface="+mn-ea"/>
                <a:cs typeface="+mn-cs"/>
              </a:rPr>
              <a:t> устного общения у </a:t>
            </a:r>
            <a:r>
              <a:rPr lang="ru-RU" sz="1200" kern="1200" dirty="0" smtClean="0">
                <a:solidFill>
                  <a:schemeClr val="tx1"/>
                </a:solidFill>
                <a:latin typeface="+mn-lt"/>
                <a:ea typeface="+mn-ea"/>
                <a:cs typeface="+mn-cs"/>
              </a:rPr>
              <a:t>тестера,</a:t>
            </a:r>
            <a:r>
              <a:rPr lang="ru-RU" sz="1200" kern="1200" baseline="0" dirty="0" smtClean="0">
                <a:solidFill>
                  <a:schemeClr val="tx1"/>
                </a:solidFill>
                <a:latin typeface="+mn-lt"/>
                <a:ea typeface="+mn-ea"/>
                <a:cs typeface="+mn-cs"/>
              </a:rPr>
              <a:t> как бы следующим их шагом</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endParaRPr lang="ru-RU" sz="1200" b="1" kern="1200" dirty="0" smtClean="0">
              <a:solidFill>
                <a:schemeClr val="tx1"/>
              </a:solidFill>
              <a:latin typeface="+mn-lt"/>
              <a:ea typeface="+mn-ea"/>
              <a:cs typeface="+mn-cs"/>
            </a:endParaRPr>
          </a:p>
          <a:p>
            <a:pPr>
              <a:buFont typeface="Arial" pitchFamily="34" charset="0"/>
              <a:buChar char="•"/>
            </a:pPr>
            <a:r>
              <a:rPr lang="ru-RU" sz="1200" b="1" kern="1200" dirty="0" smtClean="0">
                <a:solidFill>
                  <a:schemeClr val="tx1"/>
                </a:solidFill>
                <a:latin typeface="+mn-lt"/>
                <a:ea typeface="+mn-ea"/>
                <a:cs typeface="+mn-cs"/>
              </a:rPr>
              <a:t>Письменные коммуникации</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Навыки </a:t>
            </a:r>
            <a:r>
              <a:rPr lang="ru-RU" sz="1200" kern="1200" dirty="0" smtClean="0">
                <a:solidFill>
                  <a:schemeClr val="tx1"/>
                </a:solidFill>
                <a:latin typeface="+mn-lt"/>
                <a:ea typeface="+mn-ea"/>
                <a:cs typeface="+mn-cs"/>
              </a:rPr>
              <a:t>письма тоже очень </a:t>
            </a:r>
            <a:r>
              <a:rPr lang="ru-RU" sz="1200" kern="1200" dirty="0" smtClean="0">
                <a:solidFill>
                  <a:schemeClr val="tx1"/>
                </a:solidFill>
                <a:latin typeface="+mn-lt"/>
                <a:ea typeface="+mn-ea"/>
                <a:cs typeface="+mn-cs"/>
              </a:rPr>
              <a:t>важны, как и для тестера. </a:t>
            </a:r>
            <a:r>
              <a:rPr lang="ru-RU" sz="1200" kern="1200" dirty="0" smtClean="0">
                <a:solidFill>
                  <a:schemeClr val="tx1"/>
                </a:solidFill>
                <a:latin typeface="+mn-lt"/>
                <a:ea typeface="+mn-ea"/>
                <a:cs typeface="+mn-cs"/>
              </a:rPr>
              <a:t>Это своеобразное развитие </a:t>
            </a:r>
            <a:r>
              <a:rPr lang="ru-RU" sz="1200" kern="1200" dirty="0" err="1" smtClean="0">
                <a:solidFill>
                  <a:schemeClr val="tx1"/>
                </a:solidFill>
                <a:latin typeface="+mn-lt"/>
                <a:ea typeface="+mn-ea"/>
                <a:cs typeface="+mn-cs"/>
              </a:rPr>
              <a:t>скилов</a:t>
            </a:r>
            <a:r>
              <a:rPr lang="ru-RU" sz="1200" kern="1200" dirty="0" smtClean="0">
                <a:solidFill>
                  <a:schemeClr val="tx1"/>
                </a:solidFill>
                <a:latin typeface="+mn-lt"/>
                <a:ea typeface="+mn-ea"/>
                <a:cs typeface="+mn-cs"/>
              </a:rPr>
              <a:t> тестера –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лид</a:t>
            </a:r>
            <a:r>
              <a:rPr lang="ru-RU" sz="1200" kern="1200" dirty="0" smtClean="0">
                <a:solidFill>
                  <a:schemeClr val="tx1"/>
                </a:solidFill>
                <a:latin typeface="+mn-lt"/>
                <a:ea typeface="+mn-ea"/>
                <a:cs typeface="+mn-cs"/>
              </a:rPr>
              <a:t> должен более уверенно владеть письменным языком. Его фразы должны быть четкими и уверенными.</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Давайте еще раз рассмотрим этапы тестирования на </a:t>
            </a:r>
            <a:r>
              <a:rPr lang="ru-RU" sz="1200" kern="1200" dirty="0" smtClean="0">
                <a:solidFill>
                  <a:schemeClr val="tx1"/>
                </a:solidFill>
                <a:latin typeface="+mn-lt"/>
                <a:ea typeface="+mn-ea"/>
                <a:cs typeface="+mn-cs"/>
              </a:rPr>
              <a:t>картинке: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Тестирование – это, первое, сбор информации о продукте. </a:t>
            </a:r>
            <a:r>
              <a:rPr lang="ru-RU" sz="1200" kern="1200" dirty="0" smtClean="0">
                <a:solidFill>
                  <a:schemeClr val="tx1"/>
                </a:solidFill>
                <a:latin typeface="+mn-lt"/>
                <a:ea typeface="+mn-ea"/>
                <a:cs typeface="+mn-cs"/>
              </a:rPr>
              <a:t>Мы делаем </a:t>
            </a:r>
            <a:r>
              <a:rPr lang="ru-RU" sz="1200" kern="1200" dirty="0" smtClean="0">
                <a:solidFill>
                  <a:schemeClr val="tx1"/>
                </a:solidFill>
                <a:latin typeface="+mn-lt"/>
                <a:ea typeface="+mn-ea"/>
                <a:cs typeface="+mn-cs"/>
              </a:rPr>
              <a:t>разные тесты, чтобы оценить разные критерии качества: быстродействие,</a:t>
            </a:r>
            <a:r>
              <a:rPr lang="ru-RU" sz="1200" kern="1200" baseline="0" dirty="0" smtClean="0">
                <a:solidFill>
                  <a:schemeClr val="tx1"/>
                </a:solidFill>
                <a:latin typeface="+mn-lt"/>
                <a:ea typeface="+mn-ea"/>
                <a:cs typeface="+mn-cs"/>
              </a:rPr>
              <a:t> функциональную работоспособность, удобство. Мы оцениваем некоторые области продукта как плохо работающие, некоторые – как работающие нормально. Про работоспособность других частей продукта мы </a:t>
            </a:r>
            <a:r>
              <a:rPr lang="ru-RU" sz="1200" kern="1200" baseline="0" dirty="0" smtClean="0">
                <a:solidFill>
                  <a:schemeClr val="tx1"/>
                </a:solidFill>
                <a:latin typeface="+mn-lt"/>
                <a:ea typeface="+mn-ea"/>
                <a:cs typeface="+mn-cs"/>
              </a:rPr>
              <a:t>ничего </a:t>
            </a:r>
            <a:r>
              <a:rPr lang="ru-RU" sz="1200" kern="1200" baseline="0" dirty="0" smtClean="0">
                <a:solidFill>
                  <a:schemeClr val="tx1"/>
                </a:solidFill>
                <a:latin typeface="+mn-lt"/>
                <a:ea typeface="+mn-ea"/>
                <a:cs typeface="+mn-cs"/>
              </a:rPr>
              <a:t>не знаем. Для сбора информации мы также </a:t>
            </a:r>
            <a:r>
              <a:rPr lang="ru-RU" sz="1200" kern="1200" dirty="0" smtClean="0">
                <a:solidFill>
                  <a:schemeClr val="tx1"/>
                </a:solidFill>
                <a:latin typeface="+mn-lt"/>
                <a:ea typeface="+mn-ea"/>
                <a:cs typeface="+mn-cs"/>
              </a:rPr>
              <a:t>спрашиваем программистов, изучаем спецификации. Но информация</a:t>
            </a:r>
            <a:r>
              <a:rPr lang="ru-RU" sz="1200" kern="1200" baseline="0" dirty="0" smtClean="0">
                <a:solidFill>
                  <a:schemeClr val="tx1"/>
                </a:solidFill>
                <a:latin typeface="+mn-lt"/>
                <a:ea typeface="+mn-ea"/>
                <a:cs typeface="+mn-cs"/>
              </a:rPr>
              <a:t> разнородная и противоречивая: часто программист говорит одно, аналитик – другое, продукт ведет себя иначе.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tx1"/>
                </a:solidFill>
                <a:latin typeface="+mn-lt"/>
                <a:ea typeface="+mn-ea"/>
                <a:cs typeface="+mn-cs"/>
              </a:rPr>
              <a:t>Поэтому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полученную информацию нужно не только собрать, но и систематизировать, оценить ее правильность,</a:t>
            </a:r>
            <a:r>
              <a:rPr lang="ru-RU" sz="1200" kern="1200" baseline="0" dirty="0" smtClean="0">
                <a:solidFill>
                  <a:schemeClr val="tx1"/>
                </a:solidFill>
                <a:latin typeface="+mn-lt"/>
                <a:ea typeface="+mn-ea"/>
                <a:cs typeface="+mn-cs"/>
              </a:rPr>
              <a:t> где нужно – подтвердить ее достоверность.</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baseline="0" dirty="0" smtClean="0">
                <a:solidFill>
                  <a:schemeClr val="tx1"/>
                </a:solidFill>
                <a:latin typeface="+mn-lt"/>
                <a:ea typeface="+mn-ea"/>
                <a:cs typeface="+mn-cs"/>
              </a:rPr>
              <a:t>Затем ее нужно п</a:t>
            </a:r>
            <a:r>
              <a:rPr lang="ru-RU" sz="1200" kern="1200" dirty="0" smtClean="0">
                <a:solidFill>
                  <a:schemeClr val="tx1"/>
                </a:solidFill>
                <a:latin typeface="+mn-lt"/>
                <a:ea typeface="+mn-ea"/>
                <a:cs typeface="+mn-cs"/>
              </a:rPr>
              <a:t>редставить в удобном для использования и понимания виде (как подарок, который</a:t>
            </a:r>
            <a:r>
              <a:rPr lang="ru-RU" sz="1200" kern="1200" baseline="0" dirty="0" smtClean="0">
                <a:solidFill>
                  <a:schemeClr val="tx1"/>
                </a:solidFill>
                <a:latin typeface="+mn-lt"/>
                <a:ea typeface="+mn-ea"/>
                <a:cs typeface="+mn-cs"/>
              </a:rPr>
              <a:t> приятно получить</a:t>
            </a:r>
            <a:r>
              <a:rPr lang="ru-RU" sz="1200" kern="1200" dirty="0" smtClean="0">
                <a:solidFill>
                  <a:schemeClr val="tx1"/>
                </a:solidFill>
                <a:latin typeface="+mn-lt"/>
                <a:ea typeface="+mn-ea"/>
                <a:cs typeface="+mn-cs"/>
              </a:rPr>
              <a:t>), транслировать на язык других </a:t>
            </a:r>
            <a:r>
              <a:rPr lang="ru-RU" sz="1200" kern="1200" dirty="0" err="1" smtClean="0">
                <a:solidFill>
                  <a:schemeClr val="tx1"/>
                </a:solidFill>
                <a:latin typeface="+mn-lt"/>
                <a:ea typeface="+mn-ea"/>
                <a:cs typeface="+mn-cs"/>
              </a:rPr>
              <a:t>стейкхолдеров</a:t>
            </a:r>
            <a:r>
              <a:rPr lang="ru-R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baseline="0" dirty="0" smtClean="0">
                <a:solidFill>
                  <a:schemeClr val="tx1"/>
                </a:solidFill>
                <a:latin typeface="+mn-lt"/>
                <a:ea typeface="+mn-ea"/>
                <a:cs typeface="+mn-cs"/>
              </a:rPr>
              <a:t>Потом -</a:t>
            </a:r>
            <a:r>
              <a:rPr lang="ru-RU" sz="1200" kern="1200" dirty="0" smtClean="0">
                <a:solidFill>
                  <a:schemeClr val="tx1"/>
                </a:solidFill>
                <a:latin typeface="+mn-lt"/>
                <a:ea typeface="+mn-ea"/>
                <a:cs typeface="+mn-cs"/>
              </a:rPr>
              <a:t> передать информацию.</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kern="1200" dirty="0" smtClean="0">
                <a:solidFill>
                  <a:schemeClr val="tx1"/>
                </a:solidFill>
                <a:latin typeface="+mn-lt"/>
                <a:ea typeface="+mn-ea"/>
                <a:cs typeface="+mn-cs"/>
              </a:rPr>
              <a:t>Мы</a:t>
            </a:r>
            <a:r>
              <a:rPr lang="ru-RU" sz="1200" kern="1200" baseline="0" dirty="0" smtClean="0">
                <a:solidFill>
                  <a:schemeClr val="tx1"/>
                </a:solidFill>
                <a:latin typeface="+mn-lt"/>
                <a:ea typeface="+mn-ea"/>
                <a:cs typeface="+mn-cs"/>
              </a:rPr>
              <a:t> видим, что так или иначе каждый этап тестирования связан со сбором, анализом и передачей информации. То есть, тестирование и коммуникации связаны очень тесно</a:t>
            </a:r>
            <a:r>
              <a:rPr lang="ru-RU" sz="1200" kern="1200" baseline="0" dirty="0" smtClean="0">
                <a:solidFill>
                  <a:schemeClr val="tx1"/>
                </a:solidFill>
                <a:latin typeface="+mn-lt"/>
                <a:ea typeface="+mn-ea"/>
                <a:cs typeface="+mn-cs"/>
              </a:rPr>
              <a:t>. Иногда довольно сложно найти границу между ними.</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этой диаграмме</a:t>
            </a:r>
            <a:r>
              <a:rPr lang="ru-RU" baseline="0" dirty="0" smtClean="0"/>
              <a:t> я постарался наглядно показать, </a:t>
            </a:r>
            <a:r>
              <a:rPr lang="ru-RU" baseline="0" dirty="0" smtClean="0"/>
              <a:t>какие коммуникативные </a:t>
            </a:r>
            <a:r>
              <a:rPr lang="ru-RU" baseline="0" dirty="0" smtClean="0"/>
              <a:t>навыки у тестера и </a:t>
            </a:r>
            <a:r>
              <a:rPr lang="ru-RU" baseline="0" dirty="0" err="1" smtClean="0"/>
              <a:t>тим</a:t>
            </a:r>
            <a:r>
              <a:rPr lang="ru-RU" baseline="0" dirty="0" smtClean="0"/>
              <a:t> </a:t>
            </a:r>
            <a:r>
              <a:rPr lang="ru-RU" baseline="0" dirty="0" err="1" smtClean="0"/>
              <a:t>лида</a:t>
            </a:r>
            <a:r>
              <a:rPr lang="ru-RU" baseline="0" dirty="0" smtClean="0"/>
              <a:t> совпадают. Но у </a:t>
            </a:r>
            <a:r>
              <a:rPr lang="ru-RU" baseline="0" dirty="0" err="1" smtClean="0"/>
              <a:t>тим</a:t>
            </a:r>
            <a:r>
              <a:rPr lang="ru-RU" baseline="0" dirty="0" smtClean="0"/>
              <a:t> </a:t>
            </a:r>
            <a:r>
              <a:rPr lang="ru-RU" baseline="0" dirty="0" err="1" smtClean="0"/>
              <a:t>лида</a:t>
            </a:r>
            <a:r>
              <a:rPr lang="ru-RU" baseline="0" dirty="0" smtClean="0"/>
              <a:t> эти навыки получают большее развитие – ему, как правило, приходится больше и интенсивнее </a:t>
            </a:r>
            <a:r>
              <a:rPr lang="ru-RU" baseline="0" dirty="0" err="1" smtClean="0"/>
              <a:t>коммуницировать</a:t>
            </a:r>
            <a:r>
              <a:rPr lang="ru-RU" baseline="0" dirty="0" smtClean="0"/>
              <a:t>.</a:t>
            </a:r>
          </a:p>
          <a:p>
            <a:endParaRPr lang="ru-RU" baseline="0" dirty="0" smtClean="0"/>
          </a:p>
          <a:p>
            <a:r>
              <a:rPr lang="ru-RU" baseline="0" dirty="0" smtClean="0"/>
              <a:t>Это не говорит о том, </a:t>
            </a:r>
            <a:r>
              <a:rPr lang="ru-RU" baseline="0" dirty="0" smtClean="0"/>
              <a:t>что, например, </a:t>
            </a:r>
            <a:r>
              <a:rPr lang="ru-RU" baseline="0" dirty="0" smtClean="0"/>
              <a:t>тестер не должен уметь мотивировать и проводить митинги эффективно. Нет. Просто </a:t>
            </a:r>
            <a:r>
              <a:rPr lang="ru-RU" baseline="0" dirty="0" err="1" smtClean="0"/>
              <a:t>тим</a:t>
            </a:r>
            <a:r>
              <a:rPr lang="ru-RU" baseline="0" dirty="0" smtClean="0"/>
              <a:t> </a:t>
            </a:r>
            <a:r>
              <a:rPr lang="ru-RU" baseline="0" dirty="0" err="1" smtClean="0"/>
              <a:t>лиду</a:t>
            </a:r>
            <a:r>
              <a:rPr lang="ru-RU" baseline="0" dirty="0" smtClean="0"/>
              <a:t> нужно быть более искусным и опытным во владении этими навыками.</a:t>
            </a:r>
          </a:p>
          <a:p>
            <a:endParaRPr lang="ru-RU" baseline="0" dirty="0" smtClean="0"/>
          </a:p>
          <a:p>
            <a:r>
              <a:rPr lang="ru-RU" baseline="0" dirty="0" smtClean="0"/>
              <a:t>Например, такой навык, как обратная связь, </a:t>
            </a:r>
            <a:r>
              <a:rPr lang="ru-RU" baseline="0" dirty="0" err="1" smtClean="0"/>
              <a:t>тим</a:t>
            </a:r>
            <a:r>
              <a:rPr lang="ru-RU" baseline="0" dirty="0" smtClean="0"/>
              <a:t> </a:t>
            </a:r>
            <a:r>
              <a:rPr lang="ru-RU" baseline="0" dirty="0" err="1" smtClean="0"/>
              <a:t>лиду</a:t>
            </a:r>
            <a:r>
              <a:rPr lang="ru-RU" baseline="0" dirty="0" smtClean="0"/>
              <a:t> </a:t>
            </a:r>
            <a:r>
              <a:rPr lang="ru-RU" baseline="0" dirty="0" smtClean="0"/>
              <a:t>приходиться </a:t>
            </a:r>
            <a:r>
              <a:rPr lang="ru-RU" baseline="0" dirty="0" smtClean="0"/>
              <a:t>использовать чаще. Тестер в основном выдаёт </a:t>
            </a:r>
            <a:r>
              <a:rPr lang="ru-RU" baseline="0" dirty="0" err="1" smtClean="0"/>
              <a:t>фидбэк</a:t>
            </a:r>
            <a:r>
              <a:rPr lang="ru-RU" baseline="0" dirty="0" smtClean="0"/>
              <a:t> разработчикам, а </a:t>
            </a:r>
            <a:r>
              <a:rPr lang="ru-RU" baseline="0" dirty="0" err="1" smtClean="0"/>
              <a:t>тим</a:t>
            </a:r>
            <a:r>
              <a:rPr lang="ru-RU" baseline="0" dirty="0" smtClean="0"/>
              <a:t> </a:t>
            </a:r>
            <a:r>
              <a:rPr lang="ru-RU" baseline="0" dirty="0" err="1" smtClean="0"/>
              <a:t>лид</a:t>
            </a:r>
            <a:r>
              <a:rPr lang="ru-RU" baseline="0" dirty="0" smtClean="0"/>
              <a:t> – и своей </a:t>
            </a:r>
            <a:r>
              <a:rPr lang="ru-RU" baseline="0" dirty="0" smtClean="0"/>
              <a:t>команде тоже.</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50</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Давайте начнем обсуждение коммуникативных</a:t>
            </a:r>
            <a:r>
              <a:rPr lang="ru-RU" sz="1200" kern="1200" baseline="0" dirty="0" smtClean="0">
                <a:solidFill>
                  <a:schemeClr val="tx1"/>
                </a:solidFill>
                <a:latin typeface="+mn-lt"/>
                <a:ea typeface="+mn-ea"/>
                <a:cs typeface="+mn-cs"/>
              </a:rPr>
              <a:t> навыков </a:t>
            </a:r>
            <a:r>
              <a:rPr lang="ru-RU" sz="1200" kern="1200" baseline="0" dirty="0" err="1" smtClean="0">
                <a:solidFill>
                  <a:schemeClr val="tx1"/>
                </a:solidFill>
                <a:latin typeface="+mn-lt"/>
                <a:ea typeface="+mn-ea"/>
                <a:cs typeface="+mn-cs"/>
              </a:rPr>
              <a:t>тим</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лида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проведения митингов. Думаю, это больная тема не только для меня, но и для многих из вас.</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Обычно на них уходит много времени, поэтому в наших интересах – сделать их более полезными.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 можно это сделать? </a:t>
            </a:r>
            <a:r>
              <a:rPr lang="ru-RU" sz="1200" kern="1200" dirty="0" smtClean="0">
                <a:solidFill>
                  <a:schemeClr val="tx1"/>
                </a:solidFill>
                <a:latin typeface="+mn-lt"/>
                <a:ea typeface="+mn-ea"/>
                <a:cs typeface="+mn-cs"/>
              </a:rPr>
              <a:t>Советы универсальные:</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err="1" smtClean="0">
                <a:solidFill>
                  <a:schemeClr val="tx1"/>
                </a:solidFill>
                <a:latin typeface="+mn-lt"/>
                <a:ea typeface="+mn-ea"/>
                <a:cs typeface="+mn-cs"/>
              </a:rPr>
              <a:t>Адженда</a:t>
            </a:r>
            <a:r>
              <a:rPr lang="ru-RU" sz="1200" kern="1200" dirty="0" smtClean="0">
                <a:solidFill>
                  <a:schemeClr val="tx1"/>
                </a:solidFill>
                <a:latin typeface="+mn-lt"/>
                <a:ea typeface="+mn-ea"/>
                <a:cs typeface="+mn-cs"/>
              </a:rPr>
              <a:t>. Она должна быть. Если вы организуете митинг – постарайтесь заранее набросать план митинга и выслать его приглашенным людям. Если организатор – не вы, то попробуйте попросить его выслать </a:t>
            </a:r>
            <a:r>
              <a:rPr lang="ru-RU" sz="1200" kern="1200" dirty="0" err="1" smtClean="0">
                <a:solidFill>
                  <a:schemeClr val="tx1"/>
                </a:solidFill>
                <a:latin typeface="+mn-lt"/>
                <a:ea typeface="+mn-ea"/>
                <a:cs typeface="+mn-cs"/>
              </a:rPr>
              <a:t>адженду</a:t>
            </a:r>
            <a:r>
              <a:rPr lang="ru-RU" sz="1200" kern="1200" dirty="0" smtClean="0">
                <a:solidFill>
                  <a:schemeClr val="tx1"/>
                </a:solidFill>
                <a:latin typeface="+mn-lt"/>
                <a:ea typeface="+mn-ea"/>
                <a:cs typeface="+mn-cs"/>
              </a:rPr>
              <a:t> или просто поинтересуйтесь, что будет обсуждаться и какая информация потребуется с вашей стороны. Наверное, вам знакома ситуация, когда вас приглашают на митинг, название которого лишь намекает на его содержание.</a:t>
            </a:r>
          </a:p>
          <a:p>
            <a:pPr lvl="0"/>
            <a:r>
              <a:rPr lang="ru-RU" sz="1200" kern="1200" dirty="0" smtClean="0">
                <a:solidFill>
                  <a:schemeClr val="tx1"/>
                </a:solidFill>
                <a:latin typeface="+mn-lt"/>
                <a:ea typeface="+mn-ea"/>
                <a:cs typeface="+mn-cs"/>
              </a:rPr>
              <a:t> </a:t>
            </a:r>
          </a:p>
          <a:p>
            <a:pPr lvl="0">
              <a:buFont typeface="Arial" pitchFamily="34" charset="0"/>
              <a:buChar char="•"/>
            </a:pPr>
            <a:r>
              <a:rPr lang="ru-RU" sz="1200" b="1" kern="1200" dirty="0" smtClean="0">
                <a:solidFill>
                  <a:schemeClr val="tx1"/>
                </a:solidFill>
                <a:latin typeface="+mn-lt"/>
                <a:ea typeface="+mn-ea"/>
                <a:cs typeface="+mn-cs"/>
              </a:rPr>
              <a:t>Митинг </a:t>
            </a:r>
            <a:r>
              <a:rPr lang="ru-RU" sz="1200" b="1" kern="1200" dirty="0" err="1" smtClean="0">
                <a:solidFill>
                  <a:schemeClr val="tx1"/>
                </a:solidFill>
                <a:latin typeface="+mn-lt"/>
                <a:ea typeface="+mn-ea"/>
                <a:cs typeface="+mn-cs"/>
              </a:rPr>
              <a:t>ноутс</a:t>
            </a:r>
            <a:r>
              <a:rPr lang="ru-RU" sz="1200" kern="1200" dirty="0" smtClean="0">
                <a:solidFill>
                  <a:schemeClr val="tx1"/>
                </a:solidFill>
                <a:latin typeface="+mn-lt"/>
                <a:ea typeface="+mn-ea"/>
                <a:cs typeface="+mn-cs"/>
              </a:rPr>
              <a:t>. В процессе митинга очень полезно делать заметки – митинг </a:t>
            </a:r>
            <a:r>
              <a:rPr lang="ru-RU" sz="1200" kern="1200" dirty="0" err="1" smtClean="0">
                <a:solidFill>
                  <a:schemeClr val="tx1"/>
                </a:solidFill>
                <a:latin typeface="+mn-lt"/>
                <a:ea typeface="+mn-ea"/>
                <a:cs typeface="+mn-cs"/>
              </a:rPr>
              <a:t>ноутс</a:t>
            </a:r>
            <a:r>
              <a:rPr lang="ru-RU" sz="1200" kern="1200" dirty="0" smtClean="0">
                <a:solidFill>
                  <a:schemeClr val="tx1"/>
                </a:solidFill>
                <a:latin typeface="+mn-lt"/>
                <a:ea typeface="+mn-ea"/>
                <a:cs typeface="+mn-cs"/>
              </a:rPr>
              <a:t>. Если вы – </a:t>
            </a:r>
            <a:r>
              <a:rPr lang="ru-RU" sz="1200" kern="1200" dirty="0" smtClean="0">
                <a:solidFill>
                  <a:schemeClr val="tx1"/>
                </a:solidFill>
                <a:latin typeface="+mn-lt"/>
                <a:ea typeface="+mn-ea"/>
                <a:cs typeface="+mn-cs"/>
              </a:rPr>
              <a:t>организатор митинга, то, </a:t>
            </a:r>
            <a:r>
              <a:rPr lang="ru-RU" sz="1200" kern="1200" dirty="0" smtClean="0">
                <a:solidFill>
                  <a:schemeClr val="tx1"/>
                </a:solidFill>
                <a:latin typeface="+mn-lt"/>
                <a:ea typeface="+mn-ea"/>
                <a:cs typeface="+mn-cs"/>
              </a:rPr>
              <a:t>можно сказать, что эта ваша обязанность. Если вы – просто участник, то просто записывайте основные пункты обсуждения для себя – к тому же, это помогает </a:t>
            </a:r>
            <a:r>
              <a:rPr lang="ru-RU" sz="1200" kern="1200" dirty="0" smtClean="0">
                <a:solidFill>
                  <a:schemeClr val="tx1"/>
                </a:solidFill>
                <a:latin typeface="+mn-lt"/>
                <a:ea typeface="+mn-ea"/>
                <a:cs typeface="+mn-cs"/>
              </a:rPr>
              <a:t>сфокусироваться. </a:t>
            </a:r>
            <a:r>
              <a:rPr lang="ru-RU" sz="1200" kern="1200" dirty="0" smtClean="0">
                <a:solidFill>
                  <a:schemeClr val="tx1"/>
                </a:solidFill>
                <a:latin typeface="+mn-lt"/>
                <a:ea typeface="+mn-ea"/>
                <a:cs typeface="+mn-cs"/>
              </a:rPr>
              <a:t>Желательно добавить в митинг </a:t>
            </a:r>
            <a:r>
              <a:rPr lang="ru-RU" sz="1200" kern="1200" dirty="0" err="1" smtClean="0">
                <a:solidFill>
                  <a:schemeClr val="tx1"/>
                </a:solidFill>
                <a:latin typeface="+mn-lt"/>
                <a:ea typeface="+mn-ea"/>
                <a:cs typeface="+mn-cs"/>
              </a:rPr>
              <a:t>ноутс</a:t>
            </a:r>
            <a:r>
              <a:rPr lang="ru-RU" sz="1200" kern="1200" dirty="0" smtClean="0">
                <a:solidFill>
                  <a:schemeClr val="tx1"/>
                </a:solidFill>
                <a:latin typeface="+mn-lt"/>
                <a:ea typeface="+mn-ea"/>
                <a:cs typeface="+mn-cs"/>
              </a:rPr>
              <a:t> список </a:t>
            </a:r>
            <a:r>
              <a:rPr lang="ru-RU" sz="1200" kern="1200" dirty="0" err="1" smtClean="0">
                <a:solidFill>
                  <a:schemeClr val="tx1"/>
                </a:solidFill>
                <a:latin typeface="+mn-lt"/>
                <a:ea typeface="+mn-ea"/>
                <a:cs typeface="+mn-cs"/>
              </a:rPr>
              <a:t>экшенов</a:t>
            </a:r>
            <a:r>
              <a:rPr lang="ru-RU" sz="1200" kern="1200" dirty="0" smtClean="0">
                <a:solidFill>
                  <a:schemeClr val="tx1"/>
                </a:solidFill>
                <a:latin typeface="+mn-lt"/>
                <a:ea typeface="+mn-ea"/>
                <a:cs typeface="+mn-cs"/>
              </a:rPr>
              <a:t>, которые участники обсудили и приняли на исполнения. Каждый </a:t>
            </a:r>
            <a:r>
              <a:rPr lang="ru-RU" sz="1200" kern="1200" dirty="0" err="1" smtClean="0">
                <a:solidFill>
                  <a:schemeClr val="tx1"/>
                </a:solidFill>
                <a:latin typeface="+mn-lt"/>
                <a:ea typeface="+mn-ea"/>
                <a:cs typeface="+mn-cs"/>
              </a:rPr>
              <a:t>экшен</a:t>
            </a:r>
            <a:r>
              <a:rPr lang="ru-RU" sz="1200" kern="1200" dirty="0" smtClean="0">
                <a:solidFill>
                  <a:schemeClr val="tx1"/>
                </a:solidFill>
                <a:latin typeface="+mn-lt"/>
                <a:ea typeface="+mn-ea"/>
                <a:cs typeface="+mn-cs"/>
              </a:rPr>
              <a:t> должен быть назначен на ответственного человека. Желательно добавлять </a:t>
            </a:r>
            <a:r>
              <a:rPr lang="en-US" sz="1200" kern="1200" dirty="0" smtClean="0">
                <a:solidFill>
                  <a:schemeClr val="tx1"/>
                </a:solidFill>
                <a:latin typeface="+mn-lt"/>
                <a:ea typeface="+mn-ea"/>
                <a:cs typeface="+mn-cs"/>
              </a:rPr>
              <a:t>ETA </a:t>
            </a:r>
            <a:r>
              <a:rPr lang="ru-RU" sz="1200" kern="1200" dirty="0" smtClean="0">
                <a:solidFill>
                  <a:schemeClr val="tx1"/>
                </a:solidFill>
                <a:latin typeface="+mn-lt"/>
                <a:ea typeface="+mn-ea"/>
                <a:cs typeface="+mn-cs"/>
              </a:rPr>
              <a:t>для каждого </a:t>
            </a:r>
            <a:r>
              <a:rPr lang="ru-RU" sz="1200" kern="1200" dirty="0" err="1" smtClean="0">
                <a:solidFill>
                  <a:schemeClr val="tx1"/>
                </a:solidFill>
                <a:latin typeface="+mn-lt"/>
                <a:ea typeface="+mn-ea"/>
                <a:cs typeface="+mn-cs"/>
              </a:rPr>
              <a:t>экшена</a:t>
            </a:r>
            <a:r>
              <a:rPr lang="ru-RU" sz="1200" kern="1200" dirty="0" smtClean="0">
                <a:solidFill>
                  <a:schemeClr val="tx1"/>
                </a:solidFill>
                <a:latin typeface="+mn-lt"/>
                <a:ea typeface="+mn-ea"/>
                <a:cs typeface="+mn-cs"/>
              </a:rPr>
              <a:t> - хотя бы примерный. Только все эти вещи должны быть действительно обсуждены на митинге. Если вы составите список </a:t>
            </a:r>
            <a:r>
              <a:rPr lang="ru-RU" sz="1200" kern="1200" dirty="0" err="1" smtClean="0">
                <a:solidFill>
                  <a:schemeClr val="tx1"/>
                </a:solidFill>
                <a:latin typeface="+mn-lt"/>
                <a:ea typeface="+mn-ea"/>
                <a:cs typeface="+mn-cs"/>
              </a:rPr>
              <a:t>экшенов</a:t>
            </a:r>
            <a:r>
              <a:rPr lang="ru-RU" sz="1200" kern="1200" dirty="0" smtClean="0">
                <a:solidFill>
                  <a:schemeClr val="tx1"/>
                </a:solidFill>
                <a:latin typeface="+mn-lt"/>
                <a:ea typeface="+mn-ea"/>
                <a:cs typeface="+mn-cs"/>
              </a:rPr>
              <a:t>, которые на самом деле не обсуждался, и назначите сами для них даты – это будет странно и неправильно. Это вызовет только справедливое негодование.</a:t>
            </a:r>
          </a:p>
          <a:p>
            <a:pPr lvl="0"/>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Список участников должен быть продуман</a:t>
            </a:r>
            <a:r>
              <a:rPr lang="ru-RU" sz="1200" kern="1200" dirty="0" smtClean="0">
                <a:solidFill>
                  <a:schemeClr val="tx1"/>
                </a:solidFill>
                <a:latin typeface="+mn-lt"/>
                <a:ea typeface="+mn-ea"/>
                <a:cs typeface="+mn-cs"/>
              </a:rPr>
              <a:t>. Надо продумать, кого пригласить на митинг. Вы понимаете, что чем больше народа – тем больше времени нужно для обсуждения, и тем больше будет неорганизованности. Приглашайте только нужных людей. Если вы сомневаетесь, приглашать человека или нет – узнайте у него, хочет ли он участвовать. К тому же, в почтовых клиентах обычно есть возможность указать список обязательных участников, а также список опциональных участников. Пользуйтесь этой </a:t>
            </a:r>
            <a:r>
              <a:rPr lang="ru-RU" sz="1200" kern="1200" dirty="0" err="1" smtClean="0">
                <a:solidFill>
                  <a:schemeClr val="tx1"/>
                </a:solidFill>
                <a:latin typeface="+mn-lt"/>
                <a:ea typeface="+mn-ea"/>
                <a:cs typeface="+mn-cs"/>
              </a:rPr>
              <a:t>фичей</a:t>
            </a:r>
            <a:r>
              <a:rPr lang="ru-RU" sz="1200" kern="1200" dirty="0" smtClean="0">
                <a:solidFill>
                  <a:schemeClr val="tx1"/>
                </a:solidFill>
                <a:latin typeface="+mn-lt"/>
                <a:ea typeface="+mn-ea"/>
                <a:cs typeface="+mn-cs"/>
              </a:rPr>
              <a:t>.</a:t>
            </a:r>
          </a:p>
          <a:p>
            <a:pPr lvl="0"/>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Придерживаться темы митинга и </a:t>
            </a:r>
            <a:r>
              <a:rPr lang="ru-RU" sz="1200" b="1" kern="1200" dirty="0" err="1" smtClean="0">
                <a:solidFill>
                  <a:schemeClr val="tx1"/>
                </a:solidFill>
                <a:latin typeface="+mn-lt"/>
                <a:ea typeface="+mn-ea"/>
                <a:cs typeface="+mn-cs"/>
              </a:rPr>
              <a:t>адженды</a:t>
            </a:r>
            <a:r>
              <a:rPr lang="ru-RU" sz="1200" kern="1200" dirty="0" smtClean="0">
                <a:solidFill>
                  <a:schemeClr val="tx1"/>
                </a:solidFill>
                <a:latin typeface="+mn-lt"/>
                <a:ea typeface="+mn-ea"/>
                <a:cs typeface="+mn-cs"/>
              </a:rPr>
              <a:t>. Сторонние темы нужно выносить на отдельные </a:t>
            </a:r>
            <a:r>
              <a:rPr lang="ru-RU" sz="1200" kern="1200" dirty="0" smtClean="0">
                <a:solidFill>
                  <a:schemeClr val="tx1"/>
                </a:solidFill>
                <a:latin typeface="+mn-lt"/>
                <a:ea typeface="+mn-ea"/>
                <a:cs typeface="+mn-cs"/>
              </a:rPr>
              <a:t>обсуждения,</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поэтому </a:t>
            </a:r>
            <a:r>
              <a:rPr lang="ru-RU" sz="1200" kern="1200" dirty="0" smtClean="0">
                <a:solidFill>
                  <a:schemeClr val="tx1"/>
                </a:solidFill>
                <a:latin typeface="+mn-lt"/>
                <a:ea typeface="+mn-ea"/>
                <a:cs typeface="+mn-cs"/>
              </a:rPr>
              <a:t>не стесняйтесь направлять митинг в нужное русло, если начинается </a:t>
            </a:r>
            <a:r>
              <a:rPr lang="ru-RU" sz="1200" kern="1200" dirty="0" err="1" smtClean="0">
                <a:solidFill>
                  <a:schemeClr val="tx1"/>
                </a:solidFill>
                <a:latin typeface="+mn-lt"/>
                <a:ea typeface="+mn-ea"/>
                <a:cs typeface="+mn-cs"/>
              </a:rPr>
              <a:t>оффтоп</a:t>
            </a:r>
            <a:r>
              <a:rPr lang="ru-RU" sz="120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51</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a:lnSpc>
                <a:spcPct val="115000"/>
              </a:lnSpc>
              <a:spcAft>
                <a:spcPts val="1000"/>
              </a:spcAft>
            </a:pPr>
            <a:r>
              <a:rPr lang="ru-RU" sz="1200" dirty="0" smtClean="0">
                <a:latin typeface="+mn-lt"/>
                <a:ea typeface="Calibri"/>
                <a:cs typeface="Times New Roman"/>
              </a:rPr>
              <a:t>Давайте посмотрим на пример </a:t>
            </a:r>
            <a:r>
              <a:rPr lang="ru-RU" sz="1200" dirty="0" err="1" smtClean="0">
                <a:latin typeface="+mn-lt"/>
                <a:ea typeface="Calibri"/>
                <a:cs typeface="Times New Roman"/>
              </a:rPr>
              <a:t>адженды</a:t>
            </a:r>
            <a:r>
              <a:rPr lang="ru-RU" sz="1200" dirty="0" smtClean="0">
                <a:latin typeface="+mn-lt"/>
                <a:ea typeface="Calibri"/>
                <a:cs typeface="Times New Roman"/>
              </a:rPr>
              <a:t>.</a:t>
            </a:r>
          </a:p>
          <a:p>
            <a:pPr marL="342900" lvl="0" indent="-342900">
              <a:lnSpc>
                <a:spcPct val="115000"/>
              </a:lnSpc>
              <a:spcAft>
                <a:spcPts val="1000"/>
              </a:spcAft>
              <a:buFont typeface="+mj-lt"/>
              <a:buNone/>
            </a:pPr>
            <a:endParaRPr lang="en-US" sz="1200" dirty="0" smtClean="0">
              <a:latin typeface="+mn-lt"/>
              <a:ea typeface="Calibri"/>
              <a:cs typeface="Times New Roman"/>
            </a:endParaRPr>
          </a:p>
          <a:p>
            <a:pPr marL="342900" lvl="0" indent="-342900">
              <a:lnSpc>
                <a:spcPct val="115000"/>
              </a:lnSpc>
              <a:spcAft>
                <a:spcPts val="1000"/>
              </a:spcAft>
              <a:buFont typeface="+mj-lt"/>
              <a:buNone/>
            </a:pPr>
            <a:r>
              <a:rPr lang="ru-RU" sz="1200" dirty="0" smtClean="0">
                <a:latin typeface="+mn-lt"/>
                <a:ea typeface="Calibri"/>
                <a:cs typeface="Times New Roman"/>
              </a:rPr>
              <a:t>Планируется</a:t>
            </a:r>
            <a:r>
              <a:rPr lang="ru-RU" sz="1200" baseline="0" dirty="0" smtClean="0">
                <a:latin typeface="+mn-lt"/>
                <a:ea typeface="Calibri"/>
                <a:cs typeface="Times New Roman"/>
              </a:rPr>
              <a:t> провести митинг для определения объема регрессионного тестирования и распределения </a:t>
            </a:r>
            <a:r>
              <a:rPr lang="ru-RU" sz="1200" baseline="0" dirty="0" smtClean="0">
                <a:latin typeface="+mn-lt"/>
                <a:ea typeface="Calibri"/>
                <a:cs typeface="Times New Roman"/>
              </a:rPr>
              <a:t>задач, связанных с ним. </a:t>
            </a:r>
            <a:r>
              <a:rPr lang="ru-RU" sz="1200" baseline="0" dirty="0" err="1" smtClean="0">
                <a:latin typeface="+mn-lt"/>
                <a:ea typeface="Calibri"/>
                <a:cs typeface="Times New Roman"/>
              </a:rPr>
              <a:t>Адженда</a:t>
            </a:r>
            <a:r>
              <a:rPr lang="ru-RU" sz="1200" baseline="0" dirty="0" smtClean="0">
                <a:latin typeface="+mn-lt"/>
                <a:ea typeface="Calibri"/>
                <a:cs typeface="Times New Roman"/>
              </a:rPr>
              <a:t> с примерным планом собрания рассылается участникам.</a:t>
            </a:r>
            <a:endParaRPr lang="en-US" sz="1200" dirty="0" smtClean="0">
              <a:latin typeface="+mn-lt"/>
              <a:ea typeface="Calibri"/>
              <a:cs typeface="Times New Roman"/>
            </a:endParaRPr>
          </a:p>
          <a:p>
            <a:pPr marL="342900" lvl="0" indent="-342900">
              <a:lnSpc>
                <a:spcPct val="115000"/>
              </a:lnSpc>
              <a:spcAft>
                <a:spcPts val="1000"/>
              </a:spcAft>
              <a:buFont typeface="+mj-lt"/>
              <a:buNone/>
            </a:pPr>
            <a:endParaRPr lang="ru-RU" sz="1200" dirty="0" smtClean="0">
              <a:latin typeface="+mn-lt"/>
              <a:ea typeface="Calibri"/>
              <a:cs typeface="Times New Roman"/>
            </a:endParaRPr>
          </a:p>
          <a:p>
            <a:pPr>
              <a:lnSpc>
                <a:spcPct val="115000"/>
              </a:lnSpc>
              <a:spcAft>
                <a:spcPts val="1000"/>
              </a:spcAft>
            </a:pPr>
            <a:r>
              <a:rPr lang="ru-RU" sz="1200" dirty="0" err="1" smtClean="0">
                <a:latin typeface="+mn-lt"/>
                <a:ea typeface="Calibri"/>
                <a:cs typeface="Times New Roman"/>
              </a:rPr>
              <a:t>Адженда</a:t>
            </a:r>
            <a:r>
              <a:rPr lang="ru-RU" sz="1200" dirty="0" smtClean="0">
                <a:latin typeface="+mn-lt"/>
                <a:ea typeface="Calibri"/>
                <a:cs typeface="Times New Roman"/>
              </a:rPr>
              <a:t> может быть более подробной, к </a:t>
            </a:r>
            <a:r>
              <a:rPr lang="ru-RU" sz="1200" dirty="0" err="1" smtClean="0">
                <a:latin typeface="+mn-lt"/>
                <a:ea typeface="Calibri"/>
                <a:cs typeface="Times New Roman"/>
              </a:rPr>
              <a:t>приглашалке</a:t>
            </a:r>
            <a:r>
              <a:rPr lang="ru-RU" sz="1200" dirty="0" smtClean="0">
                <a:latin typeface="+mn-lt"/>
                <a:ea typeface="Calibri"/>
                <a:cs typeface="Times New Roman"/>
              </a:rPr>
              <a:t> могут быть приложены документы, которые нужно посмотреть перед митингом.</a:t>
            </a:r>
          </a:p>
        </p:txBody>
      </p:sp>
      <p:sp>
        <p:nvSpPr>
          <p:cNvPr id="4" name="Номер слайда 3"/>
          <p:cNvSpPr>
            <a:spLocks noGrp="1"/>
          </p:cNvSpPr>
          <p:nvPr>
            <p:ph type="sldNum" sz="quarter" idx="10"/>
          </p:nvPr>
        </p:nvSpPr>
        <p:spPr/>
        <p:txBody>
          <a:bodyPr/>
          <a:lstStyle/>
          <a:p>
            <a:fld id="{7E9BFFF9-135F-4E95-97DB-C652914293AA}" type="slidenum">
              <a:rPr lang="ru-RU" smtClean="0"/>
              <a:pPr/>
              <a:t>52</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a:lnSpc>
                <a:spcPct val="115000"/>
              </a:lnSpc>
              <a:spcAft>
                <a:spcPts val="1000"/>
              </a:spcAft>
            </a:pPr>
            <a:r>
              <a:rPr lang="ru-RU" sz="1200" dirty="0" smtClean="0">
                <a:latin typeface="+mn-lt"/>
                <a:ea typeface="Calibri"/>
                <a:cs typeface="Times New Roman"/>
              </a:rPr>
              <a:t>Давайте посмотрим на митинг </a:t>
            </a:r>
            <a:r>
              <a:rPr lang="ru-RU" sz="1200" dirty="0" err="1" smtClean="0">
                <a:latin typeface="+mn-lt"/>
                <a:ea typeface="Calibri"/>
                <a:cs typeface="Times New Roman"/>
              </a:rPr>
              <a:t>ноутс</a:t>
            </a:r>
            <a:r>
              <a:rPr lang="ru-RU" sz="1200" dirty="0" smtClean="0">
                <a:latin typeface="+mn-lt"/>
                <a:ea typeface="Calibri"/>
                <a:cs typeface="Times New Roman"/>
              </a:rPr>
              <a:t>, которые могут быть написаны по результатам митинга по обсуждению регрессионного</a:t>
            </a:r>
            <a:r>
              <a:rPr lang="ru-RU" sz="1200" baseline="0" dirty="0" smtClean="0">
                <a:latin typeface="+mn-lt"/>
                <a:ea typeface="Calibri"/>
                <a:cs typeface="Times New Roman"/>
              </a:rPr>
              <a:t> тестирования</a:t>
            </a:r>
            <a:r>
              <a:rPr lang="ru-RU" sz="1200" dirty="0" smtClean="0">
                <a:latin typeface="+mn-lt"/>
                <a:ea typeface="Calibri"/>
                <a:cs typeface="Times New Roman"/>
              </a:rPr>
              <a:t>.</a:t>
            </a:r>
            <a:endParaRPr lang="ru-RU" dirty="0" smtClean="0"/>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Что мы видим по этим заметкам? Что в них лучше отобразить?</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Во-первых, результаты обсуждения - по пунктам </a:t>
            </a:r>
            <a:r>
              <a:rPr lang="ru-RU" sz="1200" dirty="0" err="1" smtClean="0">
                <a:latin typeface="+mn-lt"/>
                <a:ea typeface="Calibri"/>
                <a:cs typeface="Times New Roman"/>
              </a:rPr>
              <a:t>адженды</a:t>
            </a:r>
            <a:r>
              <a:rPr lang="ru-RU" sz="1200" dirty="0" smtClean="0">
                <a:latin typeface="+mn-lt"/>
                <a:ea typeface="Calibri"/>
                <a:cs typeface="Times New Roman"/>
              </a:rPr>
              <a:t>.</a:t>
            </a:r>
          </a:p>
        </p:txBody>
      </p:sp>
      <p:sp>
        <p:nvSpPr>
          <p:cNvPr id="4" name="Номер слайда 3"/>
          <p:cNvSpPr>
            <a:spLocks noGrp="1"/>
          </p:cNvSpPr>
          <p:nvPr>
            <p:ph type="sldNum" sz="quarter" idx="10"/>
          </p:nvPr>
        </p:nvSpPr>
        <p:spPr/>
        <p:txBody>
          <a:bodyPr/>
          <a:lstStyle/>
          <a:p>
            <a:fld id="{7E9BFFF9-135F-4E95-97DB-C652914293AA}" type="slidenum">
              <a:rPr lang="ru-RU" smtClean="0"/>
              <a:pPr/>
              <a:t>53</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a:lnSpc>
                <a:spcPct val="115000"/>
              </a:lnSpc>
              <a:spcAft>
                <a:spcPts val="1000"/>
              </a:spcAft>
            </a:pPr>
            <a:r>
              <a:rPr lang="ru-RU" sz="1200" dirty="0" smtClean="0">
                <a:latin typeface="+mn-lt"/>
                <a:ea typeface="Calibri"/>
                <a:cs typeface="Times New Roman"/>
              </a:rPr>
              <a:t>Во-вторых, нужно явно прописать действия - </a:t>
            </a:r>
            <a:r>
              <a:rPr lang="ru-RU" sz="1200" dirty="0" err="1" smtClean="0">
                <a:latin typeface="+mn-lt"/>
                <a:ea typeface="Calibri"/>
                <a:cs typeface="Times New Roman"/>
              </a:rPr>
              <a:t>action</a:t>
            </a:r>
            <a:r>
              <a:rPr lang="ru-RU" sz="1200" dirty="0" smtClean="0">
                <a:latin typeface="+mn-lt"/>
                <a:ea typeface="Calibri"/>
                <a:cs typeface="Times New Roman"/>
              </a:rPr>
              <a:t> </a:t>
            </a:r>
            <a:r>
              <a:rPr lang="ru-RU" sz="1200" dirty="0" err="1" smtClean="0">
                <a:latin typeface="+mn-lt"/>
                <a:ea typeface="Calibri"/>
                <a:cs typeface="Times New Roman"/>
              </a:rPr>
              <a:t>points</a:t>
            </a:r>
            <a:r>
              <a:rPr lang="ru-RU" sz="1200" dirty="0" smtClean="0">
                <a:latin typeface="+mn-lt"/>
                <a:ea typeface="Calibri"/>
                <a:cs typeface="Times New Roman"/>
              </a:rPr>
              <a:t>. Для каждого действия должен быть указан исполнитель и предполагаемая дата завершения. Но нельзя просто так прописывать эти действия в минутках - их нужно предварительно обсудить на митинге, конечно :-)</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Ещё одна вещь - дополнительные обсуждения, которые, возможно, не относятся к пунктам </a:t>
            </a:r>
            <a:r>
              <a:rPr lang="ru-RU" sz="1200" dirty="0" err="1" smtClean="0">
                <a:latin typeface="+mn-lt"/>
                <a:ea typeface="Calibri"/>
                <a:cs typeface="Times New Roman"/>
              </a:rPr>
              <a:t>адженды</a:t>
            </a:r>
            <a:r>
              <a:rPr lang="ru-RU" sz="1200" dirty="0" smtClean="0">
                <a:latin typeface="+mn-lt"/>
                <a:ea typeface="Calibri"/>
                <a:cs typeface="Times New Roman"/>
              </a:rPr>
              <a:t>, но которые могут быть полезными.</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По своему опыту могу сказать, что митинг </a:t>
            </a:r>
            <a:r>
              <a:rPr lang="ru-RU" sz="1200" dirty="0" err="1" smtClean="0">
                <a:latin typeface="+mn-lt"/>
                <a:ea typeface="Calibri"/>
                <a:cs typeface="Times New Roman"/>
              </a:rPr>
              <a:t>ноутс</a:t>
            </a:r>
            <a:r>
              <a:rPr lang="ru-RU" sz="1200" dirty="0" smtClean="0">
                <a:latin typeface="+mn-lt"/>
                <a:ea typeface="Calibri"/>
                <a:cs typeface="Times New Roman"/>
              </a:rPr>
              <a:t> очень полезны. Потому что со временем можно забыть то, что вы обсуждали, что решили. А тут - перед глазами будет </a:t>
            </a:r>
            <a:r>
              <a:rPr lang="ru-RU" sz="1200" dirty="0" err="1" smtClean="0">
                <a:latin typeface="+mn-lt"/>
                <a:ea typeface="Calibri"/>
                <a:cs typeface="Times New Roman"/>
              </a:rPr>
              <a:t>напоминалка</a:t>
            </a:r>
            <a:r>
              <a:rPr lang="en-US" sz="1200" dirty="0" smtClean="0">
                <a:latin typeface="+mn-lt"/>
                <a:ea typeface="Calibri"/>
                <a:cs typeface="Times New Roman"/>
              </a:rPr>
              <a:t>,</a:t>
            </a:r>
            <a:r>
              <a:rPr lang="ru-RU" sz="1200" dirty="0" smtClean="0">
                <a:latin typeface="+mn-lt"/>
                <a:ea typeface="Calibri"/>
                <a:cs typeface="Times New Roman"/>
              </a:rPr>
              <a:t> и не только для вас как для организатора митинга, но и для тех людей, на которых есть какие-то </a:t>
            </a:r>
            <a:r>
              <a:rPr lang="ru-RU" sz="1200" dirty="0" smtClean="0">
                <a:latin typeface="+mn-lt"/>
                <a:ea typeface="Calibri"/>
                <a:cs typeface="Times New Roman"/>
              </a:rPr>
              <a:t>действия</a:t>
            </a:r>
            <a:r>
              <a:rPr lang="en-US" sz="1200" dirty="0" smtClean="0">
                <a:latin typeface="+mn-lt"/>
                <a:ea typeface="Calibri"/>
                <a:cs typeface="Times New Roman"/>
              </a:rPr>
              <a:t>.</a:t>
            </a:r>
            <a:endParaRPr lang="ru-RU" sz="1200" dirty="0" smtClean="0">
              <a:latin typeface="+mn-lt"/>
              <a:ea typeface="Calibri"/>
              <a:cs typeface="Times New Roman"/>
            </a:endParaRP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Митинг </a:t>
            </a:r>
            <a:r>
              <a:rPr lang="ru-RU" sz="1200" dirty="0" err="1" smtClean="0">
                <a:latin typeface="+mn-lt"/>
                <a:ea typeface="Calibri"/>
                <a:cs typeface="Times New Roman"/>
              </a:rPr>
              <a:t>ноутс</a:t>
            </a:r>
            <a:r>
              <a:rPr lang="ru-RU" sz="1200" dirty="0" smtClean="0">
                <a:latin typeface="+mn-lt"/>
                <a:ea typeface="Calibri"/>
                <a:cs typeface="Times New Roman"/>
              </a:rPr>
              <a:t> можно писать прямо в процессе митинга, </a:t>
            </a:r>
            <a:r>
              <a:rPr lang="ru-RU" sz="1200" dirty="0" smtClean="0">
                <a:latin typeface="+mn-lt"/>
                <a:ea typeface="Calibri"/>
                <a:cs typeface="Times New Roman"/>
              </a:rPr>
              <a:t>но</a:t>
            </a:r>
            <a:r>
              <a:rPr lang="ru-RU" sz="1200" baseline="0" dirty="0" smtClean="0">
                <a:latin typeface="+mn-lt"/>
                <a:ea typeface="Calibri"/>
                <a:cs typeface="Times New Roman"/>
              </a:rPr>
              <a:t> для этого требуется тренировка, чтобы не тормозить процесс</a:t>
            </a:r>
            <a:r>
              <a:rPr lang="ru-RU" sz="1200" dirty="0" smtClean="0">
                <a:latin typeface="+mn-lt"/>
                <a:ea typeface="Calibri"/>
                <a:cs typeface="Times New Roman"/>
              </a:rPr>
              <a:t>.</a:t>
            </a:r>
            <a:endParaRPr lang="ru-RU" sz="1200" dirty="0" smtClean="0">
              <a:latin typeface="+mn-lt"/>
              <a:ea typeface="Calibri"/>
              <a:cs typeface="Times New Roman"/>
            </a:endParaRP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Я бы не стал переоценивать важность митинг </a:t>
            </a:r>
            <a:r>
              <a:rPr lang="ru-RU" sz="1200" dirty="0" err="1" smtClean="0">
                <a:latin typeface="+mn-lt"/>
                <a:ea typeface="Calibri"/>
                <a:cs typeface="Times New Roman"/>
              </a:rPr>
              <a:t>ноутс</a:t>
            </a:r>
            <a:r>
              <a:rPr lang="ru-RU" sz="1200" dirty="0" smtClean="0">
                <a:latin typeface="+mn-lt"/>
                <a:ea typeface="Calibri"/>
                <a:cs typeface="Times New Roman"/>
              </a:rPr>
              <a:t>, но </a:t>
            </a:r>
            <a:r>
              <a:rPr lang="ru-RU" sz="1200" dirty="0" smtClean="0">
                <a:latin typeface="+mn-lt"/>
                <a:ea typeface="Calibri"/>
                <a:cs typeface="Times New Roman"/>
              </a:rPr>
              <a:t>мне</a:t>
            </a:r>
            <a:r>
              <a:rPr lang="ru-RU" sz="1200" baseline="0" dirty="0" smtClean="0">
                <a:latin typeface="+mn-lt"/>
                <a:ea typeface="Calibri"/>
                <a:cs typeface="Times New Roman"/>
              </a:rPr>
              <a:t> кажется</a:t>
            </a:r>
            <a:r>
              <a:rPr lang="ru-RU" sz="1200" dirty="0" smtClean="0">
                <a:latin typeface="+mn-lt"/>
                <a:ea typeface="Calibri"/>
                <a:cs typeface="Times New Roman"/>
              </a:rPr>
              <a:t>, </a:t>
            </a:r>
            <a:r>
              <a:rPr lang="ru-RU" sz="1200" dirty="0" smtClean="0">
                <a:latin typeface="+mn-lt"/>
                <a:ea typeface="Calibri"/>
                <a:cs typeface="Times New Roman"/>
              </a:rPr>
              <a:t>что эффективность и полезность митинга во многом зависит от них. И если по результатам митинга не были разосланы минутки - его полезность серьезно уменьшается.</a:t>
            </a:r>
          </a:p>
          <a:p>
            <a:pPr>
              <a:lnSpc>
                <a:spcPct val="115000"/>
              </a:lnSpc>
              <a:spcAft>
                <a:spcPts val="1000"/>
              </a:spcAft>
            </a:pPr>
            <a:endParaRPr lang="ru-RU" sz="1200" dirty="0" smtClean="0">
              <a:latin typeface="+mn-lt"/>
              <a:ea typeface="Calibri"/>
              <a:cs typeface="Times New Roman"/>
            </a:endParaRPr>
          </a:p>
          <a:p>
            <a:pPr>
              <a:lnSpc>
                <a:spcPct val="115000"/>
              </a:lnSpc>
              <a:spcAft>
                <a:spcPts val="1000"/>
              </a:spcAft>
            </a:pPr>
            <a:r>
              <a:rPr lang="ru-RU" sz="1200" dirty="0" smtClean="0">
                <a:latin typeface="+mn-lt"/>
                <a:ea typeface="Calibri"/>
                <a:cs typeface="Times New Roman"/>
              </a:rPr>
              <a:t>Попробуйте писать </a:t>
            </a:r>
            <a:r>
              <a:rPr lang="ru-RU" sz="1200" dirty="0" smtClean="0">
                <a:latin typeface="+mn-lt"/>
                <a:ea typeface="Calibri"/>
                <a:cs typeface="Times New Roman"/>
              </a:rPr>
              <a:t>минутки, </a:t>
            </a:r>
            <a:r>
              <a:rPr lang="ru-RU" sz="1200" dirty="0" smtClean="0">
                <a:latin typeface="+mn-lt"/>
                <a:ea typeface="Calibri"/>
                <a:cs typeface="Times New Roman"/>
              </a:rPr>
              <a:t>даже если никто об этом не просит, просто для себя - и </a:t>
            </a:r>
            <a:r>
              <a:rPr lang="ru-RU" sz="1200" dirty="0" smtClean="0">
                <a:latin typeface="+mn-lt"/>
                <a:ea typeface="Calibri"/>
                <a:cs typeface="Times New Roman"/>
              </a:rPr>
              <a:t>вы увидите, помогают </a:t>
            </a:r>
            <a:r>
              <a:rPr lang="ru-RU" sz="1200" dirty="0" smtClean="0">
                <a:latin typeface="+mn-lt"/>
                <a:ea typeface="Calibri"/>
                <a:cs typeface="Times New Roman"/>
              </a:rPr>
              <a:t>ли они вам.</a:t>
            </a:r>
          </a:p>
        </p:txBody>
      </p:sp>
      <p:sp>
        <p:nvSpPr>
          <p:cNvPr id="4" name="Номер слайда 3"/>
          <p:cNvSpPr>
            <a:spLocks noGrp="1"/>
          </p:cNvSpPr>
          <p:nvPr>
            <p:ph type="sldNum" sz="quarter" idx="10"/>
          </p:nvPr>
        </p:nvSpPr>
        <p:spPr/>
        <p:txBody>
          <a:bodyPr/>
          <a:lstStyle/>
          <a:p>
            <a:fld id="{7E9BFFF9-135F-4E95-97DB-C652914293AA}" type="slidenum">
              <a:rPr lang="ru-RU" smtClean="0"/>
              <a:pPr/>
              <a:t>54</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Следующее, о чем мне хотелось бы рассказать – о моем опыте коммуникаций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удаленной команде.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 конечно, специфика, но в наше время все чаще команды распределенные, часть работы может выполняться на </a:t>
            </a:r>
            <a:r>
              <a:rPr lang="ru-RU" sz="1200" kern="1200" dirty="0" err="1" smtClean="0">
                <a:solidFill>
                  <a:schemeClr val="tx1"/>
                </a:solidFill>
                <a:latin typeface="+mn-lt"/>
                <a:ea typeface="+mn-ea"/>
                <a:cs typeface="+mn-cs"/>
              </a:rPr>
              <a:t>аутсорсе</a:t>
            </a:r>
            <a:r>
              <a:rPr lang="ru-RU" sz="1200" kern="1200" dirty="0" smtClean="0">
                <a:solidFill>
                  <a:schemeClr val="tx1"/>
                </a:solidFill>
                <a:latin typeface="+mn-lt"/>
                <a:ea typeface="+mn-ea"/>
                <a:cs typeface="+mn-cs"/>
              </a:rPr>
              <a:t>, в другой</a:t>
            </a:r>
            <a:r>
              <a:rPr lang="ru-RU" sz="1200" kern="1200" baseline="0" dirty="0" smtClean="0">
                <a:solidFill>
                  <a:schemeClr val="tx1"/>
                </a:solidFill>
                <a:latin typeface="+mn-lt"/>
                <a:ea typeface="+mn-ea"/>
                <a:cs typeface="+mn-cs"/>
              </a:rPr>
              <a:t> компании</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Кто-то может находиться в другой стране, в другом городе, в другом часовом поясе.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данный момент, например, у нас такая команда – 3 человека в Софии, один – в Москве. И мы занимаемся автоматизацией для проекта, который расположен в 3 разных локациях: программисты и </a:t>
            </a:r>
            <a:r>
              <a:rPr lang="ru-RU" sz="1200" kern="1200" dirty="0" err="1" smtClean="0">
                <a:solidFill>
                  <a:schemeClr val="tx1"/>
                </a:solidFill>
                <a:latin typeface="+mn-lt"/>
                <a:ea typeface="+mn-ea"/>
                <a:cs typeface="+mn-cs"/>
              </a:rPr>
              <a:t>тестировщики</a:t>
            </a:r>
            <a:r>
              <a:rPr lang="ru-RU" sz="1200" kern="1200" dirty="0" smtClean="0">
                <a:solidFill>
                  <a:schemeClr val="tx1"/>
                </a:solidFill>
                <a:latin typeface="+mn-lt"/>
                <a:ea typeface="+mn-ea"/>
                <a:cs typeface="+mn-cs"/>
              </a:rPr>
              <a:t> в Москве и Питере, причем работают в разных компаниях (одни – на стороне заказчика, другие – на стороне исполнителя), еще есть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лондонский офис, в котором работает менеджмент. Такая вот структура, скучно </a:t>
            </a:r>
            <a:r>
              <a:rPr lang="ru-RU" sz="1200" kern="1200" dirty="0" smtClean="0">
                <a:solidFill>
                  <a:schemeClr val="tx1"/>
                </a:solidFill>
                <a:latin typeface="+mn-lt"/>
                <a:ea typeface="+mn-ea"/>
                <a:cs typeface="+mn-cs"/>
              </a:rPr>
              <a:t>у нас не </a:t>
            </a:r>
            <a:r>
              <a:rPr lang="ru-RU" sz="1200" kern="1200" dirty="0" smtClean="0">
                <a:solidFill>
                  <a:schemeClr val="tx1"/>
                </a:solidFill>
                <a:latin typeface="+mn-lt"/>
                <a:ea typeface="+mn-ea"/>
                <a:cs typeface="+mn-cs"/>
              </a:rPr>
              <a:t>бывает</a:t>
            </a:r>
            <a:r>
              <a:rPr lang="ru-RU" sz="1200" kern="1200" dirty="0" smtClean="0">
                <a:solidFill>
                  <a:schemeClr val="tx1"/>
                </a:solidFill>
                <a:latin typeface="+mn-lt"/>
                <a:ea typeface="+mn-ea"/>
                <a:cs typeface="+mn-cs"/>
              </a:rPr>
              <a:t>. И в плане коммуникаций есть чему поучиться.</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можно посоветовать в этой ситуации?</a:t>
            </a:r>
          </a:p>
          <a:p>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Почаще встречайтесь</a:t>
            </a:r>
            <a:r>
              <a:rPr lang="ru-RU" sz="1200" kern="1200" dirty="0" smtClean="0">
                <a:solidFill>
                  <a:schemeClr val="tx1"/>
                </a:solidFill>
                <a:latin typeface="+mn-lt"/>
                <a:ea typeface="+mn-ea"/>
                <a:cs typeface="+mn-cs"/>
              </a:rPr>
              <a:t>. Просите у начальства </a:t>
            </a:r>
            <a:r>
              <a:rPr lang="ru-RU" sz="1200" kern="1200" dirty="0" smtClean="0">
                <a:solidFill>
                  <a:schemeClr val="tx1"/>
                </a:solidFill>
                <a:latin typeface="+mn-lt"/>
                <a:ea typeface="+mn-ea"/>
                <a:cs typeface="+mn-cs"/>
              </a:rPr>
              <a:t>командировки</a:t>
            </a:r>
            <a:r>
              <a:rPr lang="ru-RU" sz="120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по </a:t>
            </a:r>
            <a:r>
              <a:rPr lang="ru-RU" sz="1200" kern="1200" dirty="0" smtClean="0">
                <a:solidFill>
                  <a:schemeClr val="tx1"/>
                </a:solidFill>
                <a:latin typeface="+mn-lt"/>
                <a:ea typeface="+mn-ea"/>
                <a:cs typeface="+mn-cs"/>
              </a:rPr>
              <a:t>1 человеку, по 2, если </a:t>
            </a:r>
            <a:r>
              <a:rPr lang="ru-RU" sz="1200" kern="1200" dirty="0" smtClean="0">
                <a:solidFill>
                  <a:schemeClr val="tx1"/>
                </a:solidFill>
                <a:latin typeface="+mn-lt"/>
                <a:ea typeface="+mn-ea"/>
                <a:cs typeface="+mn-cs"/>
              </a:rPr>
              <a:t>получиться собраться</a:t>
            </a:r>
            <a:r>
              <a:rPr lang="ru-RU" sz="1200" kern="1200" baseline="0" dirty="0" smtClean="0">
                <a:solidFill>
                  <a:schemeClr val="tx1"/>
                </a:solidFill>
                <a:latin typeface="+mn-lt"/>
                <a:ea typeface="+mn-ea"/>
                <a:cs typeface="+mn-cs"/>
              </a:rPr>
              <a:t> всем</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вместе – так это вообще здорово. Если задуматься, то очень странно, что люди годами работают вместе, но ни разу не встречались. Хотя в наше время этим никого не удивишь.</a:t>
            </a:r>
          </a:p>
          <a:p>
            <a:pPr lvl="0"/>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Устраивайте видео митинги</a:t>
            </a:r>
            <a:r>
              <a:rPr lang="ru-RU" sz="1200" kern="1200" dirty="0" smtClean="0">
                <a:solidFill>
                  <a:schemeClr val="tx1"/>
                </a:solidFill>
                <a:latin typeface="+mn-lt"/>
                <a:ea typeface="+mn-ea"/>
                <a:cs typeface="+mn-cs"/>
              </a:rPr>
              <a:t>. Это очень просто – достаточно </a:t>
            </a:r>
            <a:r>
              <a:rPr lang="ru-RU" sz="1200" kern="1200" dirty="0" err="1" smtClean="0">
                <a:solidFill>
                  <a:schemeClr val="tx1"/>
                </a:solidFill>
                <a:latin typeface="+mn-lt"/>
                <a:ea typeface="+mn-ea"/>
                <a:cs typeface="+mn-cs"/>
              </a:rPr>
              <a:t>скайпа</a:t>
            </a:r>
            <a:r>
              <a:rPr lang="ru-RU" sz="1200" kern="1200" dirty="0" smtClean="0">
                <a:solidFill>
                  <a:schemeClr val="tx1"/>
                </a:solidFill>
                <a:latin typeface="+mn-lt"/>
                <a:ea typeface="+mn-ea"/>
                <a:cs typeface="+mn-cs"/>
              </a:rPr>
              <a:t> или других приложений, которых сейчас много. На последнем месте работы мне пришлось столкнуться с таким явлением, как колы </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звонки. </a:t>
            </a:r>
            <a:r>
              <a:rPr lang="ru-RU" sz="1200" kern="1200" dirty="0" smtClean="0">
                <a:solidFill>
                  <a:schemeClr val="tx1"/>
                </a:solidFill>
                <a:latin typeface="+mn-lt"/>
                <a:ea typeface="+mn-ea"/>
                <a:cs typeface="+mn-cs"/>
              </a:rPr>
              <a:t>Было </a:t>
            </a:r>
            <a:r>
              <a:rPr lang="ru-RU" sz="1200" kern="1200" dirty="0" smtClean="0">
                <a:solidFill>
                  <a:schemeClr val="tx1"/>
                </a:solidFill>
                <a:latin typeface="+mn-lt"/>
                <a:ea typeface="+mn-ea"/>
                <a:cs typeface="+mn-cs"/>
              </a:rPr>
              <a:t>очень непривычно – несколько раз в день подключаться на конференцию, что-то </a:t>
            </a:r>
            <a:r>
              <a:rPr lang="ru-RU" sz="1200" kern="1200" dirty="0" smtClean="0">
                <a:solidFill>
                  <a:schemeClr val="tx1"/>
                </a:solidFill>
                <a:latin typeface="+mn-lt"/>
                <a:ea typeface="+mn-ea"/>
                <a:cs typeface="+mn-cs"/>
              </a:rPr>
              <a:t>обсуждать по телефону. Плохо, что на</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коле</a:t>
            </a:r>
            <a:r>
              <a:rPr lang="ru-RU" sz="1200" kern="1200" dirty="0" smtClean="0">
                <a:solidFill>
                  <a:schemeClr val="tx1"/>
                </a:solidFill>
                <a:latin typeface="+mn-lt"/>
                <a:ea typeface="+mn-ea"/>
                <a:cs typeface="+mn-cs"/>
              </a:rPr>
              <a:t> ты не видишь реакцию других людей. Особенно, в кавычках, весело было, когда мы обсуждали серьезные вещи (например, связанные с задержкой релиза), и повисала минутная пауза. Никто не хотел больше говорить. Такие митинги, конечно</a:t>
            </a:r>
            <a:r>
              <a:rPr lang="ru-RU" sz="120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вершина </a:t>
            </a:r>
            <a:r>
              <a:rPr lang="ru-RU" sz="1200" kern="1200" dirty="0" err="1" smtClean="0">
                <a:solidFill>
                  <a:schemeClr val="tx1"/>
                </a:solidFill>
                <a:latin typeface="+mn-lt"/>
                <a:ea typeface="+mn-ea"/>
                <a:cs typeface="+mn-cs"/>
              </a:rPr>
              <a:t>демотиваторской</a:t>
            </a:r>
            <a:r>
              <a:rPr lang="ru-RU" sz="1200" kern="1200" dirty="0" smtClean="0">
                <a:solidFill>
                  <a:schemeClr val="tx1"/>
                </a:solidFill>
                <a:latin typeface="+mn-lt"/>
                <a:ea typeface="+mn-ea"/>
                <a:cs typeface="+mn-cs"/>
              </a:rPr>
              <a:t> мысли. Так и представляю себе людей, которые сидят на </a:t>
            </a:r>
            <a:r>
              <a:rPr lang="ru-RU" sz="1200" kern="1200" dirty="0" smtClean="0">
                <a:solidFill>
                  <a:schemeClr val="tx1"/>
                </a:solidFill>
                <a:latin typeface="+mn-lt"/>
                <a:ea typeface="+mn-ea"/>
                <a:cs typeface="+mn-cs"/>
              </a:rPr>
              <a:t>телефоне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все с </a:t>
            </a:r>
            <a:r>
              <a:rPr lang="ru-RU" sz="1200" kern="1200" dirty="0" err="1" smtClean="0">
                <a:solidFill>
                  <a:schemeClr val="tx1"/>
                </a:solidFill>
                <a:latin typeface="+mn-lt"/>
                <a:ea typeface="+mn-ea"/>
                <a:cs typeface="+mn-cs"/>
              </a:rPr>
              <a:t>фейспалмами</a:t>
            </a:r>
            <a:r>
              <a:rPr lang="ru-RU" sz="1200" kern="1200" dirty="0" smtClean="0">
                <a:solidFill>
                  <a:schemeClr val="tx1"/>
                </a:solidFill>
                <a:latin typeface="+mn-lt"/>
                <a:ea typeface="+mn-ea"/>
                <a:cs typeface="+mn-cs"/>
              </a:rPr>
              <a:t>. Лучше </a:t>
            </a:r>
            <a:r>
              <a:rPr lang="ru-RU" sz="1200" kern="1200" dirty="0" smtClean="0">
                <a:solidFill>
                  <a:schemeClr val="tx1"/>
                </a:solidFill>
                <a:latin typeface="+mn-lt"/>
                <a:ea typeface="+mn-ea"/>
                <a:cs typeface="+mn-cs"/>
              </a:rPr>
              <a:t>бы было видео и вместе </a:t>
            </a:r>
            <a:r>
              <a:rPr lang="ru-RU" sz="1200" kern="1200" dirty="0" smtClean="0">
                <a:solidFill>
                  <a:schemeClr val="tx1"/>
                </a:solidFill>
                <a:latin typeface="+mn-lt"/>
                <a:ea typeface="+mn-ea"/>
                <a:cs typeface="+mn-cs"/>
              </a:rPr>
              <a:t>бы </a:t>
            </a:r>
            <a:r>
              <a:rPr lang="ru-RU" sz="1200" kern="1200" dirty="0" smtClean="0">
                <a:solidFill>
                  <a:schemeClr val="tx1"/>
                </a:solidFill>
                <a:latin typeface="+mn-lt"/>
                <a:ea typeface="+mn-ea"/>
                <a:cs typeface="+mn-cs"/>
              </a:rPr>
              <a:t>все посмеялись </a:t>
            </a:r>
            <a:r>
              <a:rPr lang="ru-RU" sz="1200" kern="1200" dirty="0" smtClean="0">
                <a:solidFill>
                  <a:schemeClr val="tx1"/>
                </a:solidFill>
                <a:latin typeface="+mn-lt"/>
                <a:ea typeface="+mn-ea"/>
                <a:cs typeface="+mn-cs"/>
              </a:rPr>
              <a:t>над собой, разрядили бы обстановку.</a:t>
            </a:r>
          </a:p>
          <a:p>
            <a:pPr lvl="0"/>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Организуйте общие чаты</a:t>
            </a:r>
            <a:r>
              <a:rPr lang="ru-RU" sz="1200" kern="1200" dirty="0" smtClean="0">
                <a:solidFill>
                  <a:schemeClr val="tx1"/>
                </a:solidFill>
                <a:latin typeface="+mn-lt"/>
                <a:ea typeface="+mn-ea"/>
                <a:cs typeface="+mn-cs"/>
              </a:rPr>
              <a:t>. Это полезно, но не перебарщивайте с количеством участников – только нужные </a:t>
            </a:r>
            <a:r>
              <a:rPr lang="ru-RU" sz="1200" kern="1200" dirty="0" smtClean="0">
                <a:solidFill>
                  <a:schemeClr val="tx1"/>
                </a:solidFill>
                <a:latin typeface="+mn-lt"/>
                <a:ea typeface="+mn-ea"/>
                <a:cs typeface="+mn-cs"/>
              </a:rPr>
              <a:t>люди. </a:t>
            </a:r>
            <a:r>
              <a:rPr lang="ru-RU" sz="1200" kern="1200" dirty="0" smtClean="0">
                <a:solidFill>
                  <a:schemeClr val="tx1"/>
                </a:solidFill>
                <a:latin typeface="+mn-lt"/>
                <a:ea typeface="+mn-ea"/>
                <a:cs typeface="+mn-cs"/>
              </a:rPr>
              <a:t>Общие чаты особенно помогают, когда команде нужна координация. Например, когда команда работает на одном тестовом сервере и должна синхронизировать свои действия (разработчики выкатывают код, Ваня начинает проверять свою </a:t>
            </a:r>
            <a:r>
              <a:rPr lang="ru-RU" sz="1200" kern="1200" dirty="0" err="1" smtClean="0">
                <a:solidFill>
                  <a:schemeClr val="tx1"/>
                </a:solidFill>
                <a:latin typeface="+mn-lt"/>
                <a:ea typeface="+mn-ea"/>
                <a:cs typeface="+mn-cs"/>
              </a:rPr>
              <a:t>фичу</a:t>
            </a:r>
            <a:r>
              <a:rPr lang="ru-RU" sz="1200" kern="1200" dirty="0" smtClean="0">
                <a:solidFill>
                  <a:schemeClr val="tx1"/>
                </a:solidFill>
                <a:latin typeface="+mn-lt"/>
                <a:ea typeface="+mn-ea"/>
                <a:cs typeface="+mn-cs"/>
              </a:rPr>
              <a:t>, потом даёт отмашку Оле, чтобы она начинала, и так далее).</a:t>
            </a:r>
          </a:p>
          <a:p>
            <a:pPr lvl="0"/>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Воспитывайте доверие</a:t>
            </a:r>
            <a:r>
              <a:rPr lang="ru-RU" sz="1200" kern="1200" dirty="0" smtClean="0">
                <a:solidFill>
                  <a:schemeClr val="tx1"/>
                </a:solidFill>
                <a:latin typeface="+mn-lt"/>
                <a:ea typeface="+mn-ea"/>
                <a:cs typeface="+mn-cs"/>
              </a:rPr>
              <a:t>. Это, уже, наверное, не про общение. Но недоверие сильно нарушает коммуникации внутри команды. На одном проекте, где мне приходилось работать, его очень не хватало. Все подозревали друг друга в чем-то, проверяли чужую работу. Могли придти перед самым релизом и спросить: а где вот у вас тут отчет по тестированию, которое вы закончили месяц назад? Без него выпускать</a:t>
            </a:r>
            <a:r>
              <a:rPr lang="ru-RU" sz="1200" kern="1200" baseline="0" dirty="0" smtClean="0">
                <a:solidFill>
                  <a:schemeClr val="tx1"/>
                </a:solidFill>
                <a:latin typeface="+mn-lt"/>
                <a:ea typeface="+mn-ea"/>
                <a:cs typeface="+mn-cs"/>
              </a:rPr>
              <a:t> релиз</a:t>
            </a:r>
            <a:r>
              <a:rPr lang="ru-RU" sz="1200" kern="1200" dirty="0" smtClean="0">
                <a:solidFill>
                  <a:schemeClr val="tx1"/>
                </a:solidFill>
                <a:latin typeface="+mn-lt"/>
                <a:ea typeface="+mn-ea"/>
                <a:cs typeface="+mn-cs"/>
              </a:rPr>
              <a:t> нельзя. И если в команде, которая работает рядом друг</a:t>
            </a:r>
            <a:r>
              <a:rPr lang="ru-RU" sz="1200" kern="1200" baseline="0" dirty="0" smtClean="0">
                <a:solidFill>
                  <a:schemeClr val="tx1"/>
                </a:solidFill>
                <a:latin typeface="+mn-lt"/>
                <a:ea typeface="+mn-ea"/>
                <a:cs typeface="+mn-cs"/>
              </a:rPr>
              <a:t> с другом</a:t>
            </a:r>
            <a:r>
              <a:rPr lang="ru-RU" sz="1200" kern="1200" dirty="0" smtClean="0">
                <a:solidFill>
                  <a:schemeClr val="tx1"/>
                </a:solidFill>
                <a:latin typeface="+mn-lt"/>
                <a:ea typeface="+mn-ea"/>
                <a:cs typeface="+mn-cs"/>
              </a:rPr>
              <a:t>, недоверие со временем должно пропасть, то специфика распределенной команды, наоборот, способствует развитию недоверия. Вы же ни разу не видели этого человека – доверять ему сложнее.</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55</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Давайте</a:t>
            </a:r>
            <a:r>
              <a:rPr lang="ru-RU" sz="1200" kern="1200" baseline="0" dirty="0" smtClean="0">
                <a:solidFill>
                  <a:schemeClr val="tx1"/>
                </a:solidFill>
                <a:latin typeface="+mn-lt"/>
                <a:ea typeface="+mn-ea"/>
                <a:cs typeface="+mn-cs"/>
              </a:rPr>
              <a:t> немного отвлечемся и с грустью в голосе поговорим о тех полезных вещах, которых не будет в докладе. Я</a:t>
            </a:r>
            <a:r>
              <a:rPr lang="ru-RU" sz="1200" kern="1200" dirty="0" smtClean="0">
                <a:solidFill>
                  <a:schemeClr val="tx1"/>
                </a:solidFill>
                <a:latin typeface="+mn-lt"/>
                <a:ea typeface="+mn-ea"/>
                <a:cs typeface="+mn-cs"/>
              </a:rPr>
              <a:t> понял, </a:t>
            </a:r>
            <a:r>
              <a:rPr lang="ru-RU" sz="1200" kern="1200" dirty="0" smtClean="0">
                <a:solidFill>
                  <a:schemeClr val="tx1"/>
                </a:solidFill>
                <a:latin typeface="+mn-lt"/>
                <a:ea typeface="+mn-ea"/>
                <a:cs typeface="+mn-cs"/>
              </a:rPr>
              <a:t>что не смогу вместить </a:t>
            </a:r>
            <a:r>
              <a:rPr lang="ru-RU" sz="1200" kern="1200" dirty="0" smtClean="0">
                <a:solidFill>
                  <a:schemeClr val="tx1"/>
                </a:solidFill>
                <a:latin typeface="+mn-lt"/>
                <a:ea typeface="+mn-ea"/>
                <a:cs typeface="+mn-cs"/>
              </a:rPr>
              <a:t>все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a:t>
            </a:r>
            <a:r>
              <a:rPr lang="ru-RU" sz="1200" kern="1200" dirty="0" smtClean="0">
                <a:solidFill>
                  <a:schemeClr val="tx1"/>
                </a:solidFill>
                <a:latin typeface="+mn-lt"/>
                <a:ea typeface="+mn-ea"/>
                <a:cs typeface="+mn-cs"/>
              </a:rPr>
              <a:t>один </a:t>
            </a:r>
            <a:r>
              <a:rPr lang="ru-RU" sz="1200" kern="1200" dirty="0" smtClean="0">
                <a:solidFill>
                  <a:schemeClr val="tx1"/>
                </a:solidFill>
                <a:latin typeface="+mn-lt"/>
                <a:ea typeface="+mn-ea"/>
                <a:cs typeface="+mn-cs"/>
              </a:rPr>
              <a:t>доклад</a:t>
            </a:r>
            <a:r>
              <a:rPr lang="ru-RU" sz="1200" kern="1200" baseline="0" dirty="0" smtClean="0">
                <a:solidFill>
                  <a:schemeClr val="tx1"/>
                </a:solidFill>
                <a:latin typeface="+mn-lt"/>
                <a:ea typeface="+mn-ea"/>
                <a:cs typeface="+mn-cs"/>
              </a:rPr>
              <a:t> и </a:t>
            </a:r>
            <a:r>
              <a:rPr lang="ru-RU" sz="1200" kern="1200" dirty="0" smtClean="0">
                <a:solidFill>
                  <a:schemeClr val="tx1"/>
                </a:solidFill>
                <a:latin typeface="+mn-lt"/>
                <a:ea typeface="+mn-ea"/>
                <a:cs typeface="+mn-cs"/>
              </a:rPr>
              <a:t>стал </a:t>
            </a:r>
            <a:r>
              <a:rPr lang="ru-RU" sz="1200" kern="1200" dirty="0" smtClean="0">
                <a:solidFill>
                  <a:schemeClr val="tx1"/>
                </a:solidFill>
                <a:latin typeface="+mn-lt"/>
                <a:ea typeface="+mn-ea"/>
                <a:cs typeface="+mn-cs"/>
              </a:rPr>
              <a:t>вычеркивать из списка такие пункты, как:</a:t>
            </a:r>
          </a:p>
          <a:p>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err="1" smtClean="0">
                <a:solidFill>
                  <a:schemeClr val="tx1"/>
                </a:solidFill>
                <a:latin typeface="+mn-lt"/>
                <a:ea typeface="+mn-ea"/>
                <a:cs typeface="+mn-cs"/>
              </a:rPr>
              <a:t>Фидбэк</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тим</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лида</a:t>
            </a:r>
            <a:r>
              <a:rPr lang="ru-RU"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подчиненному</a:t>
            </a:r>
            <a:r>
              <a:rPr lang="ru-RU" sz="1200" b="0" kern="1200" baseline="0" dirty="0" smtClean="0">
                <a:solidFill>
                  <a:schemeClr val="tx1"/>
                </a:solidFill>
                <a:latin typeface="+mn-lt"/>
                <a:ea typeface="+mn-ea"/>
                <a:cs typeface="+mn-cs"/>
              </a:rPr>
              <a:t> - ч</a:t>
            </a:r>
            <a:r>
              <a:rPr lang="ru-RU" sz="1200" kern="1200" dirty="0" smtClean="0">
                <a:solidFill>
                  <a:schemeClr val="tx1"/>
                </a:solidFill>
                <a:latin typeface="+mn-lt"/>
                <a:ea typeface="+mn-ea"/>
                <a:cs typeface="+mn-cs"/>
              </a:rPr>
              <a:t>то </a:t>
            </a:r>
            <a:r>
              <a:rPr lang="ru-RU" sz="1200" kern="1200" dirty="0" smtClean="0">
                <a:solidFill>
                  <a:schemeClr val="tx1"/>
                </a:solidFill>
                <a:latin typeface="+mn-lt"/>
                <a:ea typeface="+mn-ea"/>
                <a:cs typeface="+mn-cs"/>
              </a:rPr>
              <a:t>он должен быть в любом случае позитивным и мотивирующим, даже если все плохо.</a:t>
            </a:r>
          </a:p>
          <a:p>
            <a:pPr lvl="0">
              <a:buFont typeface="Arial" pitchFamily="34" charset="0"/>
              <a:buChar char="•"/>
            </a:pPr>
            <a:r>
              <a:rPr lang="ru-RU" sz="1200" b="1" kern="1200" dirty="0" err="1" smtClean="0">
                <a:solidFill>
                  <a:schemeClr val="tx1"/>
                </a:solidFill>
                <a:latin typeface="+mn-lt"/>
                <a:ea typeface="+mn-ea"/>
                <a:cs typeface="+mn-cs"/>
              </a:rPr>
              <a:t>Репортинг</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тим</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лида</a:t>
            </a:r>
            <a:r>
              <a:rPr lang="ru-RU"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начальству</a:t>
            </a:r>
            <a:r>
              <a:rPr lang="ru-RU" sz="1200" b="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должен </a:t>
            </a:r>
            <a:r>
              <a:rPr lang="ru-RU" sz="1200" kern="1200" dirty="0" smtClean="0">
                <a:solidFill>
                  <a:schemeClr val="tx1"/>
                </a:solidFill>
                <a:latin typeface="+mn-lt"/>
                <a:ea typeface="+mn-ea"/>
                <a:cs typeface="+mn-cs"/>
              </a:rPr>
              <a:t>быть немного другой </a:t>
            </a:r>
            <a:r>
              <a:rPr lang="ru-RU" sz="1200" kern="1200" dirty="0" smtClean="0">
                <a:solidFill>
                  <a:schemeClr val="tx1"/>
                </a:solidFill>
                <a:latin typeface="+mn-lt"/>
                <a:ea typeface="+mn-ea"/>
                <a:cs typeface="+mn-cs"/>
              </a:rPr>
              <a:t>отчет, </a:t>
            </a:r>
            <a:r>
              <a:rPr lang="ru-RU" sz="1200" kern="1200" dirty="0" smtClean="0">
                <a:solidFill>
                  <a:schemeClr val="tx1"/>
                </a:solidFill>
                <a:latin typeface="+mn-lt"/>
                <a:ea typeface="+mn-ea"/>
                <a:cs typeface="+mn-cs"/>
              </a:rPr>
              <a:t>чем у </a:t>
            </a:r>
            <a:r>
              <a:rPr lang="ru-RU" sz="1200" kern="1200" dirty="0" smtClean="0">
                <a:solidFill>
                  <a:schemeClr val="tx1"/>
                </a:solidFill>
                <a:latin typeface="+mn-lt"/>
                <a:ea typeface="+mn-ea"/>
                <a:cs typeface="+mn-cs"/>
              </a:rPr>
              <a:t>тестера, </a:t>
            </a:r>
            <a:r>
              <a:rPr lang="ru-RU" sz="1200" kern="1200" dirty="0" smtClean="0">
                <a:solidFill>
                  <a:schemeClr val="tx1"/>
                </a:solidFill>
                <a:latin typeface="+mn-lt"/>
                <a:ea typeface="+mn-ea"/>
                <a:cs typeface="+mn-cs"/>
              </a:rPr>
              <a:t>более краткий, со статусом </a:t>
            </a:r>
            <a:r>
              <a:rPr lang="en-US" sz="1200" kern="1200" dirty="0" smtClean="0">
                <a:solidFill>
                  <a:schemeClr val="tx1"/>
                </a:solidFill>
                <a:latin typeface="+mn-lt"/>
                <a:ea typeface="+mn-ea"/>
                <a:cs typeface="+mn-cs"/>
              </a:rPr>
              <a:t>RAG</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Red</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Amber</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Green</a:t>
            </a:r>
            <a:r>
              <a:rPr lang="ru-RU" sz="1200" kern="1200" dirty="0" smtClean="0">
                <a:solidFill>
                  <a:schemeClr val="tx1"/>
                </a:solidFill>
                <a:latin typeface="+mn-lt"/>
                <a:ea typeface="+mn-ea"/>
                <a:cs typeface="+mn-cs"/>
              </a:rPr>
              <a:t>) наверху. И так далее, тут у меня есть и положительный, и отрицательный опыт.</a:t>
            </a:r>
          </a:p>
          <a:p>
            <a:pPr lvl="0">
              <a:buFont typeface="Arial" pitchFamily="34" charset="0"/>
              <a:buChar char="•"/>
            </a:pPr>
            <a:r>
              <a:rPr lang="ru-RU" sz="1200" b="1" kern="1200" dirty="0" smtClean="0">
                <a:solidFill>
                  <a:schemeClr val="tx1"/>
                </a:solidFill>
                <a:latin typeface="+mn-lt"/>
                <a:ea typeface="+mn-ea"/>
                <a:cs typeface="+mn-cs"/>
              </a:rPr>
              <a:t>1-1 митинги с подчиненными</a:t>
            </a:r>
            <a:r>
              <a:rPr lang="ru-RU" sz="1200" kern="1200" dirty="0" smtClean="0">
                <a:solidFill>
                  <a:schemeClr val="tx1"/>
                </a:solidFill>
                <a:latin typeface="+mn-lt"/>
                <a:ea typeface="+mn-ea"/>
                <a:cs typeface="+mn-cs"/>
              </a:rPr>
              <a:t>. Я так люблю эту практику, признаюсь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a:p>
            <a:pPr lvl="0">
              <a:buFont typeface="Arial" pitchFamily="34" charset="0"/>
              <a:buChar char="•"/>
            </a:pPr>
            <a:r>
              <a:rPr lang="ru-RU" sz="1200" b="1" kern="1200" dirty="0" smtClean="0">
                <a:solidFill>
                  <a:schemeClr val="tx1"/>
                </a:solidFill>
                <a:latin typeface="+mn-lt"/>
                <a:ea typeface="+mn-ea"/>
                <a:cs typeface="+mn-cs"/>
              </a:rPr>
              <a:t>Делегирование</a:t>
            </a:r>
            <a:r>
              <a:rPr lang="ru-RU" sz="1200" kern="1200" dirty="0" smtClean="0">
                <a:solidFill>
                  <a:schemeClr val="tx1"/>
                </a:solidFill>
                <a:latin typeface="+mn-lt"/>
                <a:ea typeface="+mn-ea"/>
                <a:cs typeface="+mn-cs"/>
              </a:rPr>
              <a:t>.</a:t>
            </a:r>
          </a:p>
          <a:p>
            <a:pPr lvl="0">
              <a:buFont typeface="Arial" pitchFamily="34" charset="0"/>
              <a:buChar char="•"/>
            </a:pPr>
            <a:r>
              <a:rPr lang="ru-RU" sz="1200" b="1" kern="1200" dirty="0" err="1" smtClean="0">
                <a:solidFill>
                  <a:schemeClr val="tx1"/>
                </a:solidFill>
                <a:latin typeface="+mn-lt"/>
                <a:ea typeface="+mn-ea"/>
                <a:cs typeface="+mn-cs"/>
              </a:rPr>
              <a:t>Менторство</a:t>
            </a:r>
            <a:r>
              <a:rPr lang="ru-RU" sz="1200" b="1" kern="1200" dirty="0" smtClean="0">
                <a:solidFill>
                  <a:schemeClr val="tx1"/>
                </a:solidFill>
                <a:latin typeface="+mn-lt"/>
                <a:ea typeface="+mn-ea"/>
                <a:cs typeface="+mn-cs"/>
              </a:rPr>
              <a:t> (наставничество)</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Тоже очень интересная тема для меня – как быть не просто начальником, который раздает задачи, но и старшим товарищем. Как мотивировать сотрудника на обучение?</a:t>
            </a:r>
          </a:p>
          <a:p>
            <a:pPr lvl="0">
              <a:buFont typeface="Arial" pitchFamily="34" charset="0"/>
              <a:buChar char="•"/>
            </a:pPr>
            <a:r>
              <a:rPr lang="en-US" sz="1200" b="1" kern="1200" dirty="0" smtClean="0">
                <a:solidFill>
                  <a:schemeClr val="tx1"/>
                </a:solidFill>
                <a:latin typeface="+mn-lt"/>
                <a:ea typeface="+mn-ea"/>
                <a:cs typeface="+mn-cs"/>
              </a:rPr>
              <a:t>Scrum </a:t>
            </a:r>
            <a:r>
              <a:rPr lang="ru-RU" sz="1200" b="1" kern="1200" dirty="0" smtClean="0">
                <a:solidFill>
                  <a:schemeClr val="tx1"/>
                </a:solidFill>
                <a:latin typeface="+mn-lt"/>
                <a:ea typeface="+mn-ea"/>
                <a:cs typeface="+mn-cs"/>
              </a:rPr>
              <a:t>митинги: </a:t>
            </a:r>
            <a:r>
              <a:rPr lang="ru-RU" sz="1200" b="1" kern="1200" dirty="0" err="1" smtClean="0">
                <a:solidFill>
                  <a:schemeClr val="tx1"/>
                </a:solidFill>
                <a:latin typeface="+mn-lt"/>
                <a:ea typeface="+mn-ea"/>
                <a:cs typeface="+mn-cs"/>
              </a:rPr>
              <a:t>демо</a:t>
            </a:r>
            <a:r>
              <a:rPr lang="ru-RU" sz="1200" b="1" kern="1200" dirty="0" smtClean="0">
                <a:solidFill>
                  <a:schemeClr val="tx1"/>
                </a:solidFill>
                <a:latin typeface="+mn-lt"/>
                <a:ea typeface="+mn-ea"/>
                <a:cs typeface="+mn-cs"/>
              </a:rPr>
              <a:t>, ретро, </a:t>
            </a:r>
            <a:r>
              <a:rPr lang="ru-RU" sz="1200" b="1" kern="1200" dirty="0" err="1" smtClean="0">
                <a:solidFill>
                  <a:schemeClr val="tx1"/>
                </a:solidFill>
                <a:latin typeface="+mn-lt"/>
                <a:ea typeface="+mn-ea"/>
                <a:cs typeface="+mn-cs"/>
              </a:rPr>
              <a:t>дейли</a:t>
            </a:r>
            <a:r>
              <a:rPr lang="ru-RU" sz="1200" b="1" kern="1200" dirty="0" smtClean="0">
                <a:solidFill>
                  <a:schemeClr val="tx1"/>
                </a:solidFill>
                <a:latin typeface="+mn-lt"/>
                <a:ea typeface="+mn-ea"/>
                <a:cs typeface="+mn-cs"/>
              </a:rPr>
              <a:t>, планирования</a:t>
            </a:r>
            <a:r>
              <a:rPr lang="ru-RU" sz="1200" kern="1200" dirty="0" smtClean="0">
                <a:solidFill>
                  <a:schemeClr val="tx1"/>
                </a:solidFill>
                <a:latin typeface="+mn-lt"/>
                <a:ea typeface="+mn-ea"/>
                <a:cs typeface="+mn-cs"/>
              </a:rPr>
              <a:t>. Тоже очень хорошая вещь в организации коммуникаций в команде.</a:t>
            </a:r>
          </a:p>
          <a:p>
            <a:pPr lvl="0">
              <a:buFont typeface="Arial" pitchFamily="34" charset="0"/>
              <a:buChar char="•"/>
            </a:pPr>
            <a:r>
              <a:rPr lang="ru-RU" sz="1200" b="1" kern="1200" dirty="0" smtClean="0">
                <a:solidFill>
                  <a:schemeClr val="tx1"/>
                </a:solidFill>
                <a:latin typeface="+mn-lt"/>
                <a:ea typeface="+mn-ea"/>
                <a:cs typeface="+mn-cs"/>
              </a:rPr>
              <a:t>Инструменты коммуникаций</a:t>
            </a:r>
            <a:r>
              <a:rPr lang="ru-RU" sz="1200" kern="1200" dirty="0" smtClean="0">
                <a:solidFill>
                  <a:schemeClr val="tx1"/>
                </a:solidFill>
                <a:latin typeface="+mn-lt"/>
                <a:ea typeface="+mn-ea"/>
                <a:cs typeface="+mn-cs"/>
              </a:rPr>
              <a:t>. Хитрые и полезные приемы по работе в </a:t>
            </a:r>
            <a:r>
              <a:rPr lang="en-US" sz="1200" kern="1200" dirty="0" smtClean="0">
                <a:solidFill>
                  <a:schemeClr val="tx1"/>
                </a:solidFill>
                <a:latin typeface="+mn-lt"/>
                <a:ea typeface="+mn-ea"/>
                <a:cs typeface="+mn-cs"/>
              </a:rPr>
              <a:t>JIRA</a:t>
            </a:r>
            <a:r>
              <a:rPr lang="ru-RU" sz="1200" kern="1200" dirty="0" smtClean="0">
                <a:solidFill>
                  <a:schemeClr val="tx1"/>
                </a:solidFill>
                <a:latin typeface="+mn-lt"/>
                <a:ea typeface="+mn-ea"/>
                <a:cs typeface="+mn-cs"/>
              </a:rPr>
              <a:t>, в </a:t>
            </a:r>
            <a:r>
              <a:rPr lang="en-US" sz="1200" kern="1200" dirty="0" smtClean="0">
                <a:solidFill>
                  <a:schemeClr val="tx1"/>
                </a:solidFill>
                <a:latin typeface="+mn-lt"/>
                <a:ea typeface="+mn-ea"/>
                <a:cs typeface="+mn-cs"/>
              </a:rPr>
              <a:t>Confluence</a:t>
            </a:r>
            <a:r>
              <a:rPr lang="ru-RU" sz="1200" kern="1200" dirty="0" smtClean="0">
                <a:solidFill>
                  <a:schemeClr val="tx1"/>
                </a:solidFill>
                <a:latin typeface="+mn-lt"/>
                <a:ea typeface="+mn-ea"/>
                <a:cs typeface="+mn-cs"/>
              </a:rPr>
              <a:t>, другие инструменты для улучшения коммуникаций в команде.</a:t>
            </a:r>
          </a:p>
          <a:p>
            <a:pPr lvl="0"/>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Нам</a:t>
            </a:r>
            <a:r>
              <a:rPr lang="ru-RU" sz="1200" kern="1200" baseline="0" dirty="0" smtClean="0">
                <a:solidFill>
                  <a:schemeClr val="tx1"/>
                </a:solidFill>
                <a:latin typeface="+mn-lt"/>
                <a:ea typeface="+mn-ea"/>
                <a:cs typeface="+mn-cs"/>
              </a:rPr>
              <a:t> осталось рассмотреть две темы: </a:t>
            </a:r>
            <a:r>
              <a:rPr lang="ru-RU" sz="1200" kern="1200" dirty="0" smtClean="0">
                <a:solidFill>
                  <a:schemeClr val="tx1"/>
                </a:solidFill>
                <a:latin typeface="+mn-lt"/>
                <a:ea typeface="+mn-ea"/>
                <a:cs typeface="+mn-cs"/>
              </a:rPr>
              <a:t>донесение </a:t>
            </a:r>
            <a:r>
              <a:rPr lang="ru-RU" sz="1200" kern="1200" dirty="0" smtClean="0">
                <a:solidFill>
                  <a:schemeClr val="tx1"/>
                </a:solidFill>
                <a:latin typeface="+mn-lt"/>
                <a:ea typeface="+mn-ea"/>
                <a:cs typeface="+mn-cs"/>
              </a:rPr>
              <a:t>до менеджмента миссии и целей </a:t>
            </a:r>
            <a:r>
              <a:rPr lang="ru-RU" sz="1200" kern="1200" dirty="0" smtClean="0">
                <a:solidFill>
                  <a:schemeClr val="tx1"/>
                </a:solidFill>
                <a:latin typeface="+mn-lt"/>
                <a:ea typeface="+mn-ea"/>
                <a:cs typeface="+mn-cs"/>
              </a:rPr>
              <a:t>тестирования</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взаимодействие</a:t>
            </a:r>
            <a:r>
              <a:rPr lang="ru-RU"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с </a:t>
            </a:r>
            <a:r>
              <a:rPr lang="en-US" sz="1200" kern="1200" baseline="0" dirty="0" smtClean="0">
                <a:solidFill>
                  <a:schemeClr val="tx1"/>
                </a:solidFill>
                <a:latin typeface="+mn-lt"/>
                <a:ea typeface="+mn-ea"/>
                <a:cs typeface="+mn-cs"/>
              </a:rPr>
              <a:t>QA </a:t>
            </a:r>
            <a:r>
              <a:rPr lang="ru-RU" sz="1200" kern="1200" baseline="0" dirty="0" smtClean="0">
                <a:solidFill>
                  <a:schemeClr val="tx1"/>
                </a:solidFill>
                <a:latin typeface="+mn-lt"/>
                <a:ea typeface="+mn-ea"/>
                <a:cs typeface="+mn-cs"/>
              </a:rPr>
              <a:t>сообществом</a:t>
            </a:r>
            <a:r>
              <a:rPr lang="ru-RU" sz="1200" kern="1200" baseline="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56</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rtl="0"/>
            <a:r>
              <a:rPr lang="ru-RU" dirty="0" smtClean="0"/>
              <a:t>Давайте поговорим о том, как </a:t>
            </a:r>
            <a:r>
              <a:rPr lang="ru-RU" dirty="0" err="1" smtClean="0"/>
              <a:t>коммуницировать</a:t>
            </a:r>
            <a:r>
              <a:rPr lang="ru-RU" dirty="0" smtClean="0"/>
              <a:t> с руководством (вашего проекта, вашей</a:t>
            </a:r>
            <a:r>
              <a:rPr lang="ru-RU" baseline="0" dirty="0" smtClean="0"/>
              <a:t> компании).</a:t>
            </a:r>
            <a:endParaRPr lang="ru-RU" dirty="0" smtClean="0"/>
          </a:p>
          <a:p>
            <a:pPr rtl="0"/>
            <a:endParaRPr lang="ru-RU" dirty="0" smtClean="0"/>
          </a:p>
          <a:p>
            <a:pPr rtl="0"/>
            <a:r>
              <a:rPr lang="ru-RU" dirty="0" smtClean="0"/>
              <a:t>Очень важно представлять задачи команды тестирования и уметь разъяснять их смысл. В каждой компании команда тестирования - что-то свое. И</a:t>
            </a:r>
            <a:r>
              <a:rPr lang="ru-RU" baseline="0" dirty="0" smtClean="0"/>
              <a:t> часто</a:t>
            </a:r>
            <a:r>
              <a:rPr lang="ru-RU" dirty="0" smtClean="0"/>
              <a:t> от менеджмента и других </a:t>
            </a:r>
            <a:r>
              <a:rPr lang="ru-RU" dirty="0" err="1" smtClean="0"/>
              <a:t>стейкхолдеров</a:t>
            </a:r>
            <a:r>
              <a:rPr lang="ru-RU" dirty="0" smtClean="0"/>
              <a:t> </a:t>
            </a:r>
            <a:r>
              <a:rPr lang="ru-RU" dirty="0" smtClean="0"/>
              <a:t>приходиться </a:t>
            </a:r>
            <a:r>
              <a:rPr lang="ru-RU" dirty="0" smtClean="0"/>
              <a:t>слушать разные заблуждения. Например, когда команду тестирования принято считать отвечающей за качество. Или когда руководство считает, что все тесты должны быть автоматизированы - так тестирование будет обходиться дешевле. Сейчас очень много новых инструментов для тестирования. И менеджер, увидев интересную для него </a:t>
            </a:r>
            <a:r>
              <a:rPr lang="ru-RU" dirty="0" err="1" smtClean="0"/>
              <a:t>фичу</a:t>
            </a:r>
            <a:r>
              <a:rPr lang="ru-RU" dirty="0" smtClean="0"/>
              <a:t>, например, репорты в красивом формате, может на это </a:t>
            </a:r>
            <a:r>
              <a:rPr lang="ru-RU" dirty="0" err="1" smtClean="0"/>
              <a:t>купиться</a:t>
            </a:r>
            <a:r>
              <a:rPr lang="ru-RU" dirty="0" smtClean="0"/>
              <a:t>. Но не инструмент должен задавать тон тестированию, а тестирование должно выбирать инструменты под себя. У нас часто получается наоборот. </a:t>
            </a:r>
            <a:r>
              <a:rPr lang="ru-RU" dirty="0" smtClean="0"/>
              <a:t>Или </a:t>
            </a:r>
            <a:r>
              <a:rPr lang="ru-RU" dirty="0" smtClean="0"/>
              <a:t>когда вас просят собирать множество метрик, а потом их трактуют по-разному. Например, вас могут попросить посчитать количество </a:t>
            </a:r>
            <a:r>
              <a:rPr lang="ru-RU" dirty="0" err="1" smtClean="0"/>
              <a:t>багов</a:t>
            </a:r>
            <a:r>
              <a:rPr lang="ru-RU" dirty="0" smtClean="0"/>
              <a:t>, заведённых тестерами, а потом выдать премии на основе этих чисел.</a:t>
            </a:r>
          </a:p>
          <a:p>
            <a:pPr rtl="0"/>
            <a:endParaRPr lang="ru-RU" dirty="0" smtClean="0"/>
          </a:p>
          <a:p>
            <a:pPr rtl="0"/>
            <a:r>
              <a:rPr lang="ru-RU" dirty="0" smtClean="0"/>
              <a:t>Поэтому</a:t>
            </a:r>
            <a:r>
              <a:rPr lang="ru-RU" baseline="0" dirty="0" smtClean="0"/>
              <a:t> </a:t>
            </a:r>
            <a:r>
              <a:rPr lang="ru-RU" dirty="0" smtClean="0"/>
              <a:t>одной из задач и тестеров, и особенно </a:t>
            </a:r>
            <a:r>
              <a:rPr lang="ru-RU" dirty="0" err="1" smtClean="0"/>
              <a:t>тим</a:t>
            </a:r>
            <a:r>
              <a:rPr lang="ru-RU" dirty="0" smtClean="0"/>
              <a:t> </a:t>
            </a:r>
            <a:r>
              <a:rPr lang="ru-RU" dirty="0" err="1" smtClean="0"/>
              <a:t>лидов</a:t>
            </a:r>
            <a:r>
              <a:rPr lang="ru-RU" dirty="0" smtClean="0"/>
              <a:t> является разрушение этих мифов и формирование правильного восприятия тестирования. Это не так-то просто - запаситесь терпением.</a:t>
            </a:r>
          </a:p>
          <a:p>
            <a:pPr rtl="0"/>
            <a:endParaRPr lang="ru-RU" dirty="0" smtClean="0"/>
          </a:p>
          <a:p>
            <a:pPr rtl="0"/>
            <a:r>
              <a:rPr lang="ru-RU" dirty="0" smtClean="0"/>
              <a:t>Что </a:t>
            </a:r>
            <a:r>
              <a:rPr lang="ru-RU" dirty="0" smtClean="0"/>
              <a:t>еще можно посоветовать </a:t>
            </a:r>
            <a:r>
              <a:rPr lang="ru-RU" dirty="0" smtClean="0"/>
              <a:t>в этом случае?</a:t>
            </a:r>
          </a:p>
          <a:p>
            <a:pPr rtl="0"/>
            <a:endParaRPr lang="ru-RU" dirty="0" smtClean="0"/>
          </a:p>
          <a:p>
            <a:pPr rtl="0">
              <a:buFontTx/>
              <a:buChar char="-"/>
            </a:pPr>
            <a:r>
              <a:rPr lang="ru-RU" dirty="0" smtClean="0"/>
              <a:t> Проводите регулярные митинги с менеджментом. Раз в неделю, например. И потихоньку растолковывайте и задачи тестирования, и цели.</a:t>
            </a:r>
          </a:p>
          <a:p>
            <a:pPr rtl="0">
              <a:buFontTx/>
              <a:buNone/>
            </a:pPr>
            <a:r>
              <a:rPr lang="ru-RU" dirty="0" smtClean="0"/>
              <a:t>- Храните подходы к тому или иному виду тестирования на </a:t>
            </a:r>
            <a:r>
              <a:rPr lang="en-US" dirty="0" smtClean="0"/>
              <a:t>Confluence</a:t>
            </a:r>
            <a:r>
              <a:rPr lang="en-US" baseline="0" dirty="0" smtClean="0"/>
              <a:t> </a:t>
            </a:r>
            <a:r>
              <a:rPr lang="ru-RU" dirty="0" smtClean="0"/>
              <a:t>или на вики. Чтобы каждый желающий мог </a:t>
            </a:r>
            <a:r>
              <a:rPr lang="ru-RU" dirty="0" smtClean="0"/>
              <a:t>посмотреть</a:t>
            </a:r>
            <a:r>
              <a:rPr lang="ru-RU" baseline="0" dirty="0" smtClean="0"/>
              <a:t> и</a:t>
            </a:r>
            <a:r>
              <a:rPr lang="ru-RU" dirty="0" smtClean="0"/>
              <a:t> </a:t>
            </a:r>
            <a:r>
              <a:rPr lang="ru-RU" dirty="0" smtClean="0"/>
              <a:t>понять хотя бы основные моменты</a:t>
            </a:r>
            <a:r>
              <a:rPr lang="ru-RU" dirty="0" smtClean="0"/>
              <a:t>.</a:t>
            </a:r>
            <a:r>
              <a:rPr lang="ru-RU" dirty="0" smtClean="0"/>
              <a:t/>
            </a:r>
            <a:br>
              <a:rPr lang="ru-RU" dirty="0" smtClean="0"/>
            </a:br>
            <a:r>
              <a:rPr lang="ru-RU" dirty="0" smtClean="0"/>
              <a:t>- Проводите сессии, на которых вы показывает тот или иной тип тестирования. Полезным будет </a:t>
            </a:r>
            <a:r>
              <a:rPr lang="ru-RU" dirty="0" smtClean="0"/>
              <a:t>записывать </a:t>
            </a:r>
            <a:r>
              <a:rPr lang="ru-RU" dirty="0" smtClean="0"/>
              <a:t>эти </a:t>
            </a:r>
            <a:r>
              <a:rPr lang="ru-RU" dirty="0" smtClean="0"/>
              <a:t>сессии на видео.</a:t>
            </a:r>
            <a:endParaRPr lang="ru-RU" dirty="0" smtClean="0"/>
          </a:p>
          <a:p>
            <a:pPr rtl="0"/>
            <a:endParaRPr lang="ru-RU" dirty="0" smtClean="0"/>
          </a:p>
          <a:p>
            <a:pPr rtl="0"/>
            <a:r>
              <a:rPr lang="ru-RU" dirty="0" smtClean="0"/>
              <a:t>Кроме того, нужно стараться получить информацию о том, как принести больше пользы. Если вам так повезло и ПМ сам пришел и спросил, как можно сделать тестирование лучше - подготовьте презентацию, чтобы там было самое главное. И не перегружайте ее деталями.</a:t>
            </a:r>
          </a:p>
          <a:p>
            <a:pPr rtl="0"/>
            <a:endParaRPr lang="ru-RU" dirty="0" smtClean="0"/>
          </a:p>
          <a:p>
            <a:pPr rtl="0"/>
            <a:r>
              <a:rPr lang="ru-RU" dirty="0" smtClean="0"/>
              <a:t>Ещё один способ мотивировать начальство на какие-то</a:t>
            </a:r>
            <a:r>
              <a:rPr lang="ru-RU" baseline="0" dirty="0" smtClean="0"/>
              <a:t> изменения - </a:t>
            </a:r>
            <a:r>
              <a:rPr lang="ru-RU" dirty="0" smtClean="0"/>
              <a:t>показать пример.</a:t>
            </a:r>
            <a:r>
              <a:rPr lang="ru-RU" baseline="0" dirty="0" smtClean="0"/>
              <a:t> </a:t>
            </a:r>
            <a:r>
              <a:rPr lang="ru-RU" dirty="0" smtClean="0"/>
              <a:t>Например, когда вы хотите набрать в команду человека, который пишет полезные</a:t>
            </a:r>
            <a:r>
              <a:rPr lang="ru-RU" baseline="0" dirty="0" smtClean="0"/>
              <a:t> утилиты</a:t>
            </a:r>
            <a:r>
              <a:rPr lang="ru-RU" dirty="0" smtClean="0"/>
              <a:t> на </a:t>
            </a:r>
            <a:r>
              <a:rPr lang="ru-RU" dirty="0" smtClean="0"/>
              <a:t>Питоне</a:t>
            </a:r>
            <a:r>
              <a:rPr lang="ru-RU" baseline="0" dirty="0" smtClean="0"/>
              <a:t> -</a:t>
            </a:r>
            <a:r>
              <a:rPr lang="ru-RU" dirty="0" smtClean="0"/>
              <a:t> сделайте </a:t>
            </a:r>
            <a:r>
              <a:rPr lang="ru-RU" dirty="0" smtClean="0"/>
              <a:t>пример такой </a:t>
            </a:r>
            <a:r>
              <a:rPr lang="ru-RU" dirty="0" smtClean="0"/>
              <a:t>утилиты, </a:t>
            </a:r>
            <a:r>
              <a:rPr lang="ru-RU" dirty="0" smtClean="0"/>
              <a:t>продемонстрируйте вашу работу с ней и без нее – так будет легче донести до руководства</a:t>
            </a:r>
            <a:r>
              <a:rPr lang="ru-RU" baseline="0" dirty="0" smtClean="0"/>
              <a:t> важность предлагаемого вами изменения</a:t>
            </a:r>
            <a:r>
              <a:rPr lang="ru-RU" dirty="0" smtClean="0"/>
              <a:t>.</a:t>
            </a:r>
          </a:p>
        </p:txBody>
      </p:sp>
      <p:sp>
        <p:nvSpPr>
          <p:cNvPr id="4" name="Номер слайда 3"/>
          <p:cNvSpPr>
            <a:spLocks noGrp="1"/>
          </p:cNvSpPr>
          <p:nvPr>
            <p:ph type="sldNum" sz="quarter" idx="10"/>
          </p:nvPr>
        </p:nvSpPr>
        <p:spPr/>
        <p:txBody>
          <a:bodyPr/>
          <a:lstStyle/>
          <a:p>
            <a:fld id="{7E9BFFF9-135F-4E95-97DB-C652914293AA}" type="slidenum">
              <a:rPr lang="ru-RU" smtClean="0"/>
              <a:pPr/>
              <a:t>57</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Раз уж мы затронули тему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 давайте ее рассмотрим напоследок.</a:t>
            </a:r>
            <a:r>
              <a:rPr lang="en-US"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Как </a:t>
            </a:r>
            <a:r>
              <a:rPr lang="ru-RU" sz="1200" kern="1200" dirty="0" err="1" smtClean="0">
                <a:solidFill>
                  <a:schemeClr val="tx1"/>
                </a:solidFill>
                <a:latin typeface="+mn-lt"/>
                <a:ea typeface="+mn-ea"/>
                <a:cs typeface="+mn-cs"/>
              </a:rPr>
              <a:t>коммуницировать</a:t>
            </a:r>
            <a:r>
              <a:rPr lang="ru-RU" sz="1200" kern="1200" dirty="0" smtClean="0">
                <a:solidFill>
                  <a:schemeClr val="tx1"/>
                </a:solidFill>
                <a:latin typeface="+mn-lt"/>
                <a:ea typeface="+mn-ea"/>
                <a:cs typeface="+mn-cs"/>
              </a:rPr>
              <a:t> с сообществом своих коллег по профессии?</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Можно никак, потому что в нерабочее время думать о рабочем – нехорошо. Что тоже верно </a:t>
            </a:r>
            <a:r>
              <a:rPr lang="ru-RU" sz="1200" kern="1200" dirty="0" smtClean="0">
                <a:solidFill>
                  <a:schemeClr val="tx1"/>
                </a:solidFill>
                <a:latin typeface="+mn-lt"/>
                <a:ea typeface="+mn-ea"/>
                <a:cs typeface="+mn-cs"/>
                <a:sym typeface="Wingdings"/>
              </a:rPr>
              <a:t></a:t>
            </a:r>
            <a:endParaRPr lang="en-US"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 можно ездить на конференции, знакомиться, слушать доклады. Можно вести </a:t>
            </a:r>
            <a:r>
              <a:rPr lang="ru-RU" sz="1200" kern="1200" dirty="0" err="1" smtClean="0">
                <a:solidFill>
                  <a:schemeClr val="tx1"/>
                </a:solidFill>
                <a:latin typeface="+mn-lt"/>
                <a:ea typeface="+mn-ea"/>
                <a:cs typeface="+mn-cs"/>
              </a:rPr>
              <a:t>блог</a:t>
            </a:r>
            <a:r>
              <a:rPr lang="ru-RU" sz="1200" kern="1200" dirty="0" smtClean="0">
                <a:solidFill>
                  <a:schemeClr val="tx1"/>
                </a:solidFill>
                <a:latin typeface="+mn-lt"/>
                <a:ea typeface="+mn-ea"/>
                <a:cs typeface="+mn-cs"/>
              </a:rPr>
              <a:t>. Но многие </a:t>
            </a:r>
            <a:r>
              <a:rPr lang="ru-RU" sz="1200" kern="1200" dirty="0" smtClean="0">
                <a:solidFill>
                  <a:schemeClr val="tx1"/>
                </a:solidFill>
                <a:latin typeface="+mn-lt"/>
                <a:ea typeface="+mn-ea"/>
                <a:cs typeface="+mn-cs"/>
              </a:rPr>
              <a:t>считают это </a:t>
            </a:r>
            <a:r>
              <a:rPr lang="ru-RU" sz="1200" kern="1200" dirty="0" smtClean="0">
                <a:solidFill>
                  <a:schemeClr val="tx1"/>
                </a:solidFill>
                <a:latin typeface="+mn-lt"/>
                <a:ea typeface="+mn-ea"/>
                <a:cs typeface="+mn-cs"/>
              </a:rPr>
              <a:t>баловством и чем-то</a:t>
            </a:r>
            <a:r>
              <a:rPr lang="ru-RU" sz="1200" kern="1200" baseline="0" dirty="0" smtClean="0">
                <a:solidFill>
                  <a:schemeClr val="tx1"/>
                </a:solidFill>
                <a:latin typeface="+mn-lt"/>
                <a:ea typeface="+mn-ea"/>
                <a:cs typeface="+mn-cs"/>
              </a:rPr>
              <a:t> ненужным</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Каждому свое.</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Я так не считаю, иначе бы сюда не приехал. Я не считаю конференции местом, где народ только </a:t>
            </a:r>
            <a:r>
              <a:rPr lang="ru-RU" sz="1200" kern="1200" dirty="0" err="1" smtClean="0">
                <a:solidFill>
                  <a:schemeClr val="tx1"/>
                </a:solidFill>
                <a:latin typeface="+mn-lt"/>
                <a:ea typeface="+mn-ea"/>
                <a:cs typeface="+mn-cs"/>
              </a:rPr>
              <a:t>тусуется</a:t>
            </a:r>
            <a:r>
              <a:rPr lang="ru-RU" sz="1200" kern="1200" dirty="0" smtClean="0">
                <a:solidFill>
                  <a:schemeClr val="tx1"/>
                </a:solidFill>
                <a:latin typeface="+mn-lt"/>
                <a:ea typeface="+mn-ea"/>
                <a:cs typeface="+mn-cs"/>
              </a:rPr>
              <a:t> и не получает полезных знаний</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sym typeface="Wingding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Лично для меня общение с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 это выполнение личных целей</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раскрою карты</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Отличная тренировка </a:t>
            </a:r>
            <a:r>
              <a:rPr lang="ru-RU" sz="1200" b="1" kern="1200" dirty="0" smtClean="0">
                <a:solidFill>
                  <a:schemeClr val="tx1"/>
                </a:solidFill>
                <a:latin typeface="+mn-lt"/>
                <a:ea typeface="+mn-ea"/>
                <a:cs typeface="+mn-cs"/>
              </a:rPr>
              <a:t>публичных выступлений</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Взять к примеру этот доклад.</a:t>
            </a:r>
          </a:p>
          <a:p>
            <a:pPr lvl="0"/>
            <a:r>
              <a:rPr lang="ru-RU" sz="1200" b="1" kern="1200" dirty="0" smtClean="0">
                <a:solidFill>
                  <a:schemeClr val="tx1"/>
                </a:solidFill>
                <a:latin typeface="+mn-lt"/>
                <a:ea typeface="+mn-ea"/>
                <a:cs typeface="+mn-cs"/>
              </a:rPr>
              <a:t>Серьезное </a:t>
            </a:r>
            <a:r>
              <a:rPr lang="ru-RU" sz="1200" b="1" kern="1200" dirty="0" err="1" smtClean="0">
                <a:solidFill>
                  <a:schemeClr val="tx1"/>
                </a:solidFill>
                <a:latin typeface="+mn-lt"/>
                <a:ea typeface="+mn-ea"/>
                <a:cs typeface="+mn-cs"/>
              </a:rPr>
              <a:t>прокачивание</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скилов</a:t>
            </a:r>
            <a:r>
              <a:rPr lang="ru-RU" sz="1200" b="1" kern="1200" dirty="0" smtClean="0">
                <a:solidFill>
                  <a:schemeClr val="tx1"/>
                </a:solidFill>
                <a:latin typeface="+mn-lt"/>
                <a:ea typeface="+mn-ea"/>
                <a:cs typeface="+mn-cs"/>
              </a:rPr>
              <a:t> письменных коммуникаций</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Блоги</a:t>
            </a:r>
            <a:r>
              <a:rPr lang="ru-RU" sz="1200" kern="1200" dirty="0" smtClean="0">
                <a:solidFill>
                  <a:schemeClr val="tx1"/>
                </a:solidFill>
                <a:latin typeface="+mn-lt"/>
                <a:ea typeface="+mn-ea"/>
                <a:cs typeface="+mn-cs"/>
              </a:rPr>
              <a:t>, подготовка к докладам, даже сообщения в </a:t>
            </a:r>
            <a:r>
              <a:rPr lang="ru-RU" sz="1200" kern="1200" dirty="0" err="1" smtClean="0">
                <a:solidFill>
                  <a:schemeClr val="tx1"/>
                </a:solidFill>
                <a:latin typeface="+mn-lt"/>
                <a:ea typeface="+mn-ea"/>
                <a:cs typeface="+mn-cs"/>
              </a:rPr>
              <a:t>твиттере</a:t>
            </a:r>
            <a:r>
              <a:rPr lang="ru-RU" sz="1200" kern="1200" dirty="0" smtClean="0">
                <a:solidFill>
                  <a:schemeClr val="tx1"/>
                </a:solidFill>
                <a:latin typeface="+mn-lt"/>
                <a:ea typeface="+mn-ea"/>
                <a:cs typeface="+mn-cs"/>
              </a:rPr>
              <a:t>, которые нужно сократить до 140 знаков. Все это идет на пользу тому, как я пишу.</a:t>
            </a:r>
          </a:p>
          <a:p>
            <a:pPr lvl="0"/>
            <a:r>
              <a:rPr lang="ru-RU" sz="1200" b="1" kern="1200" dirty="0" smtClean="0">
                <a:solidFill>
                  <a:schemeClr val="tx1"/>
                </a:solidFill>
                <a:latin typeface="+mn-lt"/>
                <a:ea typeface="+mn-ea"/>
                <a:cs typeface="+mn-cs"/>
              </a:rPr>
              <a:t>Общая осведомленность о том, какие продукты сейчас популярны, какие техники народ использует</a:t>
            </a:r>
            <a:r>
              <a:rPr lang="ru-RU" sz="1200" kern="1200" dirty="0" smtClean="0">
                <a:solidFill>
                  <a:schemeClr val="tx1"/>
                </a:solidFill>
                <a:latin typeface="+mn-lt"/>
                <a:ea typeface="+mn-ea"/>
                <a:cs typeface="+mn-cs"/>
              </a:rPr>
              <a:t>. Если честно, я не стремлюсь вникать и погружаться в детали той или иной методики или </a:t>
            </a:r>
            <a:r>
              <a:rPr lang="ru-RU" sz="1200" kern="1200" dirty="0" err="1" smtClean="0">
                <a:solidFill>
                  <a:schemeClr val="tx1"/>
                </a:solidFill>
                <a:latin typeface="+mn-lt"/>
                <a:ea typeface="+mn-ea"/>
                <a:cs typeface="+mn-cs"/>
              </a:rPr>
              <a:t>тулзы</a:t>
            </a:r>
            <a:r>
              <a:rPr lang="ru-RU" sz="1200" kern="1200" dirty="0" smtClean="0">
                <a:solidFill>
                  <a:schemeClr val="tx1"/>
                </a:solidFill>
                <a:latin typeface="+mn-lt"/>
                <a:ea typeface="+mn-ea"/>
                <a:cs typeface="+mn-cs"/>
              </a:rPr>
              <a:t> для тестирования. Но когда по работе мне придется решать подобные задачи – я уже знаю, с чего начать.</a:t>
            </a:r>
          </a:p>
          <a:p>
            <a:pPr lvl="0"/>
            <a:r>
              <a:rPr lang="ru-RU" sz="1200" b="1" kern="1200" dirty="0" smtClean="0">
                <a:solidFill>
                  <a:schemeClr val="tx1"/>
                </a:solidFill>
                <a:latin typeface="+mn-lt"/>
                <a:ea typeface="+mn-ea"/>
                <a:cs typeface="+mn-cs"/>
              </a:rPr>
              <a:t>Мощный импульс мотивации</a:t>
            </a:r>
            <a:r>
              <a:rPr lang="ru-RU" sz="1200" kern="1200" dirty="0" smtClean="0">
                <a:solidFill>
                  <a:schemeClr val="tx1"/>
                </a:solidFill>
                <a:latin typeface="+mn-lt"/>
                <a:ea typeface="+mn-ea"/>
                <a:cs typeface="+mn-cs"/>
              </a:rPr>
              <a:t>. Наверное, я странный человек, но ничто не мотивирует меня больше, чем хорошее сообщение в </a:t>
            </a:r>
            <a:r>
              <a:rPr lang="ru-RU" sz="1200" kern="1200" dirty="0" err="1" smtClean="0">
                <a:solidFill>
                  <a:schemeClr val="tx1"/>
                </a:solidFill>
                <a:latin typeface="+mn-lt"/>
                <a:ea typeface="+mn-ea"/>
                <a:cs typeface="+mn-cs"/>
              </a:rPr>
              <a:t>блоге</a:t>
            </a:r>
            <a:r>
              <a:rPr lang="ru-RU" sz="1200" kern="1200" dirty="0" smtClean="0">
                <a:solidFill>
                  <a:schemeClr val="tx1"/>
                </a:solidFill>
                <a:latin typeface="+mn-lt"/>
                <a:ea typeface="+mn-ea"/>
                <a:cs typeface="+mn-cs"/>
              </a:rPr>
              <a:t>, хороший доклад на конференции, живое общение с людьми, заряженными такой энергией и интересом, как все мы здесь.</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Думаю, для вас это тоже что-то значит. И вы меня </a:t>
            </a:r>
            <a:r>
              <a:rPr lang="ru-RU" sz="1200" kern="1200" dirty="0" smtClean="0">
                <a:solidFill>
                  <a:schemeClr val="tx1"/>
                </a:solidFill>
                <a:latin typeface="+mn-lt"/>
                <a:ea typeface="+mn-ea"/>
                <a:cs typeface="+mn-cs"/>
              </a:rPr>
              <a:t>в этом понимаете.</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58</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Итак, давайте подведем итоги.</a:t>
            </a:r>
          </a:p>
          <a:p>
            <a:endParaRPr lang="ru-RU" dirty="0" smtClean="0"/>
          </a:p>
          <a:p>
            <a:r>
              <a:rPr lang="ru-RU" dirty="0" smtClean="0"/>
              <a:t>Мы с вами рассмотрели</a:t>
            </a:r>
            <a:r>
              <a:rPr lang="ru-RU" baseline="0" dirty="0" smtClean="0"/>
              <a:t> разные уровни коммуникаций, на которых происходит взаимодействие в </a:t>
            </a:r>
            <a:r>
              <a:rPr lang="en-US" baseline="0" dirty="0" smtClean="0"/>
              <a:t>IT </a:t>
            </a:r>
            <a:r>
              <a:rPr lang="ru-RU" baseline="0" dirty="0" smtClean="0"/>
              <a:t>компаниях.</a:t>
            </a:r>
          </a:p>
          <a:p>
            <a:endParaRPr lang="ru-RU" baseline="0" dirty="0" smtClean="0"/>
          </a:p>
          <a:p>
            <a:r>
              <a:rPr lang="ru-RU" baseline="0" dirty="0" smtClean="0"/>
              <a:t>Больше всего внимания мы уделили взаимодействиям на уровне тестера и руководителя команды </a:t>
            </a:r>
            <a:r>
              <a:rPr lang="ru-RU" baseline="0" dirty="0" err="1" smtClean="0"/>
              <a:t>тестировщиков</a:t>
            </a:r>
            <a:r>
              <a:rPr lang="ru-RU" baseline="0" dirty="0" smtClean="0"/>
              <a:t>.</a:t>
            </a:r>
          </a:p>
          <a:p>
            <a:endParaRPr lang="ru-RU" baseline="0" dirty="0" smtClean="0"/>
          </a:p>
          <a:p>
            <a:r>
              <a:rPr lang="ru-RU" baseline="0" dirty="0" smtClean="0"/>
              <a:t>Одними </a:t>
            </a:r>
            <a:r>
              <a:rPr lang="ru-RU" baseline="0" dirty="0" smtClean="0"/>
              <a:t>из основных коммуникативных навыков и для тестера, и для </a:t>
            </a:r>
            <a:r>
              <a:rPr lang="ru-RU" baseline="0" dirty="0" err="1" smtClean="0"/>
              <a:t>тим</a:t>
            </a:r>
            <a:r>
              <a:rPr lang="ru-RU" baseline="0" dirty="0" smtClean="0"/>
              <a:t> </a:t>
            </a:r>
            <a:r>
              <a:rPr lang="ru-RU" baseline="0" dirty="0" err="1" smtClean="0"/>
              <a:t>лида</a:t>
            </a:r>
            <a:r>
              <a:rPr lang="ru-RU" baseline="0" dirty="0" smtClean="0"/>
              <a:t> </a:t>
            </a:r>
            <a:r>
              <a:rPr lang="ru-RU" baseline="0" dirty="0" smtClean="0"/>
              <a:t>являются </a:t>
            </a:r>
            <a:r>
              <a:rPr lang="ru-RU" baseline="0" dirty="0" smtClean="0"/>
              <a:t>владение письменными коммуникациями, умение слушать и задавать вопросы, умение проводить митинги и участвовать в них с пользой. От руководителя, как правило, требуется больше </a:t>
            </a:r>
            <a:r>
              <a:rPr lang="ru-RU" baseline="0" dirty="0" err="1" smtClean="0"/>
              <a:t>коммуницировать</a:t>
            </a:r>
            <a:r>
              <a:rPr lang="ru-RU" baseline="0" dirty="0" smtClean="0"/>
              <a:t>, поэтому у него добавляются новые навыки общения – мотивация, наставничество, взаимодействие с менеджментом, ведение переговоров.</a:t>
            </a:r>
          </a:p>
          <a:p>
            <a:endParaRPr lang="ru-RU" baseline="0" dirty="0" smtClean="0"/>
          </a:p>
          <a:p>
            <a:r>
              <a:rPr lang="ru-RU" baseline="0" dirty="0" smtClean="0"/>
              <a:t>В заключение хочу повторить мысль, озвученную в начале доклада: «От нас самих - от </a:t>
            </a:r>
            <a:r>
              <a:rPr lang="ru-RU" baseline="0" dirty="0" err="1" smtClean="0"/>
              <a:t>тестировщика</a:t>
            </a:r>
            <a:r>
              <a:rPr lang="ru-RU" baseline="0" dirty="0" smtClean="0"/>
              <a:t> и от команды тестирования - во многом зависит эффективность коммуникаций. Да, на эти коммуникации сильно влияет структура компании, ее процедуры, процессы. Но все-таки, в наших силах сделать </a:t>
            </a:r>
            <a:r>
              <a:rPr lang="ru-RU" baseline="0" dirty="0" smtClean="0"/>
              <a:t>эти </a:t>
            </a:r>
            <a:r>
              <a:rPr lang="ru-RU" baseline="0" dirty="0" smtClean="0"/>
              <a:t>взаимосвязи лучше».</a:t>
            </a:r>
          </a:p>
          <a:p>
            <a:endParaRPr lang="ru-RU" baseline="0" dirty="0" smtClean="0"/>
          </a:p>
          <a:p>
            <a:r>
              <a:rPr lang="ru-RU" baseline="0" dirty="0" smtClean="0"/>
              <a:t>Если помните, в начале доклада была показана картинка Вавилонской башни, строительство которой провалилось из-за плохих коммуникаций, когда строители заговорили на разных языках. Надеюсь, мой доклад поможет вашей команде избежать такой печальной участи.</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59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ru-RU" sz="1200" kern="1200" dirty="0" smtClean="0">
                <a:solidFill>
                  <a:schemeClr val="tx1"/>
                </a:solidFill>
                <a:latin typeface="+mn-lt"/>
                <a:ea typeface="+mn-ea"/>
                <a:cs typeface="+mn-cs"/>
              </a:rPr>
              <a:t>Давайте</a:t>
            </a:r>
            <a:r>
              <a:rPr lang="ru-RU" sz="1200" kern="1200" baseline="0" dirty="0" smtClean="0">
                <a:solidFill>
                  <a:schemeClr val="tx1"/>
                </a:solidFill>
                <a:latin typeface="+mn-lt"/>
                <a:ea typeface="+mn-ea"/>
                <a:cs typeface="+mn-cs"/>
              </a:rPr>
              <a:t> посмотрим, </a:t>
            </a:r>
            <a:r>
              <a:rPr lang="ru-RU" sz="1200" kern="1200" baseline="0" dirty="0" smtClean="0">
                <a:solidFill>
                  <a:schemeClr val="tx1"/>
                </a:solidFill>
                <a:latin typeface="+mn-lt"/>
                <a:ea typeface="+mn-ea"/>
                <a:cs typeface="+mn-cs"/>
              </a:rPr>
              <a:t>на каких уровнях мы обмениваемся информацией.</a:t>
            </a:r>
            <a:endParaRPr lang="ru-RU" sz="1200" dirty="0" smtClean="0">
              <a:latin typeface="+mn-lt"/>
              <a:ea typeface="Times New Roman"/>
            </a:endParaRPr>
          </a:p>
          <a:p>
            <a:endParaRPr lang="ru-RU" sz="1200" dirty="0" smtClean="0">
              <a:latin typeface="+mn-lt"/>
              <a:ea typeface="Times New Roman"/>
            </a:endParaRPr>
          </a:p>
          <a:p>
            <a:r>
              <a:rPr lang="ru-RU" sz="1200" dirty="0" smtClean="0">
                <a:latin typeface="+mn-lt"/>
                <a:ea typeface="Times New Roman"/>
              </a:rPr>
              <a:t>На схеме – структура простой компании, в которой есть разработка, тестирование, поддержка пользователей. Не все компании с такой простой схемой, обычно </a:t>
            </a:r>
            <a:r>
              <a:rPr lang="ru-RU" sz="1200" dirty="0" smtClean="0">
                <a:latin typeface="+mn-lt"/>
                <a:ea typeface="Times New Roman"/>
              </a:rPr>
              <a:t>все</a:t>
            </a:r>
            <a:r>
              <a:rPr lang="ru-RU" sz="1200" baseline="0" dirty="0" smtClean="0">
                <a:latin typeface="+mn-lt"/>
                <a:ea typeface="Times New Roman"/>
              </a:rPr>
              <a:t> сложнее</a:t>
            </a:r>
            <a:r>
              <a:rPr lang="ru-RU" sz="1200" dirty="0" smtClean="0">
                <a:latin typeface="+mn-lt"/>
                <a:ea typeface="Times New Roman"/>
              </a:rPr>
              <a:t>.</a:t>
            </a:r>
            <a:endParaRPr lang="en-US" sz="1200" dirty="0" smtClean="0">
              <a:latin typeface="+mn-lt"/>
              <a:ea typeface="Times New Roman"/>
            </a:endParaRPr>
          </a:p>
          <a:p>
            <a:endParaRPr lang="ru-RU" sz="1200" dirty="0" smtClean="0">
              <a:latin typeface="Times New Roman"/>
              <a:ea typeface="Times New Roman"/>
            </a:endParaRPr>
          </a:p>
          <a:p>
            <a:r>
              <a:rPr lang="ru-RU" sz="1200" dirty="0" smtClean="0">
                <a:latin typeface="Times New Roman"/>
                <a:ea typeface="Times New Roman"/>
              </a:rPr>
              <a:t>Я показал на</a:t>
            </a:r>
            <a:r>
              <a:rPr lang="ru-RU" sz="1200" baseline="0" dirty="0" smtClean="0">
                <a:latin typeface="Times New Roman"/>
                <a:ea typeface="Times New Roman"/>
              </a:rPr>
              <a:t> схеме </a:t>
            </a:r>
            <a:r>
              <a:rPr lang="ru-RU" sz="1200" baseline="0" dirty="0" err="1" smtClean="0">
                <a:latin typeface="Times New Roman"/>
                <a:ea typeface="Times New Roman"/>
              </a:rPr>
              <a:t>юзеров</a:t>
            </a:r>
            <a:r>
              <a:rPr lang="ru-RU" sz="1200" baseline="0" dirty="0" smtClean="0">
                <a:latin typeface="Times New Roman"/>
                <a:ea typeface="Times New Roman"/>
              </a:rPr>
              <a:t> – они обычно не входят в команду, но их роль очень важна. И сообщество </a:t>
            </a:r>
            <a:r>
              <a:rPr lang="ru-RU" sz="1200" baseline="0" dirty="0" err="1" smtClean="0">
                <a:latin typeface="Times New Roman"/>
                <a:ea typeface="Times New Roman"/>
              </a:rPr>
              <a:t>тестировщиков</a:t>
            </a:r>
            <a:r>
              <a:rPr lang="ru-RU" sz="1200" baseline="0" dirty="0" smtClean="0">
                <a:latin typeface="Times New Roman"/>
                <a:ea typeface="Times New Roman"/>
              </a:rPr>
              <a:t> тоже показано </a:t>
            </a:r>
            <a:r>
              <a:rPr lang="ru-RU" sz="1200" baseline="0" dirty="0" smtClean="0">
                <a:latin typeface="Times New Roman"/>
                <a:ea typeface="Times New Roman"/>
              </a:rPr>
              <a:t>на картинке</a:t>
            </a:r>
            <a:r>
              <a:rPr lang="ru-RU" sz="1200" baseline="0" dirty="0" smtClean="0">
                <a:latin typeface="Times New Roman"/>
                <a:ea typeface="Times New Roman"/>
              </a:rPr>
              <a:t>. Это уже не часть команды, но я </a:t>
            </a:r>
            <a:r>
              <a:rPr lang="ru-RU" sz="1200" baseline="0" dirty="0" smtClean="0">
                <a:latin typeface="Times New Roman"/>
                <a:ea typeface="Times New Roman"/>
              </a:rPr>
              <a:t>тоже расскажу </a:t>
            </a:r>
            <a:r>
              <a:rPr lang="ru-RU" sz="1200" baseline="0" dirty="0" smtClean="0">
                <a:latin typeface="Times New Roman"/>
                <a:ea typeface="Times New Roman"/>
              </a:rPr>
              <a:t>об этом в докладе.</a:t>
            </a:r>
            <a:endParaRPr lang="ru-RU" sz="1200" dirty="0" smtClean="0">
              <a:latin typeface="Times New Roman"/>
              <a:ea typeface="Times New Roman"/>
            </a:endParaRPr>
          </a:p>
          <a:p>
            <a:endParaRPr lang="ru-RU" sz="1200" dirty="0" smtClean="0">
              <a:latin typeface="Times New Roman"/>
              <a:ea typeface="Times New Roman"/>
            </a:endParaRPr>
          </a:p>
          <a:p>
            <a:r>
              <a:rPr lang="ru-RU" sz="1200" baseline="0" dirty="0" smtClean="0">
                <a:latin typeface="+mn-lt"/>
                <a:ea typeface="Times New Roman"/>
              </a:rPr>
              <a:t>Коммуникации и обмен информацией происходят между всеми участниками. Но нам интересны прежде всего коммуникации, в которых участвуют </a:t>
            </a:r>
            <a:r>
              <a:rPr lang="ru-RU" sz="1200" baseline="0" dirty="0" err="1" smtClean="0">
                <a:latin typeface="+mn-lt"/>
                <a:ea typeface="Times New Roman"/>
              </a:rPr>
              <a:t>тестировщики</a:t>
            </a:r>
            <a:r>
              <a:rPr lang="ru-RU" sz="1200" baseline="0" dirty="0" smtClean="0">
                <a:latin typeface="+mn-lt"/>
                <a:ea typeface="Times New Roman"/>
              </a:rPr>
              <a:t>:</a:t>
            </a:r>
            <a:endParaRPr lang="ru-RU" sz="1200" dirty="0" smtClean="0">
              <a:latin typeface="+mn-lt"/>
              <a:ea typeface="Times New Roman"/>
            </a:endParaRPr>
          </a:p>
          <a:p>
            <a:endParaRPr lang="ru-RU" sz="1200" dirty="0" smtClean="0">
              <a:latin typeface="+mn-lt"/>
              <a:ea typeface="Times New Roman"/>
            </a:endParaRPr>
          </a:p>
          <a:p>
            <a:r>
              <a:rPr lang="ru-RU" sz="1200" dirty="0" smtClean="0">
                <a:latin typeface="+mn-lt"/>
                <a:ea typeface="Times New Roman"/>
              </a:rPr>
              <a:t>Внутри </a:t>
            </a:r>
            <a:r>
              <a:rPr lang="en-US" sz="1200" dirty="0" smtClean="0">
                <a:latin typeface="+mn-lt"/>
                <a:ea typeface="Times New Roman"/>
              </a:rPr>
              <a:t>QA </a:t>
            </a:r>
            <a:r>
              <a:rPr lang="ru-RU" sz="1200" dirty="0" smtClean="0">
                <a:latin typeface="+mn-lt"/>
                <a:ea typeface="Times New Roman"/>
              </a:rPr>
              <a:t>команды передается:</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Информация по задачам:</a:t>
            </a:r>
            <a:r>
              <a:rPr lang="ru-RU" sz="1200" baseline="0" dirty="0" smtClean="0">
                <a:latin typeface="+mn-lt"/>
                <a:ea typeface="Times New Roman"/>
              </a:rPr>
              <a:t> приоритет задач, прогресс работы, оценки, сроки, проблемы.</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Опыт и знания продукта</a:t>
            </a:r>
            <a:r>
              <a:rPr lang="ru-RU" sz="1200" baseline="0" dirty="0" smtClean="0">
                <a:latin typeface="+mn-lt"/>
                <a:ea typeface="Times New Roman"/>
              </a:rPr>
              <a:t> -</a:t>
            </a:r>
            <a:r>
              <a:rPr lang="ru-RU" sz="1200" dirty="0" smtClean="0">
                <a:latin typeface="+mn-lt"/>
                <a:ea typeface="Times New Roman"/>
              </a:rPr>
              <a:t> в форме тест кейсов,</a:t>
            </a:r>
            <a:r>
              <a:rPr lang="ru-RU" sz="1200" baseline="0" dirty="0" smtClean="0">
                <a:latin typeface="+mn-lt"/>
                <a:ea typeface="Times New Roman"/>
              </a:rPr>
              <a:t> мануалов и других артефактов.</a:t>
            </a:r>
            <a:endParaRPr lang="ru-RU" sz="1200" dirty="0" smtClean="0">
              <a:latin typeface="+mn-lt"/>
              <a:ea typeface="Times New Roman"/>
            </a:endParaRPr>
          </a:p>
          <a:p>
            <a:endParaRPr lang="ru-RU" sz="1200" dirty="0" smtClean="0">
              <a:latin typeface="+mn-lt"/>
              <a:ea typeface="Times New Roman"/>
            </a:endParaRPr>
          </a:p>
          <a:p>
            <a:r>
              <a:rPr lang="ru-RU" sz="1200" dirty="0" smtClean="0">
                <a:latin typeface="+mn-lt"/>
                <a:ea typeface="Times New Roman"/>
              </a:rPr>
              <a:t>Между</a:t>
            </a:r>
            <a:r>
              <a:rPr lang="ru-RU" sz="1200" baseline="0" dirty="0" smtClean="0">
                <a:latin typeface="+mn-lt"/>
                <a:ea typeface="Times New Roman"/>
              </a:rPr>
              <a:t> </a:t>
            </a:r>
            <a:r>
              <a:rPr lang="en-US" sz="1200" dirty="0" smtClean="0">
                <a:latin typeface="+mn-lt"/>
                <a:ea typeface="Times New Roman"/>
              </a:rPr>
              <a:t>QA </a:t>
            </a:r>
            <a:r>
              <a:rPr lang="ru-RU" sz="1200" dirty="0" smtClean="0">
                <a:latin typeface="+mn-lt"/>
                <a:ea typeface="Times New Roman"/>
              </a:rPr>
              <a:t>и</a:t>
            </a:r>
            <a:r>
              <a:rPr lang="en-US" sz="1200" dirty="0" smtClean="0">
                <a:latin typeface="+mn-lt"/>
                <a:ea typeface="Times New Roman"/>
              </a:rPr>
              <a:t> DEV:</a:t>
            </a:r>
            <a:endParaRPr lang="ru-RU" sz="1200" dirty="0" smtClean="0">
              <a:latin typeface="Times New Roman"/>
              <a:ea typeface="Times New Roman"/>
            </a:endParaRPr>
          </a:p>
          <a:p>
            <a:pPr marL="342900" lvl="0" indent="-342900">
              <a:buFont typeface="Symbol"/>
              <a:buChar char=""/>
            </a:pPr>
            <a:r>
              <a:rPr lang="en-US" sz="1200" dirty="0" smtClean="0">
                <a:latin typeface="+mn-lt"/>
                <a:ea typeface="Times New Roman"/>
              </a:rPr>
              <a:t>Feedback</a:t>
            </a:r>
            <a:r>
              <a:rPr lang="ru-RU" sz="1200" dirty="0" smtClean="0">
                <a:latin typeface="+mn-lt"/>
                <a:ea typeface="Times New Roman"/>
              </a:rPr>
              <a:t>:</a:t>
            </a:r>
            <a:r>
              <a:rPr lang="en-US" sz="1200" dirty="0" smtClean="0">
                <a:latin typeface="+mn-lt"/>
                <a:ea typeface="Times New Roman"/>
              </a:rPr>
              <a:t> </a:t>
            </a:r>
            <a:r>
              <a:rPr lang="ru-RU" sz="1200" dirty="0" smtClean="0">
                <a:latin typeface="+mn-lt"/>
                <a:ea typeface="Times New Roman"/>
              </a:rPr>
              <a:t>по</a:t>
            </a:r>
            <a:r>
              <a:rPr lang="ru-RU" sz="1200" baseline="0" dirty="0" smtClean="0">
                <a:latin typeface="+mn-lt"/>
                <a:ea typeface="Times New Roman"/>
              </a:rPr>
              <a:t> новым </a:t>
            </a:r>
            <a:r>
              <a:rPr lang="ru-RU" sz="1200" baseline="0" dirty="0" err="1" smtClean="0">
                <a:latin typeface="+mn-lt"/>
                <a:ea typeface="Times New Roman"/>
              </a:rPr>
              <a:t>фичам</a:t>
            </a:r>
            <a:r>
              <a:rPr lang="ru-RU" sz="1200" baseline="0" dirty="0" smtClean="0">
                <a:latin typeface="+mn-lt"/>
                <a:ea typeface="Times New Roman"/>
              </a:rPr>
              <a:t>, написанным</a:t>
            </a:r>
            <a:r>
              <a:rPr lang="ru-RU" sz="1200" dirty="0" smtClean="0">
                <a:latin typeface="+mn-lt"/>
                <a:ea typeface="Times New Roman"/>
              </a:rPr>
              <a:t> программистами - в форме </a:t>
            </a:r>
            <a:r>
              <a:rPr lang="ru-RU" sz="1200" dirty="0" err="1" smtClean="0">
                <a:latin typeface="+mn-lt"/>
                <a:ea typeface="Times New Roman"/>
              </a:rPr>
              <a:t>багов</a:t>
            </a:r>
            <a:r>
              <a:rPr lang="ru-RU" sz="1200" dirty="0" smtClean="0">
                <a:latin typeface="+mn-lt"/>
                <a:ea typeface="Times New Roman"/>
              </a:rPr>
              <a:t>, писем, разговоров.</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Знания о продукте</a:t>
            </a:r>
            <a:r>
              <a:rPr lang="ru-RU" sz="1200" baseline="0" dirty="0" smtClean="0">
                <a:latin typeface="+mn-lt"/>
                <a:ea typeface="Times New Roman"/>
              </a:rPr>
              <a:t> -</a:t>
            </a:r>
            <a:r>
              <a:rPr lang="ru-RU" sz="1200" dirty="0" smtClean="0">
                <a:latin typeface="+mn-lt"/>
                <a:ea typeface="Times New Roman"/>
              </a:rPr>
              <a:t> в форме вопросов</a:t>
            </a:r>
            <a:r>
              <a:rPr lang="ru-RU" sz="1200" baseline="0" dirty="0" smtClean="0">
                <a:latin typeface="+mn-lt"/>
                <a:ea typeface="Times New Roman"/>
              </a:rPr>
              <a:t> и</a:t>
            </a:r>
            <a:r>
              <a:rPr lang="ru-RU" sz="1200" dirty="0" smtClean="0">
                <a:latin typeface="+mn-lt"/>
                <a:ea typeface="Times New Roman"/>
              </a:rPr>
              <a:t> ответов, разговоров, </a:t>
            </a:r>
            <a:r>
              <a:rPr lang="ru-RU" sz="1200" baseline="0" dirty="0" smtClean="0">
                <a:latin typeface="+mn-lt"/>
                <a:ea typeface="Times New Roman"/>
              </a:rPr>
              <a:t>сессий по обмену опытом</a:t>
            </a:r>
            <a:r>
              <a:rPr lang="ru-RU" sz="1200" dirty="0" smtClean="0">
                <a:latin typeface="+mn-lt"/>
                <a:ea typeface="Times New Roman"/>
              </a:rPr>
              <a:t>.</a:t>
            </a:r>
            <a:endParaRPr lang="ru-RU" sz="1200" dirty="0" smtClean="0">
              <a:latin typeface="Times New Roman"/>
              <a:ea typeface="Times New Roman"/>
            </a:endParaRPr>
          </a:p>
          <a:p>
            <a:endParaRPr lang="ru-RU" sz="1200" dirty="0" smtClean="0">
              <a:latin typeface="+mn-lt"/>
              <a:ea typeface="Times New Roman"/>
            </a:endParaRPr>
          </a:p>
          <a:p>
            <a:r>
              <a:rPr lang="ru-RU" sz="1200" dirty="0" smtClean="0">
                <a:latin typeface="+mn-lt"/>
                <a:ea typeface="Times New Roman"/>
              </a:rPr>
              <a:t>Между </a:t>
            </a:r>
            <a:r>
              <a:rPr lang="en-US" sz="1200" dirty="0" smtClean="0">
                <a:latin typeface="+mn-lt"/>
                <a:ea typeface="Times New Roman"/>
              </a:rPr>
              <a:t>QA </a:t>
            </a:r>
            <a:r>
              <a:rPr lang="ru-RU" sz="1200" dirty="0" smtClean="0">
                <a:latin typeface="+mn-lt"/>
                <a:ea typeface="Times New Roman"/>
              </a:rPr>
              <a:t>и</a:t>
            </a:r>
            <a:r>
              <a:rPr lang="en-US" sz="1200" dirty="0" smtClean="0">
                <a:latin typeface="+mn-lt"/>
                <a:ea typeface="Times New Roman"/>
              </a:rPr>
              <a:t> PM:</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Более высокоуровневая информация</a:t>
            </a:r>
            <a:r>
              <a:rPr lang="ru-RU" sz="1200" baseline="0" dirty="0" smtClean="0">
                <a:latin typeface="+mn-lt"/>
                <a:ea typeface="Times New Roman"/>
              </a:rPr>
              <a:t> по задачам: </a:t>
            </a:r>
            <a:r>
              <a:rPr lang="ru-RU" sz="1200" dirty="0" smtClean="0">
                <a:latin typeface="+mn-lt"/>
                <a:ea typeface="Times New Roman"/>
              </a:rPr>
              <a:t>оценки, сроки.</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Миссия тестирования: </a:t>
            </a:r>
            <a:r>
              <a:rPr lang="ru-RU" sz="1200" baseline="0" dirty="0" smtClean="0">
                <a:latin typeface="+mn-lt"/>
                <a:ea typeface="Times New Roman"/>
              </a:rPr>
              <a:t>зачем мы тестируем, что мы ищем, в чем задача команды тестирования.</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Предложения по улучшению процесса.</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Метрики качества. Это довольно спорная</a:t>
            </a:r>
            <a:r>
              <a:rPr lang="ru-RU" sz="1200" baseline="0" dirty="0" smtClean="0">
                <a:latin typeface="+mn-lt"/>
                <a:ea typeface="Times New Roman"/>
              </a:rPr>
              <a:t> тема, потому что с помощью количественных показателей тяжело передать такую сложную вещь, как качество.</a:t>
            </a:r>
            <a:endParaRPr lang="ru-RU" sz="1200" dirty="0" smtClean="0">
              <a:latin typeface="Times New Roman"/>
              <a:ea typeface="Times New Roman"/>
            </a:endParaRPr>
          </a:p>
          <a:p>
            <a:endParaRPr lang="ru-RU" sz="1200" dirty="0" smtClean="0">
              <a:latin typeface="+mn-lt"/>
              <a:ea typeface="Times New Roman"/>
            </a:endParaRPr>
          </a:p>
          <a:p>
            <a:r>
              <a:rPr lang="en-US" sz="1200" dirty="0" smtClean="0">
                <a:latin typeface="+mn-lt"/>
                <a:ea typeface="Times New Roman"/>
              </a:rPr>
              <a:t>QA </a:t>
            </a:r>
            <a:r>
              <a:rPr lang="ru-RU" sz="1200" dirty="0" smtClean="0">
                <a:latin typeface="+mn-lt"/>
                <a:ea typeface="Times New Roman"/>
              </a:rPr>
              <a:t>и</a:t>
            </a:r>
            <a:r>
              <a:rPr lang="en-US" sz="1200" dirty="0" smtClean="0">
                <a:latin typeface="+mn-lt"/>
                <a:ea typeface="Times New Roman"/>
              </a:rPr>
              <a:t> </a:t>
            </a:r>
            <a:r>
              <a:rPr lang="ru-RU" sz="1200" dirty="0" smtClean="0">
                <a:latin typeface="+mn-lt"/>
                <a:ea typeface="Times New Roman"/>
              </a:rPr>
              <a:t>пользователи</a:t>
            </a:r>
            <a:r>
              <a:rPr lang="en-US" sz="1200" dirty="0" smtClean="0">
                <a:latin typeface="+mn-lt"/>
                <a:ea typeface="Times New Roman"/>
              </a:rPr>
              <a:t>:</a:t>
            </a:r>
            <a:endParaRPr lang="ru-RU" sz="1200" dirty="0" smtClean="0">
              <a:latin typeface="Times New Roman"/>
              <a:ea typeface="Times New Roman"/>
            </a:endParaRPr>
          </a:p>
          <a:p>
            <a:pPr marL="342900" lvl="0" indent="-342900">
              <a:buFont typeface="Symbol"/>
              <a:buChar char=""/>
            </a:pPr>
            <a:r>
              <a:rPr lang="ru-RU" sz="1200" dirty="0" smtClean="0">
                <a:latin typeface="+mn-lt"/>
                <a:ea typeface="Times New Roman"/>
              </a:rPr>
              <a:t>Особенности работы продукта.</a:t>
            </a:r>
          </a:p>
          <a:p>
            <a:pPr marL="342900" lvl="0" indent="-342900">
              <a:buFont typeface="Symbol"/>
              <a:buChar char=""/>
            </a:pPr>
            <a:r>
              <a:rPr lang="ru-RU" sz="1200" dirty="0" smtClean="0">
                <a:latin typeface="+mn-lt"/>
                <a:ea typeface="Times New Roman"/>
              </a:rPr>
              <a:t>Информация о проблемах</a:t>
            </a:r>
            <a:r>
              <a:rPr lang="ru-RU" sz="1200" baseline="0" dirty="0" smtClean="0">
                <a:latin typeface="+mn-lt"/>
                <a:ea typeface="Times New Roman"/>
              </a:rPr>
              <a:t>.</a:t>
            </a:r>
          </a:p>
          <a:p>
            <a:pPr marL="342900" lvl="0" indent="-342900">
              <a:buFont typeface="Symbol"/>
              <a:buChar char=""/>
            </a:pPr>
            <a:r>
              <a:rPr lang="en-US" sz="1200" baseline="0" dirty="0" smtClean="0">
                <a:latin typeface="+mn-lt"/>
                <a:ea typeface="Times New Roman"/>
              </a:rPr>
              <a:t>Feedback – </a:t>
            </a:r>
            <a:r>
              <a:rPr lang="ru-RU" sz="1200" baseline="0" dirty="0" smtClean="0">
                <a:latin typeface="+mn-lt"/>
                <a:ea typeface="Times New Roman"/>
              </a:rPr>
              <a:t>он </a:t>
            </a:r>
            <a:r>
              <a:rPr lang="ru-RU" sz="1200" baseline="0" dirty="0" smtClean="0">
                <a:latin typeface="+mn-lt"/>
                <a:ea typeface="Times New Roman"/>
              </a:rPr>
              <a:t>иногда </a:t>
            </a:r>
            <a:r>
              <a:rPr lang="ru-RU" sz="1200" baseline="0" dirty="0" smtClean="0">
                <a:latin typeface="+mn-lt"/>
                <a:ea typeface="Times New Roman"/>
              </a:rPr>
              <a:t>приходит к </a:t>
            </a:r>
            <a:r>
              <a:rPr lang="ru-RU" sz="1200" baseline="0" dirty="0" err="1" smtClean="0">
                <a:latin typeface="+mn-lt"/>
                <a:ea typeface="Times New Roman"/>
              </a:rPr>
              <a:t>тестировщикам</a:t>
            </a:r>
            <a:r>
              <a:rPr lang="ru-RU" sz="1200" baseline="0" dirty="0" smtClean="0">
                <a:latin typeface="+mn-lt"/>
                <a:ea typeface="Times New Roman"/>
              </a:rPr>
              <a:t> напрямую от пользователей, но обычно идет через </a:t>
            </a:r>
            <a:r>
              <a:rPr lang="ru-RU" sz="1200" baseline="0" dirty="0" err="1" smtClean="0">
                <a:latin typeface="+mn-lt"/>
                <a:ea typeface="Times New Roman"/>
              </a:rPr>
              <a:t>саппорт</a:t>
            </a:r>
            <a:r>
              <a:rPr lang="ru-RU" sz="1200" baseline="0" dirty="0" smtClean="0">
                <a:latin typeface="+mn-lt"/>
                <a:ea typeface="Times New Roman"/>
              </a:rPr>
              <a:t>.</a:t>
            </a:r>
            <a:endParaRPr lang="ru-RU" sz="1200" dirty="0" smtClean="0">
              <a:latin typeface="+mn-lt"/>
              <a:ea typeface="Times New Roman"/>
            </a:endParaRPr>
          </a:p>
          <a:p>
            <a:pPr marL="342900" lvl="0" indent="-342900">
              <a:buFont typeface="Symbol"/>
              <a:buNone/>
            </a:pPr>
            <a:endParaRPr lang="ru-RU" sz="1200" dirty="0" smtClean="0">
              <a:latin typeface="Times New Roman"/>
              <a:ea typeface="Times New Roman"/>
            </a:endParaRPr>
          </a:p>
          <a:p>
            <a:r>
              <a:rPr lang="en-US" sz="1200" dirty="0" smtClean="0">
                <a:latin typeface="+mn-lt"/>
                <a:ea typeface="Times New Roman"/>
              </a:rPr>
              <a:t>QA </a:t>
            </a:r>
            <a:r>
              <a:rPr lang="ru-RU" sz="1200" dirty="0" smtClean="0">
                <a:latin typeface="+mn-lt"/>
                <a:ea typeface="Times New Roman"/>
              </a:rPr>
              <a:t>и</a:t>
            </a:r>
            <a:r>
              <a:rPr lang="en-US" sz="1200" dirty="0" smtClean="0">
                <a:latin typeface="+mn-lt"/>
                <a:ea typeface="Times New Roman"/>
              </a:rPr>
              <a:t> FA</a:t>
            </a:r>
            <a:r>
              <a:rPr lang="ru-RU" sz="1200" dirty="0" smtClean="0">
                <a:latin typeface="+mn-lt"/>
                <a:ea typeface="Times New Roman"/>
              </a:rPr>
              <a:t> (то есть функциональные</a:t>
            </a:r>
            <a:r>
              <a:rPr lang="ru-RU" sz="1200" baseline="0" dirty="0" smtClean="0">
                <a:latin typeface="+mn-lt"/>
                <a:ea typeface="Times New Roman"/>
              </a:rPr>
              <a:t> аналитики, которые пишут спецификации)</a:t>
            </a:r>
            <a:r>
              <a:rPr lang="en-US" sz="1200" dirty="0" smtClean="0">
                <a:latin typeface="+mn-lt"/>
                <a:ea typeface="Times New Roman"/>
              </a:rPr>
              <a:t>:</a:t>
            </a:r>
            <a:endParaRPr lang="ru-RU" sz="900" dirty="0" smtClean="0">
              <a:latin typeface="+mn-lt"/>
              <a:ea typeface="Calibri"/>
              <a:cs typeface="Times New Roman"/>
            </a:endParaRPr>
          </a:p>
          <a:p>
            <a:pPr>
              <a:buFont typeface="Arial" pitchFamily="34" charset="0"/>
              <a:buChar char="•"/>
            </a:pPr>
            <a:r>
              <a:rPr lang="en-US" sz="900" dirty="0" smtClean="0">
                <a:latin typeface="+mn-lt"/>
                <a:ea typeface="Calibri"/>
                <a:cs typeface="Times New Roman"/>
              </a:rPr>
              <a:t>Feedback</a:t>
            </a:r>
            <a:r>
              <a:rPr lang="ru-RU" sz="900" dirty="0" smtClean="0">
                <a:latin typeface="+mn-lt"/>
                <a:ea typeface="Calibri"/>
                <a:cs typeface="Times New Roman"/>
              </a:rPr>
              <a:t> - о спецификациях</a:t>
            </a:r>
            <a:r>
              <a:rPr lang="en-US" sz="900" dirty="0" smtClean="0">
                <a:latin typeface="+mn-lt"/>
                <a:ea typeface="Calibri"/>
                <a:cs typeface="Times New Roman"/>
              </a:rPr>
              <a:t>.</a:t>
            </a:r>
            <a:endParaRPr lang="ru-RU" sz="900" dirty="0" smtClean="0">
              <a:latin typeface="+mn-lt"/>
              <a:ea typeface="Calibri"/>
              <a:cs typeface="Times New Roman"/>
            </a:endParaRPr>
          </a:p>
          <a:p>
            <a:pPr>
              <a:buFont typeface="Arial" pitchFamily="34" charset="0"/>
              <a:buChar char="•"/>
            </a:pPr>
            <a:r>
              <a:rPr lang="ru-RU" sz="900" dirty="0" smtClean="0">
                <a:latin typeface="+mn-lt"/>
                <a:ea typeface="Calibri"/>
                <a:cs typeface="Times New Roman"/>
              </a:rPr>
              <a:t>Знания продукта – в тех же спецификациях.</a:t>
            </a:r>
            <a:endParaRPr lang="ru-RU" sz="1200" kern="1200" dirty="0" smtClean="0">
              <a:solidFill>
                <a:schemeClr val="tx1"/>
              </a:solidFill>
              <a:latin typeface="+mn-lt"/>
              <a:ea typeface="+mn-ea"/>
              <a:cs typeface="+mn-cs"/>
            </a:endParaRPr>
          </a:p>
          <a:p>
            <a:pPr lvl="0"/>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этой схеме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 отражены всякие сплетни, слухи, анекдоты, жалобы друг на друга, и другое общение за рамками процесса. Но это тоже важно,</a:t>
            </a:r>
            <a:r>
              <a:rPr lang="ru-RU" sz="1200" kern="1200" baseline="0" dirty="0" smtClean="0">
                <a:solidFill>
                  <a:schemeClr val="tx1"/>
                </a:solidFill>
                <a:latin typeface="+mn-lt"/>
                <a:ea typeface="+mn-ea"/>
                <a:cs typeface="+mn-cs"/>
              </a:rPr>
              <a:t> п</a:t>
            </a:r>
            <a:r>
              <a:rPr lang="ru-RU" sz="1200" kern="1200" dirty="0" smtClean="0">
                <a:solidFill>
                  <a:schemeClr val="tx1"/>
                </a:solidFill>
                <a:latin typeface="+mn-lt"/>
                <a:ea typeface="+mn-ea"/>
                <a:cs typeface="+mn-cs"/>
              </a:rPr>
              <a:t>отому</a:t>
            </a:r>
            <a:r>
              <a:rPr lang="ru-RU" sz="1200" kern="1200" baseline="0" dirty="0" smtClean="0">
                <a:solidFill>
                  <a:schemeClr val="tx1"/>
                </a:solidFill>
                <a:latin typeface="+mn-lt"/>
                <a:ea typeface="+mn-ea"/>
                <a:cs typeface="+mn-cs"/>
              </a:rPr>
              <a:t> что отношения между людьми складываются не только в официальной плоскости. </a:t>
            </a:r>
            <a:r>
              <a:rPr lang="ru-RU" sz="1200" kern="1200" dirty="0" smtClean="0">
                <a:solidFill>
                  <a:schemeClr val="tx1"/>
                </a:solidFill>
                <a:latin typeface="+mn-lt"/>
                <a:ea typeface="+mn-ea"/>
                <a:cs typeface="+mn-cs"/>
              </a:rPr>
              <a:t>Но это за рамками доклада – можете поспрашивать об этом после. Тем более на эту тему обычно интересно говорить, люди сразу вспоминают что-то смешное, каких-то выдающихся людей, какие-то забавные случаи.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Тема коммуникаций – мягко сказать, довольно обширна. Можно говорить бесконечно </a:t>
            </a:r>
            <a:r>
              <a:rPr lang="ru-RU" sz="1200" kern="1200" dirty="0" smtClean="0">
                <a:solidFill>
                  <a:schemeClr val="tx1"/>
                </a:solidFill>
                <a:latin typeface="+mn-lt"/>
                <a:ea typeface="+mn-ea"/>
                <a:cs typeface="+mn-cs"/>
                <a:sym typeface="Wingding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этом докладе мы в основном обсудим коммуникации ну уровне </a:t>
            </a:r>
            <a:r>
              <a:rPr lang="ru-RU" sz="1200" kern="1200" dirty="0" err="1" smtClean="0">
                <a:solidFill>
                  <a:schemeClr val="tx1"/>
                </a:solidFill>
                <a:latin typeface="+mn-lt"/>
                <a:ea typeface="+mn-ea"/>
                <a:cs typeface="+mn-cs"/>
              </a:rPr>
              <a:t>тестировщика</a:t>
            </a:r>
            <a:r>
              <a:rPr lang="ru-RU" sz="1200" kern="1200" baseline="0" dirty="0" smtClean="0">
                <a:solidFill>
                  <a:schemeClr val="tx1"/>
                </a:solidFill>
                <a:latin typeface="+mn-lt"/>
                <a:ea typeface="+mn-ea"/>
                <a:cs typeface="+mn-cs"/>
              </a:rPr>
              <a:t> и </a:t>
            </a:r>
            <a:r>
              <a:rPr lang="ru-RU" sz="1200" kern="1200" baseline="0" dirty="0" err="1" smtClean="0">
                <a:solidFill>
                  <a:schemeClr val="tx1"/>
                </a:solidFill>
                <a:latin typeface="+mn-lt"/>
                <a:ea typeface="+mn-ea"/>
                <a:cs typeface="+mn-cs"/>
              </a:rPr>
              <a:t>тим</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лида</a:t>
            </a:r>
            <a:r>
              <a:rPr lang="ru-RU" sz="1200" kern="1200" baseline="0" dirty="0" smtClean="0">
                <a:solidFill>
                  <a:schemeClr val="tx1"/>
                </a:solidFill>
                <a:latin typeface="+mn-lt"/>
                <a:ea typeface="+mn-ea"/>
                <a:cs typeface="+mn-cs"/>
              </a:rPr>
              <a:t>: общение </a:t>
            </a:r>
            <a:r>
              <a:rPr lang="en-US" sz="1200" kern="1200" dirty="0" smtClean="0">
                <a:solidFill>
                  <a:schemeClr val="tx1"/>
                </a:solidFill>
                <a:latin typeface="+mn-lt"/>
                <a:ea typeface="+mn-ea"/>
                <a:cs typeface="+mn-cs"/>
              </a:rPr>
              <a:t>QA</a:t>
            </a:r>
            <a:r>
              <a:rPr lang="ru-RU" sz="1200" kern="1200" dirty="0" smtClean="0">
                <a:solidFill>
                  <a:schemeClr val="tx1"/>
                </a:solidFill>
                <a:latin typeface="+mn-lt"/>
                <a:ea typeface="+mn-ea"/>
                <a:cs typeface="+mn-cs"/>
              </a:rPr>
              <a:t> и </a:t>
            </a:r>
            <a:r>
              <a:rPr lang="en-US" sz="1200" kern="1200" dirty="0" smtClean="0">
                <a:solidFill>
                  <a:schemeClr val="tx1"/>
                </a:solidFill>
                <a:latin typeface="+mn-lt"/>
                <a:ea typeface="+mn-ea"/>
                <a:cs typeface="+mn-cs"/>
              </a:rPr>
              <a:t>DEV</a:t>
            </a:r>
            <a:r>
              <a:rPr lang="ru-RU" sz="1200" kern="1200" dirty="0" smtClean="0">
                <a:solidFill>
                  <a:schemeClr val="tx1"/>
                </a:solidFill>
                <a:latin typeface="+mn-lt"/>
                <a:ea typeface="+mn-ea"/>
                <a:cs typeface="+mn-cs"/>
              </a:rPr>
              <a:t>, общение внутри </a:t>
            </a:r>
            <a:r>
              <a:rPr lang="en-US" sz="1200" kern="1200" dirty="0" smtClean="0">
                <a:solidFill>
                  <a:schemeClr val="tx1"/>
                </a:solidFill>
                <a:latin typeface="+mn-lt"/>
                <a:ea typeface="+mn-ea"/>
                <a:cs typeface="+mn-cs"/>
              </a:rPr>
              <a:t>QA </a:t>
            </a:r>
            <a:r>
              <a:rPr lang="ru-RU" sz="1200" kern="1200" dirty="0" smtClean="0">
                <a:solidFill>
                  <a:schemeClr val="tx1"/>
                </a:solidFill>
                <a:latin typeface="+mn-lt"/>
                <a:ea typeface="+mn-ea"/>
                <a:cs typeface="+mn-cs"/>
              </a:rPr>
              <a:t>команды. Мы </a:t>
            </a:r>
            <a:r>
              <a:rPr lang="ru-RU" sz="1200" kern="1200" dirty="0" smtClean="0">
                <a:solidFill>
                  <a:schemeClr val="tx1"/>
                </a:solidFill>
                <a:latin typeface="+mn-lt"/>
                <a:ea typeface="+mn-ea"/>
                <a:cs typeface="+mn-cs"/>
              </a:rPr>
              <a:t>также коротко затронем общение с </a:t>
            </a:r>
            <a:r>
              <a:rPr lang="ru-RU" sz="1200" kern="1200" dirty="0" err="1" smtClean="0">
                <a:solidFill>
                  <a:schemeClr val="tx1"/>
                </a:solidFill>
                <a:latin typeface="+mn-lt"/>
                <a:ea typeface="+mn-ea"/>
                <a:cs typeface="+mn-cs"/>
              </a:rPr>
              <a:t>юзерами</a:t>
            </a:r>
            <a:r>
              <a:rPr lang="ru-RU" sz="1200" kern="1200" dirty="0" smtClean="0">
                <a:solidFill>
                  <a:schemeClr val="tx1"/>
                </a:solidFill>
                <a:latin typeface="+mn-lt"/>
                <a:ea typeface="+mn-ea"/>
                <a:cs typeface="+mn-cs"/>
              </a:rPr>
              <a:t>, ПМ, </a:t>
            </a:r>
            <a:r>
              <a:rPr lang="ru-RU" sz="1200" kern="1200" dirty="0" err="1" smtClean="0">
                <a:solidFill>
                  <a:schemeClr val="tx1"/>
                </a:solidFill>
                <a:latin typeface="+mn-lt"/>
                <a:ea typeface="+mn-ea"/>
                <a:cs typeface="+mn-cs"/>
              </a:rPr>
              <a:t>комьюнити</a:t>
            </a:r>
            <a:r>
              <a:rPr lang="ru-RU" sz="1200" kern="1200" dirty="0" smtClean="0">
                <a:solidFill>
                  <a:schemeClr val="tx1"/>
                </a:solidFill>
                <a:latin typeface="+mn-lt"/>
                <a:ea typeface="+mn-ea"/>
                <a:cs typeface="+mn-cs"/>
              </a:rPr>
              <a:t>. На рисунке оранжевым отмечены</a:t>
            </a:r>
            <a:r>
              <a:rPr lang="ru-RU" sz="1200" kern="1200" baseline="0" dirty="0" smtClean="0">
                <a:solidFill>
                  <a:schemeClr val="tx1"/>
                </a:solidFill>
                <a:latin typeface="+mn-lt"/>
                <a:ea typeface="+mn-ea"/>
                <a:cs typeface="+mn-cs"/>
              </a:rPr>
              <a:t> взаимодействия, которых мы коснемся.</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6</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представлены</a:t>
            </a:r>
            <a:r>
              <a:rPr lang="ru-RU" baseline="0" dirty="0" smtClean="0"/>
              <a:t> некоторые материалы, которые участвовали в подготовке к докладу и которые явно не были упомянуты на слайдах.</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60</a:t>
            </a:fld>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Ваши</a:t>
            </a:r>
            <a:r>
              <a:rPr lang="ru-RU" baseline="0" dirty="0" smtClean="0"/>
              <a:t> вопросы?</a:t>
            </a:r>
            <a:endParaRPr lang="ru-RU" dirty="0"/>
          </a:p>
        </p:txBody>
      </p:sp>
      <p:sp>
        <p:nvSpPr>
          <p:cNvPr id="4" name="Номер слайда 3"/>
          <p:cNvSpPr>
            <a:spLocks noGrp="1"/>
          </p:cNvSpPr>
          <p:nvPr>
            <p:ph type="sldNum" sz="quarter" idx="10"/>
          </p:nvPr>
        </p:nvSpPr>
        <p:spPr/>
        <p:txBody>
          <a:bodyPr/>
          <a:lstStyle/>
          <a:p>
            <a:fld id="{7E9BFFF9-135F-4E95-97DB-C652914293AA}" type="slidenum">
              <a:rPr lang="ru-RU" smtClean="0"/>
              <a:pPr/>
              <a:t>61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что </a:t>
            </a:r>
            <a:r>
              <a:rPr lang="ru-RU" sz="1200" kern="1200" dirty="0" smtClean="0">
                <a:solidFill>
                  <a:schemeClr val="tx1"/>
                </a:solidFill>
                <a:latin typeface="+mn-lt"/>
                <a:ea typeface="+mn-ea"/>
                <a:cs typeface="+mn-cs"/>
              </a:rPr>
              <a:t>можно рассказать о коммуникациях на уровне тестера?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Я </a:t>
            </a:r>
            <a:r>
              <a:rPr lang="ru-RU" sz="1200" kern="1200" dirty="0" smtClean="0">
                <a:solidFill>
                  <a:schemeClr val="tx1"/>
                </a:solidFill>
                <a:latin typeface="+mn-lt"/>
                <a:ea typeface="+mn-ea"/>
                <a:cs typeface="+mn-cs"/>
              </a:rPr>
              <a:t>решил представить </a:t>
            </a:r>
            <a:r>
              <a:rPr lang="ru-RU" sz="1200" kern="1200" dirty="0" smtClean="0">
                <a:solidFill>
                  <a:schemeClr val="tx1"/>
                </a:solidFill>
                <a:latin typeface="+mn-lt"/>
                <a:ea typeface="+mn-ea"/>
                <a:cs typeface="+mn-cs"/>
              </a:rPr>
              <a:t>этот</a:t>
            </a:r>
            <a:r>
              <a:rPr lang="ru-RU" sz="1200" kern="1200" baseline="0" dirty="0" smtClean="0">
                <a:solidFill>
                  <a:schemeClr val="tx1"/>
                </a:solidFill>
                <a:latin typeface="+mn-lt"/>
                <a:ea typeface="+mn-ea"/>
                <a:cs typeface="+mn-cs"/>
              </a:rPr>
              <a:t> раздел </a:t>
            </a:r>
            <a:r>
              <a:rPr lang="ru-RU" sz="1200" kern="1200" dirty="0" smtClean="0">
                <a:solidFill>
                  <a:schemeClr val="tx1"/>
                </a:solidFill>
                <a:latin typeface="+mn-lt"/>
                <a:ea typeface="+mn-ea"/>
                <a:cs typeface="+mn-cs"/>
              </a:rPr>
              <a:t>в виде дневника. </a:t>
            </a:r>
            <a:r>
              <a:rPr lang="ru-RU" sz="1200" kern="1200" dirty="0" smtClean="0">
                <a:solidFill>
                  <a:schemeClr val="tx1"/>
                </a:solidFill>
                <a:latin typeface="+mn-lt"/>
                <a:ea typeface="+mn-ea"/>
                <a:cs typeface="+mn-cs"/>
              </a:rPr>
              <a:t>Давайте представим </a:t>
            </a:r>
            <a:r>
              <a:rPr lang="ru-RU" sz="1200" kern="1200" dirty="0" smtClean="0">
                <a:solidFill>
                  <a:schemeClr val="tx1"/>
                </a:solidFill>
                <a:latin typeface="+mn-lt"/>
                <a:ea typeface="+mn-ea"/>
                <a:cs typeface="+mn-cs"/>
              </a:rPr>
              <a:t>тестера, который пишет что-то каждый день – о своей работе, о своих проблемах, о своих открытиях как </a:t>
            </a:r>
            <a:r>
              <a:rPr lang="ru-RU" sz="1200" kern="1200" dirty="0" err="1" smtClean="0">
                <a:solidFill>
                  <a:schemeClr val="tx1"/>
                </a:solidFill>
                <a:latin typeface="+mn-lt"/>
                <a:ea typeface="+mn-ea"/>
                <a:cs typeface="+mn-cs"/>
              </a:rPr>
              <a:t>тестировщика</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Так как наш тестер – человек продвинутый, то он пишет свой</a:t>
            </a:r>
            <a:r>
              <a:rPr lang="ru-RU" sz="1200" kern="1200" baseline="0" dirty="0" smtClean="0">
                <a:solidFill>
                  <a:schemeClr val="tx1"/>
                </a:solidFill>
                <a:latin typeface="+mn-lt"/>
                <a:ea typeface="+mn-ea"/>
                <a:cs typeface="+mn-cs"/>
              </a:rPr>
              <a:t> дневник в </a:t>
            </a:r>
            <a:r>
              <a:rPr lang="en-US" sz="1200" kern="1200" baseline="0" dirty="0" smtClean="0">
                <a:solidFill>
                  <a:schemeClr val="tx1"/>
                </a:solidFill>
                <a:latin typeface="+mn-lt"/>
                <a:ea typeface="+mn-ea"/>
                <a:cs typeface="+mn-cs"/>
              </a:rPr>
              <a:t>Twitter</a:t>
            </a:r>
            <a:r>
              <a:rPr lang="ru-RU" sz="1200" kern="1200" baseline="0" dirty="0" smtClean="0">
                <a:solidFill>
                  <a:schemeClr val="tx1"/>
                </a:solidFill>
                <a:latin typeface="+mn-lt"/>
                <a:ea typeface="+mn-ea"/>
                <a:cs typeface="+mn-cs"/>
              </a:rPr>
              <a:t>, в формате коротких сообщений.</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с вами почитаем этот дневник и постараемся понять, какие навыки </a:t>
            </a:r>
            <a:r>
              <a:rPr lang="ru-RU" sz="1200" kern="1200" dirty="0" smtClean="0">
                <a:solidFill>
                  <a:schemeClr val="tx1"/>
                </a:solidFill>
                <a:latin typeface="+mn-lt"/>
                <a:ea typeface="+mn-ea"/>
                <a:cs typeface="+mn-cs"/>
              </a:rPr>
              <a:t>коммуникаций </a:t>
            </a:r>
            <a:r>
              <a:rPr lang="ru-RU" sz="1200" kern="1200" dirty="0" smtClean="0">
                <a:solidFill>
                  <a:schemeClr val="tx1"/>
                </a:solidFill>
                <a:latin typeface="+mn-lt"/>
                <a:ea typeface="+mn-ea"/>
                <a:cs typeface="+mn-cs"/>
              </a:rPr>
              <a:t>нужны </a:t>
            </a:r>
            <a:r>
              <a:rPr lang="ru-RU" sz="1200" kern="1200" dirty="0" err="1" smtClean="0">
                <a:solidFill>
                  <a:schemeClr val="tx1"/>
                </a:solidFill>
                <a:latin typeface="+mn-lt"/>
                <a:ea typeface="+mn-ea"/>
                <a:cs typeface="+mn-cs"/>
              </a:rPr>
              <a:t>тестировщику</a:t>
            </a:r>
            <a:r>
              <a:rPr lang="ru-RU" sz="1200" kern="1200" dirty="0" smtClean="0">
                <a:solidFill>
                  <a:schemeClr val="tx1"/>
                </a:solidFill>
                <a:latin typeface="+mn-lt"/>
                <a:ea typeface="+mn-ea"/>
                <a:cs typeface="+mn-cs"/>
              </a:rPr>
              <a:t>, как их можно улучшить.</a:t>
            </a:r>
          </a:p>
        </p:txBody>
      </p:sp>
      <p:sp>
        <p:nvSpPr>
          <p:cNvPr id="4" name="Номер слайда 3"/>
          <p:cNvSpPr>
            <a:spLocks noGrp="1"/>
          </p:cNvSpPr>
          <p:nvPr>
            <p:ph type="sldNum" sz="quarter" idx="10"/>
          </p:nvPr>
        </p:nvSpPr>
        <p:spPr/>
        <p:txBody>
          <a:bodyPr/>
          <a:lstStyle/>
          <a:p>
            <a:fld id="{7E9BFFF9-135F-4E95-97DB-C652914293A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о первых днях остались такие сообщения (и они, как вы заметите, в основном касаются взаимодействия разработчиков и </a:t>
            </a:r>
            <a:r>
              <a:rPr lang="ru-RU" sz="1200" kern="1200" dirty="0" err="1" smtClean="0">
                <a:solidFill>
                  <a:schemeClr val="tx1"/>
                </a:solidFill>
                <a:latin typeface="+mn-lt"/>
                <a:ea typeface="+mn-ea"/>
                <a:cs typeface="+mn-cs"/>
              </a:rPr>
              <a:t>тестировщиков</a:t>
            </a:r>
            <a:r>
              <a:rPr lang="ru-RU"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День 1: Разработчики смешные - то просят подробно расписать шаги воспроизведения, то жалуются, что я большую простынку накатал</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День 2: Ребят, кто знает значение слов «</a:t>
            </a:r>
            <a:r>
              <a:rPr lang="ru-RU" sz="1200" kern="1200" dirty="0" err="1" smtClean="0">
                <a:solidFill>
                  <a:schemeClr val="tx1"/>
                </a:solidFill>
                <a:latin typeface="+mn-lt"/>
                <a:ea typeface="+mn-ea"/>
                <a:cs typeface="+mn-cs"/>
              </a:rPr>
              <a:t>смержил</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задеплоил</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зачекинил</a:t>
            </a:r>
            <a:r>
              <a:rPr lang="ru-RU" sz="1200" kern="1200" dirty="0" smtClean="0">
                <a:solidFill>
                  <a:schemeClr val="tx1"/>
                </a:solidFill>
                <a:latin typeface="+mn-lt"/>
                <a:ea typeface="+mn-ea"/>
                <a:cs typeface="+mn-cs"/>
              </a:rPr>
              <a:t>»? Сегодня был на </a:t>
            </a:r>
            <a:r>
              <a:rPr lang="ru-RU" sz="1200" kern="1200" dirty="0" err="1" smtClean="0">
                <a:solidFill>
                  <a:schemeClr val="tx1"/>
                </a:solidFill>
                <a:latin typeface="+mn-lt"/>
                <a:ea typeface="+mn-ea"/>
                <a:cs typeface="+mn-cs"/>
              </a:rPr>
              <a:t>скрам</a:t>
            </a:r>
            <a:r>
              <a:rPr lang="ru-RU" sz="1200" kern="1200" dirty="0" smtClean="0">
                <a:solidFill>
                  <a:schemeClr val="tx1"/>
                </a:solidFill>
                <a:latin typeface="+mn-lt"/>
                <a:ea typeface="+mn-ea"/>
                <a:cs typeface="+mn-cs"/>
              </a:rPr>
              <a:t> митинге с разработчиками – еще бы что-то понять </a:t>
            </a:r>
            <a:r>
              <a:rPr lang="ru-RU" sz="1200" kern="1200" dirty="0" smtClean="0">
                <a:solidFill>
                  <a:schemeClr val="tx1"/>
                </a:solidFill>
                <a:latin typeface="+mn-lt"/>
                <a:ea typeface="+mn-ea"/>
                <a:cs typeface="+mn-cs"/>
                <a:sym typeface="Wingding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E9BFFF9-135F-4E95-97DB-C652914293A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6310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1"/>
            <a:ext cx="8229600" cy="39170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7" name="Рисунок 6" descr="logo.png"/>
          <p:cNvPicPr>
            <a:picLocks noChangeAspect="1"/>
          </p:cNvPicPr>
          <p:nvPr userDrawn="1"/>
        </p:nvPicPr>
        <p:blipFill>
          <a:blip r:embed="rId13" cstate="print"/>
          <a:stretch>
            <a:fillRect/>
          </a:stretch>
        </p:blipFill>
        <p:spPr>
          <a:xfrm>
            <a:off x="239688" y="5661248"/>
            <a:ext cx="1524000" cy="942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33testers.blogspot.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RSheyk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uPL2wFk_ubo&amp;list=PLQB4l9iafcekrgIDfJK5c9erswKLfju5g&amp;index=2" TargetMode="External"/><Relationship Id="rId7" Type="http://schemas.openxmlformats.org/officeDocument/2006/relationships/hyperlink" Target="http://www.quality-intelligence.com/articles/Bulking_Up.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womentesters.com/women-testers-july-2014-edition/" TargetMode="External"/><Relationship Id="rId5" Type="http://schemas.openxmlformats.org/officeDocument/2006/relationships/hyperlink" Target="http://youtu.be/y1au6NUMNe8" TargetMode="External"/><Relationship Id="rId4" Type="http://schemas.openxmlformats.org/officeDocument/2006/relationships/hyperlink" Target="https://www.youtube.com/watch?v=EbzWGdRWD1Q&amp;list=PLQB4l9iafcelk22rz-KbQVgUW3iI9wM5y&amp;index=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ашня.jpg"/>
          <p:cNvPicPr>
            <a:picLocks noChangeAspect="1"/>
          </p:cNvPicPr>
          <p:nvPr/>
        </p:nvPicPr>
        <p:blipFill>
          <a:blip r:embed="rId3" cstate="print"/>
          <a:srcRect b="1447"/>
          <a:stretch>
            <a:fillRect/>
          </a:stretch>
        </p:blipFill>
        <p:spPr>
          <a:xfrm>
            <a:off x="1043608" y="476672"/>
            <a:ext cx="6984776" cy="4968552"/>
          </a:xfrm>
          <a:prstGeom prst="rect">
            <a:avLst/>
          </a:prstGeom>
          <a:ln w="28575">
            <a:noFill/>
          </a:ln>
        </p:spPr>
      </p:pic>
      <p:sp>
        <p:nvSpPr>
          <p:cNvPr id="2" name="Заголовок 1"/>
          <p:cNvSpPr>
            <a:spLocks noGrp="1"/>
          </p:cNvSpPr>
          <p:nvPr>
            <p:ph type="ctrTitle"/>
          </p:nvPr>
        </p:nvSpPr>
        <p:spPr>
          <a:xfrm>
            <a:off x="1043608" y="4149080"/>
            <a:ext cx="6984776" cy="720080"/>
          </a:xfrm>
          <a:solidFill>
            <a:schemeClr val="bg1">
              <a:alpha val="88000"/>
            </a:schemeClr>
          </a:solidFill>
        </p:spPr>
        <p:txBody>
          <a:bodyPr>
            <a:normAutofit fontScale="90000"/>
          </a:bodyPr>
          <a:lstStyle/>
          <a:p>
            <a:r>
              <a:rPr lang="ru-RU" dirty="0" smtClean="0"/>
              <a:t>Коммуникации в тестировании</a:t>
            </a:r>
            <a:endParaRPr lang="ru-RU" dirty="0"/>
          </a:p>
        </p:txBody>
      </p:sp>
      <p:sp>
        <p:nvSpPr>
          <p:cNvPr id="3" name="Подзаголовок 2"/>
          <p:cNvSpPr>
            <a:spLocks noGrp="1"/>
          </p:cNvSpPr>
          <p:nvPr>
            <p:ph type="subTitle" idx="1"/>
          </p:nvPr>
        </p:nvSpPr>
        <p:spPr>
          <a:xfrm>
            <a:off x="1043608" y="4869160"/>
            <a:ext cx="6984776" cy="648072"/>
          </a:xfrm>
          <a:solidFill>
            <a:schemeClr val="bg1">
              <a:alpha val="88000"/>
            </a:schemeClr>
          </a:solidFill>
          <a:ln>
            <a:noFill/>
          </a:ln>
        </p:spPr>
        <p:txBody>
          <a:bodyPr/>
          <a:lstStyle/>
          <a:p>
            <a:r>
              <a:rPr lang="ru-RU" dirty="0" err="1" smtClean="0">
                <a:solidFill>
                  <a:srgbClr val="000000"/>
                </a:solidFill>
              </a:rPr>
              <a:t>Шейко</a:t>
            </a:r>
            <a:r>
              <a:rPr lang="ru-RU" dirty="0" smtClean="0">
                <a:solidFill>
                  <a:srgbClr val="000000"/>
                </a:solidFill>
              </a:rPr>
              <a:t> Роман</a:t>
            </a:r>
            <a:endParaRPr lang="ru-RU" dirty="0">
              <a:solidFill>
                <a:srgbClr val="000000"/>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a:t>
            </a:fld>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dirty="0"/>
          </a:p>
        </p:txBody>
      </p:sp>
      <p:sp>
        <p:nvSpPr>
          <p:cNvPr id="7" name="Заголовок 1"/>
          <p:cNvSpPr>
            <a:spLocks noGrp="1"/>
          </p:cNvSpPr>
          <p:nvPr>
            <p:ph type="title"/>
          </p:nvPr>
        </p:nvSpPr>
        <p:spPr>
          <a:xfrm>
            <a:off x="457200" y="274638"/>
            <a:ext cx="8229600" cy="1143000"/>
          </a:xfrm>
        </p:spPr>
        <p:txBody>
          <a:bodyPr/>
          <a:lstStyle/>
          <a:p>
            <a:r>
              <a:rPr lang="ru-RU" dirty="0" smtClean="0"/>
              <a:t>День 3: </a:t>
            </a:r>
            <a:r>
              <a:rPr lang="en-US" dirty="0" smtClean="0"/>
              <a:t>JIRA</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defRPr/>
            </a:pPr>
            <a:r>
              <a:rPr lang="en-US" sz="3200" dirty="0" smtClean="0"/>
              <a:t>JIRA </a:t>
            </a:r>
            <a:r>
              <a:rPr lang="ru-RU" sz="3200" dirty="0" smtClean="0"/>
              <a:t>такая </a:t>
            </a:r>
            <a:r>
              <a:rPr lang="en-US" sz="3200" dirty="0" smtClean="0"/>
              <a:t>JIRA</a:t>
            </a:r>
            <a:r>
              <a:rPr lang="ru-RU" sz="3200" dirty="0" smtClean="0"/>
              <a:t> – переписывались с разработчиком целый день в одном </a:t>
            </a:r>
            <a:r>
              <a:rPr lang="ru-RU" sz="3200" dirty="0" err="1" smtClean="0"/>
              <a:t>баге</a:t>
            </a:r>
            <a:r>
              <a:rPr lang="ru-RU" sz="3200" dirty="0" smtClean="0"/>
              <a:t>, так ничего и не решили </a:t>
            </a:r>
            <a:r>
              <a:rPr lang="ru-RU" sz="3200" dirty="0" smtClean="0">
                <a:sym typeface="Wingdings"/>
              </a:rPr>
              <a:t></a:t>
            </a:r>
          </a:p>
          <a:p>
            <a:pPr lvl="0">
              <a:defRPr/>
            </a:pPr>
            <a:endParaRPr lang="ru-RU"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dirty="0"/>
          </a:p>
        </p:txBody>
      </p:sp>
      <p:sp>
        <p:nvSpPr>
          <p:cNvPr id="7" name="Заголовок 1"/>
          <p:cNvSpPr>
            <a:spLocks noGrp="1"/>
          </p:cNvSpPr>
          <p:nvPr>
            <p:ph type="title"/>
          </p:nvPr>
        </p:nvSpPr>
        <p:spPr>
          <a:xfrm>
            <a:off x="457200" y="274638"/>
            <a:ext cx="8229600" cy="1143000"/>
          </a:xfrm>
        </p:spPr>
        <p:txBody>
          <a:bodyPr/>
          <a:lstStyle/>
          <a:p>
            <a:r>
              <a:rPr lang="ru-RU" dirty="0" smtClean="0"/>
              <a:t>День 4: Личное общение</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smtClean="0"/>
              <a:t>Проблема решилась сама собой – поговорили возле </a:t>
            </a:r>
            <a:r>
              <a:rPr lang="ru-RU" sz="3200" dirty="0" err="1" smtClean="0"/>
              <a:t>кофемашины</a:t>
            </a:r>
            <a:r>
              <a:rPr lang="ru-RU" sz="3200" dirty="0" smtClean="0"/>
              <a:t>, сходили вместе к аналитику – все-таки договорились </a:t>
            </a:r>
            <a:r>
              <a:rPr lang="ru-RU" sz="3200" dirty="0" smtClean="0">
                <a:sym typeface="Wingdings"/>
              </a:rPr>
              <a:t></a:t>
            </a:r>
            <a:endParaRPr lang="ru-RU" sz="3200" dirty="0" smtClean="0"/>
          </a:p>
          <a:p>
            <a:pPr lvl="0">
              <a:defRPr/>
            </a:pPr>
            <a:endParaRPr lang="ru-RU"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dirty="0"/>
          </a:p>
        </p:txBody>
      </p:sp>
      <p:sp>
        <p:nvSpPr>
          <p:cNvPr id="7" name="Заголовок 1"/>
          <p:cNvSpPr>
            <a:spLocks noGrp="1"/>
          </p:cNvSpPr>
          <p:nvPr>
            <p:ph type="title"/>
          </p:nvPr>
        </p:nvSpPr>
        <p:spPr>
          <a:xfrm>
            <a:off x="457200" y="274638"/>
            <a:ext cx="8229600" cy="1143000"/>
          </a:xfrm>
        </p:spPr>
        <p:txBody>
          <a:bodyPr/>
          <a:lstStyle/>
          <a:p>
            <a:r>
              <a:rPr lang="ru-RU" dirty="0" smtClean="0"/>
              <a:t>День 5: Программист - кладезь</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r>
              <a:rPr lang="ru-RU" sz="3200" dirty="0" smtClean="0"/>
              <a:t>Какой крутой </a:t>
            </a:r>
            <a:r>
              <a:rPr lang="ru-RU" sz="3200" dirty="0" err="1" smtClean="0"/>
              <a:t>чувак</a:t>
            </a:r>
            <a:r>
              <a:rPr lang="ru-RU" sz="3200" dirty="0" smtClean="0"/>
              <a:t> этот Лёша – рассказал о том, как начинался наш проект, как они разрабатывали первые </a:t>
            </a:r>
            <a:r>
              <a:rPr lang="ru-RU" sz="3200" dirty="0" err="1" smtClean="0"/>
              <a:t>фичи</a:t>
            </a:r>
            <a:r>
              <a:rPr lang="ru-RU" sz="3200" dirty="0" smtClean="0"/>
              <a:t>. Заслушался)</a:t>
            </a:r>
          </a:p>
          <a:p>
            <a:pPr lvl="0">
              <a:defRPr/>
            </a:pPr>
            <a:endParaRPr lang="ru-RU"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6: Тестер</a:t>
            </a:r>
            <a:r>
              <a:rPr lang="en-US" dirty="0" smtClean="0"/>
              <a:t> </a:t>
            </a:r>
            <a:r>
              <a:rPr lang="en-US" dirty="0" err="1" smtClean="0"/>
              <a:t>vs</a:t>
            </a:r>
            <a:r>
              <a:rPr lang="ru-RU" dirty="0" smtClean="0"/>
              <a:t> Тим </a:t>
            </a:r>
            <a:r>
              <a:rPr lang="ru-RU" dirty="0" err="1" smtClean="0"/>
              <a:t>лид</a:t>
            </a:r>
            <a:r>
              <a:rPr lang="en-US" dirty="0" smtClean="0"/>
              <a:t> </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r>
              <a:rPr lang="ru-RU" sz="3200" dirty="0" smtClean="0"/>
              <a:t>Андрей – </a:t>
            </a:r>
            <a:r>
              <a:rPr lang="ru-RU" sz="3200" dirty="0" smtClean="0"/>
              <a:t>он, конечно, </a:t>
            </a:r>
            <a:r>
              <a:rPr lang="ru-RU" sz="3200" dirty="0" smtClean="0"/>
              <a:t>хороший </a:t>
            </a:r>
            <a:r>
              <a:rPr lang="ru-RU" sz="3200" dirty="0" err="1" smtClean="0"/>
              <a:t>тим</a:t>
            </a:r>
            <a:r>
              <a:rPr lang="ru-RU" sz="3200" dirty="0" smtClean="0"/>
              <a:t> </a:t>
            </a:r>
            <a:r>
              <a:rPr lang="ru-RU" sz="3200" dirty="0" err="1" smtClean="0"/>
              <a:t>лид</a:t>
            </a:r>
            <a:r>
              <a:rPr lang="ru-RU" sz="3200" dirty="0" smtClean="0"/>
              <a:t>. Но зачем ему нужны эти оценки по времени выполнения моей задачи? Это ж вилами по воде писано.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7: Самостоятельность</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r>
              <a:rPr lang="ru-RU" sz="3200" dirty="0" smtClean="0"/>
              <a:t>Получил порцию критики – 2 дня не мог нормально работать, но ничего не сказал об этом. Блин, ну я же сам хотел разобраться!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8: </a:t>
            </a:r>
            <a:r>
              <a:rPr lang="ru-RU" dirty="0" smtClean="0"/>
              <a:t>О</a:t>
            </a:r>
            <a:r>
              <a:rPr lang="ru-RU" dirty="0" smtClean="0"/>
              <a:t>тчетность</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r>
              <a:rPr lang="ru-RU" sz="3200" dirty="0" smtClean="0"/>
              <a:t>Сколько можно отвлекать меня от работы? Я же каждый день пишу репорты – и все равно Андрей приходит каждые 5 минут и спрашивает, что с задачей.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9: Помощь с проблемами</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err="1" smtClean="0"/>
              <a:t>Чёто</a:t>
            </a:r>
            <a:r>
              <a:rPr lang="ru-RU" sz="3200" dirty="0" smtClean="0"/>
              <a:t> я застрял со своей задачей – как хорошо, что Андрей помог разобраться, поддержал.</a:t>
            </a:r>
            <a:endParaRPr lang="ru-RU"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dirty="0"/>
          </a:p>
        </p:txBody>
      </p:sp>
      <p:sp>
        <p:nvSpPr>
          <p:cNvPr id="7" name="Заголовок 1"/>
          <p:cNvSpPr>
            <a:spLocks noGrp="1"/>
          </p:cNvSpPr>
          <p:nvPr>
            <p:ph type="title"/>
          </p:nvPr>
        </p:nvSpPr>
        <p:spPr>
          <a:xfrm>
            <a:off x="457200" y="274638"/>
            <a:ext cx="8229600" cy="1143000"/>
          </a:xfrm>
        </p:spPr>
        <p:txBody>
          <a:bodyPr>
            <a:normAutofit fontScale="90000"/>
          </a:bodyPr>
          <a:lstStyle/>
          <a:p>
            <a:r>
              <a:rPr lang="ru-RU" dirty="0" smtClean="0"/>
              <a:t>День 10: Неформальные посиделки</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smtClean="0"/>
              <a:t>Хорошо мы вчера посидели в пабе – оказывается, учились с Димой в одном </a:t>
            </a:r>
            <a:r>
              <a:rPr lang="ru-RU" sz="3200" dirty="0" err="1" smtClean="0"/>
              <a:t>универе</a:t>
            </a:r>
            <a:r>
              <a:rPr lang="ru-RU" sz="3200" dirty="0" smtClean="0"/>
              <a:t> </a:t>
            </a:r>
            <a:r>
              <a:rPr lang="ru-RU" sz="3200" dirty="0" smtClean="0">
                <a:sym typeface="Wingdings"/>
              </a:rPr>
              <a:t></a:t>
            </a:r>
            <a:r>
              <a:rPr lang="ru-RU" sz="3200" dirty="0" smtClean="0"/>
              <a:t> Вот так работаешь вместе полгода – и не знаешь.</a:t>
            </a:r>
            <a:endParaRPr lang="ru-RU"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11: Передача знаний</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smtClean="0"/>
              <a:t>Какую классную доку выложила Катя на </a:t>
            </a:r>
            <a:r>
              <a:rPr lang="en-US" sz="3200" dirty="0" smtClean="0"/>
              <a:t>wiki </a:t>
            </a:r>
            <a:r>
              <a:rPr lang="ru-RU" sz="3200" dirty="0" smtClean="0"/>
              <a:t>– никогда бы не подумал, что продукт так работает.</a:t>
            </a:r>
            <a:endParaRPr lang="ru-RU"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12: Наставничество</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smtClean="0"/>
              <a:t>Сегодня пришел новый парень – буду его наставником. Есть доки на </a:t>
            </a:r>
            <a:r>
              <a:rPr lang="ru-RU" sz="3200" dirty="0" err="1" smtClean="0"/>
              <a:t>тыщу</a:t>
            </a:r>
            <a:r>
              <a:rPr lang="ru-RU" sz="3200" dirty="0" smtClean="0"/>
              <a:t> страниц, чтобы почитать… Но лучше я как-нибудь своими словами – так быстрее.</a:t>
            </a: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 себе</a:t>
            </a:r>
            <a:endParaRPr lang="ru-RU" dirty="0"/>
          </a:p>
        </p:txBody>
      </p:sp>
      <p:sp>
        <p:nvSpPr>
          <p:cNvPr id="3" name="Содержимое 2"/>
          <p:cNvSpPr>
            <a:spLocks noGrp="1"/>
          </p:cNvSpPr>
          <p:nvPr>
            <p:ph idx="1"/>
          </p:nvPr>
        </p:nvSpPr>
        <p:spPr>
          <a:xfrm>
            <a:off x="457200" y="1600201"/>
            <a:ext cx="8229600" cy="3989040"/>
          </a:xfrm>
        </p:spPr>
        <p:txBody>
          <a:bodyPr/>
          <a:lstStyle/>
          <a:p>
            <a:pPr>
              <a:buNone/>
            </a:pPr>
            <a:r>
              <a:rPr lang="ru-RU" sz="3600" dirty="0" smtClean="0"/>
              <a:t>Роман </a:t>
            </a:r>
            <a:r>
              <a:rPr lang="ru-RU" sz="3600" dirty="0" err="1" smtClean="0"/>
              <a:t>Шейко</a:t>
            </a:r>
            <a:endParaRPr lang="ru-RU" sz="3600" dirty="0" smtClean="0"/>
          </a:p>
          <a:p>
            <a:r>
              <a:rPr lang="en-US" dirty="0" smtClean="0"/>
              <a:t>QA Lead, </a:t>
            </a:r>
            <a:r>
              <a:rPr lang="en-US" dirty="0" err="1" smtClean="0"/>
              <a:t>Luxoft</a:t>
            </a:r>
            <a:endParaRPr lang="ru-RU" dirty="0" smtClean="0"/>
          </a:p>
          <a:p>
            <a:r>
              <a:rPr lang="ru-RU" dirty="0" err="1" smtClean="0"/>
              <a:t>Блог</a:t>
            </a:r>
            <a:r>
              <a:rPr lang="ru-RU" dirty="0" smtClean="0"/>
              <a:t>:</a:t>
            </a:r>
            <a:r>
              <a:rPr lang="en-US" dirty="0" smtClean="0"/>
              <a:t> </a:t>
            </a:r>
            <a:r>
              <a:rPr lang="en-US" dirty="0" smtClean="0">
                <a:hlinkClick r:id="rId3"/>
              </a:rPr>
              <a:t>http://33testers.blogspot.ru/</a:t>
            </a:r>
            <a:endParaRPr lang="en-US" dirty="0" smtClean="0"/>
          </a:p>
          <a:p>
            <a:r>
              <a:rPr lang="en-US" dirty="0" smtClean="0"/>
              <a:t>E-mail: r.sheyko@gmail.com</a:t>
            </a:r>
          </a:p>
          <a:p>
            <a:r>
              <a:rPr lang="en-US" dirty="0" smtClean="0"/>
              <a:t>Twitter: </a:t>
            </a:r>
            <a:r>
              <a:rPr lang="en-US" dirty="0" smtClean="0">
                <a:hlinkClick r:id="rId4"/>
              </a:rPr>
              <a:t>@</a:t>
            </a:r>
            <a:r>
              <a:rPr lang="en-US" dirty="0" err="1" smtClean="0">
                <a:hlinkClick r:id="rId4"/>
              </a:rPr>
              <a:t>RSheyko</a:t>
            </a:r>
            <a:endParaRPr lang="ru-RU"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13: Тестер</a:t>
            </a:r>
            <a:r>
              <a:rPr lang="en-US" dirty="0" smtClean="0"/>
              <a:t> </a:t>
            </a:r>
            <a:r>
              <a:rPr lang="en-US" dirty="0" err="1" smtClean="0"/>
              <a:t>vs</a:t>
            </a:r>
            <a:r>
              <a:rPr lang="ru-RU" dirty="0" smtClean="0"/>
              <a:t> Пользователи</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r>
              <a:rPr lang="ru-RU" sz="3200" dirty="0" smtClean="0"/>
              <a:t>Провозился с сообщениями </a:t>
            </a:r>
            <a:r>
              <a:rPr lang="ru-RU" sz="3200" dirty="0" err="1" smtClean="0"/>
              <a:t>юзеров</a:t>
            </a:r>
            <a:r>
              <a:rPr lang="ru-RU" sz="3200" dirty="0" smtClean="0"/>
              <a:t> на форуме. Их бы научить </a:t>
            </a:r>
            <a:r>
              <a:rPr lang="ru-RU" sz="3200" dirty="0" err="1" smtClean="0"/>
              <a:t>баги</a:t>
            </a:r>
            <a:r>
              <a:rPr lang="ru-RU" sz="3200" dirty="0" smtClean="0"/>
              <a:t> хорошо  заводить. </a:t>
            </a:r>
            <a:endParaRPr lang="ru-RU"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dirty="0"/>
          </a:p>
        </p:txBody>
      </p:sp>
      <p:sp>
        <p:nvSpPr>
          <p:cNvPr id="7" name="Заголовок 1"/>
          <p:cNvSpPr>
            <a:spLocks noGrp="1"/>
          </p:cNvSpPr>
          <p:nvPr>
            <p:ph type="title"/>
          </p:nvPr>
        </p:nvSpPr>
        <p:spPr>
          <a:xfrm>
            <a:off x="457200" y="274638"/>
            <a:ext cx="8229600" cy="1143000"/>
          </a:xfrm>
        </p:spPr>
        <p:txBody>
          <a:bodyPr>
            <a:normAutofit/>
          </a:bodyPr>
          <a:lstStyle/>
          <a:p>
            <a:r>
              <a:rPr lang="ru-RU" dirty="0" smtClean="0"/>
              <a:t>День 14: «Нелогичность» </a:t>
            </a:r>
            <a:r>
              <a:rPr lang="ru-RU" dirty="0" err="1" smtClean="0"/>
              <a:t>юзеров</a:t>
            </a:r>
            <a:endParaRPr lang="ru-RU" dirty="0"/>
          </a:p>
        </p:txBody>
      </p:sp>
      <p:pic>
        <p:nvPicPr>
          <p:cNvPr id="8"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9"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r>
              <a:rPr lang="ru-RU" sz="3200" dirty="0" smtClean="0"/>
              <a:t>Никогда бы не подумал, что кто-то использует </a:t>
            </a:r>
            <a:r>
              <a:rPr lang="ru-RU" sz="3200" dirty="0" err="1" smtClean="0"/>
              <a:t>фичу</a:t>
            </a:r>
            <a:r>
              <a:rPr lang="ru-RU" sz="3200" dirty="0" smtClean="0"/>
              <a:t> ТАКИМ образом. Хотя, в принципе, логично. Век живи – век учись.</a:t>
            </a:r>
            <a:endParaRPr lang="ru-RU"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Навыки коммуникации для тестера</a:t>
            </a:r>
            <a:endParaRPr lang="ru-RU" dirty="0"/>
          </a:p>
        </p:txBody>
      </p:sp>
      <p:sp>
        <p:nvSpPr>
          <p:cNvPr id="3" name="Содержимое 2"/>
          <p:cNvSpPr>
            <a:spLocks noGrp="1"/>
          </p:cNvSpPr>
          <p:nvPr>
            <p:ph idx="1"/>
          </p:nvPr>
        </p:nvSpPr>
        <p:spPr/>
        <p:txBody>
          <a:bodyPr/>
          <a:lstStyle/>
          <a:p>
            <a:r>
              <a:rPr lang="ru-RU" dirty="0" smtClean="0"/>
              <a:t>Устные и письменные коммуникации</a:t>
            </a:r>
          </a:p>
          <a:p>
            <a:r>
              <a:rPr lang="ru-RU" dirty="0" smtClean="0"/>
              <a:t>Работа в команде</a:t>
            </a:r>
            <a:endParaRPr lang="en-US" dirty="0" smtClean="0"/>
          </a:p>
          <a:p>
            <a:r>
              <a:rPr lang="ru-RU" dirty="0" smtClean="0"/>
              <a:t>Отчётность</a:t>
            </a:r>
          </a:p>
          <a:p>
            <a:r>
              <a:rPr lang="ru-RU" dirty="0" smtClean="0"/>
              <a:t>Подготовка результатов работы</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Письменные коммуникации</a:t>
            </a:r>
            <a:endParaRPr lang="ru-RU" dirty="0"/>
          </a:p>
        </p:txBody>
      </p:sp>
      <p:sp>
        <p:nvSpPr>
          <p:cNvPr id="3" name="Содержимое 2"/>
          <p:cNvSpPr>
            <a:spLocks noGrp="1"/>
          </p:cNvSpPr>
          <p:nvPr>
            <p:ph idx="1"/>
          </p:nvPr>
        </p:nvSpPr>
        <p:spPr>
          <a:xfrm>
            <a:off x="457200" y="1600201"/>
            <a:ext cx="8075240" cy="2260847"/>
          </a:xfrm>
        </p:spPr>
        <p:txBody>
          <a:bodyPr/>
          <a:lstStyle/>
          <a:p>
            <a:r>
              <a:rPr lang="ru-RU" dirty="0" smtClean="0"/>
              <a:t>Это огромная часть нашей работы</a:t>
            </a:r>
          </a:p>
          <a:p>
            <a:r>
              <a:rPr lang="ru-RU" dirty="0" smtClean="0"/>
              <a:t>Чтобы научиться писать – нужно писать</a:t>
            </a:r>
          </a:p>
          <a:p>
            <a:r>
              <a:rPr lang="ru-RU" dirty="0" smtClean="0"/>
              <a:t>Метод сбора камней </a:t>
            </a:r>
            <a:r>
              <a:rPr lang="ru-RU" dirty="0" err="1" smtClean="0"/>
              <a:t>Вейнберга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dirty="0"/>
          </a:p>
        </p:txBody>
      </p:sp>
      <p:sp>
        <p:nvSpPr>
          <p:cNvPr id="6" name="Содержимое 2"/>
          <p:cNvSpPr txBox="1">
            <a:spLocks/>
          </p:cNvSpPr>
          <p:nvPr/>
        </p:nvSpPr>
        <p:spPr>
          <a:xfrm>
            <a:off x="539552" y="3645024"/>
            <a:ext cx="8064896" cy="1440160"/>
          </a:xfrm>
          <a:prstGeom prst="rect">
            <a:avLst/>
          </a:prstGeom>
          <a:ln>
            <a:solidFill>
              <a:schemeClr val="accent5">
                <a:lumMod val="60000"/>
                <a:lumOff val="40000"/>
              </a:schemeClr>
            </a:solidFill>
            <a:prstDash val="dash"/>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2400" noProof="0" dirty="0" smtClean="0">
                <a:solidFill>
                  <a:srgbClr val="00B0F0"/>
                </a:solidFill>
              </a:rPr>
              <a:t>Материалы:</a:t>
            </a:r>
          </a:p>
          <a:p>
            <a:pPr marL="342900" indent="-342900">
              <a:spcBef>
                <a:spcPct val="20000"/>
              </a:spcBef>
              <a:buFont typeface="Arial" pitchFamily="34" charset="0"/>
              <a:buChar char="•"/>
            </a:pPr>
            <a:r>
              <a:rPr lang="en-US" sz="2400" dirty="0" smtClean="0">
                <a:solidFill>
                  <a:srgbClr val="00B0F0"/>
                </a:solidFill>
              </a:rPr>
              <a:t>Weinberg on Writing: The Fieldstone Method</a:t>
            </a:r>
            <a:r>
              <a:rPr lang="ru-RU" sz="2400" dirty="0" smtClean="0">
                <a:solidFill>
                  <a:srgbClr val="00B0F0"/>
                </a:solidFill>
              </a:rPr>
              <a:t> (</a:t>
            </a:r>
            <a:r>
              <a:rPr lang="en-US" sz="2400" dirty="0" smtClean="0">
                <a:solidFill>
                  <a:srgbClr val="00B0F0"/>
                </a:solidFill>
              </a:rPr>
              <a:t>Gerald Weinberg</a:t>
            </a:r>
            <a:r>
              <a:rPr lang="ru-RU" sz="2400" dirty="0" smtClean="0">
                <a:solidFill>
                  <a:srgbClr val="00B0F0"/>
                </a:solidFill>
              </a:rPr>
              <a:t>)</a:t>
            </a:r>
          </a:p>
          <a:p>
            <a:pPr marL="342900" indent="-342900">
              <a:spcBef>
                <a:spcPct val="20000"/>
              </a:spcBef>
              <a:buFont typeface="Arial" pitchFamily="34" charset="0"/>
              <a:buChar char="•"/>
            </a:pPr>
            <a:endParaRPr lang="ru-RU" sz="2400" noProof="0" dirty="0" smtClean="0">
              <a:solidFill>
                <a:srgbClr val="00B0F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4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p>
            <a:r>
              <a:rPr lang="ru-RU" dirty="0" smtClean="0">
                <a:solidFill>
                  <a:srgbClr val="000000"/>
                </a:solidFill>
              </a:rPr>
              <a:t>Подготовка доклада</a:t>
            </a:r>
            <a:endParaRPr lang="ru-RU" dirty="0">
              <a:solidFill>
                <a:srgbClr val="0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24</a:t>
            </a:fld>
            <a:endParaRPr lang="ru-RU" dirty="0"/>
          </a:p>
        </p:txBody>
      </p:sp>
      <p:pic>
        <p:nvPicPr>
          <p:cNvPr id="5" name="Рисунок 4" descr="fieldstone.png"/>
          <p:cNvPicPr>
            <a:picLocks noChangeAspect="1"/>
          </p:cNvPicPr>
          <p:nvPr/>
        </p:nvPicPr>
        <p:blipFill>
          <a:blip r:embed="rId3" cstate="print"/>
          <a:stretch>
            <a:fillRect/>
          </a:stretch>
        </p:blipFill>
        <p:spPr>
          <a:xfrm>
            <a:off x="1144091" y="1844824"/>
            <a:ext cx="7172325" cy="34861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Заведение </a:t>
            </a:r>
            <a:r>
              <a:rPr lang="ru-RU" dirty="0" err="1" smtClean="0"/>
              <a:t>баг</a:t>
            </a:r>
            <a:r>
              <a:rPr lang="ru-RU" dirty="0" smtClean="0"/>
              <a:t> репортов</a:t>
            </a:r>
            <a:endParaRPr lang="ru-RU" dirty="0"/>
          </a:p>
        </p:txBody>
      </p:sp>
      <p:sp>
        <p:nvSpPr>
          <p:cNvPr id="3" name="Содержимое 2"/>
          <p:cNvSpPr>
            <a:spLocks noGrp="1"/>
          </p:cNvSpPr>
          <p:nvPr>
            <p:ph idx="1"/>
          </p:nvPr>
        </p:nvSpPr>
        <p:spPr>
          <a:xfrm>
            <a:off x="457200" y="1600201"/>
            <a:ext cx="8229600" cy="2908919"/>
          </a:xfrm>
        </p:spPr>
        <p:txBody>
          <a:bodyPr/>
          <a:lstStyle/>
          <a:p>
            <a:r>
              <a:rPr lang="ru-RU" sz="2800" dirty="0" smtClean="0"/>
              <a:t>Это искусство</a:t>
            </a:r>
            <a:endParaRPr lang="ru-RU" sz="2800" dirty="0" smtClean="0">
              <a:sym typeface="Wingdings" pitchFamily="2" charset="2"/>
            </a:endParaRPr>
          </a:p>
          <a:p>
            <a:r>
              <a:rPr lang="ru-RU" sz="2800" dirty="0" smtClean="0">
                <a:sym typeface="Wingdings" pitchFamily="2" charset="2"/>
              </a:rPr>
              <a:t>Курс </a:t>
            </a:r>
            <a:r>
              <a:rPr lang="en-US" sz="2800" dirty="0" smtClean="0">
                <a:sym typeface="Wingdings" pitchFamily="2" charset="2"/>
              </a:rPr>
              <a:t>BBST </a:t>
            </a:r>
            <a:r>
              <a:rPr lang="en-US" sz="2800" dirty="0" smtClean="0">
                <a:sym typeface="Wingdings" pitchFamily="2" charset="2"/>
              </a:rPr>
              <a:t>– Bug Advocacy - </a:t>
            </a:r>
            <a:r>
              <a:rPr lang="ru-RU" sz="2800" dirty="0" smtClean="0">
                <a:sym typeface="Wingdings" pitchFamily="2" charset="2"/>
              </a:rPr>
              <a:t>советы</a:t>
            </a:r>
            <a:r>
              <a:rPr lang="en-US" sz="2800" dirty="0" smtClean="0">
                <a:sym typeface="Wingdings" pitchFamily="2" charset="2"/>
              </a:rPr>
              <a:t>:</a:t>
            </a:r>
          </a:p>
          <a:p>
            <a:pPr lvl="1"/>
            <a:r>
              <a:rPr lang="ru-RU" sz="2400" dirty="0" smtClean="0">
                <a:sym typeface="Wingdings" pitchFamily="2" charset="2"/>
              </a:rPr>
              <a:t>Мотивируйте заинтересованных лиц</a:t>
            </a:r>
          </a:p>
          <a:p>
            <a:pPr lvl="1"/>
            <a:r>
              <a:rPr lang="ru-RU" sz="2400" dirty="0" smtClean="0">
                <a:sym typeface="Wingdings" pitchFamily="2" charset="2"/>
              </a:rPr>
              <a:t>Используйте доверительные источники</a:t>
            </a:r>
          </a:p>
          <a:p>
            <a:pPr lvl="1"/>
            <a:r>
              <a:rPr lang="ru-RU" sz="2400" dirty="0" smtClean="0">
                <a:sym typeface="Wingdings" pitchFamily="2" charset="2"/>
              </a:rPr>
              <a:t>Сохраняйте нейтральный тон</a:t>
            </a:r>
          </a:p>
          <a:p>
            <a:r>
              <a:rPr lang="ru-RU" sz="2800" dirty="0" smtClean="0">
                <a:sym typeface="Wingdings" pitchFamily="2" charset="2"/>
              </a:rPr>
              <a:t>Обратная связь от </a:t>
            </a:r>
            <a:r>
              <a:rPr lang="ru-RU" sz="2800" dirty="0" smtClean="0">
                <a:sym typeface="Wingdings" pitchFamily="2" charset="2"/>
              </a:rPr>
              <a:t>программистов </a:t>
            </a:r>
            <a:r>
              <a:rPr lang="ru-RU" sz="2800" dirty="0" smtClean="0">
                <a:sym typeface="Wingdings" pitchFamily="2" charset="2"/>
              </a:rPr>
              <a:t>важна</a:t>
            </a:r>
            <a:endParaRPr lang="ru-RU" sz="2800" dirty="0" smtClean="0">
              <a:sym typeface="Wingdings" pitchFamily="2" charset="2"/>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25</a:t>
            </a:fld>
            <a:endParaRPr lang="ru-RU" dirty="0"/>
          </a:p>
        </p:txBody>
      </p:sp>
      <p:sp>
        <p:nvSpPr>
          <p:cNvPr id="5" name="Содержимое 2"/>
          <p:cNvSpPr txBox="1">
            <a:spLocks/>
          </p:cNvSpPr>
          <p:nvPr/>
        </p:nvSpPr>
        <p:spPr>
          <a:xfrm>
            <a:off x="611560" y="4653136"/>
            <a:ext cx="7776864" cy="864096"/>
          </a:xfrm>
          <a:prstGeom prst="rect">
            <a:avLst/>
          </a:prstGeom>
          <a:ln>
            <a:solidFill>
              <a:schemeClr val="accent5">
                <a:lumMod val="60000"/>
                <a:lumOff val="40000"/>
              </a:schemeClr>
            </a:solidFill>
            <a:prstDash val="dash"/>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2400" noProof="0" dirty="0" smtClean="0">
                <a:solidFill>
                  <a:srgbClr val="00B0F0"/>
                </a:solidFill>
              </a:rPr>
              <a:t>Материалы:</a:t>
            </a:r>
          </a:p>
          <a:p>
            <a:r>
              <a:rPr lang="en-US" sz="2400" dirty="0" smtClean="0">
                <a:solidFill>
                  <a:srgbClr val="00B0F0"/>
                </a:solidFill>
              </a:rPr>
              <a:t>http://www.testingeducation.org/BBST/bugadvocacy/</a:t>
            </a:r>
            <a:endParaRPr lang="ru-RU" sz="2400" dirty="0" smtClean="0">
              <a:solidFill>
                <a:srgbClr val="00B0F0"/>
              </a:solidFill>
            </a:endParaRPr>
          </a:p>
          <a:p>
            <a:pPr marL="342900" indent="-342900">
              <a:spcBef>
                <a:spcPct val="20000"/>
              </a:spcBef>
              <a:buFont typeface="Arial" pitchFamily="34" charset="0"/>
              <a:buChar char="•"/>
            </a:pPr>
            <a:endParaRPr lang="ru-RU" sz="2400" noProof="0" dirty="0" smtClean="0">
              <a:solidFill>
                <a:srgbClr val="00B0F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32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Взаимодействие с </a:t>
            </a:r>
            <a:r>
              <a:rPr lang="en-US" dirty="0" smtClean="0"/>
              <a:t>Dev</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26</a:t>
            </a:fld>
            <a:endParaRPr lang="ru-RU" dirty="0"/>
          </a:p>
        </p:txBody>
      </p:sp>
      <p:pic>
        <p:nvPicPr>
          <p:cNvPr id="7" name="Рисунок 6" descr="dev_qa_planets.png"/>
          <p:cNvPicPr>
            <a:picLocks noChangeAspect="1"/>
          </p:cNvPicPr>
          <p:nvPr/>
        </p:nvPicPr>
        <p:blipFill>
          <a:blip r:embed="rId3" cstate="print"/>
          <a:stretch>
            <a:fillRect/>
          </a:stretch>
        </p:blipFill>
        <p:spPr>
          <a:xfrm>
            <a:off x="1115616" y="1599400"/>
            <a:ext cx="6517010" cy="406184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понять программиста?</a:t>
            </a:r>
            <a:endParaRPr lang="ru-RU" dirty="0"/>
          </a:p>
        </p:txBody>
      </p:sp>
      <p:sp>
        <p:nvSpPr>
          <p:cNvPr id="3" name="Содержимое 2"/>
          <p:cNvSpPr>
            <a:spLocks noGrp="1"/>
          </p:cNvSpPr>
          <p:nvPr>
            <p:ph idx="1"/>
          </p:nvPr>
        </p:nvSpPr>
        <p:spPr/>
        <p:txBody>
          <a:bodyPr/>
          <a:lstStyle/>
          <a:p>
            <a:r>
              <a:rPr lang="ru-RU" dirty="0" smtClean="0"/>
              <a:t>Научиться программировать</a:t>
            </a:r>
          </a:p>
          <a:p>
            <a:r>
              <a:rPr lang="en-US" dirty="0" smtClean="0"/>
              <a:t>Scrum </a:t>
            </a:r>
            <a:r>
              <a:rPr lang="ru-RU" dirty="0" smtClean="0"/>
              <a:t>митинги с </a:t>
            </a:r>
            <a:r>
              <a:rPr lang="en-US" dirty="0" smtClean="0"/>
              <a:t>Dev</a:t>
            </a:r>
            <a:r>
              <a:rPr lang="ru-RU" dirty="0" smtClean="0"/>
              <a:t> командой</a:t>
            </a:r>
            <a:endParaRPr lang="en-US" dirty="0" smtClean="0"/>
          </a:p>
          <a:p>
            <a:r>
              <a:rPr lang="ru-RU" dirty="0" smtClean="0"/>
              <a:t>Совместные </a:t>
            </a:r>
            <a:r>
              <a:rPr lang="ru-RU" dirty="0" err="1" smtClean="0"/>
              <a:t>ревью</a:t>
            </a:r>
            <a:r>
              <a:rPr lang="ru-RU" dirty="0" smtClean="0"/>
              <a:t> кода</a:t>
            </a:r>
          </a:p>
          <a:p>
            <a:r>
              <a:rPr lang="ru-RU" dirty="0" smtClean="0"/>
              <a:t>Совет: будьте тактичны</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Устное общение</a:t>
            </a:r>
            <a:endParaRPr lang="ru-RU" dirty="0"/>
          </a:p>
        </p:txBody>
      </p:sp>
      <p:sp>
        <p:nvSpPr>
          <p:cNvPr id="3" name="Содержимое 2"/>
          <p:cNvSpPr>
            <a:spLocks noGrp="1"/>
          </p:cNvSpPr>
          <p:nvPr>
            <p:ph idx="1"/>
          </p:nvPr>
        </p:nvSpPr>
        <p:spPr>
          <a:xfrm>
            <a:off x="457200" y="1600201"/>
            <a:ext cx="8229600" cy="2692895"/>
          </a:xfrm>
        </p:spPr>
        <p:txBody>
          <a:bodyPr/>
          <a:lstStyle/>
          <a:p>
            <a:r>
              <a:rPr lang="ru-RU" dirty="0" smtClean="0"/>
              <a:t>Умение задавать вопросы</a:t>
            </a:r>
          </a:p>
          <a:p>
            <a:r>
              <a:rPr lang="ru-RU" dirty="0" smtClean="0"/>
              <a:t>И слушать ответы </a:t>
            </a:r>
            <a:r>
              <a:rPr lang="ru-RU" dirty="0" smtClean="0">
                <a:sym typeface="Wingdings" pitchFamily="2" charset="2"/>
              </a:rPr>
              <a:t></a:t>
            </a:r>
          </a:p>
          <a:p>
            <a:r>
              <a:rPr lang="ru-RU" dirty="0" smtClean="0"/>
              <a:t>Активное слушание</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dirty="0"/>
          </a:p>
        </p:txBody>
      </p:sp>
      <p:sp>
        <p:nvSpPr>
          <p:cNvPr id="5" name="Содержимое 2"/>
          <p:cNvSpPr txBox="1">
            <a:spLocks/>
          </p:cNvSpPr>
          <p:nvPr/>
        </p:nvSpPr>
        <p:spPr>
          <a:xfrm>
            <a:off x="611560" y="4005064"/>
            <a:ext cx="7776864" cy="1296144"/>
          </a:xfrm>
          <a:prstGeom prst="rect">
            <a:avLst/>
          </a:prstGeom>
          <a:ln>
            <a:solidFill>
              <a:schemeClr val="accent5">
                <a:lumMod val="60000"/>
                <a:lumOff val="40000"/>
              </a:schemeClr>
            </a:solidFill>
            <a:prstDash val="dash"/>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2400" noProof="0" dirty="0" smtClean="0">
                <a:solidFill>
                  <a:srgbClr val="00B0F0"/>
                </a:solidFill>
              </a:rPr>
              <a:t>Материалы:</a:t>
            </a:r>
          </a:p>
          <a:p>
            <a:r>
              <a:rPr lang="en-US" sz="2400" dirty="0" smtClean="0">
                <a:solidFill>
                  <a:srgbClr val="00B0F0"/>
                </a:solidFill>
              </a:rPr>
              <a:t>Messages: The Communication Skills Book</a:t>
            </a:r>
            <a:r>
              <a:rPr lang="ru-RU" sz="2400" dirty="0" smtClean="0">
                <a:solidFill>
                  <a:srgbClr val="00B0F0"/>
                </a:solidFill>
              </a:rPr>
              <a:t> (</a:t>
            </a:r>
            <a:r>
              <a:rPr lang="en-US" sz="2400" dirty="0" smtClean="0">
                <a:solidFill>
                  <a:srgbClr val="00B0F0"/>
                </a:solidFill>
              </a:rPr>
              <a:t>Matthew McKay, Martha Davis, Patrick Fanning</a:t>
            </a:r>
            <a:r>
              <a:rPr lang="ru-RU" sz="2400" dirty="0" smtClean="0">
                <a:solidFill>
                  <a:srgbClr val="00B0F0"/>
                </a:solidFill>
              </a:rPr>
              <a:t>)</a:t>
            </a:r>
            <a:endParaRPr lang="ru-RU" sz="2400" noProof="0" dirty="0" smtClean="0">
              <a:solidFill>
                <a:srgbClr val="00B0F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4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Отчетность</a:t>
            </a:r>
            <a:endParaRPr lang="ru-RU" dirty="0"/>
          </a:p>
        </p:txBody>
      </p:sp>
      <p:sp>
        <p:nvSpPr>
          <p:cNvPr id="3" name="Содержимое 2"/>
          <p:cNvSpPr>
            <a:spLocks noGrp="1"/>
          </p:cNvSpPr>
          <p:nvPr>
            <p:ph idx="1"/>
          </p:nvPr>
        </p:nvSpPr>
        <p:spPr/>
        <p:txBody>
          <a:bodyPr/>
          <a:lstStyle/>
          <a:p>
            <a:r>
              <a:rPr lang="ru-RU" dirty="0" smtClean="0"/>
              <a:t>Статус задач</a:t>
            </a:r>
          </a:p>
          <a:p>
            <a:r>
              <a:rPr lang="ru-RU" dirty="0" smtClean="0"/>
              <a:t>Предполагаемая дата завершения</a:t>
            </a:r>
          </a:p>
          <a:p>
            <a:r>
              <a:rPr lang="ru-RU" dirty="0" smtClean="0"/>
              <a:t>Затраченное время</a:t>
            </a:r>
          </a:p>
          <a:p>
            <a:r>
              <a:rPr lang="ru-RU" dirty="0" smtClean="0"/>
              <a:t>Проблемы</a:t>
            </a:r>
          </a:p>
          <a:p>
            <a:r>
              <a:rPr lang="ru-RU" dirty="0" smtClean="0"/>
              <a:t>Предложения, </a:t>
            </a:r>
            <a:r>
              <a:rPr lang="ru-RU" dirty="0" smtClean="0"/>
              <a:t>вопросы</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доклада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dirty="0"/>
          </a:p>
        </p:txBody>
      </p:sp>
      <p:pic>
        <p:nvPicPr>
          <p:cNvPr id="7" name="Рисунок 6" descr="plan.png"/>
          <p:cNvPicPr>
            <a:picLocks noChangeAspect="1"/>
          </p:cNvPicPr>
          <p:nvPr/>
        </p:nvPicPr>
        <p:blipFill>
          <a:blip r:embed="rId3" cstate="print"/>
          <a:stretch>
            <a:fillRect/>
          </a:stretch>
        </p:blipFill>
        <p:spPr>
          <a:xfrm>
            <a:off x="700608" y="1052736"/>
            <a:ext cx="7543800" cy="58293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отчета о работе</a:t>
            </a:r>
            <a:endParaRPr lang="ru-RU" dirty="0"/>
          </a:p>
        </p:txBody>
      </p:sp>
      <p:graphicFrame>
        <p:nvGraphicFramePr>
          <p:cNvPr id="6" name="Содержимое 5"/>
          <p:cNvGraphicFramePr>
            <a:graphicFrameLocks noGrp="1"/>
          </p:cNvGraphicFramePr>
          <p:nvPr>
            <p:ph idx="1"/>
          </p:nvPr>
        </p:nvGraphicFramePr>
        <p:xfrm>
          <a:off x="457200" y="1600200"/>
          <a:ext cx="8147248" cy="2579116"/>
        </p:xfrm>
        <a:graphic>
          <a:graphicData uri="http://schemas.openxmlformats.org/drawingml/2006/table">
            <a:tbl>
              <a:tblPr firstRow="1" bandRow="1">
                <a:tableStyleId>{5940675A-B579-460E-94D1-54222C63F5DA}</a:tableStyleId>
              </a:tblPr>
              <a:tblGrid>
                <a:gridCol w="3898776"/>
                <a:gridCol w="1224136"/>
                <a:gridCol w="1512168"/>
                <a:gridCol w="1512168"/>
              </a:tblGrid>
              <a:tr h="370840">
                <a:tc>
                  <a:txBody>
                    <a:bodyPr/>
                    <a:lstStyle/>
                    <a:p>
                      <a:pPr>
                        <a:lnSpc>
                          <a:spcPct val="115000"/>
                        </a:lnSpc>
                        <a:spcAft>
                          <a:spcPts val="0"/>
                        </a:spcAft>
                      </a:pPr>
                      <a:r>
                        <a:rPr lang="ru-RU" sz="1800" i="1" dirty="0"/>
                        <a:t>Задача</a:t>
                      </a:r>
                      <a:endParaRPr lang="ru-RU" sz="1800" i="1" dirty="0">
                        <a:latin typeface="Calibri"/>
                        <a:ea typeface="Calibri"/>
                        <a:cs typeface="Times New Roman"/>
                      </a:endParaRPr>
                    </a:p>
                  </a:txBody>
                  <a:tcPr marL="68580" marR="68580" marT="0" marB="0"/>
                </a:tc>
                <a:tc>
                  <a:txBody>
                    <a:bodyPr/>
                    <a:lstStyle/>
                    <a:p>
                      <a:pPr>
                        <a:lnSpc>
                          <a:spcPct val="115000"/>
                        </a:lnSpc>
                        <a:spcAft>
                          <a:spcPts val="0"/>
                        </a:spcAft>
                      </a:pPr>
                      <a:r>
                        <a:rPr lang="ru-RU" sz="1800" i="1" dirty="0"/>
                        <a:t>Статус</a:t>
                      </a:r>
                      <a:endParaRPr lang="ru-RU" sz="1800" i="1" dirty="0">
                        <a:latin typeface="Calibri"/>
                        <a:ea typeface="Calibri"/>
                        <a:cs typeface="Times New Roman"/>
                      </a:endParaRPr>
                    </a:p>
                  </a:txBody>
                  <a:tcPr marL="68580" marR="68580" marT="0" marB="0"/>
                </a:tc>
                <a:tc>
                  <a:txBody>
                    <a:bodyPr/>
                    <a:lstStyle/>
                    <a:p>
                      <a:pPr>
                        <a:lnSpc>
                          <a:spcPct val="115000"/>
                        </a:lnSpc>
                        <a:spcAft>
                          <a:spcPts val="0"/>
                        </a:spcAft>
                      </a:pPr>
                      <a:r>
                        <a:rPr lang="ru-RU" sz="1800" i="1" dirty="0" smtClean="0"/>
                        <a:t>Затраченное</a:t>
                      </a:r>
                      <a:r>
                        <a:rPr lang="ru-RU" sz="1800" i="1" baseline="0" dirty="0" smtClean="0"/>
                        <a:t> </a:t>
                      </a:r>
                      <a:r>
                        <a:rPr lang="ru-RU" sz="1800" i="1" dirty="0" smtClean="0"/>
                        <a:t>время</a:t>
                      </a:r>
                      <a:r>
                        <a:rPr lang="ru-RU" sz="1800" i="1" dirty="0"/>
                        <a:t>, в часах</a:t>
                      </a:r>
                      <a:endParaRPr lang="ru-RU" sz="1800" i="1" dirty="0">
                        <a:latin typeface="Calibri"/>
                        <a:ea typeface="Calibri"/>
                        <a:cs typeface="Times New Roman"/>
                      </a:endParaRPr>
                    </a:p>
                  </a:txBody>
                  <a:tcPr marL="68580" marR="68580" marT="0" marB="0"/>
                </a:tc>
                <a:tc>
                  <a:txBody>
                    <a:bodyPr/>
                    <a:lstStyle/>
                    <a:p>
                      <a:pPr>
                        <a:lnSpc>
                          <a:spcPct val="115000"/>
                        </a:lnSpc>
                        <a:spcAft>
                          <a:spcPts val="0"/>
                        </a:spcAft>
                      </a:pPr>
                      <a:r>
                        <a:rPr lang="ru-RU" sz="1800" i="1" dirty="0"/>
                        <a:t>Планируемая дата окончания</a:t>
                      </a:r>
                      <a:endParaRPr lang="ru-RU" sz="1800" i="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1800"/>
                        <a:t>Регрессионное тестирование </a:t>
                      </a:r>
                      <a:r>
                        <a:rPr lang="en-US" sz="1800"/>
                        <a:t>GUI </a:t>
                      </a:r>
                      <a:r>
                        <a:rPr lang="ru-RU" sz="1800"/>
                        <a:t>на 1.3 версии</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В процессе</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4</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4-7 декабря</a:t>
                      </a:r>
                      <a:endParaRPr lang="ru-RU" sz="1800">
                        <a:latin typeface="Calibri"/>
                        <a:ea typeface="Calibri"/>
                        <a:cs typeface="Times New Roman"/>
                      </a:endParaRPr>
                    </a:p>
                  </a:txBody>
                  <a:tcPr marL="68580" marR="68580" marT="0" marB="0"/>
                </a:tc>
              </a:tr>
              <a:tr h="370840">
                <a:tc>
                  <a:txBody>
                    <a:bodyPr/>
                    <a:lstStyle/>
                    <a:p>
                      <a:pPr>
                        <a:lnSpc>
                          <a:spcPct val="115000"/>
                        </a:lnSpc>
                        <a:spcAft>
                          <a:spcPts val="0"/>
                        </a:spcAft>
                      </a:pPr>
                      <a:r>
                        <a:rPr lang="ru-RU" sz="1800"/>
                        <a:t>Проверка фикса бага </a:t>
                      </a:r>
                      <a:r>
                        <a:rPr lang="en-US" sz="1800"/>
                        <a:t>PROJ</a:t>
                      </a:r>
                      <a:r>
                        <a:rPr lang="ru-RU" sz="1800"/>
                        <a:t>-123</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Завершена</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4</a:t>
                      </a:r>
                      <a:endParaRPr lang="ru-RU" sz="1800">
                        <a:latin typeface="Calibri"/>
                        <a:ea typeface="Calibri"/>
                        <a:cs typeface="Times New Roman"/>
                      </a:endParaRPr>
                    </a:p>
                  </a:txBody>
                  <a:tcPr marL="68580" marR="68580" marT="0" marB="0"/>
                </a:tc>
                <a:tc>
                  <a:txBody>
                    <a:bodyPr/>
                    <a:lstStyle/>
                    <a:p>
                      <a:pPr>
                        <a:lnSpc>
                          <a:spcPct val="115000"/>
                        </a:lnSpc>
                        <a:spcAft>
                          <a:spcPts val="0"/>
                        </a:spcAft>
                      </a:pPr>
                      <a:endParaRPr lang="ru-RU" sz="1800">
                        <a:latin typeface="Calibri"/>
                        <a:ea typeface="Calibri"/>
                        <a:cs typeface="Times New Roman"/>
                      </a:endParaRPr>
                    </a:p>
                  </a:txBody>
                  <a:tcPr marL="68580" marR="68580" marT="0" marB="0"/>
                </a:tc>
              </a:tr>
              <a:tr h="370840">
                <a:tc>
                  <a:txBody>
                    <a:bodyPr/>
                    <a:lstStyle/>
                    <a:p>
                      <a:pPr>
                        <a:lnSpc>
                          <a:spcPct val="115000"/>
                        </a:lnSpc>
                        <a:spcAft>
                          <a:spcPts val="0"/>
                        </a:spcAft>
                      </a:pPr>
                      <a:r>
                        <a:rPr lang="ru-RU" sz="1800"/>
                        <a:t>Создание мануала по нагрузочному тестированию</a:t>
                      </a: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a:t>Не начата</a:t>
                      </a:r>
                      <a:endParaRPr lang="ru-RU" sz="1800">
                        <a:latin typeface="Calibri"/>
                        <a:ea typeface="Calibri"/>
                        <a:cs typeface="Times New Roman"/>
                      </a:endParaRPr>
                    </a:p>
                  </a:txBody>
                  <a:tcPr marL="68580" marR="68580" marT="0" marB="0"/>
                </a:tc>
                <a:tc>
                  <a:txBody>
                    <a:bodyPr/>
                    <a:lstStyle/>
                    <a:p>
                      <a:pPr>
                        <a:lnSpc>
                          <a:spcPct val="115000"/>
                        </a:lnSpc>
                        <a:spcAft>
                          <a:spcPts val="0"/>
                        </a:spcAft>
                      </a:pPr>
                      <a:endParaRPr lang="ru-RU" sz="1800">
                        <a:latin typeface="Calibri"/>
                        <a:ea typeface="Calibri"/>
                        <a:cs typeface="Times New Roman"/>
                      </a:endParaRPr>
                    </a:p>
                  </a:txBody>
                  <a:tcPr marL="68580" marR="68580" marT="0" marB="0"/>
                </a:tc>
                <a:tc>
                  <a:txBody>
                    <a:bodyPr/>
                    <a:lstStyle/>
                    <a:p>
                      <a:pPr>
                        <a:lnSpc>
                          <a:spcPct val="115000"/>
                        </a:lnSpc>
                        <a:spcAft>
                          <a:spcPts val="0"/>
                        </a:spcAft>
                      </a:pPr>
                      <a:r>
                        <a:rPr lang="ru-RU" sz="1800" dirty="0"/>
                        <a:t>15 декабря</a:t>
                      </a:r>
                      <a:endParaRPr lang="ru-RU" sz="1800" dirty="0">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dirty="0"/>
          </a:p>
        </p:txBody>
      </p:sp>
      <p:sp>
        <p:nvSpPr>
          <p:cNvPr id="7" name="TextBox 6"/>
          <p:cNvSpPr txBox="1"/>
          <p:nvPr/>
        </p:nvSpPr>
        <p:spPr>
          <a:xfrm>
            <a:off x="395536" y="4365104"/>
            <a:ext cx="8352928" cy="1015663"/>
          </a:xfrm>
          <a:prstGeom prst="rect">
            <a:avLst/>
          </a:prstGeom>
          <a:noFill/>
        </p:spPr>
        <p:txBody>
          <a:bodyPr wrap="square" rtlCol="0">
            <a:spAutoFit/>
          </a:bodyPr>
          <a:lstStyle/>
          <a:p>
            <a:r>
              <a:rPr lang="ru-RU" sz="2000" b="1" dirty="0" smtClean="0"/>
              <a:t>Проблемы / вопросы </a:t>
            </a:r>
            <a:r>
              <a:rPr lang="en-US" sz="2000" b="1" dirty="0" smtClean="0"/>
              <a:t>/ </a:t>
            </a:r>
            <a:r>
              <a:rPr lang="ru-RU" sz="2000" b="1" dirty="0" smtClean="0"/>
              <a:t>предложения:</a:t>
            </a:r>
          </a:p>
          <a:p>
            <a:pPr lvl="0"/>
            <a:r>
              <a:rPr lang="ru-RU" sz="2000" dirty="0" smtClean="0"/>
              <a:t>При проверке </a:t>
            </a:r>
            <a:r>
              <a:rPr lang="ru-RU" sz="2000" dirty="0" err="1" smtClean="0"/>
              <a:t>бага</a:t>
            </a:r>
            <a:r>
              <a:rPr lang="ru-RU" sz="2000" dirty="0" smtClean="0"/>
              <a:t> нашел еще одну проблему – </a:t>
            </a:r>
            <a:r>
              <a:rPr lang="en-US" sz="2000" dirty="0" smtClean="0"/>
              <a:t>PROJ</a:t>
            </a:r>
            <a:r>
              <a:rPr lang="ru-RU" sz="2000" dirty="0" smtClean="0"/>
              <a:t>-124 – завтра займусь ее локализацией.</a:t>
            </a:r>
          </a:p>
        </p:txBody>
      </p:sp>
      <p:sp>
        <p:nvSpPr>
          <p:cNvPr id="8" name="TextBox 7"/>
          <p:cNvSpPr txBox="1"/>
          <p:nvPr/>
        </p:nvSpPr>
        <p:spPr>
          <a:xfrm>
            <a:off x="395536" y="1268760"/>
            <a:ext cx="1080120" cy="400110"/>
          </a:xfrm>
          <a:prstGeom prst="rect">
            <a:avLst/>
          </a:prstGeom>
          <a:noFill/>
        </p:spPr>
        <p:txBody>
          <a:bodyPr wrap="square" rtlCol="0">
            <a:spAutoFit/>
          </a:bodyPr>
          <a:lstStyle/>
          <a:p>
            <a:r>
              <a:rPr lang="ru-RU" sz="2000" b="1" dirty="0" smtClean="0"/>
              <a:t>Задачи:</a:t>
            </a:r>
            <a:endParaRPr lang="ru-RU"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print"/>
          <a:srcRect b="17293"/>
          <a:stretch>
            <a:fillRect/>
          </a:stretch>
        </p:blipFill>
        <p:spPr bwMode="auto">
          <a:xfrm>
            <a:off x="755576" y="1412776"/>
            <a:ext cx="7488832" cy="3888432"/>
          </a:xfrm>
          <a:prstGeom prst="rect">
            <a:avLst/>
          </a:prstGeom>
          <a:noFill/>
          <a:ln w="12700">
            <a:solidFill>
              <a:schemeClr val="bg1">
                <a:lumMod val="85000"/>
              </a:schemeClr>
            </a:solidFill>
            <a:miter lim="800000"/>
            <a:headEnd/>
            <a:tailEnd/>
          </a:ln>
          <a:effectLst>
            <a:outerShdw blurRad="50800" dist="50800" dir="5400000" sx="1000" sy="1000" algn="ctr" rotWithShape="0">
              <a:srgbClr val="000000"/>
            </a:outerShdw>
          </a:effectLst>
        </p:spPr>
      </p:pic>
      <p:sp>
        <p:nvSpPr>
          <p:cNvPr id="2" name="Заголовок 1"/>
          <p:cNvSpPr>
            <a:spLocks noGrp="1"/>
          </p:cNvSpPr>
          <p:nvPr>
            <p:ph type="title"/>
          </p:nvPr>
        </p:nvSpPr>
        <p:spPr>
          <a:noFill/>
        </p:spPr>
        <p:txBody>
          <a:bodyPr/>
          <a:lstStyle/>
          <a:p>
            <a:r>
              <a:rPr lang="ru-RU" dirty="0" smtClean="0"/>
              <a:t>Дневник </a:t>
            </a:r>
            <a:r>
              <a:rPr lang="ru-RU" dirty="0" err="1" smtClean="0"/>
              <a:t>тим</a:t>
            </a:r>
            <a:r>
              <a:rPr lang="ru-RU" dirty="0" smtClean="0"/>
              <a:t> </a:t>
            </a:r>
            <a:r>
              <a:rPr lang="ru-RU" dirty="0" err="1" smtClean="0"/>
              <a:t>лида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31</a:t>
            </a:fld>
            <a:endParaRPr lang="ru-RU" dirty="0"/>
          </a:p>
        </p:txBody>
      </p:sp>
      <p:sp>
        <p:nvSpPr>
          <p:cNvPr id="7" name="TextBox 6"/>
          <p:cNvSpPr txBox="1"/>
          <p:nvPr/>
        </p:nvSpPr>
        <p:spPr>
          <a:xfrm>
            <a:off x="4427713" y="4365104"/>
            <a:ext cx="3240631" cy="769441"/>
          </a:xfrm>
          <a:prstGeom prst="rect">
            <a:avLst/>
          </a:prstGeom>
          <a:solidFill>
            <a:srgbClr val="00CCFF"/>
          </a:solidFill>
        </p:spPr>
        <p:txBody>
          <a:bodyPr wrap="none" rtlCol="0">
            <a:spAutoFit/>
          </a:bodyPr>
          <a:lstStyle/>
          <a:p>
            <a:r>
              <a:rPr lang="ru-RU" sz="4400" dirty="0" smtClean="0"/>
              <a:t>Наблюдения</a:t>
            </a:r>
            <a:endParaRPr lang="ru-RU" sz="4400" dirty="0"/>
          </a:p>
        </p:txBody>
      </p:sp>
      <p:sp>
        <p:nvSpPr>
          <p:cNvPr id="8" name="TextBox 7"/>
          <p:cNvSpPr txBox="1"/>
          <p:nvPr/>
        </p:nvSpPr>
        <p:spPr>
          <a:xfrm>
            <a:off x="971600" y="2132856"/>
            <a:ext cx="2376264" cy="769441"/>
          </a:xfrm>
          <a:prstGeom prst="rect">
            <a:avLst/>
          </a:prstGeom>
          <a:solidFill>
            <a:srgbClr val="00CCFF"/>
          </a:solidFill>
        </p:spPr>
        <p:txBody>
          <a:bodyPr wrap="square" rtlCol="0">
            <a:spAutoFit/>
          </a:bodyPr>
          <a:lstStyle/>
          <a:p>
            <a:r>
              <a:rPr lang="ru-RU" sz="4400" dirty="0" smtClean="0"/>
              <a:t>Советы</a:t>
            </a:r>
            <a:endParaRPr lang="ru-RU" sz="4400" dirty="0"/>
          </a:p>
        </p:txBody>
      </p:sp>
      <p:sp>
        <p:nvSpPr>
          <p:cNvPr id="9" name="TextBox 8"/>
          <p:cNvSpPr txBox="1"/>
          <p:nvPr/>
        </p:nvSpPr>
        <p:spPr>
          <a:xfrm>
            <a:off x="2771800" y="3235623"/>
            <a:ext cx="2664296" cy="769441"/>
          </a:xfrm>
          <a:prstGeom prst="rect">
            <a:avLst/>
          </a:prstGeom>
          <a:solidFill>
            <a:srgbClr val="00CCFF"/>
          </a:solidFill>
        </p:spPr>
        <p:txBody>
          <a:bodyPr wrap="square" rtlCol="0">
            <a:spAutoFit/>
          </a:bodyPr>
          <a:lstStyle/>
          <a:p>
            <a:r>
              <a:rPr lang="ru-RU" sz="4400" dirty="0" smtClean="0"/>
              <a:t>Выводы</a:t>
            </a:r>
            <a:endParaRPr lang="ru-RU"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1: </a:t>
            </a:r>
            <a:r>
              <a:rPr lang="ru-RU" dirty="0" err="1" smtClean="0"/>
              <a:t>М-и-и-итинги</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Как живут менеджеры – неужели большую часть дня нужно проводить на митингах? А работать когда? Что посоветуете, друзья?</a:t>
            </a:r>
            <a:endParaRPr lang="ru-RU"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2: Всё ещё тестер</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Не успел сегодня обсудить замену сломавшегося сервера для нагрузочного тестирования – был занят тестированием. И как это все успевать? </a:t>
            </a:r>
            <a:endParaRPr lang="ru-RU"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День 3: Проблемы нужно решать</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Из-за сломавшегося сервера нагрузочное тестирование затянется. Начальник сказал в будущем не медлить с этим - проблемы сами не решаются.</a:t>
            </a:r>
            <a:endParaRPr lang="ru-RU"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4: Отчетность</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Теперь понимаю, зачем </a:t>
            </a:r>
            <a:r>
              <a:rPr lang="ru-RU" sz="3200" dirty="0" err="1" smtClean="0"/>
              <a:t>тим</a:t>
            </a:r>
            <a:r>
              <a:rPr lang="ru-RU" sz="3200" dirty="0" smtClean="0"/>
              <a:t> </a:t>
            </a:r>
            <a:r>
              <a:rPr lang="ru-RU" sz="3200" dirty="0" err="1" smtClean="0"/>
              <a:t>лиду</a:t>
            </a:r>
            <a:r>
              <a:rPr lang="ru-RU" sz="3200" dirty="0" smtClean="0"/>
              <a:t> оценка по времени. Без оценки отчет </a:t>
            </a:r>
            <a:r>
              <a:rPr lang="ru-RU" sz="3200" dirty="0" err="1" smtClean="0"/>
              <a:t>ПМ-у</a:t>
            </a:r>
            <a:r>
              <a:rPr lang="ru-RU" sz="3200" dirty="0" smtClean="0"/>
              <a:t> не пошлешь – ему нужна дата окончания тестирования.</a:t>
            </a:r>
            <a:endParaRPr lang="ru-RU"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5: Решение конфликтов</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pPr lvl="0"/>
            <a:r>
              <a:rPr lang="ru-RU" sz="3200" dirty="0" smtClean="0"/>
              <a:t>Пришлось решать конфликт между тестером из нашей команды и </a:t>
            </a:r>
            <a:r>
              <a:rPr lang="ru-RU" sz="3200" dirty="0" err="1" smtClean="0"/>
              <a:t>девелопером</a:t>
            </a:r>
            <a:r>
              <a:rPr lang="ru-RU" sz="3200" dirty="0" smtClean="0"/>
              <a:t> – из-за </a:t>
            </a:r>
            <a:r>
              <a:rPr lang="ru-RU" sz="3200" dirty="0" err="1" smtClean="0"/>
              <a:t>бага</a:t>
            </a:r>
            <a:r>
              <a:rPr lang="ru-RU" sz="3200" dirty="0" smtClean="0"/>
              <a:t> поругались. Как дети малые </a:t>
            </a:r>
            <a:r>
              <a:rPr lang="ru-RU" sz="3200" dirty="0" smtClean="0">
                <a:sym typeface="Wingdings"/>
              </a:rPr>
              <a:t></a:t>
            </a:r>
            <a:endParaRPr lang="ru-RU"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6: Координация</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Много времени уходит на координацию – задачи выполняются на одном тестовом сервере, мы не должны друг другу мешать.</a:t>
            </a:r>
            <a:endParaRPr lang="ru-RU"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7: Коммуникация целей</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М</a:t>
            </a:r>
            <a:r>
              <a:rPr lang="ru-RU" sz="3200" dirty="0" smtClean="0"/>
              <a:t>еня </a:t>
            </a:r>
            <a:r>
              <a:rPr lang="ru-RU" sz="3200" dirty="0" smtClean="0"/>
              <a:t>осенило – надо чаще рассказывать ребятам о наших целях, о приоритетах, </a:t>
            </a:r>
            <a:r>
              <a:rPr lang="ru-RU" sz="3200" dirty="0" err="1" smtClean="0"/>
              <a:t>майлстоунах</a:t>
            </a:r>
            <a:r>
              <a:rPr lang="ru-RU" sz="3200" dirty="0" smtClean="0"/>
              <a:t>.</a:t>
            </a:r>
            <a:endParaRPr lang="ru-RU"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8: 1 на 1 митинги</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39</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Сегодня на 1-1 митинге с Денисом обсудили, что ему хочется поглубже изучить </a:t>
            </a:r>
            <a:r>
              <a:rPr lang="en-US" sz="3200" dirty="0" smtClean="0"/>
              <a:t>Python </a:t>
            </a:r>
            <a:r>
              <a:rPr lang="ru-RU" sz="3200" dirty="0" smtClean="0"/>
              <a:t>– надо подыскать ему тренинги.</a:t>
            </a:r>
            <a:endParaRPr lang="ru-RU"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Тестирование и коммуникации</a:t>
            </a:r>
            <a:endParaRPr lang="ru-RU" dirty="0"/>
          </a:p>
        </p:txBody>
      </p:sp>
      <p:sp>
        <p:nvSpPr>
          <p:cNvPr id="3" name="Содержимое 2"/>
          <p:cNvSpPr>
            <a:spLocks noGrp="1"/>
          </p:cNvSpPr>
          <p:nvPr>
            <p:ph idx="1"/>
          </p:nvPr>
        </p:nvSpPr>
        <p:spPr/>
        <p:txBody>
          <a:bodyPr/>
          <a:lstStyle/>
          <a:p>
            <a:pPr>
              <a:buNone/>
            </a:pPr>
            <a:r>
              <a:rPr lang="ru-RU" dirty="0" smtClean="0"/>
              <a:t>Тестирование:</a:t>
            </a:r>
          </a:p>
          <a:p>
            <a:r>
              <a:rPr lang="ru-RU" dirty="0" smtClean="0"/>
              <a:t>Сбор информации, важной в данный момент</a:t>
            </a:r>
          </a:p>
          <a:p>
            <a:r>
              <a:rPr lang="ru-RU" dirty="0" smtClean="0"/>
              <a:t>Представление ее в удобном виде</a:t>
            </a:r>
          </a:p>
          <a:p>
            <a:r>
              <a:rPr lang="ru-RU" dirty="0" smtClean="0"/>
              <a:t>Передача заинтересованным лицам</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День 9: Передача знаний</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Надо </a:t>
            </a:r>
            <a:r>
              <a:rPr lang="ru-RU" sz="3200" dirty="0" err="1" smtClean="0"/>
              <a:t>расшарить</a:t>
            </a:r>
            <a:r>
              <a:rPr lang="ru-RU" sz="3200" dirty="0" smtClean="0"/>
              <a:t> информацию о </a:t>
            </a:r>
            <a:r>
              <a:rPr lang="ru-RU" sz="3200" dirty="0" err="1" smtClean="0"/>
              <a:t>перфоманс</a:t>
            </a:r>
            <a:r>
              <a:rPr lang="ru-RU" sz="3200" dirty="0" smtClean="0"/>
              <a:t> тестировании внутри команды – скоро Денис уходит в отпуск и кто-то другой будет это делать.</a:t>
            </a:r>
            <a:endParaRPr lang="ru-RU"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10: Обратная связь</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41</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Блин, а сказать кому-то, что я недоволен его работой, не так-то просто. Хвалить проще </a:t>
            </a:r>
            <a:r>
              <a:rPr lang="ru-RU" sz="3200" dirty="0" smtClean="0">
                <a:sym typeface="Wingdings"/>
              </a:rPr>
              <a:t></a:t>
            </a:r>
            <a:r>
              <a:rPr lang="ru-RU" sz="3200" dirty="0" smtClean="0"/>
              <a:t> </a:t>
            </a:r>
            <a:endParaRPr lang="ru-RU"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11: Миссия тестирования</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42</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Ну и кто сказал нашему </a:t>
            </a:r>
            <a:r>
              <a:rPr lang="ru-RU" sz="3200" dirty="0" err="1" smtClean="0"/>
              <a:t>ПМ-у</a:t>
            </a:r>
            <a:r>
              <a:rPr lang="ru-RU" sz="3200" dirty="0" smtClean="0"/>
              <a:t>, что </a:t>
            </a:r>
            <a:r>
              <a:rPr lang="ru-RU" sz="3200" dirty="0" err="1" smtClean="0"/>
              <a:t>тестировщики</a:t>
            </a:r>
            <a:r>
              <a:rPr lang="ru-RU" sz="3200" dirty="0" smtClean="0"/>
              <a:t> должны отвечать за качество? За него отвечает вся команда!!!</a:t>
            </a:r>
            <a:endParaRPr lang="ru-RU"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12: Коммуникация рисков</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43</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Пытался донести на собрании с начальством, что начинать регрессионное тестирование во время тестирования новых </a:t>
            </a:r>
            <a:r>
              <a:rPr lang="ru-RU" sz="3200" dirty="0" err="1" smtClean="0"/>
              <a:t>фич</a:t>
            </a:r>
            <a:r>
              <a:rPr lang="ru-RU" sz="3200" dirty="0" smtClean="0"/>
              <a:t> – нехорошо.</a:t>
            </a:r>
            <a:endParaRPr lang="ru-RU"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13: Улучшения процесса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44</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Надо поговорить с начальством о том, как наладить взаимодействие со службой поддержки – хорошо бы проводить анализ жалоб пользователей.</a:t>
            </a:r>
            <a:endParaRPr lang="ru-RU"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День 14: Тестирование – на пользу</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45</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Сегодня у нас с </a:t>
            </a:r>
            <a:r>
              <a:rPr lang="ru-RU" sz="3200" dirty="0" err="1" smtClean="0"/>
              <a:t>ПМ-ом</a:t>
            </a:r>
            <a:r>
              <a:rPr lang="ru-RU" sz="3200" dirty="0" smtClean="0"/>
              <a:t> состоялся интересный разговор – он хотел знать, как улучшить работу команды тестирования.</a:t>
            </a:r>
            <a:endParaRPr lang="ru-RU"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День 15: Конференции</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46</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Поспрашивал у коллег, стоит ли ехать на конференцию </a:t>
            </a:r>
            <a:r>
              <a:rPr lang="ru-RU" sz="3200" dirty="0" err="1" smtClean="0"/>
              <a:t>тестировщиков</a:t>
            </a:r>
            <a:r>
              <a:rPr lang="ru-RU" sz="3200" dirty="0" smtClean="0"/>
              <a:t>. Ответы противоречивые </a:t>
            </a:r>
            <a:r>
              <a:rPr lang="ru-RU" sz="3200" dirty="0" smtClean="0">
                <a:sym typeface="Wingdings"/>
              </a:rPr>
              <a:t></a:t>
            </a:r>
            <a:endParaRPr lang="ru-RU"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День 16: Обмен информацией</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47</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Сегодня нашел интересный </a:t>
            </a:r>
            <a:r>
              <a:rPr lang="ru-RU" sz="3200" dirty="0" err="1" smtClean="0"/>
              <a:t>блог</a:t>
            </a:r>
            <a:r>
              <a:rPr lang="ru-RU" sz="3200" dirty="0" smtClean="0"/>
              <a:t> – у автора очень похожие проблемы, прям как у нас</a:t>
            </a:r>
            <a:r>
              <a:rPr lang="ru-RU" sz="3200" dirty="0" smtClean="0"/>
              <a:t>.</a:t>
            </a:r>
            <a:endParaRPr lang="ru-RU"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День 17: Вклад в сообщество</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48</a:t>
            </a:fld>
            <a:endParaRPr lang="ru-RU"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266775"/>
            <a:ext cx="7992888" cy="4250457"/>
          </a:xfrm>
          <a:prstGeom prst="rect">
            <a:avLst/>
          </a:prstGeom>
          <a:noFill/>
          <a:ln w="9525">
            <a:noFill/>
            <a:miter lim="800000"/>
            <a:headEnd/>
            <a:tailEnd/>
          </a:ln>
        </p:spPr>
      </p:pic>
      <p:sp>
        <p:nvSpPr>
          <p:cNvPr id="6" name="Содержимое 2"/>
          <p:cNvSpPr txBox="1">
            <a:spLocks/>
          </p:cNvSpPr>
          <p:nvPr/>
        </p:nvSpPr>
        <p:spPr>
          <a:xfrm>
            <a:off x="1043608" y="2348880"/>
            <a:ext cx="7344816" cy="3024335"/>
          </a:xfrm>
          <a:prstGeom prst="rect">
            <a:avLst/>
          </a:prstGeom>
          <a:solidFill>
            <a:schemeClr val="bg1"/>
          </a:solidFill>
        </p:spPr>
        <p:txBody>
          <a:bodyPr vert="horz" lIns="91440" tIns="45720" rIns="91440" bIns="45720" rtlCol="0">
            <a:normAutofit/>
          </a:bodyPr>
          <a:lstStyle/>
          <a:p>
            <a:r>
              <a:rPr lang="ru-RU" sz="3200" dirty="0" smtClean="0"/>
              <a:t>Решил сделать свой вклад – буду каждую неделю выкладывать в </a:t>
            </a:r>
            <a:r>
              <a:rPr lang="ru-RU" sz="3200" dirty="0" err="1" smtClean="0"/>
              <a:t>твиттер</a:t>
            </a:r>
            <a:r>
              <a:rPr lang="ru-RU" sz="3200" dirty="0" smtClean="0"/>
              <a:t> полезные статьи, что я прочитал.</a:t>
            </a:r>
            <a:endParaRPr lang="ru-RU"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Навыки коммуникации для </a:t>
            </a:r>
            <a:r>
              <a:rPr lang="ru-RU" dirty="0" err="1" smtClean="0"/>
              <a:t>тим</a:t>
            </a:r>
            <a:r>
              <a:rPr lang="ru-RU" dirty="0" smtClean="0"/>
              <a:t> </a:t>
            </a:r>
            <a:r>
              <a:rPr lang="ru-RU" dirty="0" err="1" smtClean="0"/>
              <a:t>лида</a:t>
            </a:r>
            <a:endParaRPr lang="ru-RU" dirty="0"/>
          </a:p>
        </p:txBody>
      </p:sp>
      <p:sp>
        <p:nvSpPr>
          <p:cNvPr id="3" name="Содержимое 2"/>
          <p:cNvSpPr>
            <a:spLocks noGrp="1"/>
          </p:cNvSpPr>
          <p:nvPr>
            <p:ph idx="1"/>
          </p:nvPr>
        </p:nvSpPr>
        <p:spPr/>
        <p:txBody>
          <a:bodyPr numCol="2">
            <a:normAutofit/>
          </a:bodyPr>
          <a:lstStyle/>
          <a:p>
            <a:r>
              <a:rPr lang="ru-RU" sz="2800" dirty="0" smtClean="0"/>
              <a:t>Проведение митингов</a:t>
            </a:r>
          </a:p>
          <a:p>
            <a:r>
              <a:rPr lang="ru-RU" sz="2800" dirty="0" smtClean="0"/>
              <a:t>Обратная связь</a:t>
            </a:r>
          </a:p>
          <a:p>
            <a:r>
              <a:rPr lang="ru-RU" sz="2800" dirty="0" smtClean="0"/>
              <a:t>Донесение целей тестирования</a:t>
            </a:r>
          </a:p>
          <a:p>
            <a:r>
              <a:rPr lang="ru-RU" sz="2800" dirty="0" smtClean="0"/>
              <a:t>Мотивация</a:t>
            </a:r>
          </a:p>
          <a:p>
            <a:r>
              <a:rPr lang="ru-RU" sz="2800" dirty="0" smtClean="0"/>
              <a:t>Стимуляция обмена знаниями</a:t>
            </a:r>
          </a:p>
          <a:p>
            <a:r>
              <a:rPr lang="ru-RU" sz="2800" dirty="0" smtClean="0"/>
              <a:t>Вклад в сообщество</a:t>
            </a:r>
          </a:p>
          <a:p>
            <a:r>
              <a:rPr lang="ru-RU" sz="2800" dirty="0" smtClean="0"/>
              <a:t>Переговоры, решение конфликтов</a:t>
            </a:r>
          </a:p>
          <a:p>
            <a:r>
              <a:rPr lang="ru-RU" sz="2800" dirty="0" smtClean="0"/>
              <a:t>Письменные коммуникации</a:t>
            </a:r>
            <a:endParaRPr lang="ru-RU" sz="2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49</a:t>
            </a:fld>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Тестирование и коммуникации</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dirty="0"/>
          </a:p>
        </p:txBody>
      </p:sp>
      <p:pic>
        <p:nvPicPr>
          <p:cNvPr id="7" name="Рисунок 6" descr="qa_process.png"/>
          <p:cNvPicPr>
            <a:picLocks noChangeAspect="1"/>
          </p:cNvPicPr>
          <p:nvPr/>
        </p:nvPicPr>
        <p:blipFill>
          <a:blip r:embed="rId3" cstate="print"/>
          <a:stretch>
            <a:fillRect/>
          </a:stretch>
        </p:blipFill>
        <p:spPr>
          <a:xfrm>
            <a:off x="522706" y="624036"/>
            <a:ext cx="8009734" cy="618934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Навыки тестера и </a:t>
            </a:r>
            <a:r>
              <a:rPr lang="ru-RU" dirty="0" err="1" smtClean="0"/>
              <a:t>тим</a:t>
            </a:r>
            <a:r>
              <a:rPr lang="ru-RU" dirty="0" smtClean="0"/>
              <a:t> </a:t>
            </a:r>
            <a:r>
              <a:rPr lang="ru-RU" dirty="0" err="1" smtClean="0"/>
              <a:t>лида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50</a:t>
            </a:fld>
            <a:endParaRPr lang="ru-RU" dirty="0"/>
          </a:p>
        </p:txBody>
      </p:sp>
      <p:pic>
        <p:nvPicPr>
          <p:cNvPr id="12" name="Рисунок 11" descr="radar.png"/>
          <p:cNvPicPr>
            <a:picLocks noChangeAspect="1"/>
          </p:cNvPicPr>
          <p:nvPr/>
        </p:nvPicPr>
        <p:blipFill>
          <a:blip r:embed="rId3" cstate="print"/>
          <a:stretch>
            <a:fillRect/>
          </a:stretch>
        </p:blipFill>
        <p:spPr>
          <a:xfrm>
            <a:off x="1547664" y="1268760"/>
            <a:ext cx="6019800" cy="5181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Митинги</a:t>
            </a:r>
            <a:endParaRPr lang="ru-RU" dirty="0"/>
          </a:p>
        </p:txBody>
      </p:sp>
      <p:sp>
        <p:nvSpPr>
          <p:cNvPr id="3" name="Содержимое 2"/>
          <p:cNvSpPr>
            <a:spLocks noGrp="1"/>
          </p:cNvSpPr>
          <p:nvPr>
            <p:ph idx="1"/>
          </p:nvPr>
        </p:nvSpPr>
        <p:spPr/>
        <p:txBody>
          <a:bodyPr>
            <a:normAutofit/>
          </a:bodyPr>
          <a:lstStyle/>
          <a:p>
            <a:r>
              <a:rPr lang="ru-RU" sz="3600" dirty="0" err="1" smtClean="0"/>
              <a:t>Адженда</a:t>
            </a:r>
            <a:r>
              <a:rPr lang="ru-RU" sz="3600" dirty="0" smtClean="0"/>
              <a:t> вам поможет</a:t>
            </a:r>
          </a:p>
          <a:p>
            <a:r>
              <a:rPr lang="ru-RU" sz="3600" dirty="0" smtClean="0"/>
              <a:t>Минутки (</a:t>
            </a:r>
            <a:r>
              <a:rPr lang="en-US" sz="3600" dirty="0" smtClean="0"/>
              <a:t>Meeting minutes</a:t>
            </a:r>
            <a:r>
              <a:rPr lang="ru-RU" sz="3600" dirty="0" smtClean="0"/>
              <a:t>)</a:t>
            </a:r>
            <a:endParaRPr lang="en-US" sz="3600" dirty="0" smtClean="0"/>
          </a:p>
          <a:p>
            <a:r>
              <a:rPr lang="ru-RU" sz="3600" dirty="0" smtClean="0"/>
              <a:t>Продуманный список участников</a:t>
            </a:r>
            <a:endParaRPr lang="ru-RU" sz="3600" strike="sngStrike" dirty="0" smtClean="0"/>
          </a:p>
          <a:p>
            <a:r>
              <a:rPr lang="ru-RU" sz="3600" strike="sngStrike" dirty="0" err="1" smtClean="0"/>
              <a:t>Оффтоп</a:t>
            </a:r>
            <a:endParaRPr lang="ru-RU" sz="3600" strike="sngStrike" dirty="0" smtClean="0"/>
          </a:p>
          <a:p>
            <a:pPr lvl="1">
              <a:buFont typeface="Arial" pitchFamily="34" charset="0"/>
              <a:buChar char="•"/>
            </a:pPr>
            <a:endParaRPr lang="en-US" sz="3200" dirty="0" smtClean="0"/>
          </a:p>
          <a:p>
            <a:pPr lvl="1">
              <a:buNone/>
            </a:pPr>
            <a:endParaRPr lang="ru-RU" sz="3200" dirty="0" smtClean="0"/>
          </a:p>
          <a:p>
            <a:pPr lvl="1">
              <a:buFont typeface="Arial" pitchFamily="34" charset="0"/>
              <a:buChar char="•"/>
            </a:pPr>
            <a:endParaRPr lang="en-US" sz="32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51</a:t>
            </a:fld>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 </a:t>
            </a:r>
            <a:r>
              <a:rPr lang="en-US" dirty="0" smtClean="0"/>
              <a:t>Agenda</a:t>
            </a:r>
            <a:endParaRPr lang="ru-RU" dirty="0"/>
          </a:p>
        </p:txBody>
      </p:sp>
      <p:sp>
        <p:nvSpPr>
          <p:cNvPr id="3" name="Содержимое 2"/>
          <p:cNvSpPr>
            <a:spLocks noGrp="1"/>
          </p:cNvSpPr>
          <p:nvPr>
            <p:ph idx="1"/>
          </p:nvPr>
        </p:nvSpPr>
        <p:spPr>
          <a:xfrm>
            <a:off x="457200" y="1340768"/>
            <a:ext cx="8229600" cy="3917031"/>
          </a:xfrm>
        </p:spPr>
        <p:txBody>
          <a:bodyPr>
            <a:noAutofit/>
          </a:bodyPr>
          <a:lstStyle/>
          <a:p>
            <a:pPr marL="0" lvl="0" indent="0">
              <a:lnSpc>
                <a:spcPct val="115000"/>
              </a:lnSpc>
              <a:spcBef>
                <a:spcPts val="0"/>
              </a:spcBef>
              <a:spcAft>
                <a:spcPts val="1000"/>
              </a:spcAft>
              <a:buNone/>
            </a:pPr>
            <a:r>
              <a:rPr lang="ru-RU" sz="2400" b="1" dirty="0" smtClean="0">
                <a:solidFill>
                  <a:prstClr val="black"/>
                </a:solidFill>
                <a:ea typeface="Calibri"/>
                <a:cs typeface="Times New Roman"/>
              </a:rPr>
              <a:t>Регрессионное тестирование релиза </a:t>
            </a:r>
            <a:r>
              <a:rPr lang="ru-RU" sz="2400" b="1" dirty="0" err="1" smtClean="0">
                <a:solidFill>
                  <a:prstClr val="black"/>
                </a:solidFill>
                <a:ea typeface="Calibri"/>
                <a:cs typeface="Times New Roman"/>
              </a:rPr>
              <a:t>х.х</a:t>
            </a:r>
            <a:r>
              <a:rPr lang="ru-RU" sz="2400" dirty="0" smtClean="0">
                <a:solidFill>
                  <a:prstClr val="black"/>
                </a:solidFill>
                <a:ea typeface="Calibri"/>
                <a:cs typeface="Times New Roman"/>
              </a:rPr>
              <a:t>:</a:t>
            </a:r>
          </a:p>
          <a:p>
            <a:pPr lvl="0">
              <a:lnSpc>
                <a:spcPct val="115000"/>
              </a:lnSpc>
              <a:spcBef>
                <a:spcPts val="0"/>
              </a:spcBef>
              <a:buFont typeface="+mj-lt"/>
              <a:buAutoNum type="arabicPeriod"/>
            </a:pPr>
            <a:r>
              <a:rPr lang="ru-RU" sz="2400" dirty="0" smtClean="0">
                <a:solidFill>
                  <a:prstClr val="black"/>
                </a:solidFill>
                <a:ea typeface="Calibri"/>
                <a:cs typeface="Times New Roman"/>
              </a:rPr>
              <a:t>Обсудить новые </a:t>
            </a:r>
            <a:r>
              <a:rPr lang="ru-RU" sz="2400" dirty="0" err="1" smtClean="0">
                <a:solidFill>
                  <a:prstClr val="black"/>
                </a:solidFill>
                <a:ea typeface="Calibri"/>
                <a:cs typeface="Times New Roman"/>
              </a:rPr>
              <a:t>фичи</a:t>
            </a:r>
            <a:r>
              <a:rPr lang="ru-RU" sz="2400" dirty="0" smtClean="0">
                <a:solidFill>
                  <a:prstClr val="black"/>
                </a:solidFill>
                <a:ea typeface="Calibri"/>
                <a:cs typeface="Times New Roman"/>
              </a:rPr>
              <a:t> </a:t>
            </a:r>
            <a:r>
              <a:rPr lang="ru-RU" sz="2400" dirty="0" err="1" smtClean="0">
                <a:solidFill>
                  <a:prstClr val="black"/>
                </a:solidFill>
                <a:ea typeface="Calibri"/>
                <a:cs typeface="Times New Roman"/>
              </a:rPr>
              <a:t>х.х</a:t>
            </a:r>
            <a:r>
              <a:rPr lang="ru-RU" sz="2400" dirty="0" smtClean="0">
                <a:solidFill>
                  <a:prstClr val="black"/>
                </a:solidFill>
                <a:ea typeface="Calibri"/>
                <a:cs typeface="Times New Roman"/>
              </a:rPr>
              <a:t> релиза.</a:t>
            </a:r>
          </a:p>
          <a:p>
            <a:pPr lvl="0">
              <a:lnSpc>
                <a:spcPct val="115000"/>
              </a:lnSpc>
              <a:spcBef>
                <a:spcPts val="0"/>
              </a:spcBef>
              <a:buFont typeface="+mj-lt"/>
              <a:buAutoNum type="arabicPeriod"/>
            </a:pPr>
            <a:r>
              <a:rPr lang="ru-RU" sz="2400" dirty="0" smtClean="0">
                <a:solidFill>
                  <a:prstClr val="black"/>
                </a:solidFill>
                <a:ea typeface="Calibri"/>
                <a:cs typeface="Times New Roman"/>
              </a:rPr>
              <a:t>Определить области функционала, которые могут быть затронуты новыми изменениями.</a:t>
            </a:r>
          </a:p>
          <a:p>
            <a:pPr lvl="0">
              <a:lnSpc>
                <a:spcPct val="115000"/>
              </a:lnSpc>
              <a:spcBef>
                <a:spcPts val="0"/>
              </a:spcBef>
              <a:buFont typeface="+mj-lt"/>
              <a:buAutoNum type="arabicPeriod"/>
            </a:pPr>
            <a:r>
              <a:rPr lang="ru-RU" sz="2400" dirty="0" smtClean="0">
                <a:solidFill>
                  <a:prstClr val="black"/>
                </a:solidFill>
                <a:ea typeface="Calibri"/>
                <a:cs typeface="Times New Roman"/>
              </a:rPr>
              <a:t>Выбрать тесты из регрессионной библиотеки, которые нужно выполнить.</a:t>
            </a:r>
          </a:p>
          <a:p>
            <a:pPr lvl="0">
              <a:lnSpc>
                <a:spcPct val="115000"/>
              </a:lnSpc>
              <a:spcBef>
                <a:spcPts val="0"/>
              </a:spcBef>
              <a:buFont typeface="+mj-lt"/>
              <a:buAutoNum type="arabicPeriod"/>
            </a:pPr>
            <a:r>
              <a:rPr lang="ru-RU" sz="2400" dirty="0" smtClean="0">
                <a:solidFill>
                  <a:prstClr val="black"/>
                </a:solidFill>
                <a:ea typeface="Calibri"/>
                <a:cs typeface="Times New Roman"/>
              </a:rPr>
              <a:t>Распределить тесты внутри команды.</a:t>
            </a:r>
          </a:p>
          <a:p>
            <a:pPr lvl="0">
              <a:lnSpc>
                <a:spcPct val="115000"/>
              </a:lnSpc>
              <a:spcBef>
                <a:spcPts val="0"/>
              </a:spcBef>
              <a:spcAft>
                <a:spcPts val="1000"/>
              </a:spcAft>
              <a:buFont typeface="+mj-lt"/>
              <a:buAutoNum type="arabicPeriod"/>
            </a:pPr>
            <a:r>
              <a:rPr lang="ru-RU" sz="2400" dirty="0" smtClean="0">
                <a:solidFill>
                  <a:prstClr val="black"/>
                </a:solidFill>
                <a:ea typeface="Calibri"/>
                <a:cs typeface="Times New Roman"/>
              </a:rPr>
              <a:t>Обсудить предполагаемую дату окончания регрессионного тестирования.</a:t>
            </a:r>
          </a:p>
        </p:txBody>
      </p:sp>
      <p:sp>
        <p:nvSpPr>
          <p:cNvPr id="4" name="Номер слайда 3"/>
          <p:cNvSpPr>
            <a:spLocks noGrp="1"/>
          </p:cNvSpPr>
          <p:nvPr>
            <p:ph type="sldNum" sz="quarter" idx="12"/>
          </p:nvPr>
        </p:nvSpPr>
        <p:spPr/>
        <p:txBody>
          <a:bodyPr/>
          <a:lstStyle/>
          <a:p>
            <a:fld id="{725C68B6-61C2-468F-89AB-4B9F7531AA68}" type="slidenum">
              <a:rPr lang="ru-RU" smtClean="0"/>
              <a:pPr/>
              <a:t>52</a:t>
            </a:fld>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Пример – Минутки (1)</a:t>
            </a:r>
            <a:endParaRPr lang="ru-RU" dirty="0"/>
          </a:p>
        </p:txBody>
      </p:sp>
      <p:sp>
        <p:nvSpPr>
          <p:cNvPr id="3" name="Содержимое 2"/>
          <p:cNvSpPr>
            <a:spLocks noGrp="1"/>
          </p:cNvSpPr>
          <p:nvPr>
            <p:ph idx="1"/>
          </p:nvPr>
        </p:nvSpPr>
        <p:spPr>
          <a:xfrm>
            <a:off x="457200" y="1484785"/>
            <a:ext cx="8229600" cy="4032448"/>
          </a:xfrm>
        </p:spPr>
        <p:txBody>
          <a:bodyPr numCol="1">
            <a:noAutofit/>
          </a:bodyPr>
          <a:lstStyle/>
          <a:p>
            <a:pPr>
              <a:lnSpc>
                <a:spcPct val="115000"/>
              </a:lnSpc>
              <a:spcAft>
                <a:spcPts val="1000"/>
              </a:spcAft>
              <a:buNone/>
            </a:pPr>
            <a:r>
              <a:rPr lang="ru-RU" sz="2200" b="1" dirty="0" smtClean="0">
                <a:ea typeface="Calibri"/>
                <a:cs typeface="Times New Roman"/>
              </a:rPr>
              <a:t>Участники</a:t>
            </a:r>
            <a:r>
              <a:rPr lang="ru-RU" sz="2200" dirty="0" smtClean="0">
                <a:ea typeface="Calibri"/>
                <a:cs typeface="Times New Roman"/>
              </a:rPr>
              <a:t>: Роман </a:t>
            </a:r>
            <a:r>
              <a:rPr lang="ru-RU" sz="2200" dirty="0" err="1" smtClean="0">
                <a:ea typeface="Calibri"/>
                <a:cs typeface="Times New Roman"/>
              </a:rPr>
              <a:t>Шейко</a:t>
            </a:r>
            <a:r>
              <a:rPr lang="ru-RU" sz="2200" dirty="0" smtClean="0">
                <a:ea typeface="Calibri"/>
                <a:cs typeface="Times New Roman"/>
              </a:rPr>
              <a:t>, Дмитрий П., Ольга Н., Сергей М.</a:t>
            </a:r>
          </a:p>
          <a:p>
            <a:pPr>
              <a:lnSpc>
                <a:spcPct val="115000"/>
              </a:lnSpc>
              <a:spcAft>
                <a:spcPts val="1000"/>
              </a:spcAft>
              <a:buNone/>
            </a:pPr>
            <a:r>
              <a:rPr lang="ru-RU" sz="2200" b="1" dirty="0" smtClean="0">
                <a:ea typeface="Calibri"/>
                <a:cs typeface="Times New Roman"/>
              </a:rPr>
              <a:t>Заметки</a:t>
            </a:r>
            <a:r>
              <a:rPr lang="ru-RU" sz="2200" dirty="0" smtClean="0">
                <a:ea typeface="Calibri"/>
                <a:cs typeface="Times New Roman"/>
              </a:rPr>
              <a:t>:</a:t>
            </a:r>
          </a:p>
          <a:p>
            <a:pPr lvl="0">
              <a:lnSpc>
                <a:spcPct val="115000"/>
              </a:lnSpc>
              <a:buFont typeface="Symbol"/>
              <a:buChar char=""/>
            </a:pPr>
            <a:r>
              <a:rPr lang="ru-RU" sz="2200" dirty="0" smtClean="0">
                <a:ea typeface="Calibri"/>
                <a:cs typeface="Times New Roman"/>
              </a:rPr>
              <a:t>Из новых </a:t>
            </a:r>
            <a:r>
              <a:rPr lang="ru-RU" sz="2200" dirty="0" err="1" smtClean="0">
                <a:ea typeface="Calibri"/>
                <a:cs typeface="Times New Roman"/>
              </a:rPr>
              <a:t>фич</a:t>
            </a:r>
            <a:r>
              <a:rPr lang="ru-RU" sz="2200" dirty="0" smtClean="0">
                <a:ea typeface="Calibri"/>
                <a:cs typeface="Times New Roman"/>
              </a:rPr>
              <a:t> влияние на старый функционал могут иметь </a:t>
            </a:r>
            <a:r>
              <a:rPr lang="ru-RU" sz="2200" dirty="0" err="1" smtClean="0">
                <a:ea typeface="Calibri"/>
                <a:cs typeface="Times New Roman"/>
              </a:rPr>
              <a:t>фичи</a:t>
            </a:r>
            <a:r>
              <a:rPr lang="ru-RU" sz="2200" dirty="0" smtClean="0">
                <a:ea typeface="Calibri"/>
                <a:cs typeface="Times New Roman"/>
              </a:rPr>
              <a:t> Прож-100 и Прож-200.</a:t>
            </a:r>
          </a:p>
          <a:p>
            <a:pPr lvl="0">
              <a:lnSpc>
                <a:spcPct val="115000"/>
              </a:lnSpc>
              <a:buFont typeface="Symbol"/>
              <a:buChar char=""/>
            </a:pPr>
            <a:r>
              <a:rPr lang="ru-RU" sz="2200" dirty="0" smtClean="0">
                <a:ea typeface="Calibri"/>
                <a:cs typeface="Times New Roman"/>
              </a:rPr>
              <a:t>Функционал, который может сломаться: Генерация </a:t>
            </a:r>
            <a:r>
              <a:rPr lang="ru-RU" sz="2200" dirty="0" err="1" smtClean="0">
                <a:ea typeface="Calibri"/>
                <a:cs typeface="Times New Roman"/>
              </a:rPr>
              <a:t>Эксель</a:t>
            </a:r>
            <a:r>
              <a:rPr lang="ru-RU" sz="2200" dirty="0" smtClean="0">
                <a:ea typeface="Calibri"/>
                <a:cs typeface="Times New Roman"/>
              </a:rPr>
              <a:t> репортов, Отображение списка заказов, Подсчет комиссии.</a:t>
            </a:r>
          </a:p>
          <a:p>
            <a:pPr lvl="0">
              <a:lnSpc>
                <a:spcPct val="115000"/>
              </a:lnSpc>
              <a:buFont typeface="Symbol"/>
              <a:buChar char=""/>
            </a:pPr>
            <a:r>
              <a:rPr lang="ru-RU" sz="2200" dirty="0" smtClean="0">
                <a:ea typeface="Calibri"/>
                <a:cs typeface="Times New Roman"/>
              </a:rPr>
              <a:t>Нужно как минимум выполнить тесты из наборов: Репорты, Список заказов, Комиссия.</a:t>
            </a:r>
          </a:p>
        </p:txBody>
      </p:sp>
      <p:sp>
        <p:nvSpPr>
          <p:cNvPr id="4" name="Номер слайда 3"/>
          <p:cNvSpPr>
            <a:spLocks noGrp="1"/>
          </p:cNvSpPr>
          <p:nvPr>
            <p:ph type="sldNum" sz="quarter" idx="12"/>
          </p:nvPr>
        </p:nvSpPr>
        <p:spPr/>
        <p:txBody>
          <a:bodyPr/>
          <a:lstStyle/>
          <a:p>
            <a:fld id="{725C68B6-61C2-468F-89AB-4B9F7531AA68}" type="slidenum">
              <a:rPr lang="ru-RU" smtClean="0"/>
              <a:pPr/>
              <a:t>53</a:t>
            </a:fld>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Пример – Минутки (2)</a:t>
            </a:r>
            <a:endParaRPr lang="ru-RU" dirty="0"/>
          </a:p>
        </p:txBody>
      </p:sp>
      <p:sp>
        <p:nvSpPr>
          <p:cNvPr id="3" name="Содержимое 2"/>
          <p:cNvSpPr>
            <a:spLocks noGrp="1"/>
          </p:cNvSpPr>
          <p:nvPr>
            <p:ph idx="1"/>
          </p:nvPr>
        </p:nvSpPr>
        <p:spPr>
          <a:xfrm>
            <a:off x="457200" y="1484785"/>
            <a:ext cx="8229600" cy="4032448"/>
          </a:xfrm>
        </p:spPr>
        <p:txBody>
          <a:bodyPr numCol="1">
            <a:noAutofit/>
          </a:bodyPr>
          <a:lstStyle/>
          <a:p>
            <a:pPr lvl="0">
              <a:lnSpc>
                <a:spcPct val="115000"/>
              </a:lnSpc>
              <a:buFont typeface="Symbol"/>
              <a:buChar char=""/>
            </a:pPr>
            <a:r>
              <a:rPr lang="ru-RU" sz="2200" u="sng" dirty="0" err="1" smtClean="0">
                <a:ea typeface="Calibri"/>
                <a:cs typeface="Times New Roman"/>
              </a:rPr>
              <a:t>Action</a:t>
            </a:r>
            <a:r>
              <a:rPr lang="ru-RU" sz="2200" u="sng" dirty="0" smtClean="0">
                <a:ea typeface="Calibri"/>
                <a:cs typeface="Times New Roman"/>
              </a:rPr>
              <a:t> </a:t>
            </a:r>
            <a:r>
              <a:rPr lang="ru-RU" sz="2200" u="sng" dirty="0" err="1" smtClean="0">
                <a:ea typeface="Calibri"/>
                <a:cs typeface="Times New Roman"/>
              </a:rPr>
              <a:t>point</a:t>
            </a:r>
            <a:r>
              <a:rPr lang="ru-RU" sz="2200" dirty="0" smtClean="0">
                <a:ea typeface="Calibri"/>
                <a:cs typeface="Times New Roman"/>
              </a:rPr>
              <a:t>: Ольга делает Репорты. ETA: </a:t>
            </a:r>
            <a:r>
              <a:rPr lang="ru-RU" sz="2200" u="sng" dirty="0" smtClean="0">
                <a:ea typeface="Calibri"/>
                <a:cs typeface="Times New Roman"/>
              </a:rPr>
              <a:t>13 декабря</a:t>
            </a:r>
            <a:r>
              <a:rPr lang="ru-RU" sz="2200" dirty="0" smtClean="0">
                <a:ea typeface="Calibri"/>
                <a:cs typeface="Times New Roman"/>
              </a:rPr>
              <a:t>.</a:t>
            </a:r>
          </a:p>
          <a:p>
            <a:pPr lvl="0">
              <a:lnSpc>
                <a:spcPct val="115000"/>
              </a:lnSpc>
              <a:buFont typeface="Symbol"/>
              <a:buChar char=""/>
            </a:pPr>
            <a:r>
              <a:rPr lang="ru-RU" sz="2200" u="sng" dirty="0" err="1" smtClean="0">
                <a:ea typeface="Calibri"/>
                <a:cs typeface="Times New Roman"/>
              </a:rPr>
              <a:t>Action</a:t>
            </a:r>
            <a:r>
              <a:rPr lang="ru-RU" sz="2200" u="sng" dirty="0" smtClean="0">
                <a:ea typeface="Calibri"/>
                <a:cs typeface="Times New Roman"/>
              </a:rPr>
              <a:t> </a:t>
            </a:r>
            <a:r>
              <a:rPr lang="ru-RU" sz="2200" u="sng" dirty="0" err="1" smtClean="0">
                <a:ea typeface="Calibri"/>
                <a:cs typeface="Times New Roman"/>
              </a:rPr>
              <a:t>point</a:t>
            </a:r>
            <a:r>
              <a:rPr lang="ru-RU" sz="2200" dirty="0" smtClean="0">
                <a:ea typeface="Calibri"/>
                <a:cs typeface="Times New Roman"/>
              </a:rPr>
              <a:t>: Сергей делает Комиссию и Список заказов. ЕТА: </a:t>
            </a:r>
            <a:r>
              <a:rPr lang="ru-RU" sz="2200" u="sng" dirty="0" smtClean="0">
                <a:ea typeface="Calibri"/>
                <a:cs typeface="Times New Roman"/>
              </a:rPr>
              <a:t>15 декабря</a:t>
            </a:r>
            <a:r>
              <a:rPr lang="ru-RU" sz="2200" dirty="0" smtClean="0">
                <a:ea typeface="Calibri"/>
                <a:cs typeface="Times New Roman"/>
              </a:rPr>
              <a:t>.</a:t>
            </a:r>
          </a:p>
          <a:p>
            <a:pPr lvl="0">
              <a:lnSpc>
                <a:spcPct val="115000"/>
              </a:lnSpc>
              <a:buFont typeface="Symbol"/>
              <a:buChar char=""/>
            </a:pPr>
            <a:r>
              <a:rPr lang="ru-RU" sz="2200" dirty="0" smtClean="0">
                <a:ea typeface="Calibri"/>
                <a:cs typeface="Times New Roman"/>
              </a:rPr>
              <a:t>С учётом рисков, предполагаемая дата окончания регрессионного тестирования: </a:t>
            </a:r>
            <a:r>
              <a:rPr lang="ru-RU" sz="2200" u="sng" dirty="0" smtClean="0">
                <a:ea typeface="Calibri"/>
                <a:cs typeface="Times New Roman"/>
              </a:rPr>
              <a:t>20 декабря</a:t>
            </a:r>
            <a:r>
              <a:rPr lang="ru-RU" sz="2200" dirty="0" smtClean="0">
                <a:ea typeface="Calibri"/>
                <a:cs typeface="Times New Roman"/>
              </a:rPr>
              <a:t>.</a:t>
            </a:r>
          </a:p>
          <a:p>
            <a:pPr lvl="0">
              <a:lnSpc>
                <a:spcPct val="115000"/>
              </a:lnSpc>
              <a:spcAft>
                <a:spcPts val="1000"/>
              </a:spcAft>
              <a:buFont typeface="Symbol"/>
              <a:buChar char=""/>
            </a:pPr>
            <a:r>
              <a:rPr lang="ru-RU" sz="2200" dirty="0" smtClean="0">
                <a:ea typeface="Calibri"/>
                <a:cs typeface="Times New Roman"/>
              </a:rPr>
              <a:t>Дополнительно обсуждалось: тестирование </a:t>
            </a:r>
            <a:r>
              <a:rPr lang="ru-RU" sz="2200" dirty="0" err="1" smtClean="0">
                <a:ea typeface="Calibri"/>
                <a:cs typeface="Times New Roman"/>
              </a:rPr>
              <a:t>фичи</a:t>
            </a:r>
            <a:r>
              <a:rPr lang="ru-RU" sz="2200" dirty="0" smtClean="0">
                <a:ea typeface="Calibri"/>
                <a:cs typeface="Times New Roman"/>
              </a:rPr>
              <a:t> Прож-100 ещё не закончено. Могут быть </a:t>
            </a:r>
            <a:r>
              <a:rPr lang="ru-RU" sz="2200" dirty="0" err="1" smtClean="0">
                <a:ea typeface="Calibri"/>
                <a:cs typeface="Times New Roman"/>
              </a:rPr>
              <a:t>баги</a:t>
            </a:r>
            <a:r>
              <a:rPr lang="ru-RU" sz="2200" dirty="0" smtClean="0">
                <a:ea typeface="Calibri"/>
                <a:cs typeface="Times New Roman"/>
              </a:rPr>
              <a:t>, для которых тоже нужно выполнить регрессию.</a:t>
            </a:r>
          </a:p>
          <a:p>
            <a:pPr>
              <a:lnSpc>
                <a:spcPct val="115000"/>
              </a:lnSpc>
              <a:spcAft>
                <a:spcPts val="1000"/>
              </a:spcAft>
              <a:buNone/>
            </a:pPr>
            <a:r>
              <a:rPr lang="ru-RU" sz="2200" dirty="0" smtClean="0">
                <a:ea typeface="Calibri"/>
                <a:cs typeface="Times New Roman"/>
              </a:rPr>
              <a:t>Если есть вопросы, замечания - дайте пожалуйста знать.</a:t>
            </a:r>
          </a:p>
        </p:txBody>
      </p:sp>
      <p:sp>
        <p:nvSpPr>
          <p:cNvPr id="4" name="Номер слайда 3"/>
          <p:cNvSpPr>
            <a:spLocks noGrp="1"/>
          </p:cNvSpPr>
          <p:nvPr>
            <p:ph type="sldNum" sz="quarter" idx="12"/>
          </p:nvPr>
        </p:nvSpPr>
        <p:spPr/>
        <p:txBody>
          <a:bodyPr/>
          <a:lstStyle/>
          <a:p>
            <a:fld id="{725C68B6-61C2-468F-89AB-4B9F7531AA68}" type="slidenum">
              <a:rPr lang="ru-RU" smtClean="0"/>
              <a:pPr/>
              <a:t>54</a:t>
            </a:fld>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Коммуникации в удаленной команде</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55</a:t>
            </a:fld>
            <a:endParaRPr lang="ru-RU" dirty="0"/>
          </a:p>
        </p:txBody>
      </p:sp>
      <p:sp>
        <p:nvSpPr>
          <p:cNvPr id="6" name="Содержимое 5"/>
          <p:cNvSpPr>
            <a:spLocks noGrp="1"/>
          </p:cNvSpPr>
          <p:nvPr>
            <p:ph idx="1"/>
          </p:nvPr>
        </p:nvSpPr>
        <p:spPr/>
        <p:txBody>
          <a:bodyPr>
            <a:normAutofit/>
          </a:bodyPr>
          <a:lstStyle/>
          <a:p>
            <a:r>
              <a:rPr lang="ru-RU" sz="3600" dirty="0" smtClean="0"/>
              <a:t>Надо чаще встречаться</a:t>
            </a:r>
          </a:p>
          <a:p>
            <a:r>
              <a:rPr lang="ru-RU" sz="3600" dirty="0" smtClean="0"/>
              <a:t>Видео конференции</a:t>
            </a:r>
          </a:p>
          <a:p>
            <a:r>
              <a:rPr lang="ru-RU" sz="3600" dirty="0" smtClean="0"/>
              <a:t>Общие чаты</a:t>
            </a:r>
          </a:p>
          <a:p>
            <a:r>
              <a:rPr lang="ru-RU" sz="3600" dirty="0" smtClean="0"/>
              <a:t>Доверие</a:t>
            </a:r>
            <a:endParaRPr lang="ru-RU" sz="3600" dirty="0"/>
          </a:p>
        </p:txBody>
      </p:sp>
      <p:pic>
        <p:nvPicPr>
          <p:cNvPr id="7" name="Рисунок 6" descr="remore.png"/>
          <p:cNvPicPr>
            <a:picLocks noChangeAspect="1"/>
          </p:cNvPicPr>
          <p:nvPr/>
        </p:nvPicPr>
        <p:blipFill>
          <a:blip r:embed="rId3" cstate="print"/>
          <a:stretch>
            <a:fillRect/>
          </a:stretch>
        </p:blipFill>
        <p:spPr>
          <a:xfrm>
            <a:off x="3635896" y="3068960"/>
            <a:ext cx="5112568" cy="309747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Чего не будет в этом докладе?</a:t>
            </a:r>
            <a:endParaRPr lang="ru-RU" dirty="0"/>
          </a:p>
        </p:txBody>
      </p:sp>
      <p:sp>
        <p:nvSpPr>
          <p:cNvPr id="3" name="Содержимое 2"/>
          <p:cNvSpPr>
            <a:spLocks noGrp="1"/>
          </p:cNvSpPr>
          <p:nvPr>
            <p:ph idx="1"/>
          </p:nvPr>
        </p:nvSpPr>
        <p:spPr/>
        <p:txBody>
          <a:bodyPr numCol="2">
            <a:normAutofit/>
          </a:bodyPr>
          <a:lstStyle/>
          <a:p>
            <a:pPr lvl="0"/>
            <a:r>
              <a:rPr lang="ru-RU" sz="3600" dirty="0" err="1" smtClean="0"/>
              <a:t>Фидбэк</a:t>
            </a:r>
            <a:endParaRPr lang="ru-RU" sz="3600" dirty="0" smtClean="0"/>
          </a:p>
          <a:p>
            <a:pPr lvl="0"/>
            <a:r>
              <a:rPr lang="ru-RU" sz="3600" dirty="0" smtClean="0"/>
              <a:t>Отчетность </a:t>
            </a:r>
            <a:r>
              <a:rPr lang="ru-RU" sz="3600" dirty="0" err="1" smtClean="0"/>
              <a:t>тим</a:t>
            </a:r>
            <a:r>
              <a:rPr lang="ru-RU" sz="3600" dirty="0" smtClean="0"/>
              <a:t> </a:t>
            </a:r>
            <a:r>
              <a:rPr lang="ru-RU" sz="3600" dirty="0" err="1" smtClean="0"/>
              <a:t>лида</a:t>
            </a:r>
            <a:endParaRPr lang="ru-RU" sz="3600" dirty="0" smtClean="0"/>
          </a:p>
          <a:p>
            <a:pPr lvl="0"/>
            <a:r>
              <a:rPr lang="ru-RU" sz="3600" dirty="0" smtClean="0"/>
              <a:t>1-1 митинги</a:t>
            </a:r>
          </a:p>
          <a:p>
            <a:pPr lvl="0"/>
            <a:r>
              <a:rPr lang="ru-RU" sz="3600" dirty="0" smtClean="0"/>
              <a:t>Делегирование</a:t>
            </a:r>
          </a:p>
          <a:p>
            <a:pPr lvl="0"/>
            <a:endParaRPr lang="ru-RU" sz="3600" dirty="0" smtClean="0"/>
          </a:p>
          <a:p>
            <a:pPr lvl="0"/>
            <a:r>
              <a:rPr lang="ru-RU" sz="3600" dirty="0" smtClean="0"/>
              <a:t>Наставничество</a:t>
            </a:r>
            <a:endParaRPr lang="ru-RU" sz="3600" dirty="0" smtClean="0"/>
          </a:p>
          <a:p>
            <a:pPr lvl="0"/>
            <a:r>
              <a:rPr lang="en-US" sz="3600" dirty="0" smtClean="0"/>
              <a:t>Scrum </a:t>
            </a:r>
            <a:r>
              <a:rPr lang="ru-RU" sz="3600" dirty="0" smtClean="0"/>
              <a:t>митинги</a:t>
            </a:r>
          </a:p>
          <a:p>
            <a:pPr lvl="0"/>
            <a:r>
              <a:rPr lang="ru-RU" sz="3600" dirty="0" smtClean="0"/>
              <a:t>Инструменты коммуникаций</a:t>
            </a:r>
          </a:p>
          <a:p>
            <a:pPr>
              <a:buNone/>
            </a:pPr>
            <a:endParaRPr lang="ru-RU" sz="36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56</a:t>
            </a:fld>
            <a:endParaRPr lang="ru-RU" dirty="0"/>
          </a:p>
        </p:txBody>
      </p:sp>
      <p:pic>
        <p:nvPicPr>
          <p:cNvPr id="9218" name="Picture 2" descr="http://abhijitjana.files.wordpress.com/2010/12/outofscope.png"/>
          <p:cNvPicPr>
            <a:picLocks noChangeAspect="1" noChangeArrowheads="1"/>
          </p:cNvPicPr>
          <p:nvPr/>
        </p:nvPicPr>
        <p:blipFill>
          <a:blip r:embed="rId3" cstate="print"/>
          <a:srcRect/>
          <a:stretch>
            <a:fillRect/>
          </a:stretch>
        </p:blipFill>
        <p:spPr bwMode="auto">
          <a:xfrm>
            <a:off x="6228184" y="4681938"/>
            <a:ext cx="1728192" cy="155537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Коммуникации с менеджментом</a:t>
            </a:r>
            <a:endParaRPr lang="ru-RU" dirty="0"/>
          </a:p>
        </p:txBody>
      </p:sp>
      <p:sp>
        <p:nvSpPr>
          <p:cNvPr id="3" name="Содержимое 2"/>
          <p:cNvSpPr>
            <a:spLocks noGrp="1"/>
          </p:cNvSpPr>
          <p:nvPr>
            <p:ph idx="1"/>
          </p:nvPr>
        </p:nvSpPr>
        <p:spPr/>
        <p:txBody>
          <a:bodyPr>
            <a:normAutofit/>
          </a:bodyPr>
          <a:lstStyle/>
          <a:p>
            <a:r>
              <a:rPr lang="ru-RU" sz="3600" dirty="0" smtClean="0"/>
              <a:t>Разрушайте мифы о тестировании</a:t>
            </a:r>
            <a:endParaRPr lang="en-US" sz="3600" dirty="0" smtClean="0"/>
          </a:p>
          <a:p>
            <a:r>
              <a:rPr lang="ru-RU" sz="3600" dirty="0" smtClean="0"/>
              <a:t>Умейте объяснять все свои </a:t>
            </a:r>
            <a:r>
              <a:rPr lang="ru-RU" sz="3600" dirty="0" smtClean="0"/>
              <a:t>действия</a:t>
            </a:r>
            <a:endParaRPr lang="ru-RU" sz="3600" dirty="0" smtClean="0"/>
          </a:p>
          <a:p>
            <a:r>
              <a:rPr lang="ru-RU" sz="3600" dirty="0" smtClean="0"/>
              <a:t>Постарайтесь </a:t>
            </a:r>
            <a:r>
              <a:rPr lang="ru-RU" sz="3600" dirty="0" smtClean="0"/>
              <a:t>понять, как принести пользу</a:t>
            </a:r>
          </a:p>
          <a:p>
            <a:r>
              <a:rPr lang="ru-RU" sz="3600" dirty="0" smtClean="0"/>
              <a:t>Покажите пример</a:t>
            </a:r>
          </a:p>
          <a:p>
            <a:endParaRPr lang="ru-RU" sz="3600" dirty="0" smtClean="0"/>
          </a:p>
          <a:p>
            <a:endParaRPr lang="ru-RU"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57</a:t>
            </a:fld>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Взаимодействие с </a:t>
            </a:r>
            <a:r>
              <a:rPr lang="en-US" dirty="0" smtClean="0"/>
              <a:t>QA </a:t>
            </a:r>
            <a:r>
              <a:rPr lang="ru-RU" dirty="0" smtClean="0"/>
              <a:t>сообществом</a:t>
            </a:r>
            <a:endParaRPr lang="ru-RU" dirty="0"/>
          </a:p>
        </p:txBody>
      </p:sp>
      <p:sp>
        <p:nvSpPr>
          <p:cNvPr id="3" name="Содержимое 2"/>
          <p:cNvSpPr>
            <a:spLocks noGrp="1"/>
          </p:cNvSpPr>
          <p:nvPr>
            <p:ph idx="1"/>
          </p:nvPr>
        </p:nvSpPr>
        <p:spPr/>
        <p:txBody>
          <a:bodyPr>
            <a:normAutofit/>
          </a:bodyPr>
          <a:lstStyle/>
          <a:p>
            <a:r>
              <a:rPr lang="ru-RU" sz="3600" dirty="0" smtClean="0"/>
              <a:t>Тренировка публичных выступлений</a:t>
            </a:r>
          </a:p>
          <a:p>
            <a:r>
              <a:rPr lang="ru-RU" sz="3600" dirty="0" err="1" smtClean="0"/>
              <a:t>Прокачивание</a:t>
            </a:r>
            <a:r>
              <a:rPr lang="ru-RU" sz="3600" dirty="0" smtClean="0"/>
              <a:t> навыков письма</a:t>
            </a:r>
          </a:p>
          <a:p>
            <a:r>
              <a:rPr lang="ru-RU" sz="3600" dirty="0" smtClean="0"/>
              <a:t>Осведомленность в </a:t>
            </a:r>
            <a:r>
              <a:rPr lang="en-US" sz="3600" dirty="0" smtClean="0"/>
              <a:t>QA </a:t>
            </a:r>
            <a:r>
              <a:rPr lang="ru-RU" sz="3600" dirty="0" smtClean="0"/>
              <a:t>сфере</a:t>
            </a:r>
          </a:p>
          <a:p>
            <a:r>
              <a:rPr lang="ru-RU" sz="3600" dirty="0" smtClean="0"/>
              <a:t>Импульс мотивации</a:t>
            </a:r>
          </a:p>
          <a:p>
            <a:endParaRPr lang="ru-RU" sz="36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58</a:t>
            </a:fld>
            <a:endParaRPr lang="ru-RU" dirty="0"/>
          </a:p>
        </p:txBody>
      </p:sp>
      <p:pic>
        <p:nvPicPr>
          <p:cNvPr id="7" name="Рисунок 6" descr="community.png"/>
          <p:cNvPicPr>
            <a:picLocks noChangeAspect="1"/>
          </p:cNvPicPr>
          <p:nvPr/>
        </p:nvPicPr>
        <p:blipFill>
          <a:blip r:embed="rId3" cstate="print"/>
          <a:stretch>
            <a:fillRect/>
          </a:stretch>
        </p:blipFill>
        <p:spPr>
          <a:xfrm>
            <a:off x="179512" y="4283918"/>
            <a:ext cx="5610225" cy="245745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Summary</a:t>
            </a:r>
            <a:endParaRPr lang="ru-RU" dirty="0"/>
          </a:p>
        </p:txBody>
      </p:sp>
      <p:sp>
        <p:nvSpPr>
          <p:cNvPr id="3" name="Содержимое 2"/>
          <p:cNvSpPr>
            <a:spLocks noGrp="1"/>
          </p:cNvSpPr>
          <p:nvPr>
            <p:ph idx="1"/>
          </p:nvPr>
        </p:nvSpPr>
        <p:spPr>
          <a:xfrm>
            <a:off x="457200" y="1600201"/>
            <a:ext cx="8229600" cy="3989039"/>
          </a:xfrm>
        </p:spPr>
        <p:txBody>
          <a:bodyPr>
            <a:normAutofit/>
          </a:bodyPr>
          <a:lstStyle/>
          <a:p>
            <a:r>
              <a:rPr lang="ru-RU" dirty="0" smtClean="0"/>
              <a:t>Коммуникации происходят на разных уровнях</a:t>
            </a:r>
          </a:p>
          <a:p>
            <a:r>
              <a:rPr lang="ru-RU" dirty="0" smtClean="0"/>
              <a:t>Мы рассмотрели уровни </a:t>
            </a:r>
            <a:r>
              <a:rPr lang="ru-RU" dirty="0" err="1" smtClean="0"/>
              <a:t>тестировщика</a:t>
            </a:r>
            <a:r>
              <a:rPr lang="ru-RU" dirty="0" smtClean="0"/>
              <a:t> и </a:t>
            </a:r>
            <a:r>
              <a:rPr lang="ru-RU" dirty="0" err="1" smtClean="0"/>
              <a:t>тим</a:t>
            </a:r>
            <a:r>
              <a:rPr lang="ru-RU" dirty="0" smtClean="0"/>
              <a:t> </a:t>
            </a:r>
            <a:r>
              <a:rPr lang="ru-RU" dirty="0" err="1" smtClean="0"/>
              <a:t>лида</a:t>
            </a:r>
            <a:endParaRPr lang="ru-RU" dirty="0" smtClean="0"/>
          </a:p>
          <a:p>
            <a:r>
              <a:rPr lang="ru-RU" dirty="0" smtClean="0"/>
              <a:t>Мы способны улучшить коммуникации в нашей компании</a:t>
            </a:r>
          </a:p>
          <a:p>
            <a:r>
              <a:rPr lang="ru-RU" dirty="0" smtClean="0"/>
              <a:t>Помните </a:t>
            </a:r>
            <a:r>
              <a:rPr lang="ru-RU" dirty="0" smtClean="0"/>
              <a:t>истори</a:t>
            </a:r>
            <a:r>
              <a:rPr lang="ru-RU" dirty="0" smtClean="0"/>
              <a:t>ю</a:t>
            </a:r>
            <a:r>
              <a:rPr lang="ru-RU" dirty="0" smtClean="0"/>
              <a:t> </a:t>
            </a:r>
            <a:r>
              <a:rPr lang="ru-RU" dirty="0" smtClean="0"/>
              <a:t>Вавилонской </a:t>
            </a:r>
            <a:r>
              <a:rPr lang="ru-RU" dirty="0" smtClean="0"/>
              <a:t>башни </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59</a:t>
            </a:fld>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Уровни коммуникаций</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dirty="0"/>
          </a:p>
        </p:txBody>
      </p:sp>
      <p:pic>
        <p:nvPicPr>
          <p:cNvPr id="6" name="Рисунок 5" descr="communication_in_the_team3.png"/>
          <p:cNvPicPr>
            <a:picLocks noChangeAspect="1"/>
          </p:cNvPicPr>
          <p:nvPr/>
        </p:nvPicPr>
        <p:blipFill>
          <a:blip r:embed="rId3" cstate="print"/>
          <a:stretch>
            <a:fillRect/>
          </a:stretch>
        </p:blipFill>
        <p:spPr>
          <a:xfrm>
            <a:off x="2051720" y="1386566"/>
            <a:ext cx="5256584" cy="499476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Материалы</a:t>
            </a:r>
            <a:endParaRPr lang="ru-RU" dirty="0"/>
          </a:p>
        </p:txBody>
      </p:sp>
      <p:sp>
        <p:nvSpPr>
          <p:cNvPr id="3" name="Содержимое 2"/>
          <p:cNvSpPr>
            <a:spLocks noGrp="1"/>
          </p:cNvSpPr>
          <p:nvPr>
            <p:ph idx="1"/>
          </p:nvPr>
        </p:nvSpPr>
        <p:spPr/>
        <p:txBody>
          <a:bodyPr/>
          <a:lstStyle/>
          <a:p>
            <a:r>
              <a:rPr lang="en-US" sz="2000" u="sng" dirty="0" smtClean="0">
                <a:hlinkClick r:id="rId3"/>
              </a:rPr>
              <a:t>https</a:t>
            </a:r>
            <a:r>
              <a:rPr lang="ru-RU" sz="2000" u="sng" dirty="0" smtClean="0">
                <a:hlinkClick r:id="rId3"/>
              </a:rPr>
              <a:t>://</a:t>
            </a:r>
            <a:r>
              <a:rPr lang="en-US" sz="2000" u="sng" dirty="0" smtClean="0">
                <a:hlinkClick r:id="rId3"/>
              </a:rPr>
              <a:t>www</a:t>
            </a:r>
            <a:r>
              <a:rPr lang="ru-RU" sz="2000" u="sng" dirty="0" smtClean="0">
                <a:hlinkClick r:id="rId3"/>
              </a:rPr>
              <a:t>.</a:t>
            </a:r>
            <a:r>
              <a:rPr lang="en-US" sz="2000" u="sng" dirty="0" err="1" smtClean="0">
                <a:hlinkClick r:id="rId3"/>
              </a:rPr>
              <a:t>youtube</a:t>
            </a:r>
            <a:r>
              <a:rPr lang="ru-RU" sz="2000" u="sng" dirty="0" smtClean="0">
                <a:hlinkClick r:id="rId3"/>
              </a:rPr>
              <a:t>.</a:t>
            </a:r>
            <a:r>
              <a:rPr lang="en-US" sz="2000" u="sng" dirty="0" smtClean="0">
                <a:hlinkClick r:id="rId3"/>
              </a:rPr>
              <a:t>com</a:t>
            </a:r>
            <a:r>
              <a:rPr lang="ru-RU" sz="2000" u="sng" dirty="0" smtClean="0">
                <a:hlinkClick r:id="rId3"/>
              </a:rPr>
              <a:t>/</a:t>
            </a:r>
            <a:r>
              <a:rPr lang="en-US" sz="2000" u="sng" dirty="0" smtClean="0">
                <a:hlinkClick r:id="rId3"/>
              </a:rPr>
              <a:t>watch</a:t>
            </a:r>
            <a:r>
              <a:rPr lang="ru-RU" sz="2000" u="sng" dirty="0" smtClean="0">
                <a:hlinkClick r:id="rId3"/>
              </a:rPr>
              <a:t>?</a:t>
            </a:r>
            <a:r>
              <a:rPr lang="en-US" sz="2000" u="sng" dirty="0" smtClean="0">
                <a:hlinkClick r:id="rId3"/>
              </a:rPr>
              <a:t>v</a:t>
            </a:r>
            <a:r>
              <a:rPr lang="ru-RU" sz="2000" u="sng" dirty="0" smtClean="0">
                <a:hlinkClick r:id="rId3"/>
              </a:rPr>
              <a:t>=</a:t>
            </a:r>
            <a:r>
              <a:rPr lang="en-US" sz="2000" u="sng" dirty="0" err="1" smtClean="0">
                <a:hlinkClick r:id="rId3"/>
              </a:rPr>
              <a:t>uPL</a:t>
            </a:r>
            <a:r>
              <a:rPr lang="ru-RU" sz="2000" u="sng" dirty="0" smtClean="0">
                <a:hlinkClick r:id="rId3"/>
              </a:rPr>
              <a:t>2</a:t>
            </a:r>
            <a:r>
              <a:rPr lang="en-US" sz="2000" u="sng" dirty="0" err="1" smtClean="0">
                <a:hlinkClick r:id="rId3"/>
              </a:rPr>
              <a:t>wFk</a:t>
            </a:r>
            <a:r>
              <a:rPr lang="ru-RU" sz="2000" u="sng" dirty="0" smtClean="0">
                <a:hlinkClick r:id="rId3"/>
              </a:rPr>
              <a:t>_</a:t>
            </a:r>
            <a:r>
              <a:rPr lang="en-US" sz="2000" u="sng" dirty="0" err="1" smtClean="0">
                <a:hlinkClick r:id="rId3"/>
              </a:rPr>
              <a:t>ubo</a:t>
            </a:r>
            <a:r>
              <a:rPr lang="ru-RU" sz="2000" u="sng" dirty="0" smtClean="0">
                <a:hlinkClick r:id="rId3"/>
              </a:rPr>
              <a:t>&amp;</a:t>
            </a:r>
            <a:r>
              <a:rPr lang="en-US" sz="2000" u="sng" dirty="0" smtClean="0">
                <a:hlinkClick r:id="rId3"/>
              </a:rPr>
              <a:t>list</a:t>
            </a:r>
            <a:r>
              <a:rPr lang="ru-RU" sz="2000" u="sng" dirty="0" smtClean="0">
                <a:hlinkClick r:id="rId3"/>
              </a:rPr>
              <a:t>=</a:t>
            </a:r>
            <a:r>
              <a:rPr lang="en-US" sz="2000" u="sng" dirty="0" smtClean="0">
                <a:hlinkClick r:id="rId3"/>
              </a:rPr>
              <a:t>PLQB</a:t>
            </a:r>
            <a:r>
              <a:rPr lang="ru-RU" sz="2000" u="sng" dirty="0" smtClean="0">
                <a:hlinkClick r:id="rId3"/>
              </a:rPr>
              <a:t>4</a:t>
            </a:r>
            <a:r>
              <a:rPr lang="en-US" sz="2000" u="sng" dirty="0" smtClean="0">
                <a:hlinkClick r:id="rId3"/>
              </a:rPr>
              <a:t>l</a:t>
            </a:r>
            <a:r>
              <a:rPr lang="ru-RU" sz="2000" u="sng" dirty="0" smtClean="0">
                <a:hlinkClick r:id="rId3"/>
              </a:rPr>
              <a:t>9</a:t>
            </a:r>
            <a:r>
              <a:rPr lang="en-US" sz="2000" u="sng" dirty="0" err="1" smtClean="0">
                <a:hlinkClick r:id="rId3"/>
              </a:rPr>
              <a:t>iafcekrgIDfJK</a:t>
            </a:r>
            <a:r>
              <a:rPr lang="ru-RU" sz="2000" u="sng" dirty="0" smtClean="0">
                <a:hlinkClick r:id="rId3"/>
              </a:rPr>
              <a:t>5</a:t>
            </a:r>
            <a:r>
              <a:rPr lang="en-US" sz="2000" u="sng" dirty="0" smtClean="0">
                <a:hlinkClick r:id="rId3"/>
              </a:rPr>
              <a:t>c</a:t>
            </a:r>
            <a:r>
              <a:rPr lang="ru-RU" sz="2000" u="sng" dirty="0" smtClean="0">
                <a:hlinkClick r:id="rId3"/>
              </a:rPr>
              <a:t>9</a:t>
            </a:r>
            <a:r>
              <a:rPr lang="en-US" sz="2000" u="sng" dirty="0" err="1" smtClean="0">
                <a:hlinkClick r:id="rId3"/>
              </a:rPr>
              <a:t>erswKLfju</a:t>
            </a:r>
            <a:r>
              <a:rPr lang="ru-RU" sz="2000" u="sng" dirty="0" smtClean="0">
                <a:hlinkClick r:id="rId3"/>
              </a:rPr>
              <a:t>5</a:t>
            </a:r>
            <a:r>
              <a:rPr lang="en-US" sz="2000" u="sng" dirty="0" smtClean="0">
                <a:hlinkClick r:id="rId3"/>
              </a:rPr>
              <a:t>g</a:t>
            </a:r>
            <a:r>
              <a:rPr lang="ru-RU" sz="2000" u="sng" dirty="0" smtClean="0">
                <a:hlinkClick r:id="rId3"/>
              </a:rPr>
              <a:t>&amp;</a:t>
            </a:r>
            <a:r>
              <a:rPr lang="en-US" sz="2000" u="sng" dirty="0" smtClean="0">
                <a:hlinkClick r:id="rId3"/>
              </a:rPr>
              <a:t>index</a:t>
            </a:r>
            <a:r>
              <a:rPr lang="ru-RU" sz="2000" u="sng" dirty="0" smtClean="0">
                <a:hlinkClick r:id="rId3"/>
              </a:rPr>
              <a:t>=2</a:t>
            </a:r>
            <a:r>
              <a:rPr lang="ru-RU" sz="2000" dirty="0" smtClean="0"/>
              <a:t>  - отношения </a:t>
            </a:r>
            <a:r>
              <a:rPr lang="en-US" sz="2000" dirty="0" smtClean="0"/>
              <a:t>QA </a:t>
            </a:r>
            <a:r>
              <a:rPr lang="ru-RU" sz="2000" dirty="0" smtClean="0"/>
              <a:t>и </a:t>
            </a:r>
            <a:r>
              <a:rPr lang="en-US" sz="2000" dirty="0" smtClean="0"/>
              <a:t>CEO</a:t>
            </a:r>
          </a:p>
          <a:p>
            <a:r>
              <a:rPr lang="ru-RU" sz="2000" u="sng" dirty="0" smtClean="0">
                <a:hlinkClick r:id="rId4"/>
              </a:rPr>
              <a:t>https://www.youtube.com/watch?v=EbzWGdRWD1Q&amp;list=PLQB4l9iafcelk22rz-KbQVgUW3iI9wM5y&amp;index=1</a:t>
            </a:r>
            <a:r>
              <a:rPr lang="en-US" sz="2000" dirty="0" smtClean="0"/>
              <a:t> – </a:t>
            </a:r>
            <a:r>
              <a:rPr lang="ru-RU" sz="2000" dirty="0" smtClean="0"/>
              <a:t>как говорить о тестировании с менеджментом</a:t>
            </a:r>
          </a:p>
          <a:p>
            <a:r>
              <a:rPr lang="en-US" sz="2000" u="sng" dirty="0" smtClean="0">
                <a:hlinkClick r:id="rId5"/>
              </a:rPr>
              <a:t>http://youtu.be/y1au6NUMNe8</a:t>
            </a:r>
            <a:r>
              <a:rPr lang="ru-RU" sz="2000" dirty="0" smtClean="0"/>
              <a:t> - как докладывать статус тестирования</a:t>
            </a:r>
          </a:p>
          <a:p>
            <a:pPr lvl="0"/>
            <a:r>
              <a:rPr lang="ru-RU" sz="2000" u="sng" dirty="0" smtClean="0">
                <a:hlinkClick r:id="rId6"/>
              </a:rPr>
              <a:t>http://www.womentesters.com/women-testers-july-2014-edition/</a:t>
            </a:r>
            <a:r>
              <a:rPr lang="ru-RU" sz="2000" dirty="0" smtClean="0"/>
              <a:t> - журнал о тестировании</a:t>
            </a:r>
          </a:p>
          <a:p>
            <a:r>
              <a:rPr lang="en-US" sz="2000" dirty="0" smtClean="0">
                <a:hlinkClick r:id="rId7"/>
              </a:rPr>
              <a:t>http://www.quality-intelligence.com/articles/Bulking_Up.pdf</a:t>
            </a:r>
            <a:r>
              <a:rPr lang="ru-RU" sz="2000" dirty="0" smtClean="0"/>
              <a:t> - </a:t>
            </a:r>
            <a:r>
              <a:rPr lang="en-US" sz="2000" dirty="0" smtClean="0"/>
              <a:t>Bulking Up - Soft Skills for Testers</a:t>
            </a:r>
            <a:r>
              <a:rPr lang="ru-RU" sz="2000" dirty="0" smtClean="0"/>
              <a:t> – коммуникативные навыки для тестеров  </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60</a:t>
            </a:fld>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708920"/>
            <a:ext cx="8229600" cy="2808312"/>
          </a:xfrm>
        </p:spPr>
        <p:txBody>
          <a:bodyPr>
            <a:normAutofit/>
          </a:bodyPr>
          <a:lstStyle/>
          <a:p>
            <a:pPr algn="ctr">
              <a:buNone/>
            </a:pPr>
            <a:r>
              <a:rPr lang="ru-RU" sz="6000" dirty="0" smtClean="0"/>
              <a:t>Вопросы?</a:t>
            </a:r>
            <a:endParaRPr lang="ru-RU" sz="60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61</a:t>
            </a:fld>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Дневник тестера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dirty="0"/>
          </a:p>
        </p:txBody>
      </p:sp>
      <p:pic>
        <p:nvPicPr>
          <p:cNvPr id="1027" name="Picture 3"/>
          <p:cNvPicPr>
            <a:picLocks noChangeAspect="1" noChangeArrowheads="1"/>
          </p:cNvPicPr>
          <p:nvPr/>
        </p:nvPicPr>
        <p:blipFill>
          <a:blip r:embed="rId3" cstate="print"/>
          <a:srcRect t="9695" r="1843" b="25814"/>
          <a:stretch>
            <a:fillRect/>
          </a:stretch>
        </p:blipFill>
        <p:spPr bwMode="auto">
          <a:xfrm>
            <a:off x="683568" y="1628800"/>
            <a:ext cx="7668344" cy="3873178"/>
          </a:xfrm>
          <a:prstGeom prst="rect">
            <a:avLst/>
          </a:prstGeom>
          <a:noFill/>
          <a:ln w="6350">
            <a:solidFill>
              <a:schemeClr val="bg1">
                <a:lumMod val="85000"/>
              </a:schemeClr>
            </a:solidFill>
            <a:miter lim="800000"/>
            <a:headEnd/>
            <a:tailEnd/>
          </a:ln>
        </p:spPr>
      </p:pic>
      <p:sp>
        <p:nvSpPr>
          <p:cNvPr id="7" name="TextBox 6"/>
          <p:cNvSpPr txBox="1"/>
          <p:nvPr/>
        </p:nvSpPr>
        <p:spPr>
          <a:xfrm>
            <a:off x="971600" y="2204864"/>
            <a:ext cx="2743700" cy="769441"/>
          </a:xfrm>
          <a:prstGeom prst="rect">
            <a:avLst/>
          </a:prstGeom>
          <a:solidFill>
            <a:srgbClr val="FFC000"/>
          </a:solidFill>
        </p:spPr>
        <p:txBody>
          <a:bodyPr wrap="none" rtlCol="0">
            <a:spAutoFit/>
          </a:bodyPr>
          <a:lstStyle/>
          <a:p>
            <a:r>
              <a:rPr lang="ru-RU" sz="4400" dirty="0" smtClean="0"/>
              <a:t>Проблемы</a:t>
            </a:r>
            <a:endParaRPr lang="ru-RU" sz="4400" dirty="0"/>
          </a:p>
        </p:txBody>
      </p:sp>
      <p:sp>
        <p:nvSpPr>
          <p:cNvPr id="8" name="TextBox 7"/>
          <p:cNvSpPr txBox="1"/>
          <p:nvPr/>
        </p:nvSpPr>
        <p:spPr>
          <a:xfrm>
            <a:off x="3080710" y="3212976"/>
            <a:ext cx="2499402" cy="769441"/>
          </a:xfrm>
          <a:prstGeom prst="rect">
            <a:avLst/>
          </a:prstGeom>
          <a:solidFill>
            <a:srgbClr val="FFC000"/>
          </a:solidFill>
        </p:spPr>
        <p:txBody>
          <a:bodyPr wrap="none" rtlCol="0">
            <a:spAutoFit/>
          </a:bodyPr>
          <a:lstStyle/>
          <a:p>
            <a:r>
              <a:rPr lang="ru-RU" sz="4400" dirty="0" smtClean="0"/>
              <a:t>Открытия</a:t>
            </a:r>
            <a:endParaRPr lang="ru-RU" sz="4400" dirty="0"/>
          </a:p>
        </p:txBody>
      </p:sp>
      <p:sp>
        <p:nvSpPr>
          <p:cNvPr id="9" name="TextBox 8"/>
          <p:cNvSpPr txBox="1"/>
          <p:nvPr/>
        </p:nvSpPr>
        <p:spPr>
          <a:xfrm>
            <a:off x="5354890" y="4221088"/>
            <a:ext cx="2313454" cy="769441"/>
          </a:xfrm>
          <a:prstGeom prst="rect">
            <a:avLst/>
          </a:prstGeom>
          <a:solidFill>
            <a:srgbClr val="FFC000"/>
          </a:solidFill>
        </p:spPr>
        <p:txBody>
          <a:bodyPr wrap="none" rtlCol="0">
            <a:spAutoFit/>
          </a:bodyPr>
          <a:lstStyle/>
          <a:p>
            <a:r>
              <a:rPr lang="ru-RU" sz="4400" dirty="0" smtClean="0"/>
              <a:t>Решения</a:t>
            </a:r>
            <a:endParaRPr lang="ru-RU"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День 1: </a:t>
            </a:r>
            <a:r>
              <a:rPr lang="en-US" dirty="0" smtClean="0"/>
              <a:t>QA </a:t>
            </a:r>
            <a:r>
              <a:rPr lang="en-US" dirty="0" err="1" smtClean="0"/>
              <a:t>vs</a:t>
            </a:r>
            <a:r>
              <a:rPr lang="en-US" dirty="0" smtClean="0"/>
              <a:t> Dev</a:t>
            </a:r>
            <a:endParaRPr lang="ru-RU" dirty="0"/>
          </a:p>
        </p:txBody>
      </p:sp>
      <p:sp>
        <p:nvSpPr>
          <p:cNvPr id="3" name="Содержимое 2"/>
          <p:cNvSpPr>
            <a:spLocks noGrp="1"/>
          </p:cNvSpPr>
          <p:nvPr>
            <p:ph idx="1"/>
          </p:nvPr>
        </p:nvSpPr>
        <p:spPr>
          <a:xfrm>
            <a:off x="1043608" y="2564904"/>
            <a:ext cx="7344816" cy="2808311"/>
          </a:xfrm>
          <a:solidFill>
            <a:schemeClr val="bg1"/>
          </a:solidFill>
        </p:spPr>
        <p:txBody>
          <a:bodyPr/>
          <a:lstStyle/>
          <a:p>
            <a:pPr marL="0" indent="0">
              <a:buNone/>
            </a:pPr>
            <a:r>
              <a:rPr lang="ru-RU" dirty="0" smtClean="0"/>
              <a:t>Разработчики смешные - то просят подробно расписать шаги воспроизведения, то жалуются, что я большую простынку накатал.</a:t>
            </a: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День 2: Сложные слова</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dirty="0"/>
          </a:p>
        </p:txBody>
      </p:sp>
      <p:pic>
        <p:nvPicPr>
          <p:cNvPr id="5" name="Picture 4"/>
          <p:cNvPicPr>
            <a:picLocks noChangeAspect="1" noChangeArrowheads="1"/>
          </p:cNvPicPr>
          <p:nvPr/>
        </p:nvPicPr>
        <p:blipFill>
          <a:blip r:embed="rId3" cstate="print"/>
          <a:srcRect b="16834"/>
          <a:stretch>
            <a:fillRect/>
          </a:stretch>
        </p:blipFill>
        <p:spPr bwMode="auto">
          <a:xfrm>
            <a:off x="516458" y="1294493"/>
            <a:ext cx="8232006" cy="4222739"/>
          </a:xfrm>
          <a:prstGeom prst="rect">
            <a:avLst/>
          </a:prstGeom>
          <a:noFill/>
          <a:ln w="9525">
            <a:noFill/>
            <a:miter lim="800000"/>
            <a:headEnd/>
            <a:tailEnd/>
          </a:ln>
        </p:spPr>
      </p:pic>
      <p:sp>
        <p:nvSpPr>
          <p:cNvPr id="6" name="Содержимое 2"/>
          <p:cNvSpPr txBox="1">
            <a:spLocks/>
          </p:cNvSpPr>
          <p:nvPr/>
        </p:nvSpPr>
        <p:spPr>
          <a:xfrm>
            <a:off x="1043608" y="2564904"/>
            <a:ext cx="7344816" cy="2808311"/>
          </a:xfrm>
          <a:prstGeom prst="rect">
            <a:avLst/>
          </a:prstGeom>
          <a:solidFill>
            <a:schemeClr val="bg1"/>
          </a:solidFill>
        </p:spPr>
        <p:txBody>
          <a:bodyPr vert="horz" lIns="91440" tIns="45720" rIns="91440" bIns="45720" rtlCol="0">
            <a:normAutofit/>
          </a:bodyPr>
          <a:lstStyle/>
          <a:p>
            <a:pPr lvl="0">
              <a:defRPr/>
            </a:pPr>
            <a:r>
              <a:rPr lang="ru-RU" sz="3200" dirty="0" smtClean="0"/>
              <a:t>Кто знает </a:t>
            </a:r>
            <a:r>
              <a:rPr lang="ru-RU" sz="3200" dirty="0" smtClean="0"/>
              <a:t>значения </a:t>
            </a:r>
            <a:r>
              <a:rPr lang="ru-RU" sz="3200" dirty="0" smtClean="0"/>
              <a:t>слов </a:t>
            </a:r>
            <a:r>
              <a:rPr lang="ru-RU" sz="3200" dirty="0" err="1" smtClean="0"/>
              <a:t>смёржил</a:t>
            </a:r>
            <a:r>
              <a:rPr lang="ru-RU" sz="3200" dirty="0" smtClean="0"/>
              <a:t>, </a:t>
            </a:r>
            <a:r>
              <a:rPr lang="ru-RU" sz="3200" dirty="0" err="1" smtClean="0"/>
              <a:t>задеплоил</a:t>
            </a:r>
            <a:r>
              <a:rPr lang="ru-RU" sz="3200" dirty="0" smtClean="0"/>
              <a:t>, </a:t>
            </a:r>
            <a:r>
              <a:rPr lang="ru-RU" sz="3200" dirty="0" err="1" smtClean="0"/>
              <a:t>зачекинил</a:t>
            </a:r>
            <a:r>
              <a:rPr lang="ru-RU" sz="3200" dirty="0" smtClean="0"/>
              <a:t>? Сегодня был на </a:t>
            </a:r>
            <a:r>
              <a:rPr lang="ru-RU" sz="3200" dirty="0" err="1" smtClean="0"/>
              <a:t>скрам</a:t>
            </a:r>
            <a:r>
              <a:rPr lang="ru-RU" sz="3200" dirty="0" smtClean="0"/>
              <a:t> митинге с разработчиками </a:t>
            </a:r>
            <a:r>
              <a:rPr lang="ru-RU" sz="3200" dirty="0" smtClean="0">
                <a:sym typeface="Wingdings"/>
              </a:rPr>
              <a:t></a:t>
            </a:r>
            <a:endParaRPr lang="ru-RU"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8045</Words>
  <Application>Microsoft Office PowerPoint</Application>
  <PresentationFormat>Экран (4:3)</PresentationFormat>
  <Paragraphs>690</Paragraphs>
  <Slides>61</Slides>
  <Notes>61</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Коммуникации в тестировании</vt:lpstr>
      <vt:lpstr>О себе</vt:lpstr>
      <vt:lpstr>План доклада</vt:lpstr>
      <vt:lpstr>Тестирование и коммуникации</vt:lpstr>
      <vt:lpstr>Тестирование и коммуникации</vt:lpstr>
      <vt:lpstr>Уровни коммуникаций</vt:lpstr>
      <vt:lpstr>Дневник тестера</vt:lpstr>
      <vt:lpstr>День 1: QA vs Dev</vt:lpstr>
      <vt:lpstr>День 2: Сложные слова</vt:lpstr>
      <vt:lpstr>День 3: JIRA</vt:lpstr>
      <vt:lpstr>День 4: Личное общение</vt:lpstr>
      <vt:lpstr>День 5: Программист - кладезь</vt:lpstr>
      <vt:lpstr>День 6: Тестер vs Тим лид </vt:lpstr>
      <vt:lpstr>День 7: Самостоятельность</vt:lpstr>
      <vt:lpstr>День 8: Отчетность</vt:lpstr>
      <vt:lpstr>День 9: Помощь с проблемами</vt:lpstr>
      <vt:lpstr>День 10: Неформальные посиделки</vt:lpstr>
      <vt:lpstr>День 11: Передача знаний</vt:lpstr>
      <vt:lpstr>День 12: Наставничество</vt:lpstr>
      <vt:lpstr>День 13: Тестер vs Пользователи</vt:lpstr>
      <vt:lpstr>День 14: «Нелогичность» юзеров</vt:lpstr>
      <vt:lpstr>Навыки коммуникации для тестера</vt:lpstr>
      <vt:lpstr>Письменные коммуникации</vt:lpstr>
      <vt:lpstr>Подготовка доклада</vt:lpstr>
      <vt:lpstr>Заведение баг репортов</vt:lpstr>
      <vt:lpstr>Взаимодействие с Dev</vt:lpstr>
      <vt:lpstr>Как понять программиста?</vt:lpstr>
      <vt:lpstr>Устное общение</vt:lpstr>
      <vt:lpstr>Отчетность</vt:lpstr>
      <vt:lpstr>Пример отчета о работе</vt:lpstr>
      <vt:lpstr>Дневник тим лида</vt:lpstr>
      <vt:lpstr>День 1: М-и-и-итинги</vt:lpstr>
      <vt:lpstr>День 2: Всё ещё тестер</vt:lpstr>
      <vt:lpstr>День 3: Проблемы нужно решать</vt:lpstr>
      <vt:lpstr>День 4: Отчетность</vt:lpstr>
      <vt:lpstr>День 5: Решение конфликтов</vt:lpstr>
      <vt:lpstr>День 6: Координация</vt:lpstr>
      <vt:lpstr>День 7: Коммуникация целей</vt:lpstr>
      <vt:lpstr>День 8: 1 на 1 митинги</vt:lpstr>
      <vt:lpstr>День 9: Передача знаний</vt:lpstr>
      <vt:lpstr>День 10: Обратная связь</vt:lpstr>
      <vt:lpstr>День 11: Миссия тестирования</vt:lpstr>
      <vt:lpstr>День 12: Коммуникация рисков</vt:lpstr>
      <vt:lpstr>День 13: Улучшения процесса</vt:lpstr>
      <vt:lpstr>День 14: Тестирование – на пользу</vt:lpstr>
      <vt:lpstr>День 15: Конференции</vt:lpstr>
      <vt:lpstr>День 16: Обмен информацией</vt:lpstr>
      <vt:lpstr>День 17: Вклад в сообщество</vt:lpstr>
      <vt:lpstr>Навыки коммуникации для тим лида</vt:lpstr>
      <vt:lpstr>Навыки тестера и тим лида</vt:lpstr>
      <vt:lpstr>Митинги</vt:lpstr>
      <vt:lpstr>Пример - Agenda</vt:lpstr>
      <vt:lpstr>Пример – Минутки (1)</vt:lpstr>
      <vt:lpstr>Пример – Минутки (2)</vt:lpstr>
      <vt:lpstr>Коммуникации в удаленной команде</vt:lpstr>
      <vt:lpstr>Чего не будет в этом докладе?</vt:lpstr>
      <vt:lpstr>Коммуникации с менеджментом</vt:lpstr>
      <vt:lpstr>Взаимодействие с QA сообществом</vt:lpstr>
      <vt:lpstr>Summary</vt:lpstr>
      <vt:lpstr>Материалы</vt:lpstr>
      <vt:lpstr>Слайд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Коммуникации в тестировании</dc:title>
  <dc:creator>romko</dc:creator>
  <cp:lastModifiedBy>romko</cp:lastModifiedBy>
  <cp:revision>325</cp:revision>
  <dcterms:created xsi:type="dcterms:W3CDTF">2014-08-09T06:55:51Z</dcterms:created>
  <dcterms:modified xsi:type="dcterms:W3CDTF">2014-08-29T20:25:28Z</dcterms:modified>
</cp:coreProperties>
</file>