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Roboto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-regular.fntdata"/><Relationship Id="rId21" Type="http://schemas.openxmlformats.org/officeDocument/2006/relationships/slide" Target="slides/slide16.xml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7a2146e43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7a2146e43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62b6df674950a298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62b6df674950a298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62b6df674950a298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62b6df674950a298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marR="114300" rtl="0" algn="l">
              <a:lnSpc>
                <a:spcPct val="142857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ru" sz="900">
                <a:solidFill>
                  <a:srgbClr val="3C40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Уже все было готово, получили  </a:t>
            </a:r>
            <a:r>
              <a:rPr lang="ru" sz="1050">
                <a:solidFill>
                  <a:srgbClr val="3C40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быстрое решение на результат, сэкономили время</a:t>
            </a:r>
            <a:endParaRPr sz="105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a83bc4b1c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ca83bc4b1c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ca83bc4b1c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ca83bc4b1c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cafec227f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cafec227f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62b6df674950a298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62b6df674950a298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2b6df674950a298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2b6df674950a298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62b6df674950a298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62b6df674950a298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62b6df674950a298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62b6df674950a298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2b6df674950a298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2b6df674950a298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ca83bc4b1c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ca83bc4b1c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62b6df674950a298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62b6df674950a298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d234d5a4d6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d234d5a4d6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62b6df674950a298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62b6df674950a298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10" Type="http://schemas.openxmlformats.org/officeDocument/2006/relationships/image" Target="../media/image6.png"/><Relationship Id="rId9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10.png"/><Relationship Id="rId8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1" Type="http://schemas.openxmlformats.org/officeDocument/2006/relationships/image" Target="../media/image15.png"/><Relationship Id="rId10" Type="http://schemas.openxmlformats.org/officeDocument/2006/relationships/image" Target="../media/image19.png"/><Relationship Id="rId12" Type="http://schemas.openxmlformats.org/officeDocument/2006/relationships/image" Target="../media/image6.png"/><Relationship Id="rId9" Type="http://schemas.openxmlformats.org/officeDocument/2006/relationships/image" Target="../media/image18.png"/><Relationship Id="rId5" Type="http://schemas.openxmlformats.org/officeDocument/2006/relationships/image" Target="../media/image16.png"/><Relationship Id="rId6" Type="http://schemas.openxmlformats.org/officeDocument/2006/relationships/image" Target="../media/image8.png"/><Relationship Id="rId7" Type="http://schemas.openxmlformats.org/officeDocument/2006/relationships/image" Target="../media/image17.png"/><Relationship Id="rId8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mailto:alecsy.k@gmail.com" TargetMode="Externa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Быстрые и грязные решения для бизнеса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5958" y="0"/>
            <a:ext cx="445803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>
            <p:ph type="title"/>
          </p:nvPr>
        </p:nvSpPr>
        <p:spPr>
          <a:xfrm>
            <a:off x="0" y="140225"/>
            <a:ext cx="4572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320"/>
              <a:t>Алексей Калиниченко</a:t>
            </a:r>
            <a:endParaRPr sz="3420"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ru" sz="2500"/>
              <a:t>в IT более 15 лет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2500"/>
              <a:buChar char="●"/>
            </a:pPr>
            <a:r>
              <a:rPr lang="ru" sz="2500">
                <a:solidFill>
                  <a:srgbClr val="38761D"/>
                </a:solidFill>
              </a:rPr>
              <a:t>н</a:t>
            </a:r>
            <a:r>
              <a:rPr lang="ru" sz="2500">
                <a:solidFill>
                  <a:srgbClr val="38761D"/>
                </a:solidFill>
              </a:rPr>
              <a:t>ачинал с ПО для авиа</a:t>
            </a:r>
            <a:endParaRPr sz="2500">
              <a:solidFill>
                <a:srgbClr val="38761D"/>
              </a:solidFill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500"/>
              <a:buChar char="●"/>
            </a:pPr>
            <a:r>
              <a:rPr lang="ru" sz="2500">
                <a:solidFill>
                  <a:srgbClr val="1155CC"/>
                </a:solidFill>
              </a:rPr>
              <a:t>разрабатывал веб- и </a:t>
            </a:r>
            <a:br>
              <a:rPr lang="ru" sz="2500">
                <a:solidFill>
                  <a:srgbClr val="1155CC"/>
                </a:solidFill>
              </a:rPr>
            </a:br>
            <a:r>
              <a:rPr lang="ru" sz="2500">
                <a:solidFill>
                  <a:srgbClr val="1155CC"/>
                </a:solidFill>
              </a:rPr>
              <a:t>мобильные приложения</a:t>
            </a:r>
            <a:endParaRPr sz="2500">
              <a:solidFill>
                <a:srgbClr val="1155CC"/>
              </a:solidFill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ru" sz="2500">
                <a:solidFill>
                  <a:srgbClr val="000000"/>
                </a:solidFill>
              </a:rPr>
              <a:t>сейчас Web Automation</a:t>
            </a:r>
            <a:r>
              <a:rPr lang="ru" sz="2500"/>
              <a:t> </a:t>
            </a:r>
            <a:endParaRPr sz="2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4020"/>
              <a:t>Есть задача, но</a:t>
            </a:r>
            <a:endParaRPr sz="4020"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4572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ru" sz="3000">
                <a:solidFill>
                  <a:schemeClr val="dk1"/>
                </a:solidFill>
              </a:rPr>
              <a:t>нет времени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000"/>
              <a:buChar char="●"/>
            </a:pPr>
            <a:r>
              <a:rPr lang="ru" sz="3000">
                <a:solidFill>
                  <a:srgbClr val="38761D"/>
                </a:solidFill>
              </a:rPr>
              <a:t>нет системы</a:t>
            </a:r>
            <a:endParaRPr sz="3000">
              <a:solidFill>
                <a:srgbClr val="38761D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000"/>
              <a:buChar char="●"/>
            </a:pPr>
            <a:r>
              <a:rPr lang="ru" sz="3000">
                <a:solidFill>
                  <a:srgbClr val="666666"/>
                </a:solidFill>
              </a:rPr>
              <a:t>нет инструментов</a:t>
            </a:r>
            <a:endParaRPr sz="3000">
              <a:solidFill>
                <a:srgbClr val="666666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000"/>
              <a:buChar char="●"/>
            </a:pPr>
            <a:r>
              <a:rPr lang="ru" sz="3000">
                <a:solidFill>
                  <a:srgbClr val="0B5394"/>
                </a:solidFill>
              </a:rPr>
              <a:t>нет специалистов</a:t>
            </a:r>
            <a:endParaRPr sz="30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4710325" y="1457275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rgbClr val="22228B"/>
                </a:solidFill>
              </a:rPr>
              <a:t>Есть что то готовое?</a:t>
            </a:r>
            <a:endParaRPr b="1" sz="3000">
              <a:solidFill>
                <a:srgbClr val="22228B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22228B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solidFill>
                  <a:srgbClr val="22228B"/>
                </a:solidFill>
              </a:rPr>
              <a:t>Взять и использовать.</a:t>
            </a:r>
            <a:endParaRPr sz="3000">
              <a:solidFill>
                <a:schemeClr val="dk1"/>
              </a:solidFill>
            </a:endParaRPr>
          </a:p>
        </p:txBody>
      </p:sp>
      <p:cxnSp>
        <p:nvCxnSpPr>
          <p:cNvPr id="69" name="Google Shape;69;p15"/>
          <p:cNvCxnSpPr/>
          <p:nvPr/>
        </p:nvCxnSpPr>
        <p:spPr>
          <a:xfrm>
            <a:off x="4623375" y="1396650"/>
            <a:ext cx="0" cy="2976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 b="2480" l="0" r="0" t="2489"/>
          <a:stretch/>
        </p:blipFill>
        <p:spPr>
          <a:xfrm>
            <a:off x="8423699" y="0"/>
            <a:ext cx="720302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4020"/>
              <a:t>История 1: е2е для мониторинга </a:t>
            </a:r>
            <a:endParaRPr sz="4020"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282600" y="1015950"/>
            <a:ext cx="8578800" cy="40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434343"/>
                </a:solidFill>
              </a:rPr>
              <a:t>Жалоба:</a:t>
            </a:r>
            <a:endParaRPr sz="23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434343"/>
                </a:solidFill>
              </a:rPr>
              <a:t>одна из страниц с данными грузится медленно</a:t>
            </a:r>
            <a:endParaRPr sz="23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434343"/>
                </a:solidFill>
              </a:rPr>
              <a:t>Решение:</a:t>
            </a:r>
            <a:endParaRPr sz="23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434343"/>
                </a:solidFill>
              </a:rPr>
              <a:t>существующие e2e тесты для этой страницы + ежечасный запуск </a:t>
            </a:r>
            <a:endParaRPr sz="23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434343"/>
                </a:solidFill>
              </a:rPr>
              <a:t>Причина</a:t>
            </a:r>
            <a:r>
              <a:rPr lang="ru" sz="2300">
                <a:solidFill>
                  <a:srgbClr val="434343"/>
                </a:solidFill>
              </a:rPr>
              <a:t>: </a:t>
            </a:r>
            <a:endParaRPr sz="23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434343"/>
                </a:solidFill>
              </a:rPr>
              <a:t>уже почти все было готово, и код и инфраструктура</a:t>
            </a:r>
            <a:endParaRPr sz="23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434343"/>
              </a:solidFill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 rotWithShape="1">
          <a:blip r:embed="rId3">
            <a:alphaModFix/>
          </a:blip>
          <a:srcRect b="2480" l="0" r="0" t="2489"/>
          <a:stretch/>
        </p:blipFill>
        <p:spPr>
          <a:xfrm>
            <a:off x="8423699" y="0"/>
            <a:ext cx="720302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3841" y="0"/>
            <a:ext cx="611015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275952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/>
          <p:cNvPicPr preferRelativeResize="0"/>
          <p:nvPr/>
        </p:nvPicPr>
        <p:blipFill rotWithShape="1">
          <a:blip r:embed="rId5">
            <a:alphaModFix/>
          </a:blip>
          <a:srcRect b="2480" l="0" r="0" t="2489"/>
          <a:stretch/>
        </p:blipFill>
        <p:spPr>
          <a:xfrm>
            <a:off x="8423699" y="0"/>
            <a:ext cx="720302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8"/>
          <p:cNvPicPr preferRelativeResize="0"/>
          <p:nvPr/>
        </p:nvPicPr>
        <p:blipFill rotWithShape="1">
          <a:blip r:embed="rId3">
            <a:alphaModFix/>
          </a:blip>
          <a:srcRect b="2480" l="0" r="0" t="2489"/>
          <a:stretch/>
        </p:blipFill>
        <p:spPr>
          <a:xfrm>
            <a:off x="8423699" y="0"/>
            <a:ext cx="720302" cy="6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0763" y="0"/>
            <a:ext cx="660248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/>
              <a:t>Итог</a:t>
            </a:r>
            <a:endParaRPr sz="4000"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ru" sz="3000"/>
              <a:t>с</a:t>
            </a:r>
            <a:r>
              <a:rPr lang="ru" sz="3000"/>
              <a:t>экономили на разработке</a:t>
            </a:r>
            <a:endParaRPr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000"/>
              <a:buChar char="●"/>
            </a:pPr>
            <a:r>
              <a:rPr lang="ru" sz="3000">
                <a:solidFill>
                  <a:srgbClr val="38761D"/>
                </a:solidFill>
              </a:rPr>
              <a:t>сократили время реагирования</a:t>
            </a:r>
            <a:endParaRPr sz="3000">
              <a:solidFill>
                <a:srgbClr val="38761D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000"/>
              <a:buChar char="●"/>
            </a:pPr>
            <a:r>
              <a:rPr lang="ru" sz="3000">
                <a:solidFill>
                  <a:srgbClr val="0B5394"/>
                </a:solidFill>
              </a:rPr>
              <a:t>п</a:t>
            </a:r>
            <a:r>
              <a:rPr lang="ru" sz="3000">
                <a:solidFill>
                  <a:srgbClr val="0B5394"/>
                </a:solidFill>
              </a:rPr>
              <a:t>олучили оповещение сразу</a:t>
            </a:r>
            <a:endParaRPr sz="3000">
              <a:solidFill>
                <a:srgbClr val="0B5394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Char char="●"/>
            </a:pPr>
            <a:r>
              <a:rPr lang="ru" sz="3000">
                <a:solidFill>
                  <a:srgbClr val="000000"/>
                </a:solidFill>
              </a:rPr>
              <a:t>исправили</a:t>
            </a:r>
            <a:r>
              <a:rPr lang="ru" sz="3000">
                <a:solidFill>
                  <a:srgbClr val="000000"/>
                </a:solidFill>
              </a:rPr>
              <a:t> узкие места</a:t>
            </a:r>
            <a:endParaRPr sz="3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 rotWithShape="1">
          <a:blip r:embed="rId3">
            <a:alphaModFix/>
          </a:blip>
          <a:srcRect b="2480" l="0" r="0" t="2489"/>
          <a:stretch/>
        </p:blipFill>
        <p:spPr>
          <a:xfrm>
            <a:off x="8423699" y="0"/>
            <a:ext cx="720302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4020"/>
              <a:t>История 2: е2е для маркетинга</a:t>
            </a:r>
            <a:endParaRPr sz="40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40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4020"/>
          </a:p>
        </p:txBody>
      </p:sp>
      <p:sp>
        <p:nvSpPr>
          <p:cNvPr id="103" name="Google Shape;103;p20"/>
          <p:cNvSpPr txBox="1"/>
          <p:nvPr>
            <p:ph idx="1" type="body"/>
          </p:nvPr>
        </p:nvSpPr>
        <p:spPr>
          <a:xfrm>
            <a:off x="282600" y="1015950"/>
            <a:ext cx="8578800" cy="40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434343"/>
                </a:solidFill>
              </a:rPr>
              <a:t>Жалоба:</a:t>
            </a:r>
            <a:endParaRPr sz="2300">
              <a:solidFill>
                <a:srgbClr val="434343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ru" sz="2300"/>
              <a:t>с</a:t>
            </a:r>
            <a:r>
              <a:rPr lang="ru" sz="2300"/>
              <a:t>качивали бизнес отчеты с амазона в ручную 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ru" sz="2300"/>
              <a:t>закачивали их в s3 </a:t>
            </a:r>
            <a:r>
              <a:rPr lang="ru" sz="2300"/>
              <a:t>bucket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ru" sz="2300"/>
              <a:t>для ~100 клиентов</a:t>
            </a:r>
            <a:endParaRPr sz="23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434343"/>
                </a:solidFill>
              </a:rPr>
              <a:t>Решение:</a:t>
            </a:r>
            <a:endParaRPr sz="23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434343"/>
                </a:solidFill>
              </a:rPr>
              <a:t>е2е фрейморк для автоматизации + VPN </a:t>
            </a:r>
            <a:endParaRPr sz="23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434343"/>
                </a:solidFill>
              </a:rPr>
              <a:t>Причина</a:t>
            </a:r>
            <a:r>
              <a:rPr lang="ru" sz="2300">
                <a:solidFill>
                  <a:srgbClr val="434343"/>
                </a:solidFill>
              </a:rPr>
              <a:t>: </a:t>
            </a:r>
            <a:endParaRPr sz="23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434343"/>
                </a:solidFill>
              </a:rPr>
              <a:t>в амазоне нет АПИ, готовая инфра</a:t>
            </a:r>
            <a:endParaRPr sz="23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434343"/>
              </a:solidFill>
            </a:endParaRPr>
          </a:p>
        </p:txBody>
      </p:sp>
      <p:pic>
        <p:nvPicPr>
          <p:cNvPr id="104" name="Google Shape;104;p20"/>
          <p:cNvPicPr preferRelativeResize="0"/>
          <p:nvPr/>
        </p:nvPicPr>
        <p:blipFill rotWithShape="1">
          <a:blip r:embed="rId3">
            <a:alphaModFix/>
          </a:blip>
          <a:srcRect b="2480" l="0" r="0" t="2489"/>
          <a:stretch/>
        </p:blipFill>
        <p:spPr>
          <a:xfrm>
            <a:off x="8423699" y="0"/>
            <a:ext cx="720302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209" y="318175"/>
            <a:ext cx="745675" cy="80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56501" y="1649963"/>
            <a:ext cx="1979930" cy="80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82467" y="276350"/>
            <a:ext cx="2299222" cy="80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73625" y="2839319"/>
            <a:ext cx="745675" cy="769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1525" y="1291938"/>
            <a:ext cx="6489782" cy="2353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77905" y="3925781"/>
            <a:ext cx="1155199" cy="96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32500" y="3895100"/>
            <a:ext cx="1155200" cy="102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1"/>
          <p:cNvPicPr preferRelativeResize="0"/>
          <p:nvPr/>
        </p:nvPicPr>
        <p:blipFill rotWithShape="1">
          <a:blip r:embed="rId10">
            <a:alphaModFix/>
          </a:blip>
          <a:srcRect b="2480" l="0" r="0" t="2489"/>
          <a:stretch/>
        </p:blipFill>
        <p:spPr>
          <a:xfrm>
            <a:off x="8423699" y="0"/>
            <a:ext cx="720302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idx="1" type="body"/>
          </p:nvPr>
        </p:nvSpPr>
        <p:spPr>
          <a:xfrm>
            <a:off x="282600" y="1015950"/>
            <a:ext cx="8578800" cy="40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3000"/>
              <a:buChar char="●"/>
            </a:pPr>
            <a:r>
              <a:rPr lang="ru" sz="3000">
                <a:solidFill>
                  <a:srgbClr val="134F5C"/>
                </a:solidFill>
              </a:rPr>
              <a:t>значительно сокращено время на </a:t>
            </a:r>
            <a:endParaRPr sz="3000">
              <a:solidFill>
                <a:srgbClr val="134F5C"/>
              </a:solidFill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3000"/>
              <a:buChar char="○"/>
            </a:pPr>
            <a:r>
              <a:rPr lang="ru" sz="3000">
                <a:solidFill>
                  <a:srgbClr val="134F5C"/>
                </a:solidFill>
              </a:rPr>
              <a:t>формирование </a:t>
            </a:r>
            <a:r>
              <a:rPr lang="ru" sz="3000">
                <a:solidFill>
                  <a:srgbClr val="134F5C"/>
                </a:solidFill>
              </a:rPr>
              <a:t>отчетов </a:t>
            </a:r>
            <a:endParaRPr sz="3000">
              <a:solidFill>
                <a:srgbClr val="134F5C"/>
              </a:solidFill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3000"/>
              <a:buChar char="○"/>
            </a:pPr>
            <a:r>
              <a:rPr lang="ru" sz="3000">
                <a:solidFill>
                  <a:srgbClr val="134F5C"/>
                </a:solidFill>
              </a:rPr>
              <a:t>доставку отчетов клиентам</a:t>
            </a:r>
            <a:endParaRPr sz="3000">
              <a:solidFill>
                <a:srgbClr val="134F5C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000"/>
              <a:buChar char="●"/>
            </a:pPr>
            <a:r>
              <a:rPr lang="ru" sz="3000">
                <a:solidFill>
                  <a:srgbClr val="38761D"/>
                </a:solidFill>
              </a:rPr>
              <a:t>освобождены ресурсы отдела</a:t>
            </a:r>
            <a:endParaRPr sz="3000">
              <a:solidFill>
                <a:srgbClr val="38761D"/>
              </a:solidFill>
            </a:endParaRPr>
          </a:p>
        </p:txBody>
      </p:sp>
      <p:sp>
        <p:nvSpPr>
          <p:cNvPr id="122" name="Google Shape;122;p22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4020"/>
              <a:t>Итог</a:t>
            </a:r>
            <a:endParaRPr sz="4020"/>
          </a:p>
        </p:txBody>
      </p:sp>
      <p:pic>
        <p:nvPicPr>
          <p:cNvPr id="123" name="Google Shape;123;p22"/>
          <p:cNvPicPr preferRelativeResize="0"/>
          <p:nvPr/>
        </p:nvPicPr>
        <p:blipFill rotWithShape="1">
          <a:blip r:embed="rId3">
            <a:alphaModFix/>
          </a:blip>
          <a:srcRect b="2480" l="0" r="0" t="2489"/>
          <a:stretch/>
        </p:blipFill>
        <p:spPr>
          <a:xfrm>
            <a:off x="8423699" y="0"/>
            <a:ext cx="720302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4020"/>
              <a:t>История 3</a:t>
            </a:r>
            <a:endParaRPr sz="4020"/>
          </a:p>
        </p:txBody>
      </p:sp>
      <p:sp>
        <p:nvSpPr>
          <p:cNvPr id="129" name="Google Shape;129;p23"/>
          <p:cNvSpPr txBox="1"/>
          <p:nvPr>
            <p:ph idx="1" type="body"/>
          </p:nvPr>
        </p:nvSpPr>
        <p:spPr>
          <a:xfrm>
            <a:off x="282600" y="1015950"/>
            <a:ext cx="8578800" cy="40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434343"/>
                </a:solidFill>
              </a:rPr>
              <a:t>Задача:</a:t>
            </a:r>
            <a:endParaRPr sz="2300">
              <a:solidFill>
                <a:srgbClr val="434343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ru" sz="2300"/>
              <a:t>новая БД Druid, 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ru" sz="2300"/>
              <a:t>b</a:t>
            </a:r>
            <a:r>
              <a:rPr lang="ru" sz="2300"/>
              <a:t>ackend </a:t>
            </a:r>
            <a:r>
              <a:rPr lang="ru" sz="2300"/>
              <a:t>на Java - API. 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ru" sz="2300"/>
              <a:t>проверить скорость работы </a:t>
            </a:r>
            <a:endParaRPr sz="2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434343"/>
                </a:solidFill>
              </a:rPr>
              <a:t>Решение</a:t>
            </a:r>
            <a:r>
              <a:rPr lang="ru" sz="2300">
                <a:solidFill>
                  <a:srgbClr val="434343"/>
                </a:solidFill>
              </a:rPr>
              <a:t>:</a:t>
            </a:r>
            <a:endParaRPr sz="2300">
              <a:solidFill>
                <a:srgbClr val="434343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300"/>
              <a:buChar char="●"/>
            </a:pPr>
            <a:r>
              <a:rPr lang="ru" sz="2300">
                <a:solidFill>
                  <a:srgbClr val="434343"/>
                </a:solidFill>
              </a:rPr>
              <a:t>пользовательские сценарии на Postman</a:t>
            </a:r>
            <a:endParaRPr sz="2300">
              <a:solidFill>
                <a:srgbClr val="434343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300"/>
              <a:buChar char="●"/>
            </a:pPr>
            <a:r>
              <a:rPr lang="ru" sz="2300">
                <a:solidFill>
                  <a:srgbClr val="434343"/>
                </a:solidFill>
              </a:rPr>
              <a:t>выгрузка в json для в docker с newman</a:t>
            </a:r>
            <a:endParaRPr sz="2300">
              <a:solidFill>
                <a:srgbClr val="434343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300"/>
              <a:buChar char="●"/>
            </a:pPr>
            <a:r>
              <a:rPr lang="ru" sz="2300">
                <a:solidFill>
                  <a:srgbClr val="434343"/>
                </a:solidFill>
              </a:rPr>
              <a:t>запуск на kubernetes на 100 клиентов </a:t>
            </a:r>
            <a:endParaRPr sz="2300">
              <a:solidFill>
                <a:srgbClr val="434343"/>
              </a:solidFill>
            </a:endParaRPr>
          </a:p>
        </p:txBody>
      </p:sp>
      <p:pic>
        <p:nvPicPr>
          <p:cNvPr id="130" name="Google Shape;130;p23"/>
          <p:cNvPicPr preferRelativeResize="0"/>
          <p:nvPr/>
        </p:nvPicPr>
        <p:blipFill rotWithShape="1">
          <a:blip r:embed="rId3">
            <a:alphaModFix/>
          </a:blip>
          <a:srcRect b="2480" l="0" r="0" t="2489"/>
          <a:stretch/>
        </p:blipFill>
        <p:spPr>
          <a:xfrm>
            <a:off x="8423699" y="0"/>
            <a:ext cx="720302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4020"/>
              <a:t>История 3</a:t>
            </a:r>
            <a:r>
              <a:rPr lang="ru" sz="4020"/>
              <a:t>. Performance </a:t>
            </a:r>
            <a:endParaRPr sz="4020"/>
          </a:p>
        </p:txBody>
      </p:sp>
      <p:sp>
        <p:nvSpPr>
          <p:cNvPr id="136" name="Google Shape;136;p24"/>
          <p:cNvSpPr txBox="1"/>
          <p:nvPr>
            <p:ph idx="1" type="body"/>
          </p:nvPr>
        </p:nvSpPr>
        <p:spPr>
          <a:xfrm>
            <a:off x="282600" y="1015950"/>
            <a:ext cx="8578800" cy="40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434343"/>
                </a:solidFill>
              </a:rPr>
              <a:t>Причина: </a:t>
            </a:r>
            <a:endParaRPr sz="2300">
              <a:solidFill>
                <a:srgbClr val="434343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300"/>
              <a:buChar char="●"/>
            </a:pPr>
            <a:r>
              <a:rPr lang="ru" sz="2300">
                <a:solidFill>
                  <a:srgbClr val="434343"/>
                </a:solidFill>
              </a:rPr>
              <a:t>не было</a:t>
            </a:r>
            <a:r>
              <a:rPr lang="ru" sz="2300">
                <a:solidFill>
                  <a:srgbClr val="434343"/>
                </a:solidFill>
              </a:rPr>
              <a:t> специалистов</a:t>
            </a:r>
            <a:endParaRPr sz="2300">
              <a:solidFill>
                <a:srgbClr val="434343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300"/>
              <a:buChar char="●"/>
            </a:pPr>
            <a:r>
              <a:rPr lang="ru" sz="2300">
                <a:solidFill>
                  <a:srgbClr val="434343"/>
                </a:solidFill>
              </a:rPr>
              <a:t>никто не работал с Gatling \ JMeter </a:t>
            </a:r>
            <a:endParaRPr sz="2300">
              <a:solidFill>
                <a:srgbClr val="434343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300"/>
              <a:buChar char="●"/>
            </a:pPr>
            <a:r>
              <a:rPr lang="ru" sz="2300">
                <a:solidFill>
                  <a:srgbClr val="434343"/>
                </a:solidFill>
              </a:rPr>
              <a:t>был Postman и Docker </a:t>
            </a:r>
            <a:endParaRPr sz="23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434343"/>
              </a:solidFill>
            </a:endParaRPr>
          </a:p>
        </p:txBody>
      </p:sp>
      <p:pic>
        <p:nvPicPr>
          <p:cNvPr id="137" name="Google Shape;137;p24"/>
          <p:cNvPicPr preferRelativeResize="0"/>
          <p:nvPr/>
        </p:nvPicPr>
        <p:blipFill rotWithShape="1">
          <a:blip r:embed="rId3">
            <a:alphaModFix/>
          </a:blip>
          <a:srcRect b="2480" l="0" r="0" t="2489"/>
          <a:stretch/>
        </p:blipFill>
        <p:spPr>
          <a:xfrm>
            <a:off x="8423699" y="0"/>
            <a:ext cx="720302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800" y="710900"/>
            <a:ext cx="2237251" cy="69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925" y="1413125"/>
            <a:ext cx="1653350" cy="104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91625" y="710900"/>
            <a:ext cx="1040575" cy="92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18642" y="541081"/>
            <a:ext cx="1155199" cy="96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44354" y="1688989"/>
            <a:ext cx="907174" cy="807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98713" y="1542625"/>
            <a:ext cx="1155200" cy="102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12701" y="3625050"/>
            <a:ext cx="3524250" cy="8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294382" y="1693600"/>
            <a:ext cx="1457325" cy="291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73300" y="2995727"/>
            <a:ext cx="2681975" cy="148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5"/>
          <p:cNvPicPr preferRelativeResize="0"/>
          <p:nvPr/>
        </p:nvPicPr>
        <p:blipFill rotWithShape="1">
          <a:blip r:embed="rId12">
            <a:alphaModFix/>
          </a:blip>
          <a:srcRect b="2480" l="0" r="0" t="2489"/>
          <a:stretch/>
        </p:blipFill>
        <p:spPr>
          <a:xfrm>
            <a:off x="8423699" y="0"/>
            <a:ext cx="720302" cy="6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5"/>
          <p:cNvSpPr txBox="1"/>
          <p:nvPr/>
        </p:nvSpPr>
        <p:spPr>
          <a:xfrm>
            <a:off x="849900" y="4536450"/>
            <a:ext cx="182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Время запроса</a:t>
            </a:r>
            <a:endParaRPr/>
          </a:p>
        </p:txBody>
      </p:sp>
      <p:sp>
        <p:nvSpPr>
          <p:cNvPr id="153" name="Google Shape;153;p25"/>
          <p:cNvSpPr txBox="1"/>
          <p:nvPr/>
        </p:nvSpPr>
        <p:spPr>
          <a:xfrm>
            <a:off x="7448788" y="4666775"/>
            <a:ext cx="1040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Ресурсы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4020"/>
              <a:t>Итог</a:t>
            </a:r>
            <a:endParaRPr sz="4020"/>
          </a:p>
        </p:txBody>
      </p:sp>
      <p:sp>
        <p:nvSpPr>
          <p:cNvPr id="159" name="Google Shape;159;p26"/>
          <p:cNvSpPr txBox="1"/>
          <p:nvPr>
            <p:ph idx="1" type="body"/>
          </p:nvPr>
        </p:nvSpPr>
        <p:spPr>
          <a:xfrm>
            <a:off x="282600" y="1015950"/>
            <a:ext cx="8578800" cy="40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34343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2600"/>
              <a:buChar char="●"/>
            </a:pPr>
            <a:r>
              <a:rPr lang="ru" sz="2600">
                <a:solidFill>
                  <a:srgbClr val="38761D"/>
                </a:solidFill>
              </a:rPr>
              <a:t>в течении дня все собрали и запустили</a:t>
            </a:r>
            <a:endParaRPr sz="2600">
              <a:solidFill>
                <a:srgbClr val="38761D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2600"/>
              <a:buChar char="●"/>
            </a:pPr>
            <a:r>
              <a:rPr lang="ru" sz="2600">
                <a:solidFill>
                  <a:srgbClr val="134F5C"/>
                </a:solidFill>
              </a:rPr>
              <a:t>через полчаса все запросы виснут на 17 мин</a:t>
            </a:r>
            <a:endParaRPr sz="2600">
              <a:solidFill>
                <a:srgbClr val="134F5C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741B47"/>
              </a:buClr>
              <a:buSzPts val="2600"/>
              <a:buChar char="●"/>
            </a:pPr>
            <a:r>
              <a:rPr lang="ru" sz="2600">
                <a:solidFill>
                  <a:srgbClr val="741B47"/>
                </a:solidFill>
              </a:rPr>
              <a:t>исправили еще до UI пилотной версии</a:t>
            </a:r>
            <a:endParaRPr sz="2600">
              <a:solidFill>
                <a:srgbClr val="741B47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34343"/>
              </a:solidFill>
            </a:endParaRPr>
          </a:p>
        </p:txBody>
      </p:sp>
      <p:pic>
        <p:nvPicPr>
          <p:cNvPr id="160" name="Google Shape;160;p26"/>
          <p:cNvPicPr preferRelativeResize="0"/>
          <p:nvPr/>
        </p:nvPicPr>
        <p:blipFill rotWithShape="1">
          <a:blip r:embed="rId3">
            <a:alphaModFix/>
          </a:blip>
          <a:srcRect b="2480" l="0" r="0" t="2489"/>
          <a:stretch/>
        </p:blipFill>
        <p:spPr>
          <a:xfrm>
            <a:off x="8423699" y="0"/>
            <a:ext cx="720302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4020"/>
              <a:t>Выводы</a:t>
            </a:r>
            <a:endParaRPr sz="4020"/>
          </a:p>
        </p:txBody>
      </p:sp>
      <p:sp>
        <p:nvSpPr>
          <p:cNvPr id="166" name="Google Shape;166;p27"/>
          <p:cNvSpPr txBox="1"/>
          <p:nvPr>
            <p:ph idx="1" type="body"/>
          </p:nvPr>
        </p:nvSpPr>
        <p:spPr>
          <a:xfrm>
            <a:off x="282600" y="1015950"/>
            <a:ext cx="8578800" cy="40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ru" sz="2200">
                <a:solidFill>
                  <a:srgbClr val="000000"/>
                </a:solidFill>
              </a:rPr>
              <a:t>автоматизатор может креативить если это нужно бизнесу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ru" sz="2200">
                <a:solidFill>
                  <a:srgbClr val="000000"/>
                </a:solidFill>
              </a:rPr>
              <a:t>одноразовое решение - не плохо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ru" sz="2200">
                <a:solidFill>
                  <a:srgbClr val="000000"/>
                </a:solidFill>
              </a:rPr>
              <a:t>стандартны тулзы - не аксиома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ru" sz="2200">
                <a:solidFill>
                  <a:srgbClr val="000000"/>
                </a:solidFill>
              </a:rPr>
              <a:t>временные решения - временные! </a:t>
            </a:r>
            <a:endParaRPr sz="2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</p:txBody>
      </p:sp>
      <p:pic>
        <p:nvPicPr>
          <p:cNvPr id="167" name="Google Shape;167;p27"/>
          <p:cNvPicPr preferRelativeResize="0"/>
          <p:nvPr/>
        </p:nvPicPr>
        <p:blipFill rotWithShape="1">
          <a:blip r:embed="rId3">
            <a:alphaModFix/>
          </a:blip>
          <a:srcRect b="2480" l="0" r="0" t="2489"/>
          <a:stretch/>
        </p:blipFill>
        <p:spPr>
          <a:xfrm>
            <a:off x="8423699" y="0"/>
            <a:ext cx="720302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 txBox="1"/>
          <p:nvPr>
            <p:ph idx="1" type="body"/>
          </p:nvPr>
        </p:nvSpPr>
        <p:spPr>
          <a:xfrm>
            <a:off x="282600" y="1015950"/>
            <a:ext cx="8578800" cy="40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434343"/>
                </a:solidFill>
              </a:rPr>
              <a:t>Алексей Калиниченко</a:t>
            </a:r>
            <a:endParaRPr sz="23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 u="sng">
                <a:solidFill>
                  <a:schemeClr val="hlink"/>
                </a:solidFill>
                <a:hlinkClick r:id="rId3"/>
              </a:rPr>
              <a:t>alecsy.k@gmail.com</a:t>
            </a:r>
            <a:endParaRPr sz="2300">
              <a:solidFill>
                <a:srgbClr val="85200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85200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>
                <a:solidFill>
                  <a:srgbClr val="434343"/>
                </a:solidFill>
              </a:rPr>
              <a:t>tg. </a:t>
            </a:r>
            <a:r>
              <a:rPr lang="ru" sz="2300">
                <a:solidFill>
                  <a:srgbClr val="134F5C"/>
                </a:solidFill>
              </a:rPr>
              <a:t>@alecsykey</a:t>
            </a:r>
            <a:endParaRPr sz="2300">
              <a:solidFill>
                <a:srgbClr val="134F5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134F5C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434343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434343"/>
              </a:solidFill>
            </a:endParaRPr>
          </a:p>
        </p:txBody>
      </p:sp>
      <p:sp>
        <p:nvSpPr>
          <p:cNvPr id="173" name="Google Shape;173;p28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ru" sz="4020"/>
              <a:t>Спасибо за внимание!</a:t>
            </a:r>
            <a:endParaRPr sz="4020"/>
          </a:p>
        </p:txBody>
      </p:sp>
      <p:pic>
        <p:nvPicPr>
          <p:cNvPr id="174" name="Google Shape;174;p28"/>
          <p:cNvPicPr preferRelativeResize="0"/>
          <p:nvPr/>
        </p:nvPicPr>
        <p:blipFill rotWithShape="1">
          <a:blip r:embed="rId4">
            <a:alphaModFix/>
          </a:blip>
          <a:srcRect b="2480" l="0" r="0" t="2489"/>
          <a:stretch/>
        </p:blipFill>
        <p:spPr>
          <a:xfrm>
            <a:off x="8423699" y="0"/>
            <a:ext cx="720302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