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39"/>
  </p:notesMasterIdLst>
  <p:handoutMasterIdLst>
    <p:handoutMasterId r:id="rId40"/>
  </p:handoutMasterIdLst>
  <p:sldIdLst>
    <p:sldId id="256" r:id="rId2"/>
    <p:sldId id="266" r:id="rId3"/>
    <p:sldId id="267" r:id="rId4"/>
    <p:sldId id="262" r:id="rId5"/>
    <p:sldId id="269" r:id="rId6"/>
    <p:sldId id="261" r:id="rId7"/>
    <p:sldId id="268" r:id="rId8"/>
    <p:sldId id="270" r:id="rId9"/>
    <p:sldId id="271" r:id="rId10"/>
    <p:sldId id="272" r:id="rId11"/>
    <p:sldId id="273" r:id="rId12"/>
    <p:sldId id="277" r:id="rId13"/>
    <p:sldId id="275" r:id="rId14"/>
    <p:sldId id="276" r:id="rId15"/>
    <p:sldId id="278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CE06AE0-7971-4ABB-845B-9D0D1543D13D}">
          <p14:sldIdLst>
            <p14:sldId id="256"/>
            <p14:sldId id="266"/>
            <p14:sldId id="267"/>
            <p14:sldId id="262"/>
            <p14:sldId id="269"/>
            <p14:sldId id="261"/>
            <p14:sldId id="268"/>
            <p14:sldId id="270"/>
            <p14:sldId id="271"/>
            <p14:sldId id="272"/>
            <p14:sldId id="273"/>
            <p14:sldId id="277"/>
            <p14:sldId id="275"/>
            <p14:sldId id="276"/>
            <p14:sldId id="278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86408" autoAdjust="0"/>
  </p:normalViewPr>
  <p:slideViewPr>
    <p:cSldViewPr snapToObjects="1">
      <p:cViewPr>
        <p:scale>
          <a:sx n="66" d="100"/>
          <a:sy n="66" d="100"/>
        </p:scale>
        <p:origin x="-1242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r>
              <a:rPr lang="ru-RU" sz="3200" dirty="0"/>
              <a:t>Развитие унаследованного </a:t>
            </a:r>
            <a:r>
              <a:rPr lang="ru-RU" sz="3200" dirty="0" err="1"/>
              <a:t>фреймворка</a:t>
            </a:r>
            <a:r>
              <a:rPr lang="ru-RU" sz="3200" dirty="0"/>
              <a:t> тестирования</a:t>
            </a:r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Илья </a:t>
            </a:r>
            <a:r>
              <a:rPr lang="ru-RU" dirty="0" err="1" smtClean="0">
                <a:solidFill>
                  <a:srgbClr val="898989"/>
                </a:solidFill>
              </a:rPr>
              <a:t>Ляукин</a:t>
            </a:r>
            <a:r>
              <a:rPr lang="ru-RU" dirty="0" smtClean="0">
                <a:solidFill>
                  <a:srgbClr val="898989"/>
                </a:solidFill>
              </a:rPr>
              <a:t>. </a:t>
            </a:r>
            <a:r>
              <a:rPr lang="en-US" dirty="0" smtClean="0">
                <a:solidFill>
                  <a:srgbClr val="898989"/>
                </a:solidFill>
              </a:rPr>
              <a:t>Align Technology,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Расширять старые или писать новые?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Чем раньше начать разрабатывать новый </a:t>
            </a:r>
            <a:r>
              <a:rPr lang="ru-RU" dirty="0" err="1" smtClean="0"/>
              <a:t>фреймфорк</a:t>
            </a:r>
            <a:r>
              <a:rPr lang="ru-RU" dirty="0" smtClean="0"/>
              <a:t>, тем меньше издержки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429000"/>
            <a:ext cx="3686528" cy="298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52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Немного технической информации…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Мы используем </a:t>
            </a:r>
            <a:r>
              <a:rPr lang="en-US" dirty="0" smtClean="0"/>
              <a:t>Selenium 2 (</a:t>
            </a:r>
            <a:r>
              <a:rPr lang="en-US" dirty="0" err="1" smtClean="0"/>
              <a:t>webdriver</a:t>
            </a:r>
            <a:r>
              <a:rPr lang="en-US" dirty="0" smtClean="0"/>
              <a:t>), python binding.</a:t>
            </a:r>
          </a:p>
          <a:p>
            <a:pPr lvl="1"/>
            <a:r>
              <a:rPr lang="ru-RU" dirty="0" smtClean="0"/>
              <a:t>Мы используем </a:t>
            </a:r>
            <a:r>
              <a:rPr lang="en-US" dirty="0" smtClean="0"/>
              <a:t>nose </a:t>
            </a:r>
            <a:r>
              <a:rPr lang="ru-RU" dirty="0" smtClean="0"/>
              <a:t>с плагином </a:t>
            </a:r>
            <a:r>
              <a:rPr lang="en-US" dirty="0" smtClean="0"/>
              <a:t>freshen, </a:t>
            </a:r>
            <a:r>
              <a:rPr lang="ru-RU" dirty="0" smtClean="0"/>
              <a:t>который позволяет писать тесты как сценарии</a:t>
            </a:r>
            <a:endParaRPr lang="ru-RU" dirty="0"/>
          </a:p>
          <a:p>
            <a:pPr lvl="1"/>
            <a:r>
              <a:rPr lang="ru-RU" dirty="0" smtClean="0"/>
              <a:t>Мы используем </a:t>
            </a:r>
            <a:r>
              <a:rPr lang="en-US" dirty="0" err="1" smtClean="0"/>
              <a:t>nose+multiprocess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grid </a:t>
            </a:r>
            <a:r>
              <a:rPr lang="ru-RU" dirty="0" smtClean="0"/>
              <a:t>для </a:t>
            </a:r>
            <a:r>
              <a:rPr lang="ru-RU" dirty="0" err="1" smtClean="0"/>
              <a:t>распраллеливания</a:t>
            </a:r>
            <a:endParaRPr lang="ru-RU" dirty="0" smtClean="0"/>
          </a:p>
          <a:p>
            <a:pPr lvl="1"/>
            <a:r>
              <a:rPr lang="ru-RU" dirty="0" smtClean="0"/>
              <a:t>Мы используем систему непрерывной интеграции </a:t>
            </a:r>
            <a:r>
              <a:rPr lang="en-US" dirty="0" smtClean="0"/>
              <a:t>(bamboo) </a:t>
            </a:r>
            <a:r>
              <a:rPr lang="ru-RU" dirty="0" smtClean="0"/>
              <a:t>для запусков и хранения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263823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Немного технической информации…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Пример сценария</a:t>
            </a:r>
          </a:p>
          <a:p>
            <a:pPr lvl="1"/>
            <a:endParaRPr lang="ru-RU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14400" y="2468563"/>
            <a:ext cx="731520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smtClean="0">
                <a:latin typeface="Courier" pitchFamily="34" charset="0"/>
              </a:rPr>
              <a:t>  Scenario</a:t>
            </a:r>
            <a:r>
              <a:rPr lang="en-US" sz="1600" dirty="0">
                <a:latin typeface="Courier" pitchFamily="34" charset="0"/>
              </a:rPr>
              <a:t>: Staff creation and login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Given I am authorized as </a:t>
            </a:r>
            <a:r>
              <a:rPr lang="en-US" sz="1600" dirty="0" err="1">
                <a:latin typeface="Courier" pitchFamily="34" charset="0"/>
              </a:rPr>
              <a:t>en_US</a:t>
            </a:r>
            <a:r>
              <a:rPr lang="en-US" sz="1600" dirty="0">
                <a:latin typeface="Courier" pitchFamily="34" charset="0"/>
              </a:rPr>
              <a:t> doctor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have Staff logins enabled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When I am on Account tab in IDS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When I am on Staff Accounts tab in IDS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create new staff member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Then I landed on Staff Accounts page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see current staff member in Staffs </a:t>
            </a:r>
            <a:r>
              <a:rPr lang="en-US" sz="1600" dirty="0" smtClean="0">
                <a:latin typeface="Courier" pitchFamily="34" charset="0"/>
              </a:rPr>
              <a:t>table</a:t>
            </a:r>
          </a:p>
          <a:p>
            <a:pPr algn="l"/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  Given I am authorized as current staff member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Then I landed on GATI page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see correct salutation for current staff user</a:t>
            </a:r>
            <a:endParaRPr lang="en-US" sz="16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36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Немного технической информации…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Параметризация</a:t>
            </a:r>
          </a:p>
          <a:p>
            <a:pPr lvl="1"/>
            <a:endParaRPr lang="ru-RU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14400" y="2544763"/>
            <a:ext cx="7772400" cy="320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>
                <a:latin typeface="Courier" pitchFamily="34" charset="0"/>
              </a:rPr>
              <a:t> Scenario Outline: Verify primary submissions for IDS and RDS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Given I am authorized as &lt;doctor&gt; doctor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have Intra oral scanning disabled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have a patient with &lt;order&gt; Primary order submitted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When I am on Patient File page in &lt;app&gt;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Then I see Patient ID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see transient status as Waiting for patient's records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see last final status as Prescription submitted</a:t>
            </a:r>
          </a:p>
          <a:p>
            <a:pPr algn="l"/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Examples: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| doctor  | order   | app |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| any RDS | </a:t>
            </a:r>
            <a:r>
              <a:rPr lang="en-US" sz="1600" dirty="0" err="1">
                <a:latin typeface="Courier" pitchFamily="34" charset="0"/>
              </a:rPr>
              <a:t>Realine</a:t>
            </a:r>
            <a:r>
              <a:rPr lang="en-US" sz="1600" dirty="0">
                <a:latin typeface="Courier" pitchFamily="34" charset="0"/>
              </a:rPr>
              <a:t> | RDS |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| </a:t>
            </a:r>
            <a:r>
              <a:rPr lang="en-US" sz="1600" dirty="0" err="1">
                <a:latin typeface="Courier" pitchFamily="34" charset="0"/>
              </a:rPr>
              <a:t>en_GB</a:t>
            </a:r>
            <a:r>
              <a:rPr lang="en-US" sz="1600" dirty="0">
                <a:latin typeface="Courier" pitchFamily="34" charset="0"/>
              </a:rPr>
              <a:t>   | Lite    | IDS |</a:t>
            </a:r>
            <a:endParaRPr lang="en-US" sz="16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47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Плюсы и минусы нового решения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Сценарии отделены от реализации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Изоляция внешних </a:t>
            </a:r>
            <a:r>
              <a:rPr lang="ru-RU" dirty="0" smtClean="0"/>
              <a:t>систем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Приложение и тесты в разных </a:t>
            </a:r>
            <a:r>
              <a:rPr lang="ru-RU" dirty="0" err="1" smtClean="0"/>
              <a:t>репозиториях</a:t>
            </a:r>
            <a:endParaRPr lang="ru-RU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Используется пользовательский интерфейс там где нужно лишь создать, изменить или получить данные</a:t>
            </a:r>
            <a:endParaRPr lang="ru-RU" dirty="0" smtClean="0"/>
          </a:p>
          <a:p>
            <a:pPr lvl="2"/>
            <a:endParaRPr lang="ru-RU" dirty="0" smtClean="0"/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1825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Сценарии отделены от </a:t>
            </a:r>
            <a:r>
              <a:rPr lang="ru-RU" dirty="0" smtClean="0"/>
              <a:t>реализации</a:t>
            </a:r>
            <a:endParaRPr lang="ru-RU" dirty="0" smtClean="0"/>
          </a:p>
          <a:p>
            <a:pPr marL="914400" lvl="2" indent="0">
              <a:buNone/>
            </a:pPr>
            <a:r>
              <a:rPr lang="en-US" dirty="0" smtClean="0">
                <a:solidFill>
                  <a:schemeClr val="accent6"/>
                </a:solidFill>
              </a:rPr>
              <a:t> </a:t>
            </a:r>
            <a:endParaRPr lang="ru-RU" dirty="0" smtClean="0">
              <a:solidFill>
                <a:schemeClr val="accent6"/>
              </a:solidFill>
            </a:endParaRPr>
          </a:p>
          <a:p>
            <a:pPr marL="914400" lvl="2" indent="0">
              <a:buNone/>
            </a:pPr>
            <a:endParaRPr lang="ru-RU" dirty="0">
              <a:solidFill>
                <a:schemeClr val="accent6"/>
              </a:solidFill>
            </a:endParaRPr>
          </a:p>
          <a:p>
            <a:pPr marL="914400" lvl="2" indent="0"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 marL="914400" lvl="2" indent="0">
              <a:buNone/>
            </a:pPr>
            <a:r>
              <a:rPr lang="ru-RU" dirty="0" smtClean="0">
                <a:solidFill>
                  <a:schemeClr val="accent6"/>
                </a:solidFill>
              </a:rPr>
              <a:t>*</a:t>
            </a:r>
            <a:r>
              <a:rPr lang="en-US" dirty="0" smtClean="0">
                <a:solidFill>
                  <a:schemeClr val="accent6"/>
                </a:solidFill>
              </a:rPr>
              <a:t>.feature </a:t>
            </a:r>
            <a:r>
              <a:rPr lang="en-US" dirty="0">
                <a:solidFill>
                  <a:schemeClr val="accent6"/>
                </a:solidFill>
              </a:rPr>
              <a:t>26236</a:t>
            </a:r>
            <a:r>
              <a:rPr lang="ru-RU" dirty="0">
                <a:solidFill>
                  <a:schemeClr val="accent6"/>
                </a:solidFill>
              </a:rPr>
              <a:t> строк</a:t>
            </a:r>
          </a:p>
          <a:p>
            <a:pPr marL="914400" lvl="2" indent="0"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 marL="914400" lvl="2" indent="0">
              <a:buNone/>
            </a:pPr>
            <a:r>
              <a:rPr lang="ru-RU" dirty="0" smtClean="0">
                <a:solidFill>
                  <a:srgbClr val="00B050"/>
                </a:solidFill>
              </a:rPr>
              <a:t>*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  <a:r>
              <a:rPr lang="en-US" dirty="0" err="1" smtClean="0">
                <a:solidFill>
                  <a:srgbClr val="00B050"/>
                </a:solidFill>
              </a:rPr>
              <a:t>py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11039 </a:t>
            </a:r>
            <a:r>
              <a:rPr lang="ru-RU" dirty="0" smtClean="0">
                <a:solidFill>
                  <a:srgbClr val="00B050"/>
                </a:solidFill>
              </a:rPr>
              <a:t>строк</a:t>
            </a:r>
            <a:endParaRPr lang="en-US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2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Сценарии отделены от </a:t>
            </a:r>
            <a:r>
              <a:rPr lang="ru-RU" dirty="0" smtClean="0"/>
              <a:t>реализации</a:t>
            </a:r>
            <a:endParaRPr lang="ru-RU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Вариант 1. Разработчики решаются поддерживать тесты самостоятельно. Мы готовы к этому – нужно переписать лишь реализацию, сценарии остаются!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Вариант 2. Разработчики решаются переписать приложение на </a:t>
            </a:r>
            <a:r>
              <a:rPr lang="en-US" dirty="0" smtClean="0"/>
              <a:t>ruby. </a:t>
            </a:r>
            <a:r>
              <a:rPr lang="ru-RU" dirty="0" smtClean="0"/>
              <a:t>Мы готовы к этому – нужно лишь реализовать шаги на</a:t>
            </a:r>
            <a:r>
              <a:rPr lang="en-US" dirty="0"/>
              <a:t> </a:t>
            </a:r>
            <a:r>
              <a:rPr lang="en-US" dirty="0" smtClean="0"/>
              <a:t>Cucumber, </a:t>
            </a:r>
            <a:r>
              <a:rPr lang="ru-RU" dirty="0" smtClean="0"/>
              <a:t>сценарии остаются!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913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Изоляция внешних </a:t>
            </a:r>
            <a:r>
              <a:rPr lang="ru-RU" dirty="0" smtClean="0"/>
              <a:t>систем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Нам не нужно разворачивать весь стек приложений, чтобы протестировать нашу систему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Дисфункция внешней системы не мешает нашему тестированию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954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Приложение и тесты в разных </a:t>
            </a:r>
            <a:r>
              <a:rPr lang="ru-RU" dirty="0" err="1"/>
              <a:t>репозиториях</a:t>
            </a:r>
            <a:endParaRPr lang="ru-RU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Разработчики не владеют кодом тестов, также как и </a:t>
            </a:r>
            <a:r>
              <a:rPr lang="en-US" dirty="0" smtClean="0"/>
              <a:t>QA </a:t>
            </a:r>
            <a:r>
              <a:rPr lang="ru-RU" dirty="0" smtClean="0"/>
              <a:t>не владеют кодом приложения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Мешает непрерывной интеграции</a:t>
            </a:r>
          </a:p>
          <a:p>
            <a:pPr lvl="3"/>
            <a:r>
              <a:rPr lang="ru-RU" dirty="0" smtClean="0"/>
              <a:t>Если сделано изменение, не совместимое с </a:t>
            </a:r>
            <a:r>
              <a:rPr lang="en-US" dirty="0" smtClean="0"/>
              <a:t>UI </a:t>
            </a:r>
            <a:r>
              <a:rPr lang="ru-RU" dirty="0" smtClean="0"/>
              <a:t>тестами, починить его можно только в следующем </a:t>
            </a:r>
            <a:r>
              <a:rPr lang="ru-RU" dirty="0" err="1" smtClean="0"/>
              <a:t>билде</a:t>
            </a:r>
            <a:endParaRPr lang="ru-RU" dirty="0" smtClean="0"/>
          </a:p>
          <a:p>
            <a:pPr lvl="3"/>
            <a:r>
              <a:rPr lang="ru-RU" dirty="0" smtClean="0"/>
              <a:t>Разработчики просто не хотят видеть красный </a:t>
            </a:r>
            <a:r>
              <a:rPr lang="ru-RU" dirty="0" err="1" smtClean="0"/>
              <a:t>билд</a:t>
            </a:r>
            <a:r>
              <a:rPr lang="ru-RU" dirty="0"/>
              <a:t> </a:t>
            </a:r>
            <a:r>
              <a:rPr lang="ru-RU" dirty="0" smtClean="0"/>
              <a:t>из-за того что упали </a:t>
            </a:r>
            <a:r>
              <a:rPr lang="en-US" dirty="0" smtClean="0"/>
              <a:t>UI </a:t>
            </a:r>
            <a:r>
              <a:rPr lang="ru-RU" dirty="0" smtClean="0"/>
              <a:t>тесты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025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Используется пользовательский интерфейс там где нужно лишь создать, изменить или получить данные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Львиная доля времени выполнения тестов уходит на подготовку тестовых данных</a:t>
            </a:r>
          </a:p>
        </p:txBody>
      </p:sp>
    </p:spTree>
    <p:extLst>
      <p:ext uri="{BB962C8B-B14F-4D97-AF65-F5344CB8AC3E}">
        <p14:creationId xmlns:p14="http://schemas.microsoft.com/office/powerpoint/2010/main" val="213679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Обо мне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r>
              <a:rPr lang="ru-RU" dirty="0" smtClean="0"/>
              <a:t>Илья </a:t>
            </a:r>
            <a:r>
              <a:rPr lang="ru-RU" dirty="0" err="1" smtClean="0"/>
              <a:t>Ляукин</a:t>
            </a:r>
            <a:r>
              <a:rPr lang="en-US" dirty="0" smtClean="0"/>
              <a:t>, Align Technology</a:t>
            </a:r>
            <a:endParaRPr lang="ru-RU" dirty="0" smtClean="0"/>
          </a:p>
          <a:p>
            <a:r>
              <a:rPr lang="en-US" dirty="0" smtClean="0"/>
              <a:t>ilyaukin@aligntech.com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Занимаюсь тестированием </a:t>
            </a:r>
            <a:r>
              <a:rPr lang="en-US" dirty="0" smtClean="0"/>
              <a:t>~10 </a:t>
            </a:r>
            <a:r>
              <a:rPr lang="ru-RU" dirty="0" smtClean="0"/>
              <a:t>лет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ru-RU" dirty="0" smtClean="0"/>
              <a:t>Последние три года работаю в  </a:t>
            </a:r>
            <a:r>
              <a:rPr lang="en-US" dirty="0" smtClean="0"/>
              <a:t>Align </a:t>
            </a:r>
            <a:r>
              <a:rPr lang="ru-RU" dirty="0" smtClean="0"/>
              <a:t>в «сервисной» команде автоматизации тестирования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Задача нашей команды – построение процесса автоматизации тестирования в проектных командах</a:t>
            </a:r>
          </a:p>
        </p:txBody>
      </p:sp>
    </p:spTree>
    <p:extLst>
      <p:ext uri="{BB962C8B-B14F-4D97-AF65-F5344CB8AC3E}">
        <p14:creationId xmlns:p14="http://schemas.microsoft.com/office/powerpoint/2010/main" val="296871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58241"/>
            <a:ext cx="7315200" cy="5303520"/>
          </a:xfrm>
          <a:prstGeom prst="rect">
            <a:avLst/>
          </a:prstGeom>
        </p:spPr>
      </p:pic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Интеграционное тестирование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5971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Интеграционное тестирование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OK, </a:t>
            </a:r>
            <a:r>
              <a:rPr lang="ru-RU" dirty="0" smtClean="0"/>
              <a:t>мы протестировали наше приложение, изолировав его от внешних систем</a:t>
            </a:r>
          </a:p>
          <a:p>
            <a:pPr lvl="1"/>
            <a:r>
              <a:rPr lang="ru-RU" dirty="0" smtClean="0"/>
              <a:t>Но нам все еще нужно тестировать интеграцию</a:t>
            </a:r>
          </a:p>
          <a:p>
            <a:pPr lvl="2"/>
            <a:r>
              <a:rPr lang="ru-RU" dirty="0" smtClean="0"/>
              <a:t>Вспоминаем про </a:t>
            </a:r>
            <a:r>
              <a:rPr lang="ru-RU" dirty="0" err="1" smtClean="0"/>
              <a:t>биллинг</a:t>
            </a:r>
            <a:r>
              <a:rPr lang="ru-RU" dirty="0" smtClean="0"/>
              <a:t> 10-летней давности без </a:t>
            </a:r>
            <a:r>
              <a:rPr lang="en-US" dirty="0" smtClean="0"/>
              <a:t>API </a:t>
            </a:r>
            <a:r>
              <a:rPr lang="ru-RU" dirty="0" smtClean="0"/>
              <a:t>и </a:t>
            </a:r>
            <a:r>
              <a:rPr lang="en-US" dirty="0" smtClean="0"/>
              <a:t>web </a:t>
            </a:r>
            <a:r>
              <a:rPr lang="ru-RU" dirty="0" smtClean="0"/>
              <a:t>интерфейса</a:t>
            </a:r>
          </a:p>
        </p:txBody>
      </p:sp>
    </p:spTree>
    <p:extLst>
      <p:ext uri="{BB962C8B-B14F-4D97-AF65-F5344CB8AC3E}">
        <p14:creationId xmlns:p14="http://schemas.microsoft.com/office/powerpoint/2010/main" val="45394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057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  <a:p>
            <a:pPr lvl="2"/>
            <a:r>
              <a:rPr lang="ru-RU" dirty="0" smtClean="0"/>
              <a:t>Запускает последовательно несколько </a:t>
            </a:r>
            <a:r>
              <a:rPr lang="en-US" dirty="0" err="1" smtClean="0"/>
              <a:t>qtp</a:t>
            </a:r>
            <a:r>
              <a:rPr lang="en-US" dirty="0" smtClean="0"/>
              <a:t> </a:t>
            </a:r>
            <a:r>
              <a:rPr lang="ru-RU" dirty="0" smtClean="0"/>
              <a:t>тестов, подавая на вход следующему выходную таблицу данных предыдущего</a:t>
            </a:r>
          </a:p>
        </p:txBody>
      </p:sp>
    </p:spTree>
    <p:extLst>
      <p:ext uri="{BB962C8B-B14F-4D97-AF65-F5344CB8AC3E}">
        <p14:creationId xmlns:p14="http://schemas.microsoft.com/office/powerpoint/2010/main" val="37827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  <a:p>
            <a:pPr lvl="2"/>
            <a:r>
              <a:rPr lang="ru-RU" dirty="0" smtClean="0"/>
              <a:t>Запускает последовательно несколько </a:t>
            </a:r>
            <a:r>
              <a:rPr lang="en-US" dirty="0" err="1" smtClean="0"/>
              <a:t>qtp</a:t>
            </a:r>
            <a:r>
              <a:rPr lang="en-US" dirty="0" smtClean="0"/>
              <a:t> </a:t>
            </a:r>
            <a:r>
              <a:rPr lang="ru-RU" dirty="0" smtClean="0"/>
              <a:t>тестов, подавая на вход следующему выходную таблицу данных предыдущего</a:t>
            </a:r>
          </a:p>
          <a:p>
            <a:pPr lvl="2"/>
            <a:r>
              <a:rPr lang="ru-RU" dirty="0" smtClean="0"/>
              <a:t>Автоматически выбирает машину для запуска тестов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0966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  <a:p>
            <a:pPr lvl="2"/>
            <a:r>
              <a:rPr lang="ru-RU" dirty="0" smtClean="0"/>
              <a:t>Запускает последовательно несколько </a:t>
            </a:r>
            <a:r>
              <a:rPr lang="en-US" dirty="0" err="1" smtClean="0"/>
              <a:t>qtp</a:t>
            </a:r>
            <a:r>
              <a:rPr lang="en-US" dirty="0" smtClean="0"/>
              <a:t> </a:t>
            </a:r>
            <a:r>
              <a:rPr lang="ru-RU" dirty="0" smtClean="0"/>
              <a:t>тестов, подавая на вход следующему выходную таблицу данных предыдущего</a:t>
            </a:r>
          </a:p>
          <a:p>
            <a:pPr lvl="2"/>
            <a:r>
              <a:rPr lang="ru-RU" dirty="0" smtClean="0"/>
              <a:t>Автоматически выбирает машину для запуска тестов</a:t>
            </a:r>
          </a:p>
          <a:p>
            <a:pPr lvl="2"/>
            <a:r>
              <a:rPr lang="ru-RU" dirty="0" smtClean="0"/>
              <a:t>Имеет </a:t>
            </a:r>
            <a:r>
              <a:rPr lang="en-US" dirty="0" smtClean="0"/>
              <a:t>web </a:t>
            </a:r>
            <a:r>
              <a:rPr lang="ru-RU" dirty="0" smtClean="0"/>
              <a:t>интерфейс</a:t>
            </a:r>
          </a:p>
        </p:txBody>
      </p:sp>
    </p:spTree>
    <p:extLst>
      <p:ext uri="{BB962C8B-B14F-4D97-AF65-F5344CB8AC3E}">
        <p14:creationId xmlns:p14="http://schemas.microsoft.com/office/powerpoint/2010/main" val="153833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  <a:p>
            <a:pPr lvl="2"/>
            <a:r>
              <a:rPr lang="ru-RU" dirty="0" smtClean="0"/>
              <a:t>Запускает последовательно несколько </a:t>
            </a:r>
            <a:r>
              <a:rPr lang="en-US" dirty="0" err="1" smtClean="0"/>
              <a:t>qtp</a:t>
            </a:r>
            <a:r>
              <a:rPr lang="en-US" dirty="0" smtClean="0"/>
              <a:t> </a:t>
            </a:r>
            <a:r>
              <a:rPr lang="ru-RU" dirty="0" smtClean="0"/>
              <a:t>тестов, подавая на вход следующему выходную таблицу данных предыдущего</a:t>
            </a:r>
          </a:p>
          <a:p>
            <a:pPr lvl="2"/>
            <a:r>
              <a:rPr lang="ru-RU" dirty="0" smtClean="0"/>
              <a:t>Автоматически выбирает машину для запуска тестов</a:t>
            </a:r>
          </a:p>
          <a:p>
            <a:pPr lvl="2"/>
            <a:r>
              <a:rPr lang="ru-RU" dirty="0" smtClean="0"/>
              <a:t>Имеет </a:t>
            </a:r>
            <a:r>
              <a:rPr lang="en-US" dirty="0" smtClean="0"/>
              <a:t>web </a:t>
            </a:r>
            <a:r>
              <a:rPr lang="ru-RU" dirty="0" smtClean="0"/>
              <a:t>интерфейс</a:t>
            </a:r>
          </a:p>
          <a:p>
            <a:pPr lvl="2"/>
            <a:r>
              <a:rPr lang="ru-RU" dirty="0" smtClean="0"/>
              <a:t>Широко используется для регрессионного тестирования, подготовки тестовых данных и мониторинга тестовых стендов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8174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Формат записи задачи в </a:t>
            </a:r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468563"/>
            <a:ext cx="7315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latin typeface="Courier" pitchFamily="34" charset="0"/>
              </a:rPr>
              <a:t>  </a:t>
            </a:r>
            <a:r>
              <a:rPr lang="en-US" sz="2400" dirty="0" smtClean="0">
                <a:latin typeface="Courier" pitchFamily="34" charset="0"/>
              </a:rPr>
              <a:t>id </a:t>
            </a:r>
            <a:r>
              <a:rPr lang="ru-RU" sz="2400" dirty="0" smtClean="0">
                <a:latin typeface="Courier" pitchFamily="34" charset="0"/>
              </a:rPr>
              <a:t>шага * </a:t>
            </a:r>
            <a:r>
              <a:rPr lang="en-US" sz="2400" dirty="0" err="1" smtClean="0">
                <a:latin typeface="Courier" pitchFamily="34" charset="0"/>
              </a:rPr>
              <a:t>qtp</a:t>
            </a:r>
            <a:r>
              <a:rPr lang="en-US" sz="2400" dirty="0" smtClean="0">
                <a:latin typeface="Courier" pitchFamily="34" charset="0"/>
              </a:rPr>
              <a:t> </a:t>
            </a:r>
            <a:r>
              <a:rPr lang="ru-RU" sz="2400" dirty="0" smtClean="0">
                <a:latin typeface="Courier" pitchFamily="34" charset="0"/>
              </a:rPr>
              <a:t>тест * описание</a:t>
            </a:r>
            <a:endParaRPr lang="en-US" sz="24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8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Формат записи задачи в </a:t>
            </a:r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468563"/>
            <a:ext cx="73152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latin typeface="Courier" pitchFamily="34" charset="0"/>
              </a:rPr>
              <a:t>  </a:t>
            </a:r>
            <a:r>
              <a:rPr lang="en-US" sz="2400" dirty="0" smtClean="0">
                <a:latin typeface="Courier" pitchFamily="34" charset="0"/>
              </a:rPr>
              <a:t>id </a:t>
            </a:r>
            <a:r>
              <a:rPr lang="ru-RU" sz="2400" dirty="0" smtClean="0">
                <a:latin typeface="Courier" pitchFamily="34" charset="0"/>
              </a:rPr>
              <a:t>шага * </a:t>
            </a:r>
            <a:r>
              <a:rPr lang="en-US" sz="2400" dirty="0" err="1" smtClean="0">
                <a:latin typeface="Courier" pitchFamily="34" charset="0"/>
              </a:rPr>
              <a:t>qtp</a:t>
            </a:r>
            <a:r>
              <a:rPr lang="en-US" sz="2400" dirty="0" smtClean="0">
                <a:latin typeface="Courier" pitchFamily="34" charset="0"/>
              </a:rPr>
              <a:t> </a:t>
            </a:r>
            <a:r>
              <a:rPr lang="ru-RU" sz="2400" dirty="0" smtClean="0">
                <a:latin typeface="Courier" pitchFamily="34" charset="0"/>
              </a:rPr>
              <a:t>тест * описание</a:t>
            </a:r>
          </a:p>
          <a:p>
            <a:pPr algn="l"/>
            <a:r>
              <a:rPr lang="en-US" sz="2400" dirty="0">
                <a:latin typeface="Courier" pitchFamily="34" charset="0"/>
              </a:rPr>
              <a:t> </a:t>
            </a:r>
            <a:r>
              <a:rPr lang="ru-RU" sz="2400" dirty="0" smtClean="0">
                <a:latin typeface="Courier" pitchFamily="34" charset="0"/>
              </a:rPr>
              <a:t> </a:t>
            </a:r>
            <a:r>
              <a:rPr lang="en-US" sz="2400" dirty="0" smtClean="0">
                <a:latin typeface="Courier" pitchFamily="34" charset="0"/>
              </a:rPr>
              <a:t>id </a:t>
            </a:r>
            <a:r>
              <a:rPr lang="ru-RU" sz="2400" dirty="0" smtClean="0">
                <a:latin typeface="Courier" pitchFamily="34" charset="0"/>
              </a:rPr>
              <a:t>шага </a:t>
            </a:r>
            <a:r>
              <a:rPr lang="en-US" sz="2400" dirty="0" smtClean="0">
                <a:latin typeface="Courier" pitchFamily="34" charset="0"/>
              </a:rPr>
              <a:t>* </a:t>
            </a:r>
            <a:r>
              <a:rPr lang="ru-RU" sz="2400" dirty="0" err="1" smtClean="0">
                <a:latin typeface="Courier" pitchFamily="34" charset="0"/>
              </a:rPr>
              <a:t>репозиторий:тест</a:t>
            </a:r>
            <a:r>
              <a:rPr lang="ru-RU" sz="2400" dirty="0" smtClean="0">
                <a:latin typeface="Courier" pitchFamily="34" charset="0"/>
              </a:rPr>
              <a:t> * описание</a:t>
            </a:r>
            <a:endParaRPr lang="en-US" sz="24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84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Хорошее ли это решение?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Оно требует минимальных изменений, так что было сделано быстро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Это полумеры – мы оставляем старый способ параметризации </a:t>
            </a:r>
            <a:r>
              <a:rPr lang="en-US" dirty="0" smtClean="0"/>
              <a:t>(Excel data sheets) </a:t>
            </a:r>
            <a:r>
              <a:rPr lang="ru-RU" dirty="0" smtClean="0"/>
              <a:t>и вынуждены привнести его в новое решение</a:t>
            </a:r>
          </a:p>
        </p:txBody>
      </p:sp>
    </p:spTree>
    <p:extLst>
      <p:ext uri="{BB962C8B-B14F-4D97-AF65-F5344CB8AC3E}">
        <p14:creationId xmlns:p14="http://schemas.microsoft.com/office/powerpoint/2010/main" val="142251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2090056" y="1600201"/>
            <a:ext cx="8229600" cy="868362"/>
          </a:xfrm>
        </p:spPr>
        <p:txBody>
          <a:bodyPr/>
          <a:lstStyle/>
          <a:p>
            <a:pPr lvl="1"/>
            <a:r>
              <a:rPr lang="en-US" dirty="0" err="1" smtClean="0"/>
              <a:t>WinRunner</a:t>
            </a:r>
            <a:endParaRPr lang="en-US" dirty="0" smtClean="0"/>
          </a:p>
          <a:p>
            <a:pPr lvl="1"/>
            <a:r>
              <a:rPr lang="en-US" dirty="0" smtClean="0"/>
              <a:t>QT Pro</a:t>
            </a:r>
          </a:p>
          <a:p>
            <a:endParaRPr lang="en-US" dirty="0"/>
          </a:p>
          <a:p>
            <a:pPr lvl="1"/>
            <a:endParaRPr lang="ru-RU" dirty="0" smtClean="0"/>
          </a:p>
          <a:p>
            <a:pPr lvl="1"/>
            <a:r>
              <a:rPr lang="en-US" dirty="0" smtClean="0"/>
              <a:t>Selenium </a:t>
            </a:r>
            <a:r>
              <a:rPr lang="en-US" dirty="0" smtClean="0"/>
              <a:t>2</a:t>
            </a:r>
          </a:p>
          <a:p>
            <a:endParaRPr lang="en-US" dirty="0"/>
          </a:p>
          <a:p>
            <a:pPr lvl="1"/>
            <a:endParaRPr lang="ru-RU" dirty="0" smtClean="0"/>
          </a:p>
          <a:p>
            <a:pPr lvl="1"/>
            <a:r>
              <a:rPr lang="en-US" dirty="0" err="1" smtClean="0"/>
              <a:t>Froglogic</a:t>
            </a:r>
            <a:r>
              <a:rPr lang="en-US" dirty="0" smtClean="0"/>
              <a:t> </a:t>
            </a:r>
            <a:r>
              <a:rPr lang="en-US" dirty="0" smtClean="0"/>
              <a:t>Squish</a:t>
            </a:r>
            <a:endParaRPr lang="ru-RU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81945"/>
            <a:ext cx="1524000" cy="1524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3177381"/>
            <a:ext cx="1524000" cy="1371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548981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97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ru-RU" dirty="0" smtClean="0"/>
              <a:t>Быстро</a:t>
            </a:r>
            <a:r>
              <a:rPr lang="en-US" dirty="0" smtClean="0"/>
              <a:t>” </a:t>
            </a:r>
            <a:r>
              <a:rPr lang="en-US" dirty="0" err="1" smtClean="0"/>
              <a:t>vs</a:t>
            </a:r>
            <a:r>
              <a:rPr lang="en-US" dirty="0" smtClean="0"/>
              <a:t> “</a:t>
            </a:r>
            <a:r>
              <a:rPr lang="ru-RU" dirty="0" smtClean="0"/>
              <a:t>Правильно</a:t>
            </a:r>
            <a:r>
              <a:rPr lang="en-US" dirty="0" smtClean="0"/>
              <a:t>”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У меня нет универсального ответа на этот вопрос</a:t>
            </a:r>
          </a:p>
          <a:p>
            <a:pPr lvl="1"/>
            <a:r>
              <a:rPr lang="ru-RU" dirty="0" smtClean="0"/>
              <a:t>Стоит делать «максимально общее решение, которое вы можете себе позволить при имеющихся ресурсах»</a:t>
            </a:r>
          </a:p>
        </p:txBody>
      </p:sp>
    </p:spTree>
    <p:extLst>
      <p:ext uri="{BB962C8B-B14F-4D97-AF65-F5344CB8AC3E}">
        <p14:creationId xmlns:p14="http://schemas.microsoft.com/office/powerpoint/2010/main" val="26600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ru-RU" dirty="0" smtClean="0"/>
              <a:t>Быстро</a:t>
            </a:r>
            <a:r>
              <a:rPr lang="en-US" dirty="0" smtClean="0"/>
              <a:t>” </a:t>
            </a:r>
            <a:r>
              <a:rPr lang="en-US" dirty="0" err="1" smtClean="0"/>
              <a:t>vs</a:t>
            </a:r>
            <a:r>
              <a:rPr lang="en-US" dirty="0" smtClean="0"/>
              <a:t> “</a:t>
            </a:r>
            <a:r>
              <a:rPr lang="ru-RU" dirty="0" smtClean="0"/>
              <a:t>Правильно</a:t>
            </a:r>
            <a:r>
              <a:rPr lang="en-US" dirty="0" smtClean="0"/>
              <a:t>”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0"/>
            <a:ext cx="8229600" cy="3657599"/>
          </a:xfrm>
        </p:spPr>
        <p:txBody>
          <a:bodyPr/>
          <a:lstStyle/>
          <a:p>
            <a:pPr marL="457200" lvl="1" indent="0">
              <a:buNone/>
            </a:pPr>
            <a:r>
              <a:rPr lang="ru-RU" i="1" dirty="0" smtClean="0"/>
              <a:t>Задача занимает все отведенное на нее время</a:t>
            </a:r>
          </a:p>
          <a:p>
            <a:pPr marL="457200" lvl="1" indent="0" algn="r">
              <a:buNone/>
            </a:pPr>
            <a:r>
              <a:rPr lang="ru-RU" i="1" dirty="0" smtClean="0"/>
              <a:t>Закон Паркинсона</a:t>
            </a:r>
          </a:p>
          <a:p>
            <a:pPr marL="457200" lvl="1" indent="0">
              <a:buNone/>
            </a:pPr>
            <a:endParaRPr lang="ru-RU" i="1" dirty="0" smtClean="0"/>
          </a:p>
          <a:p>
            <a:pPr marL="457200" lvl="1" indent="0">
              <a:buNone/>
            </a:pPr>
            <a:r>
              <a:rPr lang="ru-RU" i="1" dirty="0" smtClean="0"/>
              <a:t>Бесконечное познание требует бесконечного количества времени, а потому что работай, что не работай – все едино</a:t>
            </a:r>
          </a:p>
          <a:p>
            <a:pPr marL="457200" lvl="1" indent="0" algn="r">
              <a:buNone/>
            </a:pPr>
            <a:r>
              <a:rPr lang="ru-RU" i="1" dirty="0" smtClean="0"/>
              <a:t>«Понедельник начинается в субботу»</a:t>
            </a:r>
          </a:p>
        </p:txBody>
      </p:sp>
    </p:spTree>
    <p:extLst>
      <p:ext uri="{BB962C8B-B14F-4D97-AF65-F5344CB8AC3E}">
        <p14:creationId xmlns:p14="http://schemas.microsoft.com/office/powerpoint/2010/main" val="237739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Два подхода к тестированию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endParaRPr lang="ru-RU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468563"/>
            <a:ext cx="4762500" cy="31908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764" y="2468563"/>
            <a:ext cx="476250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48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Недостатки перевернутой пирамиды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Меньше знаний </a:t>
            </a:r>
            <a:r>
              <a:rPr lang="en-US" dirty="0" smtClean="0"/>
              <a:t>-&gt; </a:t>
            </a:r>
            <a:r>
              <a:rPr lang="ru-RU" dirty="0" smtClean="0"/>
              <a:t>больше времени на реализацию, на локализацию багов</a:t>
            </a:r>
          </a:p>
          <a:p>
            <a:pPr lvl="1"/>
            <a:r>
              <a:rPr lang="ru-RU" dirty="0" smtClean="0"/>
              <a:t>Большее время прохождение тестов</a:t>
            </a:r>
          </a:p>
          <a:p>
            <a:pPr lvl="1"/>
            <a:r>
              <a:rPr lang="ru-RU" dirty="0" smtClean="0"/>
              <a:t>Инструменты не рассчитаны на запуск большого количества долгоиграющих тестов</a:t>
            </a:r>
          </a:p>
        </p:txBody>
      </p:sp>
    </p:spTree>
    <p:extLst>
      <p:ext uri="{BB962C8B-B14F-4D97-AF65-F5344CB8AC3E}">
        <p14:creationId xmlns:p14="http://schemas.microsoft.com/office/powerpoint/2010/main" val="146962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Уменьшение времени прохождения тестов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Делать все проверки, требующие одинакового набора данных, на одних и тех же данных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Уменьшается время на подготовку данных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Нарушается условие, что один тест должен проверять одну вещь</a:t>
            </a:r>
          </a:p>
        </p:txBody>
      </p:sp>
    </p:spTree>
    <p:extLst>
      <p:ext uri="{BB962C8B-B14F-4D97-AF65-F5344CB8AC3E}">
        <p14:creationId xmlns:p14="http://schemas.microsoft.com/office/powerpoint/2010/main" val="129407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Уменьшение </a:t>
            </a:r>
            <a:r>
              <a:rPr lang="ru-RU" dirty="0"/>
              <a:t>времени прохождения тестов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Использовать </a:t>
            </a:r>
            <a:r>
              <a:rPr lang="en-US" dirty="0" smtClean="0"/>
              <a:t>Background</a:t>
            </a:r>
            <a:endParaRPr lang="ru-RU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14400" y="2468563"/>
            <a:ext cx="731520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>
                <a:latin typeface="Courier" pitchFamily="34" charset="0"/>
              </a:rPr>
              <a:t>Feature</a:t>
            </a:r>
            <a:r>
              <a:rPr lang="en-US" sz="1600" dirty="0" smtClean="0">
                <a:latin typeface="Courier" pitchFamily="34" charset="0"/>
              </a:rPr>
              <a:t>:</a:t>
            </a:r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</a:t>
            </a:r>
            <a:r>
              <a:rPr lang="en-US" sz="1600" dirty="0" smtClean="0">
                <a:latin typeface="Courier" pitchFamily="34" charset="0"/>
              </a:rPr>
              <a:t>…</a:t>
            </a:r>
            <a:endParaRPr lang="en-US" sz="1600" dirty="0">
              <a:latin typeface="Courier" pitchFamily="34" charset="0"/>
            </a:endParaRPr>
          </a:p>
          <a:p>
            <a:pPr algn="l"/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Background: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Given </a:t>
            </a:r>
            <a:r>
              <a:rPr lang="en-US" sz="1600" dirty="0" smtClean="0">
                <a:latin typeface="Courier" pitchFamily="34" charset="0"/>
              </a:rPr>
              <a:t>&lt;</a:t>
            </a:r>
            <a:r>
              <a:rPr lang="ru-RU" sz="1600" dirty="0" smtClean="0">
                <a:latin typeface="Courier" pitchFamily="34" charset="0"/>
              </a:rPr>
              <a:t>тут готовим данные</a:t>
            </a:r>
            <a:r>
              <a:rPr lang="en-US" sz="1600" dirty="0" smtClean="0">
                <a:latin typeface="Courier" pitchFamily="34" charset="0"/>
              </a:rPr>
              <a:t>&gt;</a:t>
            </a:r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  And </a:t>
            </a:r>
            <a:r>
              <a:rPr lang="en-US" sz="1600" dirty="0" smtClean="0">
                <a:latin typeface="Courier" pitchFamily="34" charset="0"/>
              </a:rPr>
              <a:t>&lt;</a:t>
            </a:r>
            <a:r>
              <a:rPr lang="ru-RU" sz="1600" dirty="0" smtClean="0">
                <a:latin typeface="Courier" pitchFamily="34" charset="0"/>
              </a:rPr>
              <a:t>поименованные особым образом в системе</a:t>
            </a:r>
            <a:r>
              <a:rPr lang="en-US" sz="1600" dirty="0" smtClean="0">
                <a:latin typeface="Courier" pitchFamily="34" charset="0"/>
              </a:rPr>
              <a:t>&gt;</a:t>
            </a:r>
            <a:endParaRPr lang="en-US" sz="1600" dirty="0">
              <a:latin typeface="Courier" pitchFamily="34" charset="0"/>
            </a:endParaRPr>
          </a:p>
          <a:p>
            <a:pPr algn="l"/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Scenario: </a:t>
            </a:r>
            <a:r>
              <a:rPr lang="en-US" sz="1600" dirty="0" smtClean="0">
                <a:latin typeface="Courier" pitchFamily="34" charset="0"/>
              </a:rPr>
              <a:t>&lt;</a:t>
            </a:r>
            <a:r>
              <a:rPr lang="ru-RU" sz="1600" dirty="0" smtClean="0">
                <a:latin typeface="Courier" pitchFamily="34" charset="0"/>
              </a:rPr>
              <a:t>какой-то сценарий</a:t>
            </a:r>
            <a:r>
              <a:rPr lang="en-US" sz="1600" dirty="0" smtClean="0">
                <a:latin typeface="Courier" pitchFamily="34" charset="0"/>
              </a:rPr>
              <a:t>&gt;</a:t>
            </a:r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  </a:t>
            </a:r>
            <a:r>
              <a:rPr lang="en-US" sz="1600" dirty="0" smtClean="0">
                <a:latin typeface="Courier" pitchFamily="34" charset="0"/>
              </a:rPr>
              <a:t>&lt;</a:t>
            </a:r>
            <a:r>
              <a:rPr lang="ru-RU" sz="1600" dirty="0" smtClean="0">
                <a:latin typeface="Courier" pitchFamily="34" charset="0"/>
              </a:rPr>
              <a:t>тут делаем проверки</a:t>
            </a:r>
            <a:r>
              <a:rPr lang="en-US" sz="1600" dirty="0" smtClean="0">
                <a:latin typeface="Courier" pitchFamily="34" charset="0"/>
              </a:rPr>
              <a:t>&gt;</a:t>
            </a:r>
            <a:endParaRPr lang="en-US" sz="1600" dirty="0">
              <a:latin typeface="Courier" pitchFamily="34" charset="0"/>
            </a:endParaRPr>
          </a:p>
          <a:p>
            <a:pPr algn="l"/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Scenario</a:t>
            </a:r>
            <a:r>
              <a:rPr lang="en-US" sz="1600" dirty="0" smtClean="0">
                <a:latin typeface="Courier" pitchFamily="34" charset="0"/>
              </a:rPr>
              <a:t>:</a:t>
            </a:r>
            <a:r>
              <a:rPr lang="ru-RU" sz="1600" dirty="0" smtClean="0">
                <a:latin typeface="Courier" pitchFamily="34" charset="0"/>
              </a:rPr>
              <a:t> </a:t>
            </a:r>
            <a:r>
              <a:rPr lang="en-US" sz="1600" dirty="0">
                <a:latin typeface="Courier" pitchFamily="34" charset="0"/>
              </a:rPr>
              <a:t>&lt;</a:t>
            </a:r>
            <a:r>
              <a:rPr lang="ru-RU" sz="1600" dirty="0">
                <a:latin typeface="Courier" pitchFamily="34" charset="0"/>
              </a:rPr>
              <a:t>какой-то </a:t>
            </a:r>
            <a:r>
              <a:rPr lang="ru-RU" sz="1600" dirty="0" smtClean="0">
                <a:latin typeface="Courier" pitchFamily="34" charset="0"/>
              </a:rPr>
              <a:t>другой сценарий</a:t>
            </a:r>
            <a:r>
              <a:rPr lang="en-US" sz="1600" dirty="0">
                <a:latin typeface="Courier" pitchFamily="34" charset="0"/>
              </a:rPr>
              <a:t>&gt;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</a:t>
            </a:r>
            <a:r>
              <a:rPr lang="en-US" sz="1600" dirty="0" smtClean="0">
                <a:latin typeface="Courier" pitchFamily="34" charset="0"/>
              </a:rPr>
              <a:t>&lt;</a:t>
            </a:r>
            <a:r>
              <a:rPr lang="ru-RU" sz="1600" dirty="0" smtClean="0">
                <a:latin typeface="Courier" pitchFamily="34" charset="0"/>
              </a:rPr>
              <a:t>другие проверки</a:t>
            </a:r>
            <a:r>
              <a:rPr lang="en-US" sz="1600" dirty="0" smtClean="0">
                <a:latin typeface="Courier" pitchFamily="34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72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Уменьшение </a:t>
            </a:r>
            <a:r>
              <a:rPr lang="ru-RU" dirty="0"/>
              <a:t>времени прохождения тестов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Готовить данные одним запросом</a:t>
            </a:r>
          </a:p>
          <a:p>
            <a:pPr lvl="2"/>
            <a:r>
              <a:rPr lang="ru-RU" dirty="0" smtClean="0"/>
              <a:t>Приложение предоставляет интерфейс подготовки тестовых данных</a:t>
            </a:r>
          </a:p>
          <a:p>
            <a:pPr lvl="2"/>
            <a:r>
              <a:rPr lang="ru-RU" dirty="0" smtClean="0"/>
              <a:t>Процедуры подготовки тестовых данных поддерживаются разработчиками</a:t>
            </a:r>
          </a:p>
          <a:p>
            <a:pPr lvl="2"/>
            <a:r>
              <a:rPr lang="ru-RU" dirty="0" smtClean="0"/>
              <a:t>Это самый сложный, но видимо самый правильный путь</a:t>
            </a:r>
          </a:p>
        </p:txBody>
      </p:sp>
    </p:spTree>
    <p:extLst>
      <p:ext uri="{BB962C8B-B14F-4D97-AF65-F5344CB8AC3E}">
        <p14:creationId xmlns:p14="http://schemas.microsoft.com/office/powerpoint/2010/main" val="17372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  <a:r>
              <a:rPr lang="en-US" dirty="0" smtClean="0"/>
              <a:t>?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Представьте себе, что тут нарисована чашка кофе</a:t>
            </a:r>
          </a:p>
        </p:txBody>
      </p:sp>
    </p:spTree>
    <p:extLst>
      <p:ext uri="{BB962C8B-B14F-4D97-AF65-F5344CB8AC3E}">
        <p14:creationId xmlns:p14="http://schemas.microsoft.com/office/powerpoint/2010/main" val="128936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Legacy test automation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r>
              <a:rPr lang="ru-RU" dirty="0" smtClean="0"/>
              <a:t>Давным-давно, кто-то в вашей компании решил, что тесты должны быть автоматическими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468562"/>
            <a:ext cx="5486400" cy="3657601"/>
          </a:xfrm>
          <a:prstGeom prst="rect">
            <a:avLst/>
          </a:prstGeom>
        </p:spPr>
      </p:pic>
      <p:sp>
        <p:nvSpPr>
          <p:cNvPr id="7" name="Rectangle 3"/>
          <p:cNvSpPr txBox="1">
            <a:spLocks/>
          </p:cNvSpPr>
          <p:nvPr/>
        </p:nvSpPr>
        <p:spPr bwMode="auto">
          <a:xfrm>
            <a:off x="609600" y="2397351"/>
            <a:ext cx="25908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 smtClean="0"/>
          </a:p>
          <a:p>
            <a:r>
              <a:rPr lang="ru-RU" dirty="0" smtClean="0"/>
              <a:t>И стали тесты автоматическими</a:t>
            </a:r>
          </a:p>
          <a:p>
            <a:pPr marL="0" indent="0">
              <a:buFont typeface="Arial" charset="0"/>
              <a:buNone/>
            </a:pPr>
            <a:endParaRPr lang="ru-RU" dirty="0" smtClean="0"/>
          </a:p>
        </p:txBody>
      </p:sp>
      <p:sp>
        <p:nvSpPr>
          <p:cNvPr id="8" name="Rectangle 3"/>
          <p:cNvSpPr txBox="1">
            <a:spLocks/>
          </p:cNvSpPr>
          <p:nvPr/>
        </p:nvSpPr>
        <p:spPr bwMode="auto">
          <a:xfrm>
            <a:off x="609600" y="3565751"/>
            <a:ext cx="25908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 smtClean="0"/>
          </a:p>
          <a:p>
            <a:r>
              <a:rPr lang="ru-RU" dirty="0" smtClean="0"/>
              <a:t>И стало их много</a:t>
            </a:r>
          </a:p>
          <a:p>
            <a:pPr marL="0" indent="0">
              <a:buFont typeface="Arial" charset="0"/>
              <a:buNone/>
            </a:pPr>
            <a:endParaRPr lang="ru-RU" dirty="0" smtClean="0"/>
          </a:p>
        </p:txBody>
      </p:sp>
      <p:sp>
        <p:nvSpPr>
          <p:cNvPr id="9" name="Rectangle 3"/>
          <p:cNvSpPr txBox="1">
            <a:spLocks/>
          </p:cNvSpPr>
          <p:nvPr/>
        </p:nvSpPr>
        <p:spPr bwMode="auto">
          <a:xfrm>
            <a:off x="609600" y="4633685"/>
            <a:ext cx="25908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 smtClean="0"/>
          </a:p>
          <a:p>
            <a:r>
              <a:rPr lang="ru-RU" dirty="0" smtClean="0"/>
              <a:t>И все бы хорошо…</a:t>
            </a:r>
          </a:p>
        </p:txBody>
      </p:sp>
    </p:spTree>
    <p:extLst>
      <p:ext uri="{BB962C8B-B14F-4D97-AF65-F5344CB8AC3E}">
        <p14:creationId xmlns:p14="http://schemas.microsoft.com/office/powerpoint/2010/main" val="37817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Тесты не структурированы, их трудно поддерживать</a:t>
            </a:r>
          </a:p>
          <a:p>
            <a:pPr lvl="1"/>
            <a:r>
              <a:rPr lang="ru-RU" dirty="0" smtClean="0"/>
              <a:t>Тесты разрабатываются по «догоняющему» принципу</a:t>
            </a:r>
          </a:p>
          <a:p>
            <a:pPr lvl="1"/>
            <a:r>
              <a:rPr lang="ru-RU" dirty="0" smtClean="0"/>
              <a:t>На поддержку уходят все ресурсы</a:t>
            </a:r>
          </a:p>
          <a:p>
            <a:pPr lvl="1"/>
            <a:r>
              <a:rPr lang="ru-RU" dirty="0" smtClean="0"/>
              <a:t>Добавление нового сценария все дороже и дороже</a:t>
            </a:r>
          </a:p>
          <a:p>
            <a:pPr lvl="1"/>
            <a:r>
              <a:rPr lang="ru-RU" dirty="0" smtClean="0"/>
              <a:t>Эффективность команды автоматизации стремится к нулю</a:t>
            </a:r>
          </a:p>
        </p:txBody>
      </p:sp>
    </p:spTree>
    <p:extLst>
      <p:ext uri="{BB962C8B-B14F-4D97-AF65-F5344CB8AC3E}">
        <p14:creationId xmlns:p14="http://schemas.microsoft.com/office/powerpoint/2010/main" val="113774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Legacy application?</a:t>
            </a:r>
            <a:br>
              <a:rPr lang="en-US" dirty="0" smtClean="0"/>
            </a:br>
            <a:r>
              <a:rPr lang="en-US" dirty="0" smtClean="0"/>
              <a:t>Legacy tests?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Legacy </a:t>
            </a:r>
            <a:r>
              <a:rPr lang="ru-RU" dirty="0" smtClean="0"/>
              <a:t>приложение</a:t>
            </a:r>
          </a:p>
          <a:p>
            <a:pPr lvl="2"/>
            <a:r>
              <a:rPr lang="ru-RU" dirty="0" smtClean="0"/>
              <a:t>Устаревший пользовательский интерфейс (например, </a:t>
            </a:r>
            <a:r>
              <a:rPr lang="en-US" dirty="0" err="1" smtClean="0"/>
              <a:t>WinAPI</a:t>
            </a:r>
            <a:r>
              <a:rPr lang="en-US" dirty="0" smtClean="0"/>
              <a:t>)</a:t>
            </a:r>
          </a:p>
          <a:p>
            <a:pPr lvl="2"/>
            <a:r>
              <a:rPr lang="ru-RU" dirty="0" smtClean="0"/>
              <a:t>Нет </a:t>
            </a:r>
            <a:r>
              <a:rPr lang="en-US" dirty="0" smtClean="0"/>
              <a:t>API</a:t>
            </a:r>
          </a:p>
          <a:p>
            <a:pPr lvl="2"/>
            <a:r>
              <a:rPr lang="ru-RU" dirty="0" smtClean="0"/>
              <a:t>Не обновляется</a:t>
            </a:r>
          </a:p>
          <a:p>
            <a:pPr lvl="1"/>
            <a:endParaRPr lang="ru-RU" dirty="0" smtClean="0"/>
          </a:p>
          <a:p>
            <a:pPr lvl="1"/>
            <a:r>
              <a:rPr lang="en-US" dirty="0" smtClean="0"/>
              <a:t>Legacy </a:t>
            </a:r>
            <a:r>
              <a:rPr lang="ru-RU" dirty="0" smtClean="0"/>
              <a:t>тесты</a:t>
            </a:r>
          </a:p>
          <a:p>
            <a:pPr lvl="2"/>
            <a:r>
              <a:rPr lang="ru-RU" dirty="0" smtClean="0"/>
              <a:t>Приложение написано на современных технологиях и развивается, но тесты по историческим причинам написаны на устаревшем инструменте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Рассмотрим хороший случай…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Внутренняя разработка, разработчики сидят в 10 метрах от нас</a:t>
            </a:r>
          </a:p>
          <a:p>
            <a:pPr lvl="1"/>
            <a:r>
              <a:rPr lang="ru-RU" dirty="0" smtClean="0"/>
              <a:t>Приложение в фазе активной разработки</a:t>
            </a:r>
          </a:p>
          <a:p>
            <a:pPr lvl="1"/>
            <a:r>
              <a:rPr lang="ru-RU" dirty="0" smtClean="0"/>
              <a:t>Нормальный пользовательский интерфейс </a:t>
            </a:r>
            <a:r>
              <a:rPr lang="en-US" dirty="0" smtClean="0"/>
              <a:t>(web)</a:t>
            </a:r>
          </a:p>
          <a:p>
            <a:pPr lvl="1"/>
            <a:r>
              <a:rPr lang="ru-RU" dirty="0" smtClean="0"/>
              <a:t>Существует набор тестов, написанных с использованием устаревшего инструмента (</a:t>
            </a:r>
            <a:r>
              <a:rPr lang="en-US" dirty="0" err="1" smtClean="0"/>
              <a:t>qtp</a:t>
            </a:r>
            <a:r>
              <a:rPr lang="en-US" dirty="0" smtClean="0"/>
              <a:t>)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5750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Расширять старые или писать новые?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Расширение тестового покрытия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Не надо писать базовые вещи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Не надо тратить время на исследование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Мы наследуем все недостатки существующего подхода, такие как ограниченная концепция (</a:t>
            </a:r>
            <a:r>
              <a:rPr lang="en-US" dirty="0" smtClean="0"/>
              <a:t>data driven </a:t>
            </a:r>
            <a:r>
              <a:rPr lang="ru-RU" dirty="0" smtClean="0"/>
              <a:t>вместо </a:t>
            </a:r>
            <a:r>
              <a:rPr lang="en-US" dirty="0" smtClean="0"/>
              <a:t>behavior driven), </a:t>
            </a:r>
            <a:r>
              <a:rPr lang="ru-RU" dirty="0" smtClean="0"/>
              <a:t>устаревший инструмент или невыразительный язык программирования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101950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Расширять старые или писать новые?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smtClean="0"/>
              <a:t>Создание нового фреймворка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mtClean="0"/>
              <a:t>Позволяет выбрать наиболее подходящие технологии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mtClean="0"/>
              <a:t>Позволяет учесть недостатки старого подхода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mtClean="0"/>
              <a:t>Нет скрытых особенностей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smtClean="0"/>
              <a:t>Требуется существенное время, для того чтобы сделать хотя бы что-то работающее («тест авторизации», который сам по себе не нужен)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6176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</TotalTime>
  <Words>1231</Words>
  <Application>Microsoft Office PowerPoint</Application>
  <PresentationFormat>On-screen Show (4:3)</PresentationFormat>
  <Paragraphs>204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2_Office Theme</vt:lpstr>
      <vt:lpstr>Развитие унаследованного фреймворка тестирования</vt:lpstr>
      <vt:lpstr>Обо мне</vt:lpstr>
      <vt:lpstr>Background</vt:lpstr>
      <vt:lpstr>Legacy test automation</vt:lpstr>
      <vt:lpstr>Проблемы</vt:lpstr>
      <vt:lpstr>Legacy application? Legacy tests?</vt:lpstr>
      <vt:lpstr>Рассмотрим хороший случай…</vt:lpstr>
      <vt:lpstr>Расширять старые или писать новые?</vt:lpstr>
      <vt:lpstr>Расширять старые или писать новые?</vt:lpstr>
      <vt:lpstr>Расширять старые или писать новые?</vt:lpstr>
      <vt:lpstr>Немного технической информации…</vt:lpstr>
      <vt:lpstr>Немного технической информации…</vt:lpstr>
      <vt:lpstr>Немного технической информации…</vt:lpstr>
      <vt:lpstr>Обзор результатов</vt:lpstr>
      <vt:lpstr>Обзор результатов</vt:lpstr>
      <vt:lpstr>Обзор результатов</vt:lpstr>
      <vt:lpstr>Обзор результатов</vt:lpstr>
      <vt:lpstr>Обзор результатов</vt:lpstr>
      <vt:lpstr>Обзор результатов</vt:lpstr>
      <vt:lpstr>Интеграционное тестирование</vt:lpstr>
      <vt:lpstr>Интеграционное тестирование</vt:lpstr>
      <vt:lpstr>ROCS</vt:lpstr>
      <vt:lpstr>ROCS</vt:lpstr>
      <vt:lpstr>ROCS</vt:lpstr>
      <vt:lpstr>ROCS</vt:lpstr>
      <vt:lpstr>ROCS</vt:lpstr>
      <vt:lpstr>ROCS</vt:lpstr>
      <vt:lpstr>ROCS</vt:lpstr>
      <vt:lpstr>ROCS</vt:lpstr>
      <vt:lpstr>“Быстро” vs “Правильно”</vt:lpstr>
      <vt:lpstr>“Быстро” vs “Правильно”</vt:lpstr>
      <vt:lpstr>Два подхода к тестированию</vt:lpstr>
      <vt:lpstr>Недостатки перевернутой пирамиды</vt:lpstr>
      <vt:lpstr>Уменьшение времени прохождения тестов</vt:lpstr>
      <vt:lpstr>Уменьшение времени прохождения тестов</vt:lpstr>
      <vt:lpstr>Уменьшение времени прохождения тестов</vt:lpstr>
      <vt:lpstr>Вопросы?</vt:lpstr>
    </vt:vector>
  </TitlesOfParts>
  <Company>УЦ Люксофт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Ilya Lyaukin</cp:lastModifiedBy>
  <cp:revision>71</cp:revision>
  <dcterms:created xsi:type="dcterms:W3CDTF">2008-04-02T17:11:54Z</dcterms:created>
  <dcterms:modified xsi:type="dcterms:W3CDTF">2014-02-19T15:33:02Z</dcterms:modified>
</cp:coreProperties>
</file>