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4" r:id="rId5"/>
    <p:sldId id="283" r:id="rId6"/>
    <p:sldId id="267" r:id="rId7"/>
    <p:sldId id="279" r:id="rId8"/>
    <p:sldId id="293" r:id="rId9"/>
    <p:sldId id="282" r:id="rId10"/>
    <p:sldId id="268" r:id="rId11"/>
    <p:sldId id="271" r:id="rId12"/>
    <p:sldId id="272" r:id="rId13"/>
    <p:sldId id="290" r:id="rId14"/>
    <p:sldId id="274" r:id="rId15"/>
    <p:sldId id="291" r:id="rId16"/>
    <p:sldId id="295" r:id="rId17"/>
    <p:sldId id="294" r:id="rId18"/>
    <p:sldId id="285" r:id="rId19"/>
    <p:sldId id="292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y Kiselev" userId="S::vitaly.kiselev@smartbear.com::e7ae7001-a130-4045-b81f-3f1462d2736b" providerId="AD" clId="Web-{C5D57DE1-E030-46CC-94E6-292104FA7763}"/>
    <pc:docChg chg="modSld">
      <pc:chgData name="Vitaly Kiselev" userId="S::vitaly.kiselev@smartbear.com::e7ae7001-a130-4045-b81f-3f1462d2736b" providerId="AD" clId="Web-{C5D57DE1-E030-46CC-94E6-292104FA7763}" dt="2018-05-17T18:19:53.650" v="11" actId="20577"/>
      <pc:docMkLst>
        <pc:docMk/>
      </pc:docMkLst>
      <pc:sldChg chg="modSp">
        <pc:chgData name="Vitaly Kiselev" userId="S::vitaly.kiselev@smartbear.com::e7ae7001-a130-4045-b81f-3f1462d2736b" providerId="AD" clId="Web-{C5D57DE1-E030-46CC-94E6-292104FA7763}" dt="2018-05-17T18:19:53.650" v="10" actId="20577"/>
        <pc:sldMkLst>
          <pc:docMk/>
          <pc:sldMk cId="3874217819" sldId="292"/>
        </pc:sldMkLst>
        <pc:spChg chg="mod">
          <ac:chgData name="Vitaly Kiselev" userId="S::vitaly.kiselev@smartbear.com::e7ae7001-a130-4045-b81f-3f1462d2736b" providerId="AD" clId="Web-{C5D57DE1-E030-46CC-94E6-292104FA7763}" dt="2018-05-17T18:19:53.650" v="10" actId="20577"/>
          <ac:spMkLst>
            <pc:docMk/>
            <pc:sldMk cId="3874217819" sldId="29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BAF5-4D64-494D-BFDE-D48A1A1EF00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A6165-94C9-4D67-A7FE-4C6346B8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9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135D-DFAE-48EC-8E41-55FDAF47DEA4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984B7-E410-40BC-AFF6-F1C1E1A0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4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984B7-E410-40BC-AFF6-F1C1E1A066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martBear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96" y="6405238"/>
            <a:ext cx="2359349" cy="316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6234" y="6214298"/>
            <a:ext cx="859532" cy="5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0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martBear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5238"/>
            <a:ext cx="2359349" cy="316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6234" y="6214298"/>
            <a:ext cx="859532" cy="5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1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6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C772-A015-4295-8CF6-BC51A31E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vitaly.kiselev@smartbea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4219821"/>
            <a:ext cx="10936654" cy="111662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2487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Google </a:t>
            </a:r>
            <a:r>
              <a:rPr lang="en-US" sz="3200" dirty="0">
                <a:solidFill>
                  <a:srgbClr val="2487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Sheets</a:t>
            </a:r>
            <a:r>
              <a:rPr lang="ru-RU" sz="3200" dirty="0">
                <a:solidFill>
                  <a:srgbClr val="2487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хранения и работы с </a:t>
            </a:r>
            <a:r>
              <a:rPr lang="en-US" sz="3200" dirty="0">
                <a:solidFill>
                  <a:srgbClr val="2487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case`</a:t>
            </a:r>
            <a:r>
              <a:rPr lang="ru-RU" sz="3200" dirty="0">
                <a:solidFill>
                  <a:srgbClr val="2487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ами</a:t>
            </a:r>
            <a:endParaRPr lang="en-US" sz="3200" dirty="0">
              <a:solidFill>
                <a:srgbClr val="2487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0" y="0"/>
            <a:ext cx="12192000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2700"/>
            <a:ext cx="17716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22363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000" dirty="0">
                <a:solidFill>
                  <a:srgbClr val="79C6BB"/>
                </a:solidFill>
                <a:cs typeface="Arial" panose="020B0604020202020204" pitchFamily="34" charset="0"/>
              </a:rPr>
              <a:t>Software quality assurance days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2363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ru-RU" altLang="ru-RU" sz="2700" dirty="0">
                <a:solidFill>
                  <a:srgbClr val="FFFFFF"/>
                </a:solidFill>
                <a:cs typeface="Arial" panose="020B0604020202020204" pitchFamily="34" charset="0"/>
              </a:rPr>
              <a:t>3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 dirty="0">
                <a:solidFill>
                  <a:srgbClr val="FFFFFF"/>
                </a:solidFill>
                <a:cs typeface="Arial" panose="020B0604020202020204" pitchFamily="34" charset="0"/>
              </a:rPr>
              <a:t>по вопросам качества ПО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22363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 dirty="0">
                <a:solidFill>
                  <a:srgbClr val="FFFFFF"/>
                </a:solidFill>
                <a:latin typeface="Open Sans" panose="020B0606030504020204" pitchFamily="34" charset="0"/>
              </a:rPr>
              <a:t>sqadays.com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>
                <a:cs typeface="Arial" panose="020B0604020202020204" pitchFamily="34" charset="0"/>
              </a:rPr>
              <a:t>Виталий Киселев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1800" y="3546354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800">
                <a:cs typeface="Arial" panose="020B0604020202020204" pitchFamily="34" charset="0"/>
              </a:rPr>
              <a:t>SmartBear Software,</a:t>
            </a:r>
            <a:r>
              <a:rPr lang="ru-RU" altLang="ru-RU" sz="1800">
                <a:cs typeface="Arial" panose="020B0604020202020204" pitchFamily="34" charset="0"/>
              </a:rPr>
              <a:t> </a:t>
            </a:r>
            <a:r>
              <a:rPr lang="ru-RU" altLang="ru-RU" sz="1800" dirty="0">
                <a:cs typeface="Arial" panose="020B0604020202020204" pitchFamily="34" charset="0"/>
              </a:rPr>
              <a:t>Тула, Россия</a:t>
            </a:r>
          </a:p>
        </p:txBody>
      </p:sp>
    </p:spTree>
    <p:extLst>
      <p:ext uri="{BB962C8B-B14F-4D97-AF65-F5344CB8AC3E}">
        <p14:creationId xmlns:p14="http://schemas.microsoft.com/office/powerpoint/2010/main" val="340278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Колонка «Сценарии»: ссылка на документ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34839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Ссылку на документы со сценариями удобно хранить в отдельной скрытой колонке, а в колонку «Сценарии» поместить формулу: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=HYPERLINK(G2,"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Ссылка")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08962"/>
            <a:ext cx="2968869" cy="2048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646" y="3308962"/>
            <a:ext cx="5920153" cy="1790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141" y="3824110"/>
            <a:ext cx="1410433" cy="7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2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Колонка «Результат»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36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Результат выполнения сценариев уже определён в отдельном документе, осталось только перенести его: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832954"/>
            <a:ext cx="7458075" cy="1343025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480288" y="4309695"/>
            <a:ext cx="5231422" cy="128258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IMPORTRANGE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импортирует данные из других документов.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0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Колонка «Баги»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22785" cy="521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В колонке баги хранятся ссылки на баги в баг-трекере: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059350"/>
            <a:ext cx="10459915" cy="73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cs typeface="Courier New" panose="02070309020205020404" pitchFamily="49" charset="0"/>
              </a:rPr>
              <a:t>Результатом выполнения формулы станет ссылка: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5"/>
                </a:solidFill>
                <a:cs typeface="Courier New" panose="02070309020205020404" pitchFamily="49" charset="0"/>
              </a:rPr>
              <a:t>https://calculator.atlassian.net/issues/?jql=key%20in%20(ISSUE-50,%20ISSUE-51)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72" y="4897343"/>
            <a:ext cx="4201056" cy="1228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7546"/>
            <a:ext cx="3843587" cy="153142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47493" y="1825625"/>
            <a:ext cx="6907822" cy="174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Для просмотра всех перечисленных багов в заголовок колонки занесена сложная формула: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=HYPERLINK(CONCATENATE("https://calculator.atlassian.net/issues/?jql=key%20in%20(", JOIN(", ", UNIQUE(TRANSPOSE(ARRAYFORMULA(mid(SPLIT(JOIN(CHAR(10),filter(F2:F,F2:F&lt;&gt;"")), CHAR(10)),41,100))))), ")"), "</a:t>
            </a:r>
            <a:r>
              <a:rPr lang="ru-R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Баги")</a:t>
            </a:r>
          </a:p>
        </p:txBody>
      </p:sp>
    </p:spTree>
    <p:extLst>
      <p:ext uri="{BB962C8B-B14F-4D97-AF65-F5344CB8AC3E}">
        <p14:creationId xmlns:p14="http://schemas.microsoft.com/office/powerpoint/2010/main" val="279066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Фильтрация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5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en-US" dirty="0"/>
              <a:t>Data | Filter views…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позволяет фильтровать данные в таблице: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51" y="2540976"/>
            <a:ext cx="2335823" cy="3601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37" y="3837137"/>
            <a:ext cx="55911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189" y="3961698"/>
            <a:ext cx="1410433" cy="7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0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Сводная статистика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8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Сводную статистику по всем </a:t>
            </a:r>
            <a:r>
              <a:rPr lang="en-US" sz="1800" dirty="0"/>
              <a:t>test case`</a:t>
            </a:r>
            <a:r>
              <a:rPr lang="ru-RU" sz="1800"/>
              <a:t>ам </a:t>
            </a:r>
            <a:r>
              <a:rPr lang="ru-RU" sz="1800" dirty="0"/>
              <a:t>удобно держать на отдельной странице: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279531"/>
            <a:ext cx="10515600" cy="113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2194413"/>
            <a:ext cx="2495550" cy="10096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55892"/>
              </p:ext>
            </p:extLst>
          </p:nvPr>
        </p:nvGraphicFramePr>
        <p:xfrm>
          <a:off x="838199" y="3376686"/>
          <a:ext cx="10515601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57955">
                  <a:extLst>
                    <a:ext uri="{9D8B030D-6E8A-4147-A177-3AD203B41FA5}">
                      <a16:colId xmlns:a16="http://schemas.microsoft.com/office/drawing/2014/main" val="2390555754"/>
                    </a:ext>
                  </a:extLst>
                </a:gridCol>
                <a:gridCol w="6957646">
                  <a:extLst>
                    <a:ext uri="{9D8B030D-6E8A-4147-A177-3AD203B41FA5}">
                      <a16:colId xmlns:a16="http://schemas.microsoft.com/office/drawing/2014/main" val="36560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фич: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=COUNTIF(Checklist!B2:B, "&lt;&gt;")</a:t>
                      </a:r>
                      <a:endParaRPr lang="ru-RU" sz="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Прогресс: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=(B1 - COUNTIF(Checklist!E2:E, "</a:t>
                      </a:r>
                      <a:r>
                        <a:rPr lang="ru-RU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В процессе"))/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B1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успешно пройденного: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=COUNTIF(Checklist!E2:E,"Pass")/B1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82683"/>
                  </a:ext>
                </a:extLst>
              </a:tr>
            </a:tbl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3480288" y="4586361"/>
            <a:ext cx="5231422" cy="128258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COUNTIF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 количество элементов, удовлетворяющих условию.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Публикация результатов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8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 помощью «</a:t>
            </a:r>
            <a:r>
              <a:rPr lang="en-US" sz="2000" dirty="0"/>
              <a:t>File | Publish to the web</a:t>
            </a:r>
            <a:r>
              <a:rPr lang="ru-RU" sz="2000" dirty="0"/>
              <a:t>…» можно выложить документ или его часть в интернет в виде веб страницы: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83" y="2654961"/>
            <a:ext cx="4097217" cy="3752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48867"/>
            <a:ext cx="4871920" cy="2362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35" y="3449977"/>
            <a:ext cx="1410433" cy="7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Прогресс выполнения теста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75074" cy="43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выполнения тестов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44675" cy="37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Очистка результатов тестирования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521262"/>
            <a:ext cx="8822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После того, как все необходимые результаты тестирования сохранены,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можно очистить колонку «Результат» для повторного использования: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11" y="2228553"/>
            <a:ext cx="4939177" cy="39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08" y="382710"/>
            <a:ext cx="10515600" cy="1325563"/>
          </a:xfrm>
        </p:spPr>
        <p:txBody>
          <a:bodyPr/>
          <a:lstStyle/>
          <a:p>
            <a:r>
              <a:rPr lang="ru-RU" dirty="0"/>
              <a:t>Синхронизация с баг-трекером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5" y="2172187"/>
            <a:ext cx="11020425" cy="2695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7508" y="1710522"/>
            <a:ext cx="5862759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Скрипт, получающий статус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issue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Jira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421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себе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Виталий Киселев</a:t>
            </a: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Ведущий тестировщик в </a:t>
            </a:r>
            <a:r>
              <a:rPr lang="en-US" dirty="0">
                <a:cs typeface="Arial" panose="020B0604020202020204" pitchFamily="34" charset="0"/>
              </a:rPr>
              <a:t>SmartBear Software</a:t>
            </a: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  <a:hlinkClick r:id="rId2"/>
              </a:rPr>
              <a:t>vitaly.kiselev@smartbear.com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Участвую в проектах: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	SoapUI		 LoadComplete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	TestComplete	 QAComplete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55" y="4376714"/>
            <a:ext cx="529609" cy="470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72" y="4377543"/>
            <a:ext cx="529609" cy="469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05" y="4911469"/>
            <a:ext cx="461197" cy="44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86" y="4915305"/>
            <a:ext cx="438785" cy="4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ответы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34" y="1690688"/>
            <a:ext cx="4117731" cy="41177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690688"/>
            <a:ext cx="290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Шаблон документа:</a:t>
            </a:r>
          </a:p>
          <a:p>
            <a:r>
              <a:rPr lang="en-GB" sz="2400" u="sng" dirty="0">
                <a:solidFill>
                  <a:schemeClr val="accent1"/>
                </a:solidFill>
              </a:rPr>
              <a:t>http://bit.ly/2tIpqKS</a:t>
            </a:r>
          </a:p>
        </p:txBody>
      </p:sp>
    </p:spTree>
    <p:extLst>
      <p:ext uri="{BB962C8B-B14F-4D97-AF65-F5344CB8AC3E}">
        <p14:creationId xmlns:p14="http://schemas.microsoft.com/office/powerpoint/2010/main" val="407789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en-US" dirty="0"/>
              <a:t>Google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475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Низкая стоимость.</a:t>
            </a:r>
            <a:endParaRPr lang="en-US" dirty="0"/>
          </a:p>
          <a:p>
            <a:r>
              <a:rPr lang="ru-RU" dirty="0"/>
              <a:t>Простое и прозрачное администрирование доступа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бщедоступность и </a:t>
            </a:r>
            <a:r>
              <a:rPr lang="ru-RU" dirty="0"/>
              <a:t>известность.</a:t>
            </a:r>
          </a:p>
          <a:p>
            <a:r>
              <a:rPr lang="ru-RU" dirty="0"/>
              <a:t>Возможность использования на любом устройстве.</a:t>
            </a:r>
          </a:p>
          <a:p>
            <a:r>
              <a:rPr lang="ru-RU" dirty="0"/>
              <a:t>Инфраструктура </a:t>
            </a:r>
            <a:r>
              <a:rPr lang="en-US" dirty="0"/>
              <a:t>Google </a:t>
            </a:r>
            <a:r>
              <a:rPr lang="ru-RU" dirty="0"/>
              <a:t>уже используется.</a:t>
            </a:r>
            <a:endParaRPr lang="en-US" dirty="0"/>
          </a:p>
          <a:p>
            <a:r>
              <a:rPr lang="ru-RU" dirty="0"/>
              <a:t>Минимальные знания </a:t>
            </a:r>
            <a:r>
              <a:rPr lang="en-US" dirty="0"/>
              <a:t>JavaScript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Гибкость в представлении данных.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958" y="4668333"/>
            <a:ext cx="431482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179" y="3339559"/>
            <a:ext cx="1170842" cy="1541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708" y="3161850"/>
            <a:ext cx="1743075" cy="611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708" y="3843897"/>
            <a:ext cx="1743075" cy="61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4344" y="2686993"/>
            <a:ext cx="1782840" cy="443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692" y="4438096"/>
            <a:ext cx="1917856" cy="437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708" y="1829442"/>
            <a:ext cx="1375996" cy="82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4708" y="1225665"/>
            <a:ext cx="1712476" cy="4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Тестовое приложение</a:t>
            </a:r>
            <a:r>
              <a:rPr lang="en-US" sz="3600" dirty="0"/>
              <a:t> </a:t>
            </a:r>
            <a:r>
              <a:rPr lang="ru-RU" sz="3600" dirty="0"/>
              <a:t>и список </a:t>
            </a:r>
            <a:r>
              <a:rPr lang="en-US" sz="3600" dirty="0"/>
              <a:t>test case`</a:t>
            </a:r>
            <a:r>
              <a:rPr lang="ru-RU" sz="3600" dirty="0"/>
              <a:t>ов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4048124"/>
            <a:ext cx="1091565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82" y="1578922"/>
            <a:ext cx="3841505" cy="2296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609" y="1956399"/>
            <a:ext cx="1170842" cy="1541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981" y="2358687"/>
            <a:ext cx="1410433" cy="7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Колонка «Тестировщик»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27" y="1491764"/>
            <a:ext cx="2300126" cy="2327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388" y="2655278"/>
            <a:ext cx="6012611" cy="2154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3941300"/>
            <a:ext cx="3165230" cy="2266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180" y="3346154"/>
            <a:ext cx="1410433" cy="7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3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Колонка «Сценарии»: ограничение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Тестовые сценарии лучше хранить в отдельных документах, чтобы в будущем не столкнуться с ограничением на количество ячеек в одном документе: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75" y="3306107"/>
            <a:ext cx="7626450" cy="2314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77" y="4681951"/>
            <a:ext cx="2780578" cy="6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Тестовые сценарии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300547" cy="2212548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8374673" y="1690688"/>
            <a:ext cx="3215053" cy="201592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=COUNTA(A2:A)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посчитает количество сценариев.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4104400"/>
            <a:ext cx="10515600" cy="9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Диалог «</a:t>
            </a:r>
            <a:r>
              <a:rPr lang="en-US" sz="2000" dirty="0"/>
              <a:t>Format | Number | More Formats | </a:t>
            </a:r>
            <a:r>
              <a:rPr lang="en-US" sz="2000"/>
              <a:t>Custom </a:t>
            </a:r>
            <a:r>
              <a:rPr lang="en-US" sz="2000" smtClean="0"/>
              <a:t>number </a:t>
            </a:r>
            <a:r>
              <a:rPr lang="en-US" sz="2000" dirty="0"/>
              <a:t>formats…</a:t>
            </a:r>
            <a:r>
              <a:rPr lang="ru-RU" sz="2000" dirty="0"/>
              <a:t>» превратит цифру в заголовок столбца: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135" y="5292383"/>
            <a:ext cx="2799619" cy="361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89752"/>
            <a:ext cx="4788877" cy="149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889" y="5094952"/>
            <a:ext cx="1410433" cy="7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Тестовые сценарии: автоматические нотификации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8672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Скрипт, отправляющий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email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в случае нахождения ошибок: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18" y="2152353"/>
            <a:ext cx="5509516" cy="39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Тестовые сценарии: статистика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29554" cy="697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 скрытой вкладке автоматически подсчитывается текущая статистика: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C772-A015-4295-8CF6-BC51A31EDEE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1" y="3224206"/>
            <a:ext cx="6890238" cy="20727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Подсчёт прошедших и непрошедших тестов: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=ARRAYFORMULA(SUM(IF(Scenarios!C2:C="Pass",1,0)))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=ARRAYFORMULA(SUM(IF(Scenarios!C2:C="Fail",1,0)))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000" dirty="0">
                <a:cs typeface="Courier New" panose="02070309020205020404" pitchFamily="49" charset="0"/>
              </a:rPr>
              <a:t>Подсчёт прогресса: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=(B1+B2)/Scenarios!A1</a:t>
            </a: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                 </a:t>
            </a:r>
            <a:r>
              <a:rPr lang="ru-RU" sz="2000" dirty="0">
                <a:cs typeface="Courier New" panose="02070309020205020404" pitchFamily="49" charset="0"/>
              </a:rPr>
              <a:t>Результат: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=IF(B2=0,"Pass","Fail")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252" y="1690688"/>
            <a:ext cx="1647825" cy="1285875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7924801" y="3224206"/>
            <a:ext cx="3428999" cy="215668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Сочетание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ru-RU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позволяет посчитать количество.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3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507</Words>
  <Application>Microsoft Office PowerPoint</Application>
  <PresentationFormat>Widescreen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Courier New</vt:lpstr>
      <vt:lpstr>Open Sans</vt:lpstr>
      <vt:lpstr>Times New Roman</vt:lpstr>
      <vt:lpstr>Office Theme</vt:lpstr>
      <vt:lpstr>Использование Google Sheets для хранения и работы с test case`ами</vt:lpstr>
      <vt:lpstr>О себе</vt:lpstr>
      <vt:lpstr>Почему Google Sheets</vt:lpstr>
      <vt:lpstr>Тестовое приложение и список test case`ов</vt:lpstr>
      <vt:lpstr>Колонка «Тестировщик»</vt:lpstr>
      <vt:lpstr>Колонка «Сценарии»: ограничение</vt:lpstr>
      <vt:lpstr>Тестовые сценарии</vt:lpstr>
      <vt:lpstr>Тестовые сценарии: автоматические нотификации</vt:lpstr>
      <vt:lpstr>Тестовые сценарии: статистика</vt:lpstr>
      <vt:lpstr>Колонка «Сценарии»: ссылка на документ</vt:lpstr>
      <vt:lpstr>Колонка «Результат»</vt:lpstr>
      <vt:lpstr>Колонка «Баги»</vt:lpstr>
      <vt:lpstr>Фильтрация данных</vt:lpstr>
      <vt:lpstr>Сводная статистика</vt:lpstr>
      <vt:lpstr>Публикация результатов</vt:lpstr>
      <vt:lpstr>Прогресс выполнения теста</vt:lpstr>
      <vt:lpstr>История выполнения тестов</vt:lpstr>
      <vt:lpstr>Очистка результатов тестирования</vt:lpstr>
      <vt:lpstr>Синхронизация с баг-трекером</vt:lpstr>
      <vt:lpstr>Вопросы и ответы</vt:lpstr>
    </vt:vector>
  </TitlesOfParts>
  <Company>AutomatedQA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  создать checklist с нуля  используя Google Sheets</dc:title>
  <dc:creator>Vitaly Kiselev</dc:creator>
  <cp:lastModifiedBy>Vitaly Kiselev</cp:lastModifiedBy>
  <cp:revision>126</cp:revision>
  <dcterms:created xsi:type="dcterms:W3CDTF">2018-01-26T13:39:28Z</dcterms:created>
  <dcterms:modified xsi:type="dcterms:W3CDTF">2018-05-18T14:08:36Z</dcterms:modified>
</cp:coreProperties>
</file>