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43.jpg" ContentType="image/pn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3" r:id="rId2"/>
    <p:sldId id="428" r:id="rId3"/>
    <p:sldId id="289" r:id="rId4"/>
    <p:sldId id="287" r:id="rId5"/>
    <p:sldId id="305" r:id="rId6"/>
    <p:sldId id="415" r:id="rId7"/>
    <p:sldId id="336" r:id="rId8"/>
    <p:sldId id="417" r:id="rId9"/>
    <p:sldId id="416" r:id="rId10"/>
    <p:sldId id="338" r:id="rId11"/>
    <p:sldId id="313" r:id="rId12"/>
    <p:sldId id="404" r:id="rId13"/>
    <p:sldId id="293" r:id="rId14"/>
    <p:sldId id="311" r:id="rId15"/>
    <p:sldId id="312" r:id="rId16"/>
    <p:sldId id="427" r:id="rId17"/>
    <p:sldId id="330" r:id="rId18"/>
    <p:sldId id="419" r:id="rId19"/>
    <p:sldId id="325" r:id="rId20"/>
    <p:sldId id="290" r:id="rId21"/>
    <p:sldId id="314" r:id="rId22"/>
    <p:sldId id="327" r:id="rId23"/>
    <p:sldId id="426" r:id="rId24"/>
    <p:sldId id="420" r:id="rId25"/>
    <p:sldId id="421" r:id="rId26"/>
    <p:sldId id="425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009"/>
    <a:srgbClr val="C00000"/>
    <a:srgbClr val="FFFF66"/>
    <a:srgbClr val="E24526"/>
    <a:srgbClr val="5EBB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63098" autoAdjust="0"/>
  </p:normalViewPr>
  <p:slideViewPr>
    <p:cSldViewPr snapToGrid="0">
      <p:cViewPr varScale="1">
        <p:scale>
          <a:sx n="54" d="100"/>
          <a:sy n="54" d="100"/>
        </p:scale>
        <p:origin x="739" y="53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75E8C-D3DC-43E8-ABBE-6F158FE9110E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6F031-5B35-4903-A106-F53317E045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02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 </a:t>
            </a:r>
            <a:r>
              <a:rPr lang="cs-CZ" dirty="0" err="1"/>
              <a:t>would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to </a:t>
            </a:r>
            <a:r>
              <a:rPr lang="cs-CZ" dirty="0" err="1"/>
              <a:t>ask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to </a:t>
            </a:r>
            <a:r>
              <a:rPr lang="cs-CZ" dirty="0" err="1"/>
              <a:t>stand</a:t>
            </a:r>
            <a:r>
              <a:rPr lang="cs-CZ" dirty="0"/>
              <a:t> up and </a:t>
            </a:r>
            <a:r>
              <a:rPr lang="cs-CZ" dirty="0" err="1"/>
              <a:t>stand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on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 leg. </a:t>
            </a:r>
            <a:br>
              <a:rPr lang="cs-CZ" dirty="0"/>
            </a:br>
            <a:r>
              <a:rPr lang="cs-CZ" dirty="0" err="1"/>
              <a:t>Now</a:t>
            </a:r>
            <a:r>
              <a:rPr lang="cs-CZ" dirty="0"/>
              <a:t>, point on </a:t>
            </a:r>
            <a:r>
              <a:rPr lang="cs-CZ" dirty="0" err="1"/>
              <a:t>me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 hand. </a:t>
            </a:r>
            <a:br>
              <a:rPr lang="cs-CZ" dirty="0"/>
            </a:br>
            <a:r>
              <a:rPr lang="cs-CZ" dirty="0" err="1"/>
              <a:t>Now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 hand, make </a:t>
            </a:r>
            <a:r>
              <a:rPr lang="cs-CZ" dirty="0" err="1"/>
              <a:t>circles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</a:t>
            </a:r>
            <a:r>
              <a:rPr lang="cs-CZ" dirty="0"/>
              <a:t> </a:t>
            </a:r>
            <a:r>
              <a:rPr lang="cs-CZ" dirty="0" err="1"/>
              <a:t>direction</a:t>
            </a:r>
            <a:r>
              <a:rPr lang="cs-CZ" dirty="0"/>
              <a:t>. </a:t>
            </a:r>
            <a:r>
              <a:rPr lang="cs-CZ" dirty="0" err="1"/>
              <a:t>Like</a:t>
            </a:r>
            <a:r>
              <a:rPr lang="cs-CZ" dirty="0"/>
              <a:t> a </a:t>
            </a:r>
            <a:r>
              <a:rPr lang="cs-CZ" dirty="0" err="1"/>
              <a:t>clock</a:t>
            </a:r>
            <a:r>
              <a:rPr lang="cs-CZ" dirty="0"/>
              <a:t>. </a:t>
            </a:r>
          </a:p>
          <a:p>
            <a:r>
              <a:rPr lang="cs-CZ" dirty="0"/>
              <a:t>It </a:t>
            </a:r>
            <a:r>
              <a:rPr lang="cs-CZ" dirty="0" err="1"/>
              <a:t>means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left</a:t>
            </a:r>
            <a:r>
              <a:rPr lang="cs-CZ" dirty="0"/>
              <a:t> – </a:t>
            </a:r>
            <a:r>
              <a:rPr lang="cs-CZ" dirty="0" err="1"/>
              <a:t>difficult</a:t>
            </a:r>
            <a:r>
              <a:rPr lang="cs-CZ" dirty="0"/>
              <a:t>, </a:t>
            </a:r>
            <a:r>
              <a:rPr lang="cs-CZ" dirty="0" err="1"/>
              <a:t>right</a:t>
            </a:r>
            <a:r>
              <a:rPr lang="cs-CZ" dirty="0"/>
              <a:t>?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because</a:t>
            </a:r>
            <a:r>
              <a:rPr lang="cs-CZ" dirty="0"/>
              <a:t> </a:t>
            </a:r>
            <a:r>
              <a:rPr lang="cs-CZ" dirty="0" err="1"/>
              <a:t>every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part </a:t>
            </a:r>
            <a:r>
              <a:rPr lang="cs-CZ" dirty="0" err="1"/>
              <a:t>of</a:t>
            </a:r>
            <a:r>
              <a:rPr lang="cs-CZ" dirty="0"/>
              <a:t> brain </a:t>
            </a:r>
            <a:r>
              <a:rPr lang="cs-CZ" dirty="0" err="1"/>
              <a:t>operates</a:t>
            </a:r>
            <a:r>
              <a:rPr lang="cs-CZ" dirty="0"/>
              <a:t> a </a:t>
            </a:r>
            <a:r>
              <a:rPr lang="cs-CZ" dirty="0" err="1"/>
              <a:t>differently</a:t>
            </a:r>
            <a:r>
              <a:rPr lang="cs-CZ" dirty="0"/>
              <a:t> and </a:t>
            </a:r>
            <a:r>
              <a:rPr lang="cs-CZ" dirty="0" err="1"/>
              <a:t>thats</a:t>
            </a:r>
            <a:r>
              <a:rPr lang="cs-CZ" dirty="0"/>
              <a:t> </a:t>
            </a:r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 so </a:t>
            </a:r>
            <a:r>
              <a:rPr lang="cs-CZ" dirty="0" err="1"/>
              <a:t>difficult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us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/>
              <a:t>And </a:t>
            </a:r>
            <a:r>
              <a:rPr lang="cs-CZ" dirty="0" err="1"/>
              <a:t>now</a:t>
            </a:r>
            <a:r>
              <a:rPr lang="cs-CZ" dirty="0"/>
              <a:t>,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really</a:t>
            </a:r>
            <a:r>
              <a:rPr lang="cs-CZ" dirty="0"/>
              <a:t> </a:t>
            </a:r>
            <a:r>
              <a:rPr lang="cs-CZ" dirty="0" err="1"/>
              <a:t>sorry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a </a:t>
            </a:r>
            <a:r>
              <a:rPr lang="cs-CZ" dirty="0" err="1"/>
              <a:t>dissapointment</a:t>
            </a:r>
            <a:r>
              <a:rPr lang="cs-CZ" dirty="0"/>
              <a:t>, but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task</a:t>
            </a:r>
            <a:r>
              <a:rPr lang="cs-CZ" dirty="0"/>
              <a:t> </a:t>
            </a:r>
            <a:r>
              <a:rPr lang="cs-CZ" dirty="0" err="1"/>
              <a:t>doesnt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any </a:t>
            </a:r>
            <a:r>
              <a:rPr lang="cs-CZ" dirty="0" err="1"/>
              <a:t>connection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my </a:t>
            </a:r>
            <a:r>
              <a:rPr lang="cs-CZ" dirty="0" err="1"/>
              <a:t>presentation</a:t>
            </a:r>
            <a:r>
              <a:rPr lang="cs-CZ" dirty="0"/>
              <a:t> – I just </a:t>
            </a:r>
            <a:r>
              <a:rPr lang="cs-CZ" dirty="0" err="1"/>
              <a:t>wanted</a:t>
            </a:r>
            <a:r>
              <a:rPr lang="cs-CZ" dirty="0"/>
              <a:t> to </a:t>
            </a:r>
            <a:r>
              <a:rPr lang="cs-CZ" dirty="0" err="1"/>
              <a:t>see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motivated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are to </a:t>
            </a:r>
            <a:r>
              <a:rPr lang="cs-CZ" dirty="0" err="1"/>
              <a:t>hear</a:t>
            </a:r>
            <a:r>
              <a:rPr lang="cs-CZ" dirty="0"/>
              <a:t> </a:t>
            </a:r>
            <a:r>
              <a:rPr lang="cs-CZ" dirty="0" err="1"/>
              <a:t>me</a:t>
            </a:r>
            <a:r>
              <a:rPr lang="cs-CZ" dirty="0"/>
              <a:t> talk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4801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2038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list to a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candidate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No!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start to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wait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firstly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 BENEFITS THEY REALLY WANT</a:t>
            </a:r>
          </a:p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many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pick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big variety – but I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guess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most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interesting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….</a:t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aware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except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extremes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nothing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such, in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probably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Everyone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everything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everyone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approach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things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983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409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my talk I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switch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team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push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 lead. </a:t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switch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sometimes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cmon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 lead, do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980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3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016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brings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society.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F2F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meetings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lead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schedule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calendar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boss,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schedule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proactive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371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0577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94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 and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Or go and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passion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7445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Demotivates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in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job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492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key</a:t>
            </a:r>
            <a:r>
              <a:rPr lang="cs-CZ" dirty="0"/>
              <a:t> </a:t>
            </a:r>
            <a:r>
              <a:rPr lang="cs-CZ" dirty="0" err="1"/>
              <a:t>message</a:t>
            </a:r>
            <a:r>
              <a:rPr lang="cs-CZ" dirty="0"/>
              <a:t> – </a:t>
            </a:r>
            <a:r>
              <a:rPr lang="cs-CZ" dirty="0" err="1"/>
              <a:t>provide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relevant</a:t>
            </a:r>
            <a:r>
              <a:rPr lang="cs-CZ" dirty="0"/>
              <a:t> </a:t>
            </a:r>
            <a:r>
              <a:rPr lang="cs-CZ" dirty="0" err="1"/>
              <a:t>trainings</a:t>
            </a:r>
            <a:r>
              <a:rPr lang="cs-CZ" dirty="0"/>
              <a:t>. Not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trainings</a:t>
            </a:r>
            <a:r>
              <a:rPr lang="cs-CZ" dirty="0"/>
              <a:t>, but these </a:t>
            </a:r>
            <a:r>
              <a:rPr lang="cs-CZ" dirty="0" err="1"/>
              <a:t>which</a:t>
            </a:r>
            <a:r>
              <a:rPr lang="cs-CZ" dirty="0"/>
              <a:t> are </a:t>
            </a:r>
            <a:r>
              <a:rPr lang="cs-CZ" dirty="0" err="1"/>
              <a:t>highly</a:t>
            </a:r>
            <a:r>
              <a:rPr lang="cs-CZ" dirty="0"/>
              <a:t> </a:t>
            </a:r>
            <a:r>
              <a:rPr lang="cs-CZ" dirty="0" err="1"/>
              <a:t>important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! </a:t>
            </a:r>
            <a:br>
              <a:rPr lang="cs-CZ" dirty="0"/>
            </a:b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dont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</a:t>
            </a:r>
            <a:r>
              <a:rPr lang="cs-CZ" dirty="0" err="1"/>
              <a:t>Micromanagers</a:t>
            </a:r>
            <a:r>
              <a:rPr lang="cs-CZ" dirty="0"/>
              <a:t>.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</a:t>
            </a:r>
            <a:r>
              <a:rPr lang="cs-CZ" dirty="0" err="1"/>
              <a:t>competent</a:t>
            </a:r>
            <a:r>
              <a:rPr lang="cs-CZ" dirty="0"/>
              <a:t> in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jobs</a:t>
            </a:r>
            <a:r>
              <a:rPr lang="cs-CZ" dirty="0"/>
              <a:t> and </a:t>
            </a:r>
            <a:r>
              <a:rPr lang="cs-CZ" dirty="0" err="1"/>
              <a:t>tasks</a:t>
            </a:r>
            <a:r>
              <a:rPr lang="cs-CZ" dirty="0"/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88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Raise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hand,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certification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probably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most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ISTQB. </a:t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7311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milion rubls.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motivate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person,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doesnt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motivated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Always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managers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I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  many F2F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he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just fine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fucking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353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inside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something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ahead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No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motivate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It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him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team,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afterwards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hero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it!</a:t>
            </a:r>
            <a:b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855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981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41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worldwide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goal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to </a:t>
            </a:r>
            <a:r>
              <a:rPr lang="cs-CZ" dirty="0" err="1"/>
              <a:t>conclude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people</a:t>
            </a:r>
            <a:r>
              <a:rPr lang="cs-CZ" dirty="0"/>
              <a:t> in software testing are </a:t>
            </a:r>
            <a:r>
              <a:rPr lang="cs-CZ" dirty="0" err="1"/>
              <a:t>motivated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demotivated</a:t>
            </a:r>
            <a:r>
              <a:rPr lang="cs-CZ" dirty="0"/>
              <a:t> to do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job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 err="1"/>
              <a:t>The</a:t>
            </a:r>
            <a:r>
              <a:rPr lang="cs-CZ" dirty="0"/>
              <a:t> sentence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exactly</a:t>
            </a:r>
            <a:r>
              <a:rPr lang="cs-CZ" dirty="0"/>
              <a:t>: T </a:t>
            </a:r>
            <a:r>
              <a:rPr lang="cs-CZ" dirty="0" err="1"/>
              <a:t>am</a:t>
            </a:r>
            <a:r>
              <a:rPr lang="cs-CZ" dirty="0"/>
              <a:t> </a:t>
            </a:r>
            <a:r>
              <a:rPr lang="cs-CZ" dirty="0" err="1"/>
              <a:t>highly</a:t>
            </a:r>
            <a:r>
              <a:rPr lang="cs-CZ" dirty="0"/>
              <a:t> </a:t>
            </a:r>
            <a:r>
              <a:rPr lang="cs-CZ" dirty="0" err="1"/>
              <a:t>motivated</a:t>
            </a:r>
            <a:r>
              <a:rPr lang="cs-CZ" dirty="0"/>
              <a:t> to do my </a:t>
            </a:r>
            <a:r>
              <a:rPr lang="cs-CZ" dirty="0" err="1"/>
              <a:t>job</a:t>
            </a:r>
            <a:r>
              <a:rPr lang="cs-CZ" dirty="0"/>
              <a:t> in testing. </a:t>
            </a:r>
            <a:r>
              <a:rPr lang="cs-CZ" dirty="0" err="1"/>
              <a:t>Agree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disagree</a:t>
            </a:r>
            <a:r>
              <a:rPr lang="cs-CZ" dirty="0"/>
              <a:t>. </a:t>
            </a:r>
            <a:br>
              <a:rPr lang="cs-CZ" dirty="0"/>
            </a:br>
            <a:r>
              <a:rPr lang="en-GB" dirty="0"/>
              <a:t>Eve</a:t>
            </a:r>
            <a:r>
              <a:rPr lang="cs-CZ" dirty="0" err="1"/>
              <a:t>rything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a </a:t>
            </a:r>
            <a:r>
              <a:rPr lang="cs-CZ" dirty="0" err="1"/>
              <a:t>onr</a:t>
            </a:r>
            <a:r>
              <a:rPr lang="cs-CZ" dirty="0"/>
              <a:t> </a:t>
            </a:r>
            <a:r>
              <a:rPr lang="cs-CZ" dirty="0" err="1"/>
              <a:t>msin</a:t>
            </a:r>
            <a:r>
              <a:rPr lang="cs-CZ" dirty="0"/>
              <a:t> </a:t>
            </a:r>
            <a:r>
              <a:rPr lang="cs-CZ" dirty="0" err="1"/>
              <a:t>goal</a:t>
            </a:r>
            <a:r>
              <a:rPr lang="cs-CZ" dirty="0"/>
              <a:t> – to </a:t>
            </a:r>
            <a:r>
              <a:rPr lang="cs-CZ" dirty="0" err="1"/>
              <a:t>confirm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denied</a:t>
            </a:r>
            <a:r>
              <a:rPr lang="cs-CZ" dirty="0"/>
              <a:t> a sentence -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470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530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Its</a:t>
            </a:r>
            <a:r>
              <a:rPr lang="cs-CZ" dirty="0"/>
              <a:t> a long </a:t>
            </a:r>
            <a:r>
              <a:rPr lang="cs-CZ" dirty="0" err="1"/>
              <a:t>long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ago 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money</a:t>
            </a:r>
            <a:r>
              <a:rPr lang="cs-CZ" dirty="0"/>
              <a:t> – </a:t>
            </a:r>
            <a:r>
              <a:rPr lang="cs-CZ" dirty="0" err="1"/>
              <a:t>here</a:t>
            </a:r>
            <a:r>
              <a:rPr lang="cs-CZ" dirty="0"/>
              <a:t> a </a:t>
            </a:r>
            <a:r>
              <a:rPr lang="cs-CZ" dirty="0" err="1"/>
              <a:t>carrot</a:t>
            </a:r>
            <a:r>
              <a:rPr lang="cs-CZ" dirty="0"/>
              <a:t> –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motivation</a:t>
            </a:r>
            <a:r>
              <a:rPr lang="cs-CZ" dirty="0"/>
              <a:t> source. </a:t>
            </a:r>
            <a:br>
              <a:rPr lang="cs-CZ" dirty="0"/>
            </a:br>
            <a:r>
              <a:rPr lang="cs-CZ" dirty="0" err="1"/>
              <a:t>Right</a:t>
            </a:r>
            <a:r>
              <a:rPr lang="cs-CZ" dirty="0"/>
              <a:t> </a:t>
            </a:r>
            <a:r>
              <a:rPr lang="cs-CZ" dirty="0" err="1"/>
              <a:t>now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are far more </a:t>
            </a:r>
            <a:r>
              <a:rPr lang="cs-CZ" dirty="0" err="1"/>
              <a:t>demanding</a:t>
            </a:r>
            <a:r>
              <a:rPr lang="cs-CZ" dirty="0"/>
              <a:t>,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more –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a </a:t>
            </a:r>
            <a:r>
              <a:rPr lang="cs-CZ" dirty="0" err="1"/>
              <a:t>carrot</a:t>
            </a:r>
            <a:r>
              <a:rPr lang="cs-CZ" dirty="0"/>
              <a:t> </a:t>
            </a:r>
            <a:r>
              <a:rPr lang="cs-CZ" dirty="0" err="1"/>
              <a:t>cake</a:t>
            </a:r>
            <a:r>
              <a:rPr lang="cs-CZ" dirty="0"/>
              <a:t>,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layers</a:t>
            </a:r>
            <a:r>
              <a:rPr lang="cs-CZ" dirty="0"/>
              <a:t>,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everything</a:t>
            </a:r>
            <a:r>
              <a:rPr lang="cs-CZ" dirty="0"/>
              <a:t>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actually</a:t>
            </a:r>
            <a:r>
              <a:rPr lang="cs-CZ" dirty="0"/>
              <a:t> </a:t>
            </a:r>
            <a:r>
              <a:rPr lang="cs-CZ" dirty="0" err="1"/>
              <a:t>carrots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offer</a:t>
            </a:r>
            <a:r>
              <a:rPr lang="cs-CZ" dirty="0"/>
              <a:t>. </a:t>
            </a:r>
            <a:br>
              <a:rPr lang="cs-CZ" dirty="0"/>
            </a:br>
            <a:r>
              <a:rPr lang="cs-CZ" dirty="0"/>
              <a:t>Or </a:t>
            </a:r>
            <a:r>
              <a:rPr lang="cs-CZ" dirty="0" err="1"/>
              <a:t>better</a:t>
            </a:r>
            <a:r>
              <a:rPr lang="cs-CZ" dirty="0"/>
              <a:t> </a:t>
            </a:r>
            <a:r>
              <a:rPr lang="cs-CZ" dirty="0" err="1"/>
              <a:t>said</a:t>
            </a:r>
            <a:r>
              <a:rPr lang="cs-CZ" dirty="0"/>
              <a:t>,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are ok </a:t>
            </a:r>
            <a:r>
              <a:rPr lang="cs-CZ" dirty="0" err="1"/>
              <a:t>with</a:t>
            </a:r>
            <a:r>
              <a:rPr lang="cs-CZ" dirty="0"/>
              <a:t> a </a:t>
            </a:r>
            <a:r>
              <a:rPr lang="cs-CZ" dirty="0" err="1"/>
              <a:t>salary</a:t>
            </a:r>
            <a:r>
              <a:rPr lang="cs-CZ" dirty="0"/>
              <a:t>, </a:t>
            </a:r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more. </a:t>
            </a:r>
            <a:br>
              <a:rPr lang="cs-CZ" dirty="0"/>
            </a:br>
            <a:r>
              <a:rPr lang="cs-CZ" dirty="0" err="1"/>
              <a:t>There</a:t>
            </a:r>
            <a:r>
              <a:rPr lang="cs-CZ" dirty="0"/>
              <a:t> are a lot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motivational</a:t>
            </a:r>
            <a:r>
              <a:rPr lang="cs-CZ" dirty="0"/>
              <a:t> </a:t>
            </a:r>
            <a:r>
              <a:rPr lang="cs-CZ" dirty="0" err="1"/>
              <a:t>theories</a:t>
            </a:r>
            <a:r>
              <a:rPr lang="cs-CZ" dirty="0"/>
              <a:t> and I </a:t>
            </a:r>
            <a:r>
              <a:rPr lang="cs-CZ" dirty="0" err="1"/>
              <a:t>would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to </a:t>
            </a:r>
            <a:r>
              <a:rPr lang="cs-CZ" dirty="0" err="1"/>
              <a:t>focus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important</a:t>
            </a:r>
            <a:r>
              <a:rPr lang="cs-CZ" dirty="0"/>
              <a:t> </a:t>
            </a:r>
            <a:r>
              <a:rPr lang="cs-CZ" dirty="0" err="1"/>
              <a:t>ones</a:t>
            </a:r>
            <a:r>
              <a:rPr lang="cs-CZ" dirty="0"/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582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And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focus</a:t>
            </a:r>
            <a:r>
              <a:rPr lang="cs-CZ" dirty="0"/>
              <a:t> on </a:t>
            </a:r>
            <a:r>
              <a:rPr lang="cs-CZ" dirty="0" err="1"/>
              <a:t>newbies</a:t>
            </a:r>
            <a:r>
              <a:rPr lang="cs-CZ" dirty="0"/>
              <a:t>, on </a:t>
            </a:r>
            <a:r>
              <a:rPr lang="cs-CZ" dirty="0" err="1"/>
              <a:t>seniors</a:t>
            </a:r>
            <a:r>
              <a:rPr lang="cs-CZ" dirty="0"/>
              <a:t> and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very end,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talk a lot and I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give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a </a:t>
            </a:r>
            <a:r>
              <a:rPr lang="cs-CZ" dirty="0" err="1"/>
              <a:t>solution</a:t>
            </a:r>
            <a:r>
              <a:rPr lang="cs-CZ" dirty="0"/>
              <a:t> to </a:t>
            </a:r>
            <a:r>
              <a:rPr lang="cs-CZ" dirty="0" err="1"/>
              <a:t>every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problem</a:t>
            </a:r>
            <a:r>
              <a:rPr lang="cs-CZ" dirty="0"/>
              <a:t>. </a:t>
            </a:r>
          </a:p>
          <a:p>
            <a:endParaRPr lang="cs-CZ" dirty="0"/>
          </a:p>
          <a:p>
            <a:r>
              <a:rPr lang="cs-CZ" dirty="0"/>
              <a:t>And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end I </a:t>
            </a:r>
            <a:r>
              <a:rPr lang="cs-CZ" dirty="0" err="1"/>
              <a:t>promise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leave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room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answer</a:t>
            </a:r>
            <a:r>
              <a:rPr lang="cs-CZ" dirty="0"/>
              <a:t> to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motivational</a:t>
            </a:r>
            <a:r>
              <a:rPr lang="cs-CZ" dirty="0"/>
              <a:t> </a:t>
            </a:r>
            <a:r>
              <a:rPr lang="cs-CZ" dirty="0" err="1"/>
              <a:t>problem</a:t>
            </a:r>
            <a:r>
              <a:rPr lang="cs-CZ" dirty="0"/>
              <a:t>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743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531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38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6F031-5B35-4903-A106-F53317E045F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54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387675-F866-4D06-A3DF-FD028BF10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52B77D-C249-47C6-AEA0-C9AC2BBA8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3FBDA3-01FD-43B3-84F7-095ED1CE2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287B-4493-416B-A4C3-797883AEC8DC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2430FB-02DA-4F34-BCDA-076E7CAB1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F05C2A-6650-406E-8F33-0E775A19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764C-0A69-4325-98C6-8AAC83C4E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013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C5699-B234-495C-A679-7FA5481F7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9C40D29-6DA4-4CB6-83FB-BF603DFD9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FBC8A1-E8E7-4617-9BA3-8DAC266F8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287B-4493-416B-A4C3-797883AEC8DC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E30D5B-DFA8-4D5D-AFA7-7773DF501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012AA8-3F16-404E-8CAA-A30507F9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764C-0A69-4325-98C6-8AAC83C4E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353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B3DB2A7-DDF5-4EC4-B033-AFB9668DD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333FC63-3FD8-423D-A041-72BA77644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A44293-E085-4001-B0E9-2A2347451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287B-4493-416B-A4C3-797883AEC8DC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B0D035-26DB-4EE4-B611-83CB8A962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D45823-4722-4A9D-9827-9C693DD8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764C-0A69-4325-98C6-8AAC83C4E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576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4BA468-6068-4D0A-B72D-452FACD7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B7D527-F22E-4932-9745-BF50B02CB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8D2C3A-7A06-4A6C-9FBA-8F8ABB37B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287B-4493-416B-A4C3-797883AEC8DC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1AF0FB-D594-4526-B9DC-341775286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4316F8-72E2-4F08-883C-5EE70D67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764C-0A69-4325-98C6-8AAC83C4E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880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2A2C1D-CB57-4BAC-B085-6D058FEF9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911B850-26F6-4161-B0F8-1F9BBF3C1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1E2156-F0AF-4382-B785-648CDF456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287B-4493-416B-A4C3-797883AEC8DC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BE6620-0437-47EF-9166-CB03875C7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9CD533-B454-45AA-8F9B-5EF2BF364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764C-0A69-4325-98C6-8AAC83C4E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62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71180-141D-4107-A5C6-3414278A4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9A41CD-EC66-4EC7-BDEF-B0C566E22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0E816DF-00E8-4466-9D79-1DA71E120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DF259D-2056-41E8-A72F-21C505AB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287B-4493-416B-A4C3-797883AEC8DC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73B5B4-02EA-4A05-B9C2-71EC4F66D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C2F6F0-B3E0-47E9-AF0B-6DFA7E263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764C-0A69-4325-98C6-8AAC83C4E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64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E89829-6285-42CE-AAD3-1D49A64F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1540A37-7990-49FB-9475-E78C5EACA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C8E9D5E-CF34-4327-916A-3A9FBE5A1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DE6A56C-3DB0-4BAB-838C-94A94F188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060F7DD-747C-4A79-AF3B-6E95C65D4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7A2374E-D03A-433A-BB1B-5E96112B0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287B-4493-416B-A4C3-797883AEC8DC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A074D52-62C2-4C35-9ED3-1F245095B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BC1513A-AB7F-43ED-9852-15F3460E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764C-0A69-4325-98C6-8AAC83C4E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99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193B16-AEEB-48A6-8947-7EE05C952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F7DE128-1D87-478C-900D-0CF77280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287B-4493-416B-A4C3-797883AEC8DC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A1EEA98-C54E-4CFA-ADB4-4869F9528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4608E85-EFF4-4C89-B035-265A68AE9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764C-0A69-4325-98C6-8AAC83C4E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46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14A6466-DCC0-41BD-8937-165D13349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287B-4493-416B-A4C3-797883AEC8DC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58B6D54-8798-4385-A152-D80FACB9C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34B0A31-E942-46A3-AD15-1A264B32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764C-0A69-4325-98C6-8AAC83C4E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60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1381E4-F828-4A74-BFC4-309A24CE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DF617A-41A1-4B13-BBFD-52B5E8B80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B6A23B3-FED6-43D0-9EDD-0FF38B60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C20AFC-8684-4A57-A9B4-CD565CE5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287B-4493-416B-A4C3-797883AEC8DC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924DF8-5227-4EDF-AE4B-84C534AD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59D44F0-FAD0-4D61-85A8-554B534B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764C-0A69-4325-98C6-8AAC83C4E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992AC-7740-4ED8-AFB0-57D2072E2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F28709F-F532-4C62-AD4F-5773F7244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F5D631F-76DC-4906-BACA-9BB42A0D1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858564-43BC-4035-A199-FD28943DB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287B-4493-416B-A4C3-797883AEC8DC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5FC1BD-CEEC-498C-82B9-7A45C41C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5FC0CA-0FA9-4D1B-A0DB-92021350D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764C-0A69-4325-98C6-8AAC83C4E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991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E311474-C939-42A0-9542-938DFF754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7738677-9F7F-491E-B767-94E48C117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C0FEDA-77E9-4452-830E-491AA7833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9287B-4493-416B-A4C3-797883AEC8DC}" type="datetimeFigureOut">
              <a:rPr lang="cs-CZ" smtClean="0"/>
              <a:t>14.11.2019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9B9F2F-9B95-4CC7-92B3-54C512AD5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F204FB-0736-4E7C-A9BC-09C5C4C3A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0764C-0A69-4325-98C6-8AAC83C4E4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6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gi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Relationship Id="rId9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4.gif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59.jpg"/><Relationship Id="rId5" Type="http://schemas.openxmlformats.org/officeDocument/2006/relationships/image" Target="../media/image23.png"/><Relationship Id="rId10" Type="http://schemas.openxmlformats.org/officeDocument/2006/relationships/image" Target="../media/image58.jpeg"/><Relationship Id="rId4" Type="http://schemas.openxmlformats.org/officeDocument/2006/relationships/image" Target="../media/image22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>
            <a:extLst>
              <a:ext uri="{FF2B5EF4-FFF2-40B4-BE49-F238E27FC236}">
                <a16:creationId xmlns:a16="http://schemas.microsoft.com/office/drawing/2014/main" id="{67F1304C-55BC-4439-A86A-726117E41896}"/>
              </a:ext>
            </a:extLst>
          </p:cNvPr>
          <p:cNvSpPr/>
          <p:nvPr/>
        </p:nvSpPr>
        <p:spPr>
          <a:xfrm>
            <a:off x="0" y="2331046"/>
            <a:ext cx="12192000" cy="1137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494C5917-0F1E-41FF-B189-63537B617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pic>
        <p:nvPicPr>
          <p:cNvPr id="3" name="Obrázek 2" descr="Obsah obrázku kreslení, stolička&#10;&#10;Popis byl vytvořen automaticky">
            <a:extLst>
              <a:ext uri="{FF2B5EF4-FFF2-40B4-BE49-F238E27FC236}">
                <a16:creationId xmlns:a16="http://schemas.microsoft.com/office/drawing/2014/main" id="{E2BBAA78-DB51-43C4-82A1-944E5F3A6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" y="1325880"/>
            <a:ext cx="5060607" cy="5163884"/>
          </a:xfrm>
          <a:prstGeom prst="rect">
            <a:avLst/>
          </a:prstGeom>
        </p:spPr>
      </p:pic>
      <p:sp>
        <p:nvSpPr>
          <p:cNvPr id="17" name="Řečová bublina: oválný bublinový popisek 16">
            <a:extLst>
              <a:ext uri="{FF2B5EF4-FFF2-40B4-BE49-F238E27FC236}">
                <a16:creationId xmlns:a16="http://schemas.microsoft.com/office/drawing/2014/main" id="{D12991B9-0D68-4ADF-8913-3131C84400F5}"/>
              </a:ext>
            </a:extLst>
          </p:cNvPr>
          <p:cNvSpPr/>
          <p:nvPr/>
        </p:nvSpPr>
        <p:spPr>
          <a:xfrm>
            <a:off x="6096000" y="368236"/>
            <a:ext cx="5060606" cy="3676485"/>
          </a:xfrm>
          <a:prstGeom prst="wedgeEllipseCallout">
            <a:avLst>
              <a:gd name="adj1" fmla="val -87735"/>
              <a:gd name="adj2" fmla="val 14465"/>
            </a:avLst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odnadpis 2">
            <a:extLst>
              <a:ext uri="{FF2B5EF4-FFF2-40B4-BE49-F238E27FC236}">
                <a16:creationId xmlns:a16="http://schemas.microsoft.com/office/drawing/2014/main" id="{2DFFE7C4-7C69-40DC-BCE7-775FF1C00EBD}"/>
              </a:ext>
            </a:extLst>
          </p:cNvPr>
          <p:cNvSpPr txBox="1">
            <a:spLocks/>
          </p:cNvSpPr>
          <p:nvPr/>
        </p:nvSpPr>
        <p:spPr>
          <a:xfrm>
            <a:off x="4193256" y="1207192"/>
            <a:ext cx="8866094" cy="1290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6800" b="1" dirty="0" err="1">
                <a:solidFill>
                  <a:schemeClr val="tx1"/>
                </a:solidFill>
              </a:rPr>
              <a:t>Motivation</a:t>
            </a:r>
            <a:r>
              <a:rPr lang="cs-CZ" sz="6800" b="1" dirty="0">
                <a:solidFill>
                  <a:schemeClr val="tx1"/>
                </a:solidFill>
              </a:rPr>
              <a:t> </a:t>
            </a:r>
            <a:br>
              <a:rPr lang="cs-CZ" sz="6800" b="1" dirty="0">
                <a:solidFill>
                  <a:schemeClr val="tx1"/>
                </a:solidFill>
              </a:rPr>
            </a:br>
            <a:r>
              <a:rPr lang="cs-CZ" sz="6800" b="1" dirty="0" err="1">
                <a:solidFill>
                  <a:schemeClr val="tx1"/>
                </a:solidFill>
              </a:rPr>
              <a:t>is</a:t>
            </a:r>
            <a:r>
              <a:rPr lang="cs-CZ" sz="6800" b="1" dirty="0">
                <a:solidFill>
                  <a:schemeClr val="tx1"/>
                </a:solidFill>
              </a:rPr>
              <a:t> </a:t>
            </a:r>
            <a:r>
              <a:rPr lang="cs-CZ" sz="6800" b="1" dirty="0" err="1">
                <a:solidFill>
                  <a:schemeClr val="tx1"/>
                </a:solidFill>
              </a:rPr>
              <a:t>bullshit</a:t>
            </a:r>
            <a:r>
              <a:rPr lang="cs-CZ" sz="6800" b="1" dirty="0">
                <a:solidFill>
                  <a:schemeClr val="tx1"/>
                </a:solidFill>
              </a:rPr>
              <a:t>.</a:t>
            </a:r>
            <a:endParaRPr lang="en-GB" sz="6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45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>
            <a:extLst>
              <a:ext uri="{FF2B5EF4-FFF2-40B4-BE49-F238E27FC236}">
                <a16:creationId xmlns:a16="http://schemas.microsoft.com/office/drawing/2014/main" id="{46AF9F0D-394B-4E45-AFB7-877F5666E28E}"/>
              </a:ext>
            </a:extLst>
          </p:cNvPr>
          <p:cNvSpPr/>
          <p:nvPr/>
        </p:nvSpPr>
        <p:spPr>
          <a:xfrm>
            <a:off x="-4606" y="3428996"/>
            <a:ext cx="6096003" cy="3547990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54EA00A9-3ED2-4743-9FA8-4CB5607D339F}"/>
              </a:ext>
            </a:extLst>
          </p:cNvPr>
          <p:cNvSpPr/>
          <p:nvPr/>
        </p:nvSpPr>
        <p:spPr>
          <a:xfrm>
            <a:off x="6095986" y="0"/>
            <a:ext cx="6096000" cy="3429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3B13E511-B1C6-46EF-8713-82FCD263797D}"/>
              </a:ext>
            </a:extLst>
          </p:cNvPr>
          <p:cNvSpPr/>
          <p:nvPr/>
        </p:nvSpPr>
        <p:spPr>
          <a:xfrm>
            <a:off x="6091397" y="3428996"/>
            <a:ext cx="6096001" cy="3488495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434FA174-0842-480D-BE4D-F0596ABC936A}"/>
              </a:ext>
            </a:extLst>
          </p:cNvPr>
          <p:cNvSpPr/>
          <p:nvPr/>
        </p:nvSpPr>
        <p:spPr>
          <a:xfrm>
            <a:off x="-11" y="-4"/>
            <a:ext cx="6095997" cy="3429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Vývojový diagram: spojnice 29">
            <a:extLst>
              <a:ext uri="{FF2B5EF4-FFF2-40B4-BE49-F238E27FC236}">
                <a16:creationId xmlns:a16="http://schemas.microsoft.com/office/drawing/2014/main" id="{8E4822F1-462A-445D-8B1F-89BB7216A8C5}"/>
              </a:ext>
            </a:extLst>
          </p:cNvPr>
          <p:cNvSpPr/>
          <p:nvPr/>
        </p:nvSpPr>
        <p:spPr>
          <a:xfrm>
            <a:off x="4836945" y="2281444"/>
            <a:ext cx="2522670" cy="235402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1236756-388D-4BAE-B9A6-C9E36DC41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43" y="2227197"/>
            <a:ext cx="3114248" cy="263485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7FC9D01-1CE1-441C-8C4D-8527F777A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sp>
        <p:nvSpPr>
          <p:cNvPr id="23" name="Nadpis 12">
            <a:extLst>
              <a:ext uri="{FF2B5EF4-FFF2-40B4-BE49-F238E27FC236}">
                <a16:creationId xmlns:a16="http://schemas.microsoft.com/office/drawing/2014/main" id="{7234536B-B12F-43A8-8AEC-D54017DD5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2566" y="-128560"/>
            <a:ext cx="4720492" cy="1002446"/>
          </a:xfrm>
        </p:spPr>
        <p:txBody>
          <a:bodyPr>
            <a:normAutofit/>
          </a:bodyPr>
          <a:lstStyle/>
          <a:p>
            <a:r>
              <a:rPr lang="cs-CZ" sz="4400" b="1" dirty="0" err="1">
                <a:latin typeface="+mn-lt"/>
              </a:rPr>
              <a:t>Bull‘s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red</a:t>
            </a:r>
            <a:endParaRPr lang="cs-CZ" sz="4400" b="1" dirty="0">
              <a:latin typeface="+mn-lt"/>
            </a:endParaRPr>
          </a:p>
        </p:txBody>
      </p:sp>
      <p:sp>
        <p:nvSpPr>
          <p:cNvPr id="28" name="Nadpis 12">
            <a:extLst>
              <a:ext uri="{FF2B5EF4-FFF2-40B4-BE49-F238E27FC236}">
                <a16:creationId xmlns:a16="http://schemas.microsoft.com/office/drawing/2014/main" id="{7EF6D084-FDE2-44B9-8798-4E6D1DC784A3}"/>
              </a:ext>
            </a:extLst>
          </p:cNvPr>
          <p:cNvSpPr txBox="1">
            <a:spLocks/>
          </p:cNvSpPr>
          <p:nvPr/>
        </p:nvSpPr>
        <p:spPr>
          <a:xfrm>
            <a:off x="5721806" y="3261088"/>
            <a:ext cx="662133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b="1" dirty="0" err="1">
                <a:latin typeface="+mn-lt"/>
              </a:rPr>
              <a:t>Shiny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yellow</a:t>
            </a:r>
            <a:endParaRPr lang="cs-CZ" sz="4400" b="1" dirty="0">
              <a:latin typeface="+mn-lt"/>
            </a:endParaRPr>
          </a:p>
        </p:txBody>
      </p:sp>
      <p:sp>
        <p:nvSpPr>
          <p:cNvPr id="29" name="Nadpis 12">
            <a:extLst>
              <a:ext uri="{FF2B5EF4-FFF2-40B4-BE49-F238E27FC236}">
                <a16:creationId xmlns:a16="http://schemas.microsoft.com/office/drawing/2014/main" id="{6ED641C9-CB7B-4966-9E38-237E2629E970}"/>
              </a:ext>
            </a:extLst>
          </p:cNvPr>
          <p:cNvSpPr txBox="1">
            <a:spLocks/>
          </p:cNvSpPr>
          <p:nvPr/>
        </p:nvSpPr>
        <p:spPr>
          <a:xfrm>
            <a:off x="-220032" y="-134335"/>
            <a:ext cx="472049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b="1" dirty="0" err="1">
                <a:latin typeface="+mn-lt"/>
              </a:rPr>
              <a:t>Detailed</a:t>
            </a:r>
            <a:r>
              <a:rPr lang="cs-CZ" sz="4400" b="1" dirty="0">
                <a:latin typeface="+mn-lt"/>
              </a:rPr>
              <a:t> blue</a:t>
            </a:r>
          </a:p>
        </p:txBody>
      </p:sp>
      <p:sp>
        <p:nvSpPr>
          <p:cNvPr id="31" name="Nadpis 12">
            <a:extLst>
              <a:ext uri="{FF2B5EF4-FFF2-40B4-BE49-F238E27FC236}">
                <a16:creationId xmlns:a16="http://schemas.microsoft.com/office/drawing/2014/main" id="{35A09FA9-1BF4-4308-A4A2-B4EE5687A0CD}"/>
              </a:ext>
            </a:extLst>
          </p:cNvPr>
          <p:cNvSpPr txBox="1">
            <a:spLocks/>
          </p:cNvSpPr>
          <p:nvPr/>
        </p:nvSpPr>
        <p:spPr>
          <a:xfrm>
            <a:off x="75570" y="3206374"/>
            <a:ext cx="472049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b="1" dirty="0" err="1">
                <a:latin typeface="+mn-lt"/>
              </a:rPr>
              <a:t>Harmonic</a:t>
            </a:r>
            <a:r>
              <a:rPr lang="cs-CZ" sz="4400" b="1" dirty="0">
                <a:latin typeface="+mn-lt"/>
              </a:rPr>
              <a:t> green</a:t>
            </a: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294F2E46-2ABF-4E9F-9559-2F7342D3DFBB}"/>
              </a:ext>
            </a:extLst>
          </p:cNvPr>
          <p:cNvSpPr txBox="1">
            <a:spLocks/>
          </p:cNvSpPr>
          <p:nvPr/>
        </p:nvSpPr>
        <p:spPr>
          <a:xfrm>
            <a:off x="1867902" y="1134599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ea typeface="Tahoma" panose="020B0604030504040204" pitchFamily="34" charset="0"/>
                <a:cs typeface="Mukta Vaani" panose="020B0000000000000000" pitchFamily="34" charset="-18"/>
              </a:rPr>
              <a:t>Cautious</a:t>
            </a:r>
            <a:endParaRPr lang="cs-CZ" sz="3200" dirty="0">
              <a:latin typeface="+mn-lt"/>
              <a:ea typeface="Tahoma" panose="020B0604030504040204" pitchFamily="34" charset="0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ea typeface="Tahoma" panose="020B0604030504040204" pitchFamily="34" charset="0"/>
                <a:cs typeface="Mukta Vaani" panose="020B0000000000000000" pitchFamily="34" charset="-18"/>
              </a:rPr>
              <a:t>Deliberate</a:t>
            </a:r>
            <a:endParaRPr lang="cs-CZ" sz="3200" dirty="0">
              <a:latin typeface="+mn-lt"/>
              <a:ea typeface="Tahoma" panose="020B0604030504040204" pitchFamily="34" charset="0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ea typeface="Tahoma" panose="020B0604030504040204" pitchFamily="34" charset="0"/>
                <a:cs typeface="Mukta Vaani" panose="020B0000000000000000" pitchFamily="34" charset="-18"/>
              </a:rPr>
              <a:t>Formal</a:t>
            </a:r>
            <a:endParaRPr lang="cs-CZ" sz="3200" dirty="0">
              <a:latin typeface="+mn-lt"/>
              <a:ea typeface="Tahoma" panose="020B0604030504040204" pitchFamily="34" charset="0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ea typeface="Tahoma" panose="020B0604030504040204" pitchFamily="34" charset="0"/>
                <a:cs typeface="Mukta Vaani" panose="020B0000000000000000" pitchFamily="34" charset="-18"/>
              </a:rPr>
              <a:t>Questioning</a:t>
            </a:r>
            <a:endParaRPr lang="cs-CZ" sz="3200" dirty="0">
              <a:latin typeface="+mn-lt"/>
              <a:ea typeface="Tahoma" panose="020B0604030504040204" pitchFamily="34" charset="0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ea typeface="Tahoma" panose="020B0604030504040204" pitchFamily="34" charset="0"/>
                <a:cs typeface="Mukta Vaani" panose="020B0000000000000000" pitchFamily="34" charset="-18"/>
              </a:rPr>
              <a:t>Precise</a:t>
            </a:r>
            <a:endParaRPr lang="cs-CZ" sz="3200" dirty="0">
              <a:latin typeface="+mn-lt"/>
              <a:ea typeface="Tahoma" panose="020B0604030504040204" pitchFamily="34" charset="0"/>
              <a:cs typeface="Mukta Vaani" panose="020B0000000000000000" pitchFamily="34" charset="-18"/>
            </a:endParaRPr>
          </a:p>
        </p:txBody>
      </p:sp>
      <p:sp>
        <p:nvSpPr>
          <p:cNvPr id="33" name="Nadpis 12">
            <a:extLst>
              <a:ext uri="{FF2B5EF4-FFF2-40B4-BE49-F238E27FC236}">
                <a16:creationId xmlns:a16="http://schemas.microsoft.com/office/drawing/2014/main" id="{BB29CD4C-990E-4946-9DBE-D07C2CBCBED3}"/>
              </a:ext>
            </a:extLst>
          </p:cNvPr>
          <p:cNvSpPr txBox="1">
            <a:spLocks/>
          </p:cNvSpPr>
          <p:nvPr/>
        </p:nvSpPr>
        <p:spPr>
          <a:xfrm>
            <a:off x="7912449" y="1143230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Competitive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Strong-willed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Purposeful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Task-focused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Goal-oriented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</p:txBody>
      </p:sp>
      <p:sp>
        <p:nvSpPr>
          <p:cNvPr id="38" name="Nadpis 12">
            <a:extLst>
              <a:ext uri="{FF2B5EF4-FFF2-40B4-BE49-F238E27FC236}">
                <a16:creationId xmlns:a16="http://schemas.microsoft.com/office/drawing/2014/main" id="{A49AD6D9-FDD5-4EE1-A0B7-92D7ED1F24F3}"/>
              </a:ext>
            </a:extLst>
          </p:cNvPr>
          <p:cNvSpPr txBox="1">
            <a:spLocks/>
          </p:cNvSpPr>
          <p:nvPr/>
        </p:nvSpPr>
        <p:spPr>
          <a:xfrm>
            <a:off x="1734635" y="4581972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Caring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Encouraging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Patient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Sharing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Relaxed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</p:txBody>
      </p:sp>
      <p:sp>
        <p:nvSpPr>
          <p:cNvPr id="39" name="Nadpis 12">
            <a:extLst>
              <a:ext uri="{FF2B5EF4-FFF2-40B4-BE49-F238E27FC236}">
                <a16:creationId xmlns:a16="http://schemas.microsoft.com/office/drawing/2014/main" id="{89F585E8-D46E-4DB3-B130-9A9C05E833F9}"/>
              </a:ext>
            </a:extLst>
          </p:cNvPr>
          <p:cNvSpPr txBox="1">
            <a:spLocks/>
          </p:cNvSpPr>
          <p:nvPr/>
        </p:nvSpPr>
        <p:spPr>
          <a:xfrm>
            <a:off x="7941847" y="4548671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Sociable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Dynamic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Demonstrative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Enthusiastic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  <a:cs typeface="Mukta Vaani" panose="020B0000000000000000" pitchFamily="34" charset="-18"/>
              </a:rPr>
              <a:t>Persuasive</a:t>
            </a:r>
            <a:endParaRPr lang="cs-CZ" sz="3200" dirty="0">
              <a:latin typeface="+mn-lt"/>
              <a:cs typeface="Mukta Vaani" panose="020B0000000000000000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3995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2B98240E-144E-43B3-B80C-AD473070BA4B}"/>
              </a:ext>
            </a:extLst>
          </p:cNvPr>
          <p:cNvSpPr/>
          <p:nvPr/>
        </p:nvSpPr>
        <p:spPr>
          <a:xfrm>
            <a:off x="-4606" y="3428996"/>
            <a:ext cx="6096003" cy="3429004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5E5766F-83E7-4E28-8E8F-60833A737CC1}"/>
              </a:ext>
            </a:extLst>
          </p:cNvPr>
          <p:cNvSpPr/>
          <p:nvPr/>
        </p:nvSpPr>
        <p:spPr>
          <a:xfrm>
            <a:off x="6095986" y="0"/>
            <a:ext cx="6096000" cy="3429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25698DE-482C-4464-8B87-2792522BCCFD}"/>
              </a:ext>
            </a:extLst>
          </p:cNvPr>
          <p:cNvSpPr/>
          <p:nvPr/>
        </p:nvSpPr>
        <p:spPr>
          <a:xfrm>
            <a:off x="6091397" y="3428997"/>
            <a:ext cx="6096001" cy="3429000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F509F2D-386D-4B06-97B3-7A767F459F7A}"/>
              </a:ext>
            </a:extLst>
          </p:cNvPr>
          <p:cNvSpPr/>
          <p:nvPr/>
        </p:nvSpPr>
        <p:spPr>
          <a:xfrm>
            <a:off x="-11" y="-4"/>
            <a:ext cx="6095997" cy="3429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287A05C0-C827-43BF-9C62-FD0F4E99FACD}"/>
              </a:ext>
            </a:extLst>
          </p:cNvPr>
          <p:cNvSpPr/>
          <p:nvPr/>
        </p:nvSpPr>
        <p:spPr>
          <a:xfrm>
            <a:off x="-25083" y="3110826"/>
            <a:ext cx="12217083" cy="1058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Nadpis 12">
            <a:extLst>
              <a:ext uri="{FF2B5EF4-FFF2-40B4-BE49-F238E27FC236}">
                <a16:creationId xmlns:a16="http://schemas.microsoft.com/office/drawing/2014/main" id="{C26EF21B-6079-4E9F-B03E-5D6AA77B595F}"/>
              </a:ext>
            </a:extLst>
          </p:cNvPr>
          <p:cNvSpPr txBox="1">
            <a:spLocks/>
          </p:cNvSpPr>
          <p:nvPr/>
        </p:nvSpPr>
        <p:spPr>
          <a:xfrm>
            <a:off x="619716" y="3013157"/>
            <a:ext cx="10615701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 err="1">
                <a:latin typeface="+mn-lt"/>
              </a:rPr>
              <a:t>What</a:t>
            </a:r>
            <a:r>
              <a:rPr lang="cs-CZ" sz="4800" b="1" dirty="0">
                <a:latin typeface="+mn-lt"/>
              </a:rPr>
              <a:t> do </a:t>
            </a:r>
            <a:r>
              <a:rPr lang="cs-CZ" sz="4800" b="1" dirty="0" err="1">
                <a:latin typeface="+mn-lt"/>
              </a:rPr>
              <a:t>you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like</a:t>
            </a:r>
            <a:r>
              <a:rPr lang="cs-CZ" sz="4800" b="1" dirty="0">
                <a:latin typeface="+mn-lt"/>
              </a:rPr>
              <a:t> in </a:t>
            </a:r>
            <a:r>
              <a:rPr lang="cs-CZ" sz="4800" b="1" dirty="0" err="1">
                <a:latin typeface="+mn-lt"/>
              </a:rPr>
              <a:t>your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job</a:t>
            </a:r>
            <a:r>
              <a:rPr lang="cs-CZ" sz="4800" b="1" dirty="0">
                <a:latin typeface="+mn-lt"/>
              </a:rPr>
              <a:t>?</a:t>
            </a:r>
          </a:p>
        </p:txBody>
      </p:sp>
      <p:sp>
        <p:nvSpPr>
          <p:cNvPr id="37" name="Nadpis 12">
            <a:extLst>
              <a:ext uri="{FF2B5EF4-FFF2-40B4-BE49-F238E27FC236}">
                <a16:creationId xmlns:a16="http://schemas.microsoft.com/office/drawing/2014/main" id="{4E638023-1344-4091-84F5-EEE350620D12}"/>
              </a:ext>
            </a:extLst>
          </p:cNvPr>
          <p:cNvSpPr txBox="1">
            <a:spLocks/>
          </p:cNvSpPr>
          <p:nvPr/>
        </p:nvSpPr>
        <p:spPr>
          <a:xfrm>
            <a:off x="323253" y="560642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 err="1">
                <a:latin typeface="+mn-lt"/>
              </a:rPr>
              <a:t>Complex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work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with</a:t>
            </a:r>
            <a:r>
              <a:rPr lang="cs-CZ" sz="3600" dirty="0">
                <a:latin typeface="+mn-lt"/>
              </a:rPr>
              <a:t> data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 err="1">
                <a:latin typeface="+mn-lt"/>
              </a:rPr>
              <a:t>Tools</a:t>
            </a:r>
            <a:r>
              <a:rPr lang="cs-CZ" sz="3600" dirty="0">
                <a:latin typeface="+mn-lt"/>
              </a:rPr>
              <a:t>, </a:t>
            </a:r>
            <a:r>
              <a:rPr lang="cs-CZ" sz="3600" dirty="0" err="1">
                <a:latin typeface="+mn-lt"/>
              </a:rPr>
              <a:t>tools</a:t>
            </a:r>
            <a:r>
              <a:rPr lang="cs-CZ" sz="3600" dirty="0">
                <a:latin typeface="+mn-lt"/>
              </a:rPr>
              <a:t>, </a:t>
            </a:r>
            <a:r>
              <a:rPr lang="cs-CZ" sz="3600" dirty="0" err="1">
                <a:latin typeface="+mn-lt"/>
              </a:rPr>
              <a:t>tools</a:t>
            </a:r>
            <a:endParaRPr lang="cs-CZ" sz="3600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 err="1">
                <a:latin typeface="+mn-lt"/>
              </a:rPr>
              <a:t>Processes</a:t>
            </a:r>
            <a:endParaRPr lang="cs-CZ" sz="3600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 err="1">
                <a:latin typeface="+mn-lt"/>
              </a:rPr>
              <a:t>Precise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analysis</a:t>
            </a:r>
            <a:endParaRPr lang="cs-CZ" sz="3600" dirty="0">
              <a:latin typeface="+mn-lt"/>
            </a:endParaRPr>
          </a:p>
        </p:txBody>
      </p:sp>
      <p:sp>
        <p:nvSpPr>
          <p:cNvPr id="38" name="Nadpis 12">
            <a:extLst>
              <a:ext uri="{FF2B5EF4-FFF2-40B4-BE49-F238E27FC236}">
                <a16:creationId xmlns:a16="http://schemas.microsoft.com/office/drawing/2014/main" id="{0757C99E-BC35-473B-B86A-7353923280FA}"/>
              </a:ext>
            </a:extLst>
          </p:cNvPr>
          <p:cNvSpPr txBox="1">
            <a:spLocks/>
          </p:cNvSpPr>
          <p:nvPr/>
        </p:nvSpPr>
        <p:spPr>
          <a:xfrm>
            <a:off x="6400331" y="1391817"/>
            <a:ext cx="5546733" cy="12707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 err="1">
                <a:latin typeface="+mn-lt"/>
              </a:rPr>
              <a:t>Work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with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the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best</a:t>
            </a:r>
            <a:endParaRPr lang="cs-CZ" sz="3600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 err="1">
                <a:latin typeface="+mn-lt"/>
              </a:rPr>
              <a:t>Determinated</a:t>
            </a:r>
            <a:endParaRPr lang="cs-CZ" sz="3600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 err="1">
                <a:latin typeface="+mn-lt"/>
              </a:rPr>
              <a:t>Challenges</a:t>
            </a:r>
            <a:endParaRPr lang="cs-CZ" sz="3600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 err="1">
                <a:latin typeface="+mn-lt"/>
              </a:rPr>
              <a:t>Quick</a:t>
            </a:r>
            <a:r>
              <a:rPr lang="cs-CZ" sz="3600" dirty="0">
                <a:latin typeface="+mn-lt"/>
              </a:rPr>
              <a:t> and </a:t>
            </a:r>
            <a:r>
              <a:rPr lang="cs-CZ" sz="3600" dirty="0" err="1">
                <a:latin typeface="+mn-lt"/>
              </a:rPr>
              <a:t>clear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decisions</a:t>
            </a:r>
            <a:endParaRPr lang="cs-CZ" sz="3600" dirty="0">
              <a:latin typeface="+mn-lt"/>
            </a:endParaRPr>
          </a:p>
        </p:txBody>
      </p:sp>
      <p:sp>
        <p:nvSpPr>
          <p:cNvPr id="39" name="Nadpis 12">
            <a:extLst>
              <a:ext uri="{FF2B5EF4-FFF2-40B4-BE49-F238E27FC236}">
                <a16:creationId xmlns:a16="http://schemas.microsoft.com/office/drawing/2014/main" id="{8E242C92-6ACE-4717-BEE8-7A02D8BB26BD}"/>
              </a:ext>
            </a:extLst>
          </p:cNvPr>
          <p:cNvSpPr txBox="1">
            <a:spLocks/>
          </p:cNvSpPr>
          <p:nvPr/>
        </p:nvSpPr>
        <p:spPr>
          <a:xfrm>
            <a:off x="400234" y="5143497"/>
            <a:ext cx="5527333" cy="1415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>
                <a:latin typeface="+mn-lt"/>
              </a:rPr>
              <a:t>Nice </a:t>
            </a:r>
            <a:r>
              <a:rPr lang="cs-CZ" sz="3600" dirty="0" err="1">
                <a:latin typeface="+mn-lt"/>
              </a:rPr>
              <a:t>collective</a:t>
            </a:r>
            <a:endParaRPr lang="cs-CZ" sz="3600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 err="1">
                <a:latin typeface="+mn-lt"/>
              </a:rPr>
              <a:t>Relationship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with</a:t>
            </a:r>
            <a:r>
              <a:rPr lang="cs-CZ" sz="3600" dirty="0">
                <a:latin typeface="+mn-lt"/>
              </a:rPr>
              <a:t> a boss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 err="1">
                <a:latin typeface="+mn-lt"/>
              </a:rPr>
              <a:t>Everything</a:t>
            </a:r>
            <a:r>
              <a:rPr lang="cs-CZ" sz="3600" dirty="0">
                <a:latin typeface="+mn-lt"/>
              </a:rPr>
              <a:t> has a </a:t>
            </a:r>
            <a:r>
              <a:rPr lang="cs-CZ" sz="3600" dirty="0" err="1">
                <a:latin typeface="+mn-lt"/>
              </a:rPr>
              <a:t>time</a:t>
            </a:r>
            <a:endParaRPr lang="cs-CZ" sz="3600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 err="1">
                <a:latin typeface="+mn-lt"/>
              </a:rPr>
              <a:t>Kind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people</a:t>
            </a:r>
            <a:endParaRPr lang="cs-CZ" sz="3600" dirty="0">
              <a:latin typeface="+mn-lt"/>
            </a:endParaRPr>
          </a:p>
        </p:txBody>
      </p:sp>
      <p:sp>
        <p:nvSpPr>
          <p:cNvPr id="40" name="Nadpis 12">
            <a:extLst>
              <a:ext uri="{FF2B5EF4-FFF2-40B4-BE49-F238E27FC236}">
                <a16:creationId xmlns:a16="http://schemas.microsoft.com/office/drawing/2014/main" id="{7C8B5A64-03DF-463F-9FB7-3D128ACBCF47}"/>
              </a:ext>
            </a:extLst>
          </p:cNvPr>
          <p:cNvSpPr txBox="1">
            <a:spLocks/>
          </p:cNvSpPr>
          <p:nvPr/>
        </p:nvSpPr>
        <p:spPr>
          <a:xfrm>
            <a:off x="6419056" y="4472438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>
                <a:latin typeface="+mn-lt"/>
              </a:rPr>
              <a:t>Team, team, team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 err="1">
                <a:latin typeface="+mn-lt"/>
              </a:rPr>
              <a:t>Challenges</a:t>
            </a:r>
            <a:endParaRPr lang="cs-CZ" sz="3600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>
                <a:latin typeface="+mn-lt"/>
              </a:rPr>
              <a:t>It </a:t>
            </a:r>
            <a:r>
              <a:rPr lang="cs-CZ" sz="3600" dirty="0" err="1">
                <a:latin typeface="+mn-lt"/>
              </a:rPr>
              <a:t>was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fun</a:t>
            </a:r>
            <a:endParaRPr lang="cs-CZ" sz="3600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600" dirty="0" err="1">
                <a:latin typeface="+mn-lt"/>
              </a:rPr>
              <a:t>Creative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tasks</a:t>
            </a:r>
            <a:endParaRPr lang="cs-CZ" sz="3600" dirty="0">
              <a:latin typeface="+mn-lt"/>
            </a:endParaRP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7E347D68-A38C-4C1D-8357-C023E0AAD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4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>
            <a:extLst>
              <a:ext uri="{FF2B5EF4-FFF2-40B4-BE49-F238E27FC236}">
                <a16:creationId xmlns:a16="http://schemas.microsoft.com/office/drawing/2014/main" id="{46AF9F0D-394B-4E45-AFB7-877F5666E28E}"/>
              </a:ext>
            </a:extLst>
          </p:cNvPr>
          <p:cNvSpPr/>
          <p:nvPr/>
        </p:nvSpPr>
        <p:spPr>
          <a:xfrm>
            <a:off x="607798" y="3651889"/>
            <a:ext cx="5606586" cy="2714486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54EA00A9-3ED2-4743-9FA8-4CB5607D339F}"/>
              </a:ext>
            </a:extLst>
          </p:cNvPr>
          <p:cNvSpPr/>
          <p:nvPr/>
        </p:nvSpPr>
        <p:spPr>
          <a:xfrm>
            <a:off x="6214384" y="327316"/>
            <a:ext cx="5603329" cy="3023886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3B13E511-B1C6-46EF-8713-82FCD263797D}"/>
              </a:ext>
            </a:extLst>
          </p:cNvPr>
          <p:cNvSpPr/>
          <p:nvPr/>
        </p:nvSpPr>
        <p:spPr>
          <a:xfrm>
            <a:off x="6214384" y="3667619"/>
            <a:ext cx="5603329" cy="2698757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434FA174-0842-480D-BE4D-F0596ABC936A}"/>
              </a:ext>
            </a:extLst>
          </p:cNvPr>
          <p:cNvSpPr/>
          <p:nvPr/>
        </p:nvSpPr>
        <p:spPr>
          <a:xfrm>
            <a:off x="611055" y="327316"/>
            <a:ext cx="5603329" cy="3023882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DF18AB1-274D-4397-A263-211FC7F11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03" y="227538"/>
            <a:ext cx="460235" cy="563865"/>
          </a:xfrm>
          <a:prstGeom prst="rect">
            <a:avLst/>
          </a:prstGeom>
        </p:spPr>
      </p:pic>
      <p:pic>
        <p:nvPicPr>
          <p:cNvPr id="9" name="Obrázek 8" descr="Obsah obrázku zvíře&#10;&#10;Popis byl vytvořen automaticky">
            <a:extLst>
              <a:ext uri="{FF2B5EF4-FFF2-40B4-BE49-F238E27FC236}">
                <a16:creationId xmlns:a16="http://schemas.microsoft.com/office/drawing/2014/main" id="{936DE8DE-F65C-482C-8640-2A104BD86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65" y="188615"/>
            <a:ext cx="528611" cy="59713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149F78E3-AAEF-4309-8739-EC89630AA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186" y="208709"/>
            <a:ext cx="489435" cy="599640"/>
          </a:xfrm>
          <a:prstGeom prst="rect">
            <a:avLst/>
          </a:prstGeom>
        </p:spPr>
      </p:pic>
      <p:pic>
        <p:nvPicPr>
          <p:cNvPr id="42" name="Obrázek 41" descr="Obsah obrázku zvíře&#10;&#10;Popis byl vytvořen automaticky">
            <a:extLst>
              <a:ext uri="{FF2B5EF4-FFF2-40B4-BE49-F238E27FC236}">
                <a16:creationId xmlns:a16="http://schemas.microsoft.com/office/drawing/2014/main" id="{05EA2794-8AD6-4250-B48A-F09486049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86" y="193822"/>
            <a:ext cx="528611" cy="597135"/>
          </a:xfrm>
          <a:prstGeom prst="rect">
            <a:avLst/>
          </a:prstGeom>
        </p:spPr>
      </p:pic>
      <p:pic>
        <p:nvPicPr>
          <p:cNvPr id="47" name="Obrázek 46" descr="Obsah obrázku zvíře&#10;&#10;Popis byl vytvořen automaticky">
            <a:extLst>
              <a:ext uri="{FF2B5EF4-FFF2-40B4-BE49-F238E27FC236}">
                <a16:creationId xmlns:a16="http://schemas.microsoft.com/office/drawing/2014/main" id="{D0D37534-B66E-496B-8683-66D0F1F4A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57" y="3606790"/>
            <a:ext cx="528611" cy="597135"/>
          </a:xfrm>
          <a:prstGeom prst="rect">
            <a:avLst/>
          </a:prstGeom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664C73FD-8004-453D-AB29-86B0EC28A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794" y="3580834"/>
            <a:ext cx="487391" cy="597135"/>
          </a:xfrm>
          <a:prstGeom prst="rect">
            <a:avLst/>
          </a:prstGeom>
        </p:spPr>
      </p:pic>
      <p:pic>
        <p:nvPicPr>
          <p:cNvPr id="49" name="Obrázek 48" descr="Obsah obrázku zvíře&#10;&#10;Popis byl vytvořen automaticky">
            <a:extLst>
              <a:ext uri="{FF2B5EF4-FFF2-40B4-BE49-F238E27FC236}">
                <a16:creationId xmlns:a16="http://schemas.microsoft.com/office/drawing/2014/main" id="{214815D1-1D4A-45C6-A4C4-1F3DB0362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167" y="3525160"/>
            <a:ext cx="528611" cy="597135"/>
          </a:xfrm>
          <a:prstGeom prst="rect">
            <a:avLst/>
          </a:prstGeom>
        </p:spPr>
      </p:pic>
      <p:sp>
        <p:nvSpPr>
          <p:cNvPr id="60" name="Obdélník 59">
            <a:extLst>
              <a:ext uri="{FF2B5EF4-FFF2-40B4-BE49-F238E27FC236}">
                <a16:creationId xmlns:a16="http://schemas.microsoft.com/office/drawing/2014/main" id="{40985C5C-C0E9-429F-B88D-D5B1435B91FF}"/>
              </a:ext>
            </a:extLst>
          </p:cNvPr>
          <p:cNvSpPr/>
          <p:nvPr/>
        </p:nvSpPr>
        <p:spPr>
          <a:xfrm>
            <a:off x="607798" y="3108300"/>
            <a:ext cx="11209916" cy="380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Nadpis 1">
            <a:extLst>
              <a:ext uri="{FF2B5EF4-FFF2-40B4-BE49-F238E27FC236}">
                <a16:creationId xmlns:a16="http://schemas.microsoft.com/office/drawing/2014/main" id="{B1F1349C-31B5-45A8-8D4E-7BAE81136C25}"/>
              </a:ext>
            </a:extLst>
          </p:cNvPr>
          <p:cNvSpPr txBox="1">
            <a:spLocks/>
          </p:cNvSpPr>
          <p:nvPr/>
        </p:nvSpPr>
        <p:spPr>
          <a:xfrm>
            <a:off x="2589719" y="2804307"/>
            <a:ext cx="6825708" cy="853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latin typeface="+mn-lt"/>
                <a:cs typeface="Mukta Vaani" panose="020B0000000000000000" pitchFamily="34" charset="-18"/>
              </a:rPr>
              <a:t>Insights Discovery</a:t>
            </a:r>
            <a:endParaRPr lang="cs-CZ" sz="3400" b="1" dirty="0">
              <a:latin typeface="+mn-lt"/>
              <a:cs typeface="Mukta Vaani" panose="020B0000000000000000" pitchFamily="34" charset="-18"/>
            </a:endParaRPr>
          </a:p>
        </p:txBody>
      </p:sp>
      <p:pic>
        <p:nvPicPr>
          <p:cNvPr id="56" name="Obrázek 55">
            <a:extLst>
              <a:ext uri="{FF2B5EF4-FFF2-40B4-BE49-F238E27FC236}">
                <a16:creationId xmlns:a16="http://schemas.microsoft.com/office/drawing/2014/main" id="{5A22CA03-806A-4300-9CD4-F62485CFF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486" y="2109705"/>
            <a:ext cx="963038" cy="1173367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5765E601-E774-4C8F-874B-0072D5B83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99" y="2155841"/>
            <a:ext cx="917871" cy="1214830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7C1F661B-2748-43BF-8561-1D38B89812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4" y="5586168"/>
            <a:ext cx="929893" cy="900835"/>
          </a:xfrm>
          <a:prstGeom prst="rect">
            <a:avLst/>
          </a:prstGeom>
        </p:spPr>
      </p:pic>
      <p:pic>
        <p:nvPicPr>
          <p:cNvPr id="66" name="Obrázek 65">
            <a:extLst>
              <a:ext uri="{FF2B5EF4-FFF2-40B4-BE49-F238E27FC236}">
                <a16:creationId xmlns:a16="http://schemas.microsoft.com/office/drawing/2014/main" id="{510DCA02-A2EB-4BC0-8D57-B1B5861F7B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731" y="5113663"/>
            <a:ext cx="1373340" cy="1373340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C267B88B-B8F1-426C-BE75-EDDE00D902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02" y="6401301"/>
            <a:ext cx="388715" cy="373954"/>
          </a:xfrm>
          <a:prstGeom prst="rect">
            <a:avLst/>
          </a:prstGeom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501546FD-F88F-4F77-B3CB-CE36731D6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600" y="6400274"/>
            <a:ext cx="371601" cy="371601"/>
          </a:xfrm>
          <a:prstGeom prst="rect">
            <a:avLst/>
          </a:prstGeom>
        </p:spPr>
      </p:pic>
      <p:sp>
        <p:nvSpPr>
          <p:cNvPr id="62" name="Nadpis 12">
            <a:extLst>
              <a:ext uri="{FF2B5EF4-FFF2-40B4-BE49-F238E27FC236}">
                <a16:creationId xmlns:a16="http://schemas.microsoft.com/office/drawing/2014/main" id="{84850676-1895-48B8-B57A-EA3D265DBADD}"/>
              </a:ext>
            </a:extLst>
          </p:cNvPr>
          <p:cNvSpPr txBox="1">
            <a:spLocks/>
          </p:cNvSpPr>
          <p:nvPr/>
        </p:nvSpPr>
        <p:spPr>
          <a:xfrm>
            <a:off x="5821904" y="5812601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>
                <a:cs typeface="Mukta Vaani" panose="020B0000000000000000" pitchFamily="34" charset="-18"/>
              </a:rPr>
              <a:t>bouskovap</a:t>
            </a:r>
            <a:endParaRPr lang="cs-CZ" dirty="0">
              <a:cs typeface="Mukta Vaani" panose="020B0000000000000000" pitchFamily="34" charset="-18"/>
            </a:endParaRPr>
          </a:p>
        </p:txBody>
      </p:sp>
      <p:pic>
        <p:nvPicPr>
          <p:cNvPr id="63" name="Obrázek 62">
            <a:extLst>
              <a:ext uri="{FF2B5EF4-FFF2-40B4-BE49-F238E27FC236}">
                <a16:creationId xmlns:a16="http://schemas.microsoft.com/office/drawing/2014/main" id="{8060CDF4-AC68-42B7-87AA-E14586B64A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46" y="6400274"/>
            <a:ext cx="444972" cy="349426"/>
          </a:xfrm>
          <a:prstGeom prst="rect">
            <a:avLst/>
          </a:prstGeom>
        </p:spPr>
      </p:pic>
      <p:sp>
        <p:nvSpPr>
          <p:cNvPr id="64" name="Nadpis 12">
            <a:extLst>
              <a:ext uri="{FF2B5EF4-FFF2-40B4-BE49-F238E27FC236}">
                <a16:creationId xmlns:a16="http://schemas.microsoft.com/office/drawing/2014/main" id="{A7BA3550-C3FB-4485-93DC-7CBFA6F558DF}"/>
              </a:ext>
            </a:extLst>
          </p:cNvPr>
          <p:cNvSpPr txBox="1">
            <a:spLocks/>
          </p:cNvSpPr>
          <p:nvPr/>
        </p:nvSpPr>
        <p:spPr>
          <a:xfrm>
            <a:off x="8017606" y="5806606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cs typeface="Mukta Vaani" panose="020B0000000000000000" pitchFamily="34" charset="-18"/>
              </a:rPr>
              <a:t>b</a:t>
            </a:r>
            <a:r>
              <a:rPr lang="cs-CZ" dirty="0" err="1">
                <a:cs typeface="Mukta Vaani" panose="020B0000000000000000" pitchFamily="34" charset="-18"/>
              </a:rPr>
              <a:t>ouskovap</a:t>
            </a:r>
            <a:r>
              <a:rPr lang="cs-CZ" dirty="0">
                <a:cs typeface="Mukta Vaani" panose="020B0000000000000000" pitchFamily="34" charset="-18"/>
              </a:rPr>
              <a:t>@</a:t>
            </a:r>
            <a:r>
              <a:rPr lang="en-GB" dirty="0">
                <a:cs typeface="Mukta Vaani" panose="020B0000000000000000" pitchFamily="34" charset="-18"/>
              </a:rPr>
              <a:t>gmail.com</a:t>
            </a:r>
            <a:endParaRPr lang="cs-CZ" dirty="0">
              <a:cs typeface="Mukta Vaani" panose="020B0000000000000000" pitchFamily="34" charset="-18"/>
            </a:endParaRPr>
          </a:p>
        </p:txBody>
      </p:sp>
      <p:sp>
        <p:nvSpPr>
          <p:cNvPr id="65" name="Nadpis 12">
            <a:extLst>
              <a:ext uri="{FF2B5EF4-FFF2-40B4-BE49-F238E27FC236}">
                <a16:creationId xmlns:a16="http://schemas.microsoft.com/office/drawing/2014/main" id="{6EF2B669-4233-4453-A0B1-5E3275C5AB22}"/>
              </a:ext>
            </a:extLst>
          </p:cNvPr>
          <p:cNvSpPr txBox="1">
            <a:spLocks/>
          </p:cNvSpPr>
          <p:nvPr/>
        </p:nvSpPr>
        <p:spPr>
          <a:xfrm>
            <a:off x="3169720" y="5818697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>
                <a:cs typeface="Mukta Vaani" panose="020B0000000000000000" pitchFamily="34" charset="-18"/>
              </a:rPr>
              <a:t>petrabouskova</a:t>
            </a:r>
            <a:endParaRPr lang="cs-CZ" dirty="0">
              <a:cs typeface="Mukta Vaani" panose="020B0000000000000000" pitchFamily="34" charset="-18"/>
            </a:endParaRPr>
          </a:p>
        </p:txBody>
      </p:sp>
      <p:pic>
        <p:nvPicPr>
          <p:cNvPr id="46" name="Obrázek 45">
            <a:extLst>
              <a:ext uri="{FF2B5EF4-FFF2-40B4-BE49-F238E27FC236}">
                <a16:creationId xmlns:a16="http://schemas.microsoft.com/office/drawing/2014/main" id="{6C008C64-4D43-4502-B675-ECFF74A3B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9" y="3599090"/>
            <a:ext cx="435395" cy="533432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91C2C7A9-50B3-4145-A466-44B94E763A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sp>
        <p:nvSpPr>
          <p:cNvPr id="38" name="Nadpis 12">
            <a:extLst>
              <a:ext uri="{FF2B5EF4-FFF2-40B4-BE49-F238E27FC236}">
                <a16:creationId xmlns:a16="http://schemas.microsoft.com/office/drawing/2014/main" id="{C12106AF-F9D6-4CF6-84CD-BA87A0D8AF00}"/>
              </a:ext>
            </a:extLst>
          </p:cNvPr>
          <p:cNvSpPr txBox="1">
            <a:spLocks/>
          </p:cNvSpPr>
          <p:nvPr/>
        </p:nvSpPr>
        <p:spPr>
          <a:xfrm>
            <a:off x="4170112" y="780911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Stuffy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Indecisive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Suspicious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Cold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Reserved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</p:txBody>
      </p:sp>
      <p:sp>
        <p:nvSpPr>
          <p:cNvPr id="50" name="Nadpis 12">
            <a:extLst>
              <a:ext uri="{FF2B5EF4-FFF2-40B4-BE49-F238E27FC236}">
                <a16:creationId xmlns:a16="http://schemas.microsoft.com/office/drawing/2014/main" id="{B3A97DBE-AF9E-497D-A2AA-7002BBF5FB22}"/>
              </a:ext>
            </a:extLst>
          </p:cNvPr>
          <p:cNvSpPr txBox="1">
            <a:spLocks/>
          </p:cNvSpPr>
          <p:nvPr/>
        </p:nvSpPr>
        <p:spPr>
          <a:xfrm>
            <a:off x="9238423" y="698766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Aggresive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>
                <a:latin typeface="+mn-lt"/>
                <a:cs typeface="Mukta Vaani" panose="020B0000000000000000" pitchFamily="34" charset="-18"/>
              </a:rPr>
              <a:t>Controlling</a:t>
            </a: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Driving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Overbearing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Intolerant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</p:txBody>
      </p:sp>
      <p:sp>
        <p:nvSpPr>
          <p:cNvPr id="51" name="Nadpis 12">
            <a:extLst>
              <a:ext uri="{FF2B5EF4-FFF2-40B4-BE49-F238E27FC236}">
                <a16:creationId xmlns:a16="http://schemas.microsoft.com/office/drawing/2014/main" id="{CE322FA6-CBAB-479F-9C8F-44BD1C958B70}"/>
              </a:ext>
            </a:extLst>
          </p:cNvPr>
          <p:cNvSpPr txBox="1">
            <a:spLocks/>
          </p:cNvSpPr>
          <p:nvPr/>
        </p:nvSpPr>
        <p:spPr>
          <a:xfrm>
            <a:off x="4083200" y="4051345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Docile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Bland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Plodding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Reliant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Stubborn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</p:txBody>
      </p:sp>
      <p:sp>
        <p:nvSpPr>
          <p:cNvPr id="52" name="Nadpis 12">
            <a:extLst>
              <a:ext uri="{FF2B5EF4-FFF2-40B4-BE49-F238E27FC236}">
                <a16:creationId xmlns:a16="http://schemas.microsoft.com/office/drawing/2014/main" id="{50023152-5928-4A9B-A8B7-BD40D1E2ABC7}"/>
              </a:ext>
            </a:extLst>
          </p:cNvPr>
          <p:cNvSpPr txBox="1">
            <a:spLocks/>
          </p:cNvSpPr>
          <p:nvPr/>
        </p:nvSpPr>
        <p:spPr>
          <a:xfrm>
            <a:off x="8866568" y="4049485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Excitable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Indiscreet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Flamboyant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Frantic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Hasty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</p:txBody>
      </p:sp>
      <p:sp>
        <p:nvSpPr>
          <p:cNvPr id="53" name="Nadpis 12">
            <a:extLst>
              <a:ext uri="{FF2B5EF4-FFF2-40B4-BE49-F238E27FC236}">
                <a16:creationId xmlns:a16="http://schemas.microsoft.com/office/drawing/2014/main" id="{2689B42E-F2D9-4BE4-9558-2091C6394EEB}"/>
              </a:ext>
            </a:extLst>
          </p:cNvPr>
          <p:cNvSpPr txBox="1">
            <a:spLocks/>
          </p:cNvSpPr>
          <p:nvPr/>
        </p:nvSpPr>
        <p:spPr>
          <a:xfrm>
            <a:off x="1886901" y="728807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600" dirty="0" err="1">
                <a:latin typeface="+mn-lt"/>
                <a:ea typeface="Tahoma" panose="020B0604030504040204" pitchFamily="34" charset="0"/>
                <a:cs typeface="Mukta Vaani" panose="020B0000000000000000" pitchFamily="34" charset="-18"/>
              </a:rPr>
              <a:t>Cautious</a:t>
            </a:r>
            <a:endParaRPr lang="cs-CZ" sz="2600" dirty="0">
              <a:latin typeface="+mn-lt"/>
              <a:ea typeface="Tahoma" panose="020B0604030504040204" pitchFamily="34" charset="0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ea typeface="Tahoma" panose="020B0604030504040204" pitchFamily="34" charset="0"/>
                <a:cs typeface="Mukta Vaani" panose="020B0000000000000000" pitchFamily="34" charset="-18"/>
              </a:rPr>
              <a:t>Deliberate</a:t>
            </a:r>
            <a:endParaRPr lang="cs-CZ" sz="2600" dirty="0">
              <a:latin typeface="+mn-lt"/>
              <a:ea typeface="Tahoma" panose="020B0604030504040204" pitchFamily="34" charset="0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ea typeface="Tahoma" panose="020B0604030504040204" pitchFamily="34" charset="0"/>
                <a:cs typeface="Mukta Vaani" panose="020B0000000000000000" pitchFamily="34" charset="-18"/>
              </a:rPr>
              <a:t>Formal</a:t>
            </a:r>
            <a:endParaRPr lang="cs-CZ" sz="2600" dirty="0">
              <a:latin typeface="+mn-lt"/>
              <a:ea typeface="Tahoma" panose="020B0604030504040204" pitchFamily="34" charset="0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ea typeface="Tahoma" panose="020B0604030504040204" pitchFamily="34" charset="0"/>
                <a:cs typeface="Mukta Vaani" panose="020B0000000000000000" pitchFamily="34" charset="-18"/>
              </a:rPr>
              <a:t>Questioning</a:t>
            </a:r>
            <a:endParaRPr lang="cs-CZ" sz="2600" dirty="0">
              <a:latin typeface="+mn-lt"/>
              <a:ea typeface="Tahoma" panose="020B0604030504040204" pitchFamily="34" charset="0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ea typeface="Tahoma" panose="020B0604030504040204" pitchFamily="34" charset="0"/>
                <a:cs typeface="Mukta Vaani" panose="020B0000000000000000" pitchFamily="34" charset="-18"/>
              </a:rPr>
              <a:t>Precise</a:t>
            </a:r>
            <a:endParaRPr lang="cs-CZ" sz="2600" dirty="0">
              <a:latin typeface="+mn-lt"/>
              <a:ea typeface="Tahoma" panose="020B0604030504040204" pitchFamily="34" charset="0"/>
              <a:cs typeface="Mukta Vaani" panose="020B0000000000000000" pitchFamily="34" charset="-18"/>
            </a:endParaRPr>
          </a:p>
        </p:txBody>
      </p:sp>
      <p:sp>
        <p:nvSpPr>
          <p:cNvPr id="54" name="Nadpis 12">
            <a:extLst>
              <a:ext uri="{FF2B5EF4-FFF2-40B4-BE49-F238E27FC236}">
                <a16:creationId xmlns:a16="http://schemas.microsoft.com/office/drawing/2014/main" id="{2BFEC5DC-F67F-4F67-9334-1EBE757F3C87}"/>
              </a:ext>
            </a:extLst>
          </p:cNvPr>
          <p:cNvSpPr txBox="1">
            <a:spLocks/>
          </p:cNvSpPr>
          <p:nvPr/>
        </p:nvSpPr>
        <p:spPr>
          <a:xfrm>
            <a:off x="6653212" y="747030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Competitive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Strong-willed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Purposeful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Task-focused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Goal-oriented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</p:txBody>
      </p:sp>
      <p:sp>
        <p:nvSpPr>
          <p:cNvPr id="55" name="Nadpis 12">
            <a:extLst>
              <a:ext uri="{FF2B5EF4-FFF2-40B4-BE49-F238E27FC236}">
                <a16:creationId xmlns:a16="http://schemas.microsoft.com/office/drawing/2014/main" id="{3F5B37C0-32D9-4C14-819F-16A6A093D2F7}"/>
              </a:ext>
            </a:extLst>
          </p:cNvPr>
          <p:cNvSpPr txBox="1">
            <a:spLocks/>
          </p:cNvSpPr>
          <p:nvPr/>
        </p:nvSpPr>
        <p:spPr>
          <a:xfrm>
            <a:off x="1641005" y="4061549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Caring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Encouraging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Patient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Sharing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Relaxed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</p:txBody>
      </p:sp>
      <p:sp>
        <p:nvSpPr>
          <p:cNvPr id="57" name="Nadpis 12">
            <a:extLst>
              <a:ext uri="{FF2B5EF4-FFF2-40B4-BE49-F238E27FC236}">
                <a16:creationId xmlns:a16="http://schemas.microsoft.com/office/drawing/2014/main" id="{049C786B-89D0-471E-A84C-891C8C27608D}"/>
              </a:ext>
            </a:extLst>
          </p:cNvPr>
          <p:cNvSpPr txBox="1">
            <a:spLocks/>
          </p:cNvSpPr>
          <p:nvPr/>
        </p:nvSpPr>
        <p:spPr>
          <a:xfrm>
            <a:off x="6451469" y="4034130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Sociable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Dynamic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Demonstrative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Enthusiastic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  <a:p>
            <a:pPr algn="l"/>
            <a:r>
              <a:rPr lang="cs-CZ" sz="2600" dirty="0" err="1">
                <a:latin typeface="+mn-lt"/>
                <a:cs typeface="Mukta Vaani" panose="020B0000000000000000" pitchFamily="34" charset="-18"/>
              </a:rPr>
              <a:t>Persuasive</a:t>
            </a:r>
            <a:endParaRPr lang="cs-CZ" sz="2600" dirty="0">
              <a:latin typeface="+mn-lt"/>
              <a:cs typeface="Mukta Vaani" panose="020B0000000000000000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16725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12">
            <a:extLst>
              <a:ext uri="{FF2B5EF4-FFF2-40B4-BE49-F238E27FC236}">
                <a16:creationId xmlns:a16="http://schemas.microsoft.com/office/drawing/2014/main" id="{365F58E0-1553-42F6-BF52-8215D40A4AAF}"/>
              </a:ext>
            </a:extLst>
          </p:cNvPr>
          <p:cNvSpPr txBox="1">
            <a:spLocks/>
          </p:cNvSpPr>
          <p:nvPr/>
        </p:nvSpPr>
        <p:spPr>
          <a:xfrm>
            <a:off x="-1428248" y="234628"/>
            <a:ext cx="11880646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>
                <a:latin typeface="+mn-lt"/>
              </a:rPr>
              <a:t>It </a:t>
            </a:r>
            <a:r>
              <a:rPr lang="cs-CZ" sz="5400" b="1" dirty="0" err="1">
                <a:latin typeface="+mn-lt"/>
              </a:rPr>
              <a:t>starts</a:t>
            </a:r>
            <a:r>
              <a:rPr lang="cs-CZ" sz="5400" b="1" dirty="0">
                <a:latin typeface="+mn-lt"/>
              </a:rPr>
              <a:t> </a:t>
            </a:r>
            <a:r>
              <a:rPr lang="cs-CZ" sz="5400" b="1" dirty="0" err="1">
                <a:latin typeface="+mn-lt"/>
              </a:rPr>
              <a:t>with</a:t>
            </a:r>
            <a:r>
              <a:rPr lang="cs-CZ" sz="5400" b="1" dirty="0">
                <a:latin typeface="+mn-lt"/>
              </a:rPr>
              <a:t> </a:t>
            </a:r>
            <a:r>
              <a:rPr lang="cs-CZ" sz="5400" b="1" dirty="0" err="1">
                <a:latin typeface="+mn-lt"/>
              </a:rPr>
              <a:t>you</a:t>
            </a:r>
            <a:r>
              <a:rPr lang="cs-CZ" sz="5400" b="1" dirty="0">
                <a:latin typeface="+mn-lt"/>
              </a:rPr>
              <a:t>!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EDA8FF1-D060-4EBD-AB61-970AA8F0E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0EC69EA-7D0C-4095-A5AC-8E7E265FE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2" y="201251"/>
            <a:ext cx="1069200" cy="1069200"/>
          </a:xfrm>
          <a:prstGeom prst="rect">
            <a:avLst/>
          </a:prstGeom>
        </p:spPr>
      </p:pic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376FEC27-FC4A-469F-AF06-6B7344308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07"/>
          <a:stretch/>
        </p:blipFill>
        <p:spPr>
          <a:xfrm>
            <a:off x="879213" y="1514476"/>
            <a:ext cx="10210426" cy="48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78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id="{75921904-045F-4CE9-9A74-A4571AB38B5E}"/>
              </a:ext>
            </a:extLst>
          </p:cNvPr>
          <p:cNvSpPr/>
          <p:nvPr/>
        </p:nvSpPr>
        <p:spPr>
          <a:xfrm>
            <a:off x="-4606" y="3428996"/>
            <a:ext cx="6096003" cy="3429004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FEC0A04D-8F83-4F6B-9A83-23BFA7C2C00D}"/>
              </a:ext>
            </a:extLst>
          </p:cNvPr>
          <p:cNvSpPr/>
          <p:nvPr/>
        </p:nvSpPr>
        <p:spPr>
          <a:xfrm>
            <a:off x="6095986" y="0"/>
            <a:ext cx="6096000" cy="3429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69AED290-E531-440F-96E2-F663657A4A24}"/>
              </a:ext>
            </a:extLst>
          </p:cNvPr>
          <p:cNvSpPr/>
          <p:nvPr/>
        </p:nvSpPr>
        <p:spPr>
          <a:xfrm>
            <a:off x="6091397" y="3428996"/>
            <a:ext cx="6096001" cy="3488495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8EC5B50D-EC2D-45A0-9243-716424BB5C16}"/>
              </a:ext>
            </a:extLst>
          </p:cNvPr>
          <p:cNvSpPr/>
          <p:nvPr/>
        </p:nvSpPr>
        <p:spPr>
          <a:xfrm>
            <a:off x="-11" y="-4"/>
            <a:ext cx="6095997" cy="3429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DB15F004-DB65-4B1E-966B-FCA2F09D31D4}"/>
              </a:ext>
            </a:extLst>
          </p:cNvPr>
          <p:cNvSpPr txBox="1">
            <a:spLocks/>
          </p:cNvSpPr>
          <p:nvPr/>
        </p:nvSpPr>
        <p:spPr>
          <a:xfrm>
            <a:off x="3180064" y="1112733"/>
            <a:ext cx="2608525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>
                <a:latin typeface="+mn-lt"/>
              </a:rPr>
              <a:t>Depth</a:t>
            </a:r>
            <a:endParaRPr lang="cs-CZ" sz="5400" b="1" dirty="0">
              <a:latin typeface="+mn-lt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9FD5927-93B0-4CF7-8D70-FE04DE296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7972">
            <a:off x="7964465" y="2514860"/>
            <a:ext cx="3472111" cy="143720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9F971B4-4B46-435B-810B-3A6994325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3564">
            <a:off x="119799" y="2421539"/>
            <a:ext cx="3514288" cy="1454666"/>
          </a:xfrm>
          <a:prstGeom prst="rect">
            <a:avLst/>
          </a:prstGeom>
        </p:spPr>
      </p:pic>
      <p:pic>
        <p:nvPicPr>
          <p:cNvPr id="15" name="Obrázek 14" descr="Obsah obrázku hračka&#10;&#10;Popis vygenerován s vysokou mírou spolehlivosti">
            <a:extLst>
              <a:ext uri="{FF2B5EF4-FFF2-40B4-BE49-F238E27FC236}">
                <a16:creationId xmlns:a16="http://schemas.microsoft.com/office/drawing/2014/main" id="{5A60BEDF-2BEA-40DF-AB68-352F60648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08" y="2022521"/>
            <a:ext cx="3998047" cy="4404629"/>
          </a:xfrm>
          <a:prstGeom prst="rect">
            <a:avLst/>
          </a:prstGeom>
        </p:spPr>
      </p:pic>
      <p:pic>
        <p:nvPicPr>
          <p:cNvPr id="13" name="Obrázek 12" descr="Obsah obrázku hračka&#10;&#10;Popis vygenerován s vysokou mírou spolehlivosti">
            <a:extLst>
              <a:ext uri="{FF2B5EF4-FFF2-40B4-BE49-F238E27FC236}">
                <a16:creationId xmlns:a16="http://schemas.microsoft.com/office/drawing/2014/main" id="{3C5BDF17-8831-4D2F-87A2-4361E4642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15" y="2101140"/>
            <a:ext cx="4327954" cy="4327954"/>
          </a:xfrm>
          <a:prstGeom prst="rect">
            <a:avLst/>
          </a:prstGeom>
        </p:spPr>
      </p:pic>
      <p:sp>
        <p:nvSpPr>
          <p:cNvPr id="21" name="Nadpis 12">
            <a:extLst>
              <a:ext uri="{FF2B5EF4-FFF2-40B4-BE49-F238E27FC236}">
                <a16:creationId xmlns:a16="http://schemas.microsoft.com/office/drawing/2014/main" id="{FB0EF101-B8B5-4CD2-9523-52F9DFFB7D3C}"/>
              </a:ext>
            </a:extLst>
          </p:cNvPr>
          <p:cNvSpPr txBox="1">
            <a:spLocks/>
          </p:cNvSpPr>
          <p:nvPr/>
        </p:nvSpPr>
        <p:spPr>
          <a:xfrm>
            <a:off x="6096000" y="1020075"/>
            <a:ext cx="322299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>
                <a:latin typeface="+mn-lt"/>
              </a:rPr>
              <a:t>Breadth</a:t>
            </a:r>
            <a:endParaRPr lang="cs-CZ" sz="5400" b="1" dirty="0">
              <a:latin typeface="+mn-lt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DA210D41-E8BC-4717-8515-E00F52E29833}"/>
              </a:ext>
            </a:extLst>
          </p:cNvPr>
          <p:cNvSpPr/>
          <p:nvPr/>
        </p:nvSpPr>
        <p:spPr>
          <a:xfrm>
            <a:off x="-78334" y="168705"/>
            <a:ext cx="12339462" cy="825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Nadpis 12">
            <a:extLst>
              <a:ext uri="{FF2B5EF4-FFF2-40B4-BE49-F238E27FC236}">
                <a16:creationId xmlns:a16="http://schemas.microsoft.com/office/drawing/2014/main" id="{365F58E0-1553-42F6-BF52-8215D40A4AAF}"/>
              </a:ext>
            </a:extLst>
          </p:cNvPr>
          <p:cNvSpPr txBox="1">
            <a:spLocks/>
          </p:cNvSpPr>
          <p:nvPr/>
        </p:nvSpPr>
        <p:spPr>
          <a:xfrm>
            <a:off x="-1723011" y="-18452"/>
            <a:ext cx="929971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err="1">
                <a:latin typeface="+mn-lt"/>
              </a:rPr>
              <a:t>Direction</a:t>
            </a:r>
            <a:r>
              <a:rPr lang="cs-CZ" sz="5400" b="1" dirty="0">
                <a:latin typeface="+mn-lt"/>
              </a:rPr>
              <a:t> </a:t>
            </a:r>
            <a:r>
              <a:rPr lang="cs-CZ" sz="5400" b="1" dirty="0" err="1">
                <a:latin typeface="+mn-lt"/>
              </a:rPr>
              <a:t>matters</a:t>
            </a:r>
            <a:endParaRPr lang="cs-CZ" sz="5400" b="1" dirty="0">
              <a:latin typeface="+mn-lt"/>
            </a:endParaRP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7746F634-85C1-4D6B-B3E0-7F9365083F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8C6B341-2BEF-46B1-85B8-9F1B8F6B5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273" y="1194553"/>
            <a:ext cx="1738166" cy="124968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0947907-ADC5-4300-81AF-4C1E672590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11" y="1119183"/>
            <a:ext cx="7996326" cy="5592201"/>
          </a:xfrm>
          <a:prstGeom prst="rect">
            <a:avLst/>
          </a:prstGeom>
        </p:spPr>
      </p:pic>
      <p:sp>
        <p:nvSpPr>
          <p:cNvPr id="17" name="Nadpis 12">
            <a:extLst>
              <a:ext uri="{FF2B5EF4-FFF2-40B4-BE49-F238E27FC236}">
                <a16:creationId xmlns:a16="http://schemas.microsoft.com/office/drawing/2014/main" id="{A3D5DE45-13F8-443E-A5D8-92DCF828ABED}"/>
              </a:ext>
            </a:extLst>
          </p:cNvPr>
          <p:cNvSpPr txBox="1">
            <a:spLocks/>
          </p:cNvSpPr>
          <p:nvPr/>
        </p:nvSpPr>
        <p:spPr>
          <a:xfrm>
            <a:off x="654959" y="1493137"/>
            <a:ext cx="929971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4400" b="1" dirty="0" err="1">
                <a:latin typeface="+mn-lt"/>
              </a:rPr>
              <a:t>Candidate</a:t>
            </a:r>
            <a:r>
              <a:rPr lang="cs-CZ" sz="4400" b="1" dirty="0">
                <a:latin typeface="+mn-lt"/>
              </a:rPr>
              <a:t> on</a:t>
            </a:r>
            <a:br>
              <a:rPr lang="cs-CZ" sz="4400" b="1" dirty="0">
                <a:latin typeface="+mn-lt"/>
              </a:rPr>
            </a:br>
            <a:r>
              <a:rPr lang="cs-CZ" sz="4400" b="1" dirty="0">
                <a:latin typeface="+mn-lt"/>
              </a:rPr>
              <a:t> interview</a:t>
            </a:r>
          </a:p>
        </p:txBody>
      </p:sp>
    </p:spTree>
    <p:extLst>
      <p:ext uri="{BB962C8B-B14F-4D97-AF65-F5344CB8AC3E}">
        <p14:creationId xmlns:p14="http://schemas.microsoft.com/office/powerpoint/2010/main" val="310373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2AAB068D-31D4-4E6F-9D97-D5B01C3FB240}"/>
              </a:ext>
            </a:extLst>
          </p:cNvPr>
          <p:cNvSpPr/>
          <p:nvPr/>
        </p:nvSpPr>
        <p:spPr>
          <a:xfrm>
            <a:off x="-4606" y="3428996"/>
            <a:ext cx="6096003" cy="3429004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937D300-D6D3-47C9-A4FB-8C7B8779B146}"/>
              </a:ext>
            </a:extLst>
          </p:cNvPr>
          <p:cNvSpPr/>
          <p:nvPr/>
        </p:nvSpPr>
        <p:spPr>
          <a:xfrm>
            <a:off x="6095986" y="0"/>
            <a:ext cx="6096000" cy="3429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9C38DAC-48AE-4CF1-8762-60E482EC5BD9}"/>
              </a:ext>
            </a:extLst>
          </p:cNvPr>
          <p:cNvSpPr/>
          <p:nvPr/>
        </p:nvSpPr>
        <p:spPr>
          <a:xfrm>
            <a:off x="6091397" y="3428996"/>
            <a:ext cx="6096001" cy="3488495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A3A0687-DAA7-4C9C-A6E6-3D7C5B059EB9}"/>
              </a:ext>
            </a:extLst>
          </p:cNvPr>
          <p:cNvSpPr/>
          <p:nvPr/>
        </p:nvSpPr>
        <p:spPr>
          <a:xfrm>
            <a:off x="-11" y="-4"/>
            <a:ext cx="6095997" cy="3429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D41200C-C606-40EE-B8D5-16FD79E084B8}"/>
              </a:ext>
            </a:extLst>
          </p:cNvPr>
          <p:cNvSpPr/>
          <p:nvPr/>
        </p:nvSpPr>
        <p:spPr>
          <a:xfrm>
            <a:off x="-9196" y="1628709"/>
            <a:ext cx="12196593" cy="4545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4DA1467-3B28-4E60-B212-AD7E97960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" y="1837817"/>
            <a:ext cx="10818272" cy="4331534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332F67B8-9E68-4EEC-9968-BB5D5F2E55B5}"/>
              </a:ext>
            </a:extLst>
          </p:cNvPr>
          <p:cNvSpPr/>
          <p:nvPr/>
        </p:nvSpPr>
        <p:spPr>
          <a:xfrm>
            <a:off x="-73745" y="173361"/>
            <a:ext cx="12339462" cy="825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85CA8726-FDF2-4193-88B6-4AE29F535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sp>
        <p:nvSpPr>
          <p:cNvPr id="8" name="Nadpis 12">
            <a:extLst>
              <a:ext uri="{FF2B5EF4-FFF2-40B4-BE49-F238E27FC236}">
                <a16:creationId xmlns:a16="http://schemas.microsoft.com/office/drawing/2014/main" id="{39055DEB-F7F7-4238-9917-CFA4F731A6BC}"/>
              </a:ext>
            </a:extLst>
          </p:cNvPr>
          <p:cNvSpPr txBox="1">
            <a:spLocks/>
          </p:cNvSpPr>
          <p:nvPr/>
        </p:nvSpPr>
        <p:spPr>
          <a:xfrm>
            <a:off x="-2330814" y="-57168"/>
            <a:ext cx="929971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 err="1">
                <a:latin typeface="+mn-lt"/>
              </a:rPr>
              <a:t>Your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career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path</a:t>
            </a:r>
            <a:endParaRPr lang="cs-CZ" sz="4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0798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délník 25">
            <a:extLst>
              <a:ext uri="{FF2B5EF4-FFF2-40B4-BE49-F238E27FC236}">
                <a16:creationId xmlns:a16="http://schemas.microsoft.com/office/drawing/2014/main" id="{FA5F3EAE-F563-4544-BB96-5BCAA0D05181}"/>
              </a:ext>
            </a:extLst>
          </p:cNvPr>
          <p:cNvSpPr/>
          <p:nvPr/>
        </p:nvSpPr>
        <p:spPr>
          <a:xfrm>
            <a:off x="-4606" y="3428996"/>
            <a:ext cx="6096003" cy="3429004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B3B64AD4-5C1C-497F-B1A5-BC0B7C56A484}"/>
              </a:ext>
            </a:extLst>
          </p:cNvPr>
          <p:cNvSpPr/>
          <p:nvPr/>
        </p:nvSpPr>
        <p:spPr>
          <a:xfrm>
            <a:off x="6095986" y="0"/>
            <a:ext cx="6096000" cy="3429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9D5D08F1-B4E6-4FDB-A11A-6A8E25137DB1}"/>
              </a:ext>
            </a:extLst>
          </p:cNvPr>
          <p:cNvSpPr/>
          <p:nvPr/>
        </p:nvSpPr>
        <p:spPr>
          <a:xfrm>
            <a:off x="6091397" y="3428996"/>
            <a:ext cx="6096001" cy="3488495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26E289F0-DF6F-453E-ABEE-8E3CA94690CC}"/>
              </a:ext>
            </a:extLst>
          </p:cNvPr>
          <p:cNvSpPr/>
          <p:nvPr/>
        </p:nvSpPr>
        <p:spPr>
          <a:xfrm>
            <a:off x="-11" y="-4"/>
            <a:ext cx="6095997" cy="3429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30E778DE-244A-4BB9-8EF9-1DC1A2CCC1C3}"/>
              </a:ext>
            </a:extLst>
          </p:cNvPr>
          <p:cNvSpPr/>
          <p:nvPr/>
        </p:nvSpPr>
        <p:spPr>
          <a:xfrm>
            <a:off x="-78334" y="168973"/>
            <a:ext cx="12339462" cy="825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2">
            <a:extLst>
              <a:ext uri="{FF2B5EF4-FFF2-40B4-BE49-F238E27FC236}">
                <a16:creationId xmlns:a16="http://schemas.microsoft.com/office/drawing/2014/main" id="{39055DEB-F7F7-4238-9917-CFA4F731A6BC}"/>
              </a:ext>
            </a:extLst>
          </p:cNvPr>
          <p:cNvSpPr txBox="1">
            <a:spLocks/>
          </p:cNvSpPr>
          <p:nvPr/>
        </p:nvSpPr>
        <p:spPr>
          <a:xfrm>
            <a:off x="-3016851" y="-60634"/>
            <a:ext cx="1105849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b="1" dirty="0" err="1">
                <a:latin typeface="+mn-lt"/>
              </a:rPr>
              <a:t>We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want</a:t>
            </a:r>
            <a:r>
              <a:rPr lang="cs-CZ" sz="4400" b="1" dirty="0">
                <a:latin typeface="+mn-lt"/>
              </a:rPr>
              <a:t> feedback!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730BA689-1CB6-4584-A702-1874475CC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pic>
        <p:nvPicPr>
          <p:cNvPr id="16" name="Obrázek 15" descr="Obsah obrázku silueta, obloha&#10;&#10;Popis vygenerován s vysokou mírou spolehlivosti">
            <a:extLst>
              <a:ext uri="{FF2B5EF4-FFF2-40B4-BE49-F238E27FC236}">
                <a16:creationId xmlns:a16="http://schemas.microsoft.com/office/drawing/2014/main" id="{A107D141-43D2-45F0-AE66-D66980B13D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1" r="31238" b="19826"/>
          <a:stretch/>
        </p:blipFill>
        <p:spPr>
          <a:xfrm>
            <a:off x="10995777" y="4363531"/>
            <a:ext cx="1265351" cy="25713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BAD2F73-C861-46A3-B447-BF75AA600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083" y="1215657"/>
            <a:ext cx="4320775" cy="4320775"/>
          </a:xfrm>
          <a:prstGeom prst="rect">
            <a:avLst/>
          </a:prstGeom>
        </p:spPr>
      </p:pic>
      <p:pic>
        <p:nvPicPr>
          <p:cNvPr id="24" name="Obrázek 23" descr="Obsah obrázku silueta, obloha&#10;&#10;Popis vygenerován s vysokou mírou spolehlivosti">
            <a:extLst>
              <a:ext uri="{FF2B5EF4-FFF2-40B4-BE49-F238E27FC236}">
                <a16:creationId xmlns:a16="http://schemas.microsoft.com/office/drawing/2014/main" id="{5F0A6710-8D5E-4282-B8E3-F2B3474158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b="19826"/>
          <a:stretch/>
        </p:blipFill>
        <p:spPr>
          <a:xfrm>
            <a:off x="0" y="4363531"/>
            <a:ext cx="11116140" cy="2571300"/>
          </a:xfrm>
          <a:prstGeom prst="rect">
            <a:avLst/>
          </a:prstGeom>
        </p:spPr>
      </p:pic>
      <p:pic>
        <p:nvPicPr>
          <p:cNvPr id="20" name="Obrázek 19" descr="Obsah obrázku podepsat&#10;&#10;Popis vygenerován s vysokou mírou spolehlivosti">
            <a:extLst>
              <a:ext uri="{FF2B5EF4-FFF2-40B4-BE49-F238E27FC236}">
                <a16:creationId xmlns:a16="http://schemas.microsoft.com/office/drawing/2014/main" id="{99E6AD8A-005E-4B91-9AC0-65DBE76450B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220" y="1432483"/>
            <a:ext cx="1347397" cy="1347397"/>
          </a:xfrm>
          <a:prstGeom prst="rect">
            <a:avLst/>
          </a:prstGeom>
        </p:spPr>
      </p:pic>
      <p:pic>
        <p:nvPicPr>
          <p:cNvPr id="23" name="Obrázek 22" descr="Obsah obrázku vektorová grafika&#10;&#10;Popis vygenerován s velmi vysokou mírou spolehlivosti">
            <a:extLst>
              <a:ext uri="{FF2B5EF4-FFF2-40B4-BE49-F238E27FC236}">
                <a16:creationId xmlns:a16="http://schemas.microsoft.com/office/drawing/2014/main" id="{102DDDAE-84E7-47A8-8024-031AC4DE42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220" y="2824444"/>
            <a:ext cx="1287330" cy="1287330"/>
          </a:xfrm>
          <a:prstGeom prst="rect">
            <a:avLst/>
          </a:prstGeom>
        </p:spPr>
      </p:pic>
      <p:pic>
        <p:nvPicPr>
          <p:cNvPr id="21" name="Obrázek 20" descr="Obsah obrázku vektorová grafika&#10;&#10;Popis vygenerován s vysokou mírou spolehlivosti">
            <a:extLst>
              <a:ext uri="{FF2B5EF4-FFF2-40B4-BE49-F238E27FC236}">
                <a16:creationId xmlns:a16="http://schemas.microsoft.com/office/drawing/2014/main" id="{2E92CA76-F6DD-46B3-9A09-396B6D1D4AF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641" y="1504469"/>
            <a:ext cx="1152577" cy="1152577"/>
          </a:xfrm>
          <a:prstGeom prst="rect">
            <a:avLst/>
          </a:prstGeom>
        </p:spPr>
      </p:pic>
      <p:pic>
        <p:nvPicPr>
          <p:cNvPr id="22" name="Obrázek 21" descr="Obsah obrázku vektorová grafika&#10;&#10;Popis vygenerován s vysokou mírou spolehlivosti">
            <a:extLst>
              <a:ext uri="{FF2B5EF4-FFF2-40B4-BE49-F238E27FC236}">
                <a16:creationId xmlns:a16="http://schemas.microsoft.com/office/drawing/2014/main" id="{ECDA305B-DBE9-4F6E-8700-19941730204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60" y="2806951"/>
            <a:ext cx="1287330" cy="128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84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647AD552-E95A-4383-AAF5-0A88EB5D915D}"/>
              </a:ext>
            </a:extLst>
          </p:cNvPr>
          <p:cNvSpPr/>
          <p:nvPr/>
        </p:nvSpPr>
        <p:spPr>
          <a:xfrm>
            <a:off x="-4606" y="3690360"/>
            <a:ext cx="6096003" cy="3167639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7AAC55E-095B-478A-8883-3522396860EB}"/>
              </a:ext>
            </a:extLst>
          </p:cNvPr>
          <p:cNvSpPr/>
          <p:nvPr/>
        </p:nvSpPr>
        <p:spPr>
          <a:xfrm>
            <a:off x="6095986" y="0"/>
            <a:ext cx="6096000" cy="3690355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F3772EB2-0F5E-4A8A-9249-E89A685D3A65}"/>
              </a:ext>
            </a:extLst>
          </p:cNvPr>
          <p:cNvSpPr/>
          <p:nvPr/>
        </p:nvSpPr>
        <p:spPr>
          <a:xfrm>
            <a:off x="6091397" y="3690355"/>
            <a:ext cx="6096001" cy="3167641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74CCE7F-7BF4-4E9D-9255-511E084BFF14}"/>
              </a:ext>
            </a:extLst>
          </p:cNvPr>
          <p:cNvSpPr/>
          <p:nvPr/>
        </p:nvSpPr>
        <p:spPr>
          <a:xfrm>
            <a:off x="-9208" y="-6287"/>
            <a:ext cx="6105180" cy="3696643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Nadpis 12">
            <a:extLst>
              <a:ext uri="{FF2B5EF4-FFF2-40B4-BE49-F238E27FC236}">
                <a16:creationId xmlns:a16="http://schemas.microsoft.com/office/drawing/2014/main" id="{2D0EE3BC-9F92-44FD-A48B-69D6BAD0EB02}"/>
              </a:ext>
            </a:extLst>
          </p:cNvPr>
          <p:cNvSpPr txBox="1">
            <a:spLocks/>
          </p:cNvSpPr>
          <p:nvPr/>
        </p:nvSpPr>
        <p:spPr>
          <a:xfrm>
            <a:off x="279378" y="1520585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b="1" dirty="0" err="1">
                <a:latin typeface="+mn-lt"/>
              </a:rPr>
              <a:t>Detailed</a:t>
            </a:r>
            <a:r>
              <a:rPr lang="cs-CZ" sz="3200" b="1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info</a:t>
            </a:r>
            <a:r>
              <a:rPr lang="cs-CZ" sz="3200" dirty="0">
                <a:latin typeface="+mn-lt"/>
              </a:rPr>
              <a:t> – </a:t>
            </a:r>
            <a:r>
              <a:rPr lang="cs-CZ" sz="3200" b="1" dirty="0">
                <a:latin typeface="+mn-lt"/>
              </a:rPr>
              <a:t>email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</a:rPr>
              <a:t>Be</a:t>
            </a:r>
            <a:r>
              <a:rPr lang="cs-CZ" sz="3200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prepared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with</a:t>
            </a:r>
            <a:r>
              <a:rPr lang="cs-CZ" sz="3200" dirty="0">
                <a:latin typeface="+mn-lt"/>
              </a:rPr>
              <a:t> data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</a:rPr>
              <a:t>Give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him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time</a:t>
            </a:r>
            <a:r>
              <a:rPr lang="cs-CZ" sz="3200" dirty="0">
                <a:latin typeface="+mn-lt"/>
              </a:rPr>
              <a:t> to </a:t>
            </a:r>
            <a:r>
              <a:rPr lang="cs-CZ" sz="3200" b="1" dirty="0" err="1">
                <a:latin typeface="+mn-lt"/>
              </a:rPr>
              <a:t>ask</a:t>
            </a:r>
            <a:endParaRPr lang="cs-CZ" sz="3200" b="1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</a:rPr>
              <a:t>Be</a:t>
            </a:r>
            <a:r>
              <a:rPr lang="cs-CZ" sz="3200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logical</a:t>
            </a:r>
            <a:endParaRPr lang="cs-CZ" sz="3200" b="1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</a:rPr>
              <a:t>Be</a:t>
            </a:r>
            <a:r>
              <a:rPr lang="cs-CZ" sz="3200" b="1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patient</a:t>
            </a:r>
            <a:endParaRPr lang="cs-CZ" sz="3200" b="1" dirty="0">
              <a:latin typeface="+mn-lt"/>
            </a:endParaRPr>
          </a:p>
        </p:txBody>
      </p:sp>
      <p:sp>
        <p:nvSpPr>
          <p:cNvPr id="28" name="Nadpis 12">
            <a:extLst>
              <a:ext uri="{FF2B5EF4-FFF2-40B4-BE49-F238E27FC236}">
                <a16:creationId xmlns:a16="http://schemas.microsoft.com/office/drawing/2014/main" id="{7828DF0E-BFA4-40A9-AC02-4AAE6687C45E}"/>
              </a:ext>
            </a:extLst>
          </p:cNvPr>
          <p:cNvSpPr txBox="1">
            <a:spLocks/>
          </p:cNvSpPr>
          <p:nvPr/>
        </p:nvSpPr>
        <p:spPr>
          <a:xfrm>
            <a:off x="6410390" y="1494060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</a:rPr>
              <a:t>Get</a:t>
            </a:r>
            <a:r>
              <a:rPr lang="cs-CZ" sz="3200" dirty="0">
                <a:latin typeface="+mn-lt"/>
              </a:rPr>
              <a:t> to </a:t>
            </a:r>
            <a:r>
              <a:rPr lang="cs-CZ" sz="3200" dirty="0" err="1">
                <a:latin typeface="+mn-lt"/>
              </a:rPr>
              <a:t>the</a:t>
            </a:r>
            <a:r>
              <a:rPr lang="cs-CZ" sz="3200" dirty="0">
                <a:latin typeface="+mn-lt"/>
              </a:rPr>
              <a:t> </a:t>
            </a:r>
            <a:r>
              <a:rPr lang="cs-CZ" sz="3200" b="1" dirty="0">
                <a:latin typeface="+mn-lt"/>
              </a:rPr>
              <a:t>point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</a:rPr>
              <a:t>Move</a:t>
            </a:r>
            <a:r>
              <a:rPr lang="cs-CZ" sz="3200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quickly</a:t>
            </a:r>
            <a:endParaRPr lang="cs-CZ" sz="3200" b="1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dirty="0">
                <a:latin typeface="+mn-lt"/>
              </a:rPr>
              <a:t>Show </a:t>
            </a:r>
            <a:r>
              <a:rPr lang="cs-CZ" sz="3200" b="1" dirty="0" err="1">
                <a:latin typeface="+mn-lt"/>
              </a:rPr>
              <a:t>clear</a:t>
            </a:r>
            <a:r>
              <a:rPr lang="cs-CZ" sz="3200" b="1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results</a:t>
            </a:r>
            <a:endParaRPr lang="cs-CZ" sz="3200" b="1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b="1" dirty="0" err="1">
                <a:latin typeface="+mn-lt"/>
              </a:rPr>
              <a:t>Focus</a:t>
            </a:r>
            <a:endParaRPr lang="cs-CZ" sz="3200" b="1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</a:rPr>
              <a:t>Don‘t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be</a:t>
            </a:r>
            <a:r>
              <a:rPr lang="cs-CZ" sz="3200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too</a:t>
            </a:r>
            <a:r>
              <a:rPr lang="cs-CZ" sz="3200" b="1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emotional</a:t>
            </a:r>
            <a:endParaRPr lang="cs-CZ" sz="3200" b="1" dirty="0">
              <a:latin typeface="+mn-lt"/>
            </a:endParaRPr>
          </a:p>
        </p:txBody>
      </p:sp>
      <p:sp>
        <p:nvSpPr>
          <p:cNvPr id="29" name="Nadpis 12">
            <a:extLst>
              <a:ext uri="{FF2B5EF4-FFF2-40B4-BE49-F238E27FC236}">
                <a16:creationId xmlns:a16="http://schemas.microsoft.com/office/drawing/2014/main" id="{F1B04824-5DAE-468D-B695-201290DA8679}"/>
              </a:ext>
            </a:extLst>
          </p:cNvPr>
          <p:cNvSpPr txBox="1">
            <a:spLocks/>
          </p:cNvSpPr>
          <p:nvPr/>
        </p:nvSpPr>
        <p:spPr>
          <a:xfrm>
            <a:off x="279378" y="4421281"/>
            <a:ext cx="5528008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Nodding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agree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him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doesn‘t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Slow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down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Nadpis 12">
            <a:extLst>
              <a:ext uri="{FF2B5EF4-FFF2-40B4-BE49-F238E27FC236}">
                <a16:creationId xmlns:a16="http://schemas.microsoft.com/office/drawing/2014/main" id="{C6FB5523-2416-403A-A3EB-F117B634E605}"/>
              </a:ext>
            </a:extLst>
          </p:cNvPr>
          <p:cNvSpPr txBox="1">
            <a:spLocks/>
          </p:cNvSpPr>
          <p:nvPr/>
        </p:nvSpPr>
        <p:spPr>
          <a:xfrm>
            <a:off x="6391677" y="4421281"/>
            <a:ext cx="5869451" cy="2063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</a:rPr>
              <a:t>Keep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it</a:t>
            </a:r>
            <a:r>
              <a:rPr lang="cs-CZ" sz="3200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simple</a:t>
            </a:r>
            <a:endParaRPr lang="cs-CZ" sz="3200" b="1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</a:rPr>
              <a:t>Be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aware</a:t>
            </a:r>
            <a:r>
              <a:rPr lang="cs-CZ" sz="3200" dirty="0">
                <a:latin typeface="+mn-lt"/>
              </a:rPr>
              <a:t> he </a:t>
            </a:r>
            <a:r>
              <a:rPr lang="cs-CZ" sz="3200" dirty="0" err="1">
                <a:latin typeface="+mn-lt"/>
              </a:rPr>
              <a:t>will</a:t>
            </a:r>
            <a:r>
              <a:rPr lang="cs-CZ" sz="3200" dirty="0">
                <a:latin typeface="+mn-lt"/>
              </a:rPr>
              <a:t> </a:t>
            </a:r>
            <a:r>
              <a:rPr lang="cs-CZ" sz="3200" b="1" dirty="0">
                <a:latin typeface="+mn-lt"/>
              </a:rPr>
              <a:t>talk a lot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</a:rPr>
              <a:t>Compliment</a:t>
            </a:r>
            <a:r>
              <a:rPr lang="cs-CZ" sz="3200" dirty="0">
                <a:latin typeface="+mn-lt"/>
              </a:rPr>
              <a:t>, </a:t>
            </a:r>
            <a:r>
              <a:rPr lang="cs-CZ" sz="3200" dirty="0" err="1">
                <a:latin typeface="+mn-lt"/>
              </a:rPr>
              <a:t>be</a:t>
            </a:r>
            <a:r>
              <a:rPr lang="cs-CZ" sz="3200" dirty="0">
                <a:latin typeface="+mn-lt"/>
              </a:rPr>
              <a:t> </a:t>
            </a:r>
            <a:r>
              <a:rPr lang="cs-CZ" sz="3200" b="1" dirty="0">
                <a:latin typeface="+mn-lt"/>
              </a:rPr>
              <a:t>positive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dirty="0" err="1">
                <a:latin typeface="+mn-lt"/>
              </a:rPr>
              <a:t>Focus</a:t>
            </a:r>
            <a:r>
              <a:rPr lang="cs-CZ" sz="3200" dirty="0">
                <a:latin typeface="+mn-lt"/>
              </a:rPr>
              <a:t> on </a:t>
            </a:r>
            <a:r>
              <a:rPr lang="cs-CZ" sz="3200" b="1" dirty="0" err="1">
                <a:latin typeface="+mn-lt"/>
              </a:rPr>
              <a:t>emotions</a:t>
            </a:r>
            <a:endParaRPr lang="cs-CZ" sz="3200" b="1" dirty="0">
              <a:latin typeface="+mn-lt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cs-CZ" sz="3200" b="1" dirty="0" err="1">
                <a:latin typeface="+mn-lt"/>
              </a:rPr>
              <a:t>Challenge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him</a:t>
            </a:r>
            <a:endParaRPr lang="cs-CZ" sz="3200" dirty="0">
              <a:latin typeface="+mn-lt"/>
            </a:endParaRP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DC790FD0-E81B-47C6-93E1-21DFCBD4C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370" y="4208019"/>
            <a:ext cx="538029" cy="538029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A6CE2CF9-A20A-4416-9AFA-D94BCE37AA63}"/>
              </a:ext>
            </a:extLst>
          </p:cNvPr>
          <p:cNvSpPr/>
          <p:nvPr/>
        </p:nvSpPr>
        <p:spPr>
          <a:xfrm>
            <a:off x="-78334" y="168973"/>
            <a:ext cx="12339462" cy="825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16CCD479-6FF8-4DB1-A255-DB8896547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sp>
        <p:nvSpPr>
          <p:cNvPr id="17" name="Nadpis 12">
            <a:extLst>
              <a:ext uri="{FF2B5EF4-FFF2-40B4-BE49-F238E27FC236}">
                <a16:creationId xmlns:a16="http://schemas.microsoft.com/office/drawing/2014/main" id="{0C80FF2F-FE24-4E05-97B3-BDD3FE14A736}"/>
              </a:ext>
            </a:extLst>
          </p:cNvPr>
          <p:cNvSpPr txBox="1">
            <a:spLocks/>
          </p:cNvSpPr>
          <p:nvPr/>
        </p:nvSpPr>
        <p:spPr>
          <a:xfrm>
            <a:off x="-3016851" y="-60634"/>
            <a:ext cx="1105849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b="1" dirty="0" err="1">
                <a:latin typeface="+mn-lt"/>
              </a:rPr>
              <a:t>We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want</a:t>
            </a:r>
            <a:r>
              <a:rPr lang="cs-CZ" sz="4400" b="1" dirty="0">
                <a:latin typeface="+mn-lt"/>
              </a:rPr>
              <a:t> feedback!</a:t>
            </a:r>
          </a:p>
        </p:txBody>
      </p:sp>
    </p:spTree>
    <p:extLst>
      <p:ext uri="{BB962C8B-B14F-4D97-AF65-F5344CB8AC3E}">
        <p14:creationId xmlns:p14="http://schemas.microsoft.com/office/powerpoint/2010/main" val="234426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délník 47">
            <a:extLst>
              <a:ext uri="{FF2B5EF4-FFF2-40B4-BE49-F238E27FC236}">
                <a16:creationId xmlns:a16="http://schemas.microsoft.com/office/drawing/2014/main" id="{AA917783-09CA-47FE-AEC3-A087A1D1BD0A}"/>
              </a:ext>
            </a:extLst>
          </p:cNvPr>
          <p:cNvSpPr/>
          <p:nvPr/>
        </p:nvSpPr>
        <p:spPr>
          <a:xfrm>
            <a:off x="6201372" y="1901867"/>
            <a:ext cx="5990628" cy="1992859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>
            <a:extLst>
              <a:ext uri="{FF2B5EF4-FFF2-40B4-BE49-F238E27FC236}">
                <a16:creationId xmlns:a16="http://schemas.microsoft.com/office/drawing/2014/main" id="{649AE40A-B128-4781-A5DC-05485D332D43}"/>
              </a:ext>
            </a:extLst>
          </p:cNvPr>
          <p:cNvSpPr/>
          <p:nvPr/>
        </p:nvSpPr>
        <p:spPr>
          <a:xfrm>
            <a:off x="6216330" y="3885608"/>
            <a:ext cx="5987234" cy="2490981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8B6CD0C0-7809-4359-9F72-1BA28918196C}"/>
              </a:ext>
            </a:extLst>
          </p:cNvPr>
          <p:cNvSpPr/>
          <p:nvPr/>
        </p:nvSpPr>
        <p:spPr>
          <a:xfrm>
            <a:off x="-46251" y="3885371"/>
            <a:ext cx="6274233" cy="2502949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BAFF6EC0-C002-417D-BF20-A56039CBBC1B}"/>
              </a:ext>
            </a:extLst>
          </p:cNvPr>
          <p:cNvSpPr/>
          <p:nvPr/>
        </p:nvSpPr>
        <p:spPr>
          <a:xfrm>
            <a:off x="-19500" y="1901867"/>
            <a:ext cx="6227982" cy="1985843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14B06231-7C1F-4E56-A92C-F73B0359E9BA}"/>
              </a:ext>
            </a:extLst>
          </p:cNvPr>
          <p:cNvSpPr txBox="1">
            <a:spLocks/>
          </p:cNvSpPr>
          <p:nvPr/>
        </p:nvSpPr>
        <p:spPr>
          <a:xfrm>
            <a:off x="-2340309" y="10995"/>
            <a:ext cx="950806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>
                <a:latin typeface="+mn-lt"/>
              </a:rPr>
              <a:t>PIZZA feedback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ECA330D-86D6-46C0-8C61-9BA63A552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3" t="37541" r="-48647" b="15711"/>
          <a:stretch/>
        </p:blipFill>
        <p:spPr>
          <a:xfrm>
            <a:off x="1306513" y="8947116"/>
            <a:ext cx="3394987" cy="3036608"/>
          </a:xfrm>
          <a:prstGeom prst="rtTriangle">
            <a:avLst/>
          </a:prstGeom>
        </p:spPr>
      </p:pic>
      <p:sp>
        <p:nvSpPr>
          <p:cNvPr id="38" name="Nadpis 12">
            <a:extLst>
              <a:ext uri="{FF2B5EF4-FFF2-40B4-BE49-F238E27FC236}">
                <a16:creationId xmlns:a16="http://schemas.microsoft.com/office/drawing/2014/main" id="{5FF1D46F-FC80-417E-9931-31081C037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907" y="1810058"/>
            <a:ext cx="5874270" cy="1002446"/>
          </a:xfrm>
        </p:spPr>
        <p:txBody>
          <a:bodyPr>
            <a:normAutofit/>
          </a:bodyPr>
          <a:lstStyle/>
          <a:p>
            <a:r>
              <a:rPr lang="cs-CZ" sz="3300" dirty="0">
                <a:latin typeface="+mn-lt"/>
                <a:cs typeface="Mukta Vaani" panose="020B0000000000000000" pitchFamily="34" charset="-18"/>
              </a:rPr>
              <a:t>1. </a:t>
            </a:r>
            <a:r>
              <a:rPr lang="cs-CZ" sz="3300" b="1" dirty="0" err="1">
                <a:latin typeface="+mn-lt"/>
                <a:cs typeface="Mukta Vaani" panose="020B0000000000000000" pitchFamily="34" charset="-18"/>
              </a:rPr>
              <a:t>Describe</a:t>
            </a:r>
            <a:r>
              <a:rPr lang="cs-CZ" sz="33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300" dirty="0" err="1">
                <a:latin typeface="+mn-lt"/>
                <a:cs typeface="Mukta Vaani" panose="020B0000000000000000" pitchFamily="34" charset="-18"/>
              </a:rPr>
              <a:t>situation</a:t>
            </a:r>
            <a:endParaRPr lang="cs-CZ" sz="3300" dirty="0">
              <a:latin typeface="+mn-lt"/>
              <a:cs typeface="Mukta Vaani" panose="020B0000000000000000" pitchFamily="34" charset="-18"/>
            </a:endParaRPr>
          </a:p>
        </p:txBody>
      </p:sp>
      <p:sp>
        <p:nvSpPr>
          <p:cNvPr id="39" name="Nadpis 12">
            <a:extLst>
              <a:ext uri="{FF2B5EF4-FFF2-40B4-BE49-F238E27FC236}">
                <a16:creationId xmlns:a16="http://schemas.microsoft.com/office/drawing/2014/main" id="{2E614A16-1D76-4FCD-BA2F-3F125AB66296}"/>
              </a:ext>
            </a:extLst>
          </p:cNvPr>
          <p:cNvSpPr txBox="1">
            <a:spLocks/>
          </p:cNvSpPr>
          <p:nvPr/>
        </p:nvSpPr>
        <p:spPr>
          <a:xfrm>
            <a:off x="-618477" y="2456283"/>
            <a:ext cx="680493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>
                <a:latin typeface="+mn-lt"/>
                <a:cs typeface="Mukta Vaani" panose="020B0000000000000000" pitchFamily="34" charset="-18"/>
              </a:rPr>
              <a:t>2. </a:t>
            </a:r>
            <a:r>
              <a:rPr lang="cs-CZ" sz="3300" b="1" dirty="0">
                <a:latin typeface="+mn-lt"/>
                <a:cs typeface="Mukta Vaani" panose="020B0000000000000000" pitchFamily="34" charset="-18"/>
              </a:rPr>
              <a:t>Use data, </a:t>
            </a:r>
            <a:r>
              <a:rPr lang="cs-CZ" sz="3300" b="1" dirty="0" err="1">
                <a:latin typeface="+mn-lt"/>
                <a:cs typeface="Mukta Vaani" panose="020B0000000000000000" pitchFamily="34" charset="-18"/>
              </a:rPr>
              <a:t>facts</a:t>
            </a:r>
            <a:endParaRPr lang="cs-CZ" sz="3300" b="1" dirty="0">
              <a:latin typeface="+mn-lt"/>
              <a:cs typeface="Mukta Vaani" panose="020B0000000000000000" pitchFamily="34" charset="-18"/>
            </a:endParaRPr>
          </a:p>
        </p:txBody>
      </p:sp>
      <p:sp>
        <p:nvSpPr>
          <p:cNvPr id="40" name="Nadpis 12">
            <a:extLst>
              <a:ext uri="{FF2B5EF4-FFF2-40B4-BE49-F238E27FC236}">
                <a16:creationId xmlns:a16="http://schemas.microsoft.com/office/drawing/2014/main" id="{52009FD2-C849-478C-ADE1-4C1F5DAFD06C}"/>
              </a:ext>
            </a:extLst>
          </p:cNvPr>
          <p:cNvSpPr txBox="1">
            <a:spLocks/>
          </p:cNvSpPr>
          <p:nvPr/>
        </p:nvSpPr>
        <p:spPr>
          <a:xfrm>
            <a:off x="240307" y="3939457"/>
            <a:ext cx="6098824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>
                <a:latin typeface="+mn-lt"/>
                <a:cs typeface="Mukta Vaani" panose="020B0000000000000000" pitchFamily="34" charset="-18"/>
              </a:rPr>
              <a:t>3. </a:t>
            </a:r>
            <a:r>
              <a:rPr lang="cs-CZ" sz="3300" dirty="0" err="1">
                <a:latin typeface="+mn-lt"/>
                <a:cs typeface="Mukta Vaani" panose="020B0000000000000000" pitchFamily="34" charset="-18"/>
              </a:rPr>
              <a:t>If</a:t>
            </a:r>
            <a:r>
              <a:rPr lang="cs-CZ" sz="3300" dirty="0">
                <a:latin typeface="+mn-lt"/>
                <a:cs typeface="Mukta Vaani" panose="020B0000000000000000" pitchFamily="34" charset="-18"/>
              </a:rPr>
              <a:t> I </a:t>
            </a:r>
            <a:r>
              <a:rPr lang="cs-CZ" sz="3300" b="1" dirty="0" err="1">
                <a:latin typeface="+mn-lt"/>
                <a:cs typeface="Mukta Vaani" panose="020B0000000000000000" pitchFamily="34" charset="-18"/>
              </a:rPr>
              <a:t>understand</a:t>
            </a:r>
            <a:r>
              <a:rPr lang="cs-CZ" sz="33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300" dirty="0" err="1">
                <a:latin typeface="+mn-lt"/>
                <a:cs typeface="Mukta Vaani" panose="020B0000000000000000" pitchFamily="34" charset="-18"/>
              </a:rPr>
              <a:t>well</a:t>
            </a:r>
            <a:r>
              <a:rPr lang="cs-CZ" sz="3300" dirty="0">
                <a:latin typeface="+mn-lt"/>
                <a:cs typeface="Mukta Vaani" panose="020B0000000000000000" pitchFamily="34" charset="-18"/>
              </a:rPr>
              <a:t>..</a:t>
            </a:r>
          </a:p>
        </p:txBody>
      </p:sp>
      <p:sp>
        <p:nvSpPr>
          <p:cNvPr id="41" name="Nadpis 12">
            <a:extLst>
              <a:ext uri="{FF2B5EF4-FFF2-40B4-BE49-F238E27FC236}">
                <a16:creationId xmlns:a16="http://schemas.microsoft.com/office/drawing/2014/main" id="{3FB7FB2F-AA17-47EC-AD38-A591FE327A84}"/>
              </a:ext>
            </a:extLst>
          </p:cNvPr>
          <p:cNvSpPr txBox="1">
            <a:spLocks/>
          </p:cNvSpPr>
          <p:nvPr/>
        </p:nvSpPr>
        <p:spPr>
          <a:xfrm>
            <a:off x="82132" y="4615799"/>
            <a:ext cx="522997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>
                <a:latin typeface="+mn-lt"/>
                <a:cs typeface="Mukta Vaani" panose="020B0000000000000000" pitchFamily="34" charset="-18"/>
              </a:rPr>
              <a:t>4. </a:t>
            </a:r>
            <a:r>
              <a:rPr lang="cs-CZ" sz="3300" b="1" dirty="0">
                <a:latin typeface="+mn-lt"/>
                <a:cs typeface="Mukta Vaani" panose="020B0000000000000000" pitchFamily="34" charset="-18"/>
              </a:rPr>
              <a:t>Listen</a:t>
            </a:r>
            <a:r>
              <a:rPr lang="cs-CZ" sz="3300" dirty="0">
                <a:latin typeface="+mn-lt"/>
                <a:cs typeface="Mukta Vaani" panose="020B0000000000000000" pitchFamily="34" charset="-18"/>
              </a:rPr>
              <a:t> and </a:t>
            </a:r>
            <a:r>
              <a:rPr lang="cs-CZ" sz="3300" b="1" dirty="0" err="1">
                <a:latin typeface="+mn-lt"/>
                <a:cs typeface="Mukta Vaani" panose="020B0000000000000000" pitchFamily="34" charset="-18"/>
              </a:rPr>
              <a:t>ask</a:t>
            </a:r>
            <a:endParaRPr lang="cs-CZ" sz="3300" b="1" dirty="0">
              <a:latin typeface="+mn-lt"/>
              <a:cs typeface="Mukta Vaani" panose="020B0000000000000000" pitchFamily="34" charset="-18"/>
            </a:endParaRPr>
          </a:p>
        </p:txBody>
      </p:sp>
      <p:sp>
        <p:nvSpPr>
          <p:cNvPr id="42" name="Nadpis 12">
            <a:extLst>
              <a:ext uri="{FF2B5EF4-FFF2-40B4-BE49-F238E27FC236}">
                <a16:creationId xmlns:a16="http://schemas.microsoft.com/office/drawing/2014/main" id="{AD9B4101-0130-429A-9566-81D7B1FC83A9}"/>
              </a:ext>
            </a:extLst>
          </p:cNvPr>
          <p:cNvSpPr txBox="1">
            <a:spLocks/>
          </p:cNvSpPr>
          <p:nvPr/>
        </p:nvSpPr>
        <p:spPr>
          <a:xfrm>
            <a:off x="5286888" y="4105278"/>
            <a:ext cx="62672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>
                <a:latin typeface="+mn-lt"/>
                <a:cs typeface="Mukta Vaani" panose="020B0000000000000000" pitchFamily="34" charset="-18"/>
              </a:rPr>
              <a:t>6. </a:t>
            </a:r>
            <a:r>
              <a:rPr lang="en-GB" sz="3300" b="1" dirty="0">
                <a:latin typeface="+mn-lt"/>
                <a:cs typeface="Mukta Vaani" panose="020B0000000000000000" pitchFamily="34" charset="-18"/>
              </a:rPr>
              <a:t>Consequences</a:t>
            </a:r>
            <a:endParaRPr lang="cs-CZ" sz="3300" b="1" dirty="0">
              <a:latin typeface="+mn-lt"/>
              <a:cs typeface="Mukta Vaani" panose="020B0000000000000000" pitchFamily="34" charset="-18"/>
            </a:endParaRPr>
          </a:p>
        </p:txBody>
      </p:sp>
      <p:sp>
        <p:nvSpPr>
          <p:cNvPr id="43" name="Nadpis 12">
            <a:extLst>
              <a:ext uri="{FF2B5EF4-FFF2-40B4-BE49-F238E27FC236}">
                <a16:creationId xmlns:a16="http://schemas.microsoft.com/office/drawing/2014/main" id="{95288E68-786C-43F7-8905-922B508886EB}"/>
              </a:ext>
            </a:extLst>
          </p:cNvPr>
          <p:cNvSpPr txBox="1">
            <a:spLocks/>
          </p:cNvSpPr>
          <p:nvPr/>
        </p:nvSpPr>
        <p:spPr>
          <a:xfrm>
            <a:off x="5288182" y="2436256"/>
            <a:ext cx="6734340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dirty="0">
                <a:latin typeface="+mn-lt"/>
                <a:cs typeface="Mukta Vaani" panose="020B0000000000000000" pitchFamily="34" charset="-18"/>
              </a:rPr>
              <a:t>7</a:t>
            </a:r>
            <a:r>
              <a:rPr lang="cs-CZ" sz="3300" dirty="0">
                <a:latin typeface="+mn-lt"/>
                <a:cs typeface="Mukta Vaani" panose="020B0000000000000000" pitchFamily="34" charset="-18"/>
              </a:rPr>
              <a:t>. </a:t>
            </a:r>
            <a:r>
              <a:rPr lang="cs-CZ" sz="3300" b="1" dirty="0" err="1">
                <a:latin typeface="+mn-lt"/>
                <a:cs typeface="Mukta Vaani" panose="020B0000000000000000" pitchFamily="34" charset="-18"/>
              </a:rPr>
              <a:t>Tasks</a:t>
            </a:r>
            <a:r>
              <a:rPr lang="cs-CZ" sz="33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en-GB" sz="3300" dirty="0">
                <a:latin typeface="+mn-lt"/>
                <a:cs typeface="Mukta Vaani" panose="020B0000000000000000" pitchFamily="34" charset="-18"/>
              </a:rPr>
              <a:t>&amp; </a:t>
            </a:r>
            <a:r>
              <a:rPr lang="en-GB" sz="3300" b="1" dirty="0">
                <a:latin typeface="+mn-lt"/>
                <a:cs typeface="Mukta Vaani" panose="020B0000000000000000" pitchFamily="34" charset="-18"/>
              </a:rPr>
              <a:t>deadlines</a:t>
            </a:r>
            <a:endParaRPr lang="cs-CZ" sz="3300" b="1" dirty="0">
              <a:latin typeface="+mn-lt"/>
              <a:cs typeface="Mukta Vaani" panose="020B0000000000000000" pitchFamily="34" charset="-18"/>
            </a:endParaRPr>
          </a:p>
        </p:txBody>
      </p:sp>
      <p:sp>
        <p:nvSpPr>
          <p:cNvPr id="44" name="Nadpis 12">
            <a:extLst>
              <a:ext uri="{FF2B5EF4-FFF2-40B4-BE49-F238E27FC236}">
                <a16:creationId xmlns:a16="http://schemas.microsoft.com/office/drawing/2014/main" id="{AC32499E-8EF1-4CBF-9E6E-DF547669BECB}"/>
              </a:ext>
            </a:extLst>
          </p:cNvPr>
          <p:cNvSpPr txBox="1">
            <a:spLocks/>
          </p:cNvSpPr>
          <p:nvPr/>
        </p:nvSpPr>
        <p:spPr>
          <a:xfrm>
            <a:off x="4760636" y="5141072"/>
            <a:ext cx="86990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>
                <a:latin typeface="+mn-lt"/>
                <a:cs typeface="Mukta Vaani" panose="020B0000000000000000" pitchFamily="34" charset="-18"/>
              </a:rPr>
              <a:t>5. </a:t>
            </a:r>
            <a:r>
              <a:rPr lang="cs-CZ" sz="3300" dirty="0" err="1">
                <a:latin typeface="+mn-lt"/>
                <a:cs typeface="Mukta Vaani" panose="020B0000000000000000" pitchFamily="34" charset="-18"/>
              </a:rPr>
              <a:t>What</a:t>
            </a:r>
            <a:r>
              <a:rPr lang="cs-CZ" sz="3300" dirty="0">
                <a:latin typeface="+mn-lt"/>
                <a:cs typeface="Mukta Vaani" panose="020B0000000000000000" pitchFamily="34" charset="-18"/>
              </a:rPr>
              <a:t> do </a:t>
            </a:r>
            <a:r>
              <a:rPr lang="cs-CZ" sz="3300" dirty="0" err="1">
                <a:latin typeface="+mn-lt"/>
                <a:cs typeface="Mukta Vaani" panose="020B0000000000000000" pitchFamily="34" charset="-18"/>
              </a:rPr>
              <a:t>you</a:t>
            </a:r>
            <a:r>
              <a:rPr lang="cs-CZ" sz="33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300" b="1" dirty="0" err="1">
                <a:latin typeface="+mn-lt"/>
                <a:cs typeface="Mukta Vaani" panose="020B0000000000000000" pitchFamily="34" charset="-18"/>
              </a:rPr>
              <a:t>suggest</a:t>
            </a:r>
            <a:r>
              <a:rPr lang="cs-CZ" sz="3300" dirty="0">
                <a:latin typeface="+mn-lt"/>
                <a:cs typeface="Mukta Vaani" panose="020B0000000000000000" pitchFamily="34" charset="-18"/>
              </a:rPr>
              <a:t>?!</a:t>
            </a:r>
          </a:p>
          <a:p>
            <a:endParaRPr lang="cs-CZ" sz="3300" b="1" dirty="0">
              <a:latin typeface="+mn-lt"/>
              <a:cs typeface="Mukta Vaani" panose="020B0000000000000000" pitchFamily="34" charset="-18"/>
            </a:endParaRPr>
          </a:p>
        </p:txBody>
      </p:sp>
      <p:sp>
        <p:nvSpPr>
          <p:cNvPr id="45" name="Nadpis 12">
            <a:extLst>
              <a:ext uri="{FF2B5EF4-FFF2-40B4-BE49-F238E27FC236}">
                <a16:creationId xmlns:a16="http://schemas.microsoft.com/office/drawing/2014/main" id="{85115809-B9CE-4F53-BC19-729FEB432B07}"/>
              </a:ext>
            </a:extLst>
          </p:cNvPr>
          <p:cNvSpPr txBox="1">
            <a:spLocks/>
          </p:cNvSpPr>
          <p:nvPr/>
        </p:nvSpPr>
        <p:spPr>
          <a:xfrm>
            <a:off x="5786540" y="1814588"/>
            <a:ext cx="626720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300" dirty="0">
                <a:latin typeface="+mn-lt"/>
                <a:cs typeface="Mukta Vaani" panose="020B0000000000000000" pitchFamily="34" charset="-18"/>
              </a:rPr>
              <a:t>8. </a:t>
            </a:r>
            <a:r>
              <a:rPr lang="en-GB" sz="3300" b="1" dirty="0">
                <a:latin typeface="+mn-lt"/>
                <a:cs typeface="Mukta Vaani" panose="020B0000000000000000" pitchFamily="34" charset="-18"/>
              </a:rPr>
              <a:t>Agreement </a:t>
            </a:r>
            <a:r>
              <a:rPr lang="en-GB" sz="3300" dirty="0">
                <a:latin typeface="+mn-lt"/>
                <a:cs typeface="Mukta Vaani" panose="020B0000000000000000" pitchFamily="34" charset="-18"/>
              </a:rPr>
              <a:t>&amp;</a:t>
            </a:r>
            <a:r>
              <a:rPr lang="en-GB" sz="3300" b="1" dirty="0">
                <a:latin typeface="+mn-lt"/>
                <a:cs typeface="Mukta Vaani" panose="020B0000000000000000" pitchFamily="34" charset="-18"/>
              </a:rPr>
              <a:t> action</a:t>
            </a:r>
            <a:r>
              <a:rPr lang="cs-CZ" sz="3300" dirty="0">
                <a:latin typeface="+mn-lt"/>
                <a:cs typeface="Mukta Vaani" panose="020B0000000000000000" pitchFamily="34" charset="-18"/>
              </a:rPr>
              <a:t>!</a:t>
            </a:r>
          </a:p>
        </p:txBody>
      </p:sp>
      <p:pic>
        <p:nvPicPr>
          <p:cNvPr id="53" name="Obrázek 52">
            <a:extLst>
              <a:ext uri="{FF2B5EF4-FFF2-40B4-BE49-F238E27FC236}">
                <a16:creationId xmlns:a16="http://schemas.microsoft.com/office/drawing/2014/main" id="{9E4D6C01-A951-4DBB-A5C1-631F8BDD4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5385" r="3464" b="5657"/>
          <a:stretch/>
        </p:blipFill>
        <p:spPr>
          <a:xfrm>
            <a:off x="5674685" y="3224027"/>
            <a:ext cx="1277993" cy="124241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1E718BC7-AACE-4759-AC00-293C9CD21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637" b="49405"/>
          <a:stretch/>
        </p:blipFill>
        <p:spPr>
          <a:xfrm>
            <a:off x="2995900" y="809987"/>
            <a:ext cx="3183889" cy="3108519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5D8A5547-69EB-4000-AEC2-3EFEBDDE5F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6" b="49405"/>
          <a:stretch/>
        </p:blipFill>
        <p:spPr>
          <a:xfrm>
            <a:off x="6175490" y="809987"/>
            <a:ext cx="3209700" cy="3084739"/>
          </a:xfrm>
          <a:prstGeom prst="rect">
            <a:avLst/>
          </a:prstGeom>
        </p:spPr>
      </p:pic>
      <p:sp>
        <p:nvSpPr>
          <p:cNvPr id="49" name="Šipka: doprava 48">
            <a:extLst>
              <a:ext uri="{FF2B5EF4-FFF2-40B4-BE49-F238E27FC236}">
                <a16:creationId xmlns:a16="http://schemas.microsoft.com/office/drawing/2014/main" id="{2451340D-0099-42BC-A780-0517C4FBE34C}"/>
              </a:ext>
            </a:extLst>
          </p:cNvPr>
          <p:cNvSpPr/>
          <p:nvPr/>
        </p:nvSpPr>
        <p:spPr>
          <a:xfrm rot="5400000">
            <a:off x="50164" y="3643537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Šipka: doprava 55">
            <a:extLst>
              <a:ext uri="{FF2B5EF4-FFF2-40B4-BE49-F238E27FC236}">
                <a16:creationId xmlns:a16="http://schemas.microsoft.com/office/drawing/2014/main" id="{43D70C0C-1614-48E4-A5D7-EA0A934A7CC4}"/>
              </a:ext>
            </a:extLst>
          </p:cNvPr>
          <p:cNvSpPr/>
          <p:nvPr/>
        </p:nvSpPr>
        <p:spPr>
          <a:xfrm rot="16200000">
            <a:off x="11383654" y="3589889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Šipka: doprava 57">
            <a:extLst>
              <a:ext uri="{FF2B5EF4-FFF2-40B4-BE49-F238E27FC236}">
                <a16:creationId xmlns:a16="http://schemas.microsoft.com/office/drawing/2014/main" id="{3BDCC85F-CDC3-4410-9EDC-355420E36FB3}"/>
              </a:ext>
            </a:extLst>
          </p:cNvPr>
          <p:cNvSpPr/>
          <p:nvPr/>
        </p:nvSpPr>
        <p:spPr>
          <a:xfrm>
            <a:off x="5889631" y="6091991"/>
            <a:ext cx="863406" cy="4994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C0C28158-F84B-4A03-B25B-AD4EA5957A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5" r="51644"/>
          <a:stretch/>
        </p:blipFill>
        <p:spPr>
          <a:xfrm>
            <a:off x="2985826" y="3867477"/>
            <a:ext cx="3220618" cy="3024872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4106960E-3049-462A-B84D-3006F33A5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6" t="50595"/>
          <a:stretch/>
        </p:blipFill>
        <p:spPr>
          <a:xfrm>
            <a:off x="6194174" y="3885371"/>
            <a:ext cx="3204309" cy="3031819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D726AFC5-AD3C-44C4-9FCB-3ED683E57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9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7" grpId="0" animBg="1"/>
      <p:bldP spid="26" grpId="0" animBg="1"/>
      <p:bldP spid="24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9" grpId="0" animBg="1"/>
      <p:bldP spid="56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EEF38F7F-1EF1-4584-9091-939D8786C403}"/>
              </a:ext>
            </a:extLst>
          </p:cNvPr>
          <p:cNvSpPr/>
          <p:nvPr/>
        </p:nvSpPr>
        <p:spPr>
          <a:xfrm>
            <a:off x="-4606" y="3428996"/>
            <a:ext cx="6096003" cy="3429004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5DC6A63A-34DD-4AA5-96F7-D93F1D99595E}"/>
              </a:ext>
            </a:extLst>
          </p:cNvPr>
          <p:cNvSpPr/>
          <p:nvPr/>
        </p:nvSpPr>
        <p:spPr>
          <a:xfrm>
            <a:off x="6095986" y="0"/>
            <a:ext cx="6096000" cy="3429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BFDBBA9-2017-43EA-AB26-BF4AB6A40C84}"/>
              </a:ext>
            </a:extLst>
          </p:cNvPr>
          <p:cNvSpPr/>
          <p:nvPr/>
        </p:nvSpPr>
        <p:spPr>
          <a:xfrm>
            <a:off x="6091397" y="3428996"/>
            <a:ext cx="6096001" cy="3488495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D1BFE1B-8EC1-4FCB-8572-B1CDD37394F3}"/>
              </a:ext>
            </a:extLst>
          </p:cNvPr>
          <p:cNvSpPr/>
          <p:nvPr/>
        </p:nvSpPr>
        <p:spPr>
          <a:xfrm>
            <a:off x="-11" y="-4"/>
            <a:ext cx="6095997" cy="3429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7BC9819E-4541-4889-8CCF-EB10CCFA3C2E}"/>
              </a:ext>
            </a:extLst>
          </p:cNvPr>
          <p:cNvSpPr/>
          <p:nvPr/>
        </p:nvSpPr>
        <p:spPr>
          <a:xfrm>
            <a:off x="-121920" y="176652"/>
            <a:ext cx="12456776" cy="825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2">
            <a:extLst>
              <a:ext uri="{FF2B5EF4-FFF2-40B4-BE49-F238E27FC236}">
                <a16:creationId xmlns:a16="http://schemas.microsoft.com/office/drawing/2014/main" id="{39055DEB-F7F7-4238-9917-CFA4F731A6BC}"/>
              </a:ext>
            </a:extLst>
          </p:cNvPr>
          <p:cNvSpPr txBox="1">
            <a:spLocks/>
          </p:cNvSpPr>
          <p:nvPr/>
        </p:nvSpPr>
        <p:spPr>
          <a:xfrm>
            <a:off x="-1258071" y="-98190"/>
            <a:ext cx="929971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 err="1">
                <a:latin typeface="+mn-lt"/>
              </a:rPr>
              <a:t>Conferences</a:t>
            </a:r>
            <a:r>
              <a:rPr lang="cs-CZ" sz="4800" b="1" dirty="0">
                <a:latin typeface="+mn-lt"/>
              </a:rPr>
              <a:t> </a:t>
            </a:r>
            <a:r>
              <a:rPr lang="en-GB" sz="4800" b="1" dirty="0">
                <a:latin typeface="+mn-lt"/>
              </a:rPr>
              <a:t>&amp; </a:t>
            </a:r>
            <a:r>
              <a:rPr lang="en-GB" sz="4800" b="1" dirty="0" err="1">
                <a:latin typeface="+mn-lt"/>
              </a:rPr>
              <a:t>MeetUps</a:t>
            </a:r>
            <a:endParaRPr lang="cs-CZ" sz="4800" b="1" dirty="0">
              <a:latin typeface="+mn-lt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5EE08338-5166-49D2-B3DC-A8F2BDB8D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pic>
        <p:nvPicPr>
          <p:cNvPr id="3" name="SQA DAYS_Trim">
            <a:hlinkClick r:id="" action="ppaction://media"/>
            <a:extLst>
              <a:ext uri="{FF2B5EF4-FFF2-40B4-BE49-F238E27FC236}">
                <a16:creationId xmlns:a16="http://schemas.microsoft.com/office/drawing/2014/main" id="{64B77E4E-7017-478E-AC3F-58B07718BC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3325" y="1433947"/>
            <a:ext cx="8466967" cy="47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4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CD3ECF97-20CD-45EB-90EE-DE52E10130E3}"/>
              </a:ext>
            </a:extLst>
          </p:cNvPr>
          <p:cNvSpPr/>
          <p:nvPr/>
        </p:nvSpPr>
        <p:spPr>
          <a:xfrm>
            <a:off x="-88465" y="-293503"/>
            <a:ext cx="12364324" cy="7316199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FCEC58E-D704-45DB-9D51-725E31A8E255}"/>
              </a:ext>
            </a:extLst>
          </p:cNvPr>
          <p:cNvSpPr/>
          <p:nvPr/>
        </p:nvSpPr>
        <p:spPr>
          <a:xfrm>
            <a:off x="-74650" y="957627"/>
            <a:ext cx="12350509" cy="3964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040CC49E-D7E0-4613-9273-2F84430DE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DBBA3603-C432-48C4-9722-28387D8A4AA7}"/>
              </a:ext>
            </a:extLst>
          </p:cNvPr>
          <p:cNvSpPr txBox="1">
            <a:spLocks/>
          </p:cNvSpPr>
          <p:nvPr/>
        </p:nvSpPr>
        <p:spPr>
          <a:xfrm>
            <a:off x="323253" y="127511"/>
            <a:ext cx="6825708" cy="853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GB" sz="4800" b="1" dirty="0">
                <a:latin typeface="+mn-lt"/>
                <a:cs typeface="Mukta Vaani" panose="020B0000000000000000" pitchFamily="34" charset="-18"/>
              </a:rPr>
              <a:t>Write down</a:t>
            </a:r>
            <a:r>
              <a:rPr lang="cs-CZ" sz="4800" b="1" dirty="0">
                <a:latin typeface="+mn-lt"/>
                <a:cs typeface="Mukta Vaani" panose="020B0000000000000000" pitchFamily="34" charset="-18"/>
              </a:rPr>
              <a:t>:</a:t>
            </a:r>
          </a:p>
        </p:txBody>
      </p:sp>
      <p:pic>
        <p:nvPicPr>
          <p:cNvPr id="4" name="Obrázek 3" descr="Obsah obrázku osoba, muž, stojící, hledání&#10;&#10;Popis byl vytvořen automaticky">
            <a:extLst>
              <a:ext uri="{FF2B5EF4-FFF2-40B4-BE49-F238E27FC236}">
                <a16:creationId xmlns:a16="http://schemas.microsoft.com/office/drawing/2014/main" id="{7E06C220-48D4-4270-80DA-1006E541B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068" y="4002538"/>
            <a:ext cx="2905125" cy="4429125"/>
          </a:xfrm>
          <a:prstGeom prst="rect">
            <a:avLst/>
          </a:prstGeom>
        </p:spPr>
      </p:pic>
      <p:sp>
        <p:nvSpPr>
          <p:cNvPr id="15" name="Řečová bublina: oválný bublinový popisek 14">
            <a:extLst>
              <a:ext uri="{FF2B5EF4-FFF2-40B4-BE49-F238E27FC236}">
                <a16:creationId xmlns:a16="http://schemas.microsoft.com/office/drawing/2014/main" id="{FF73536A-BFFF-4826-9E61-B6B3673AA1C9}"/>
              </a:ext>
            </a:extLst>
          </p:cNvPr>
          <p:cNvSpPr/>
          <p:nvPr/>
        </p:nvSpPr>
        <p:spPr>
          <a:xfrm>
            <a:off x="184839" y="1401631"/>
            <a:ext cx="10499268" cy="3582580"/>
          </a:xfrm>
          <a:custGeom>
            <a:avLst/>
            <a:gdLst>
              <a:gd name="connsiteX0" fmla="*/ 7018210 w 10496089"/>
              <a:gd name="connsiteY0" fmla="*/ 3154316 h 2891109"/>
              <a:gd name="connsiteX1" fmla="*/ 5698671 w 10496089"/>
              <a:gd name="connsiteY1" fmla="*/ 2885770 h 2891109"/>
              <a:gd name="connsiteX2" fmla="*/ 2866844 w 10496089"/>
              <a:gd name="connsiteY2" fmla="*/ 2733744 h 2891109"/>
              <a:gd name="connsiteX3" fmla="*/ 4087922 w 10496089"/>
              <a:gd name="connsiteY3" fmla="*/ 35761 h 2891109"/>
              <a:gd name="connsiteX4" fmla="*/ 6410505 w 10496089"/>
              <a:gd name="connsiteY4" fmla="*/ 35907 h 2891109"/>
              <a:gd name="connsiteX5" fmla="*/ 7624549 w 10496089"/>
              <a:gd name="connsiteY5" fmla="*/ 2734401 h 2891109"/>
              <a:gd name="connsiteX6" fmla="*/ 7018210 w 10496089"/>
              <a:gd name="connsiteY6" fmla="*/ 3154316 h 2891109"/>
              <a:gd name="connsiteX0" fmla="*/ 8547667 w 10499268"/>
              <a:gd name="connsiteY0" fmla="*/ 3582580 h 3582580"/>
              <a:gd name="connsiteX1" fmla="*/ 5700270 w 10499268"/>
              <a:gd name="connsiteY1" fmla="*/ 2885771 h 3582580"/>
              <a:gd name="connsiteX2" fmla="*/ 2868443 w 10499268"/>
              <a:gd name="connsiteY2" fmla="*/ 2733745 h 3582580"/>
              <a:gd name="connsiteX3" fmla="*/ 4089521 w 10499268"/>
              <a:gd name="connsiteY3" fmla="*/ 35762 h 3582580"/>
              <a:gd name="connsiteX4" fmla="*/ 6412104 w 10499268"/>
              <a:gd name="connsiteY4" fmla="*/ 35908 h 3582580"/>
              <a:gd name="connsiteX5" fmla="*/ 7626148 w 10499268"/>
              <a:gd name="connsiteY5" fmla="*/ 2734402 h 3582580"/>
              <a:gd name="connsiteX6" fmla="*/ 8547667 w 10499268"/>
              <a:gd name="connsiteY6" fmla="*/ 3582580 h 3582580"/>
              <a:gd name="connsiteX0" fmla="*/ 8547667 w 10499268"/>
              <a:gd name="connsiteY0" fmla="*/ 3582580 h 3582580"/>
              <a:gd name="connsiteX1" fmla="*/ 5700270 w 10499268"/>
              <a:gd name="connsiteY1" fmla="*/ 2885771 h 3582580"/>
              <a:gd name="connsiteX2" fmla="*/ 2868443 w 10499268"/>
              <a:gd name="connsiteY2" fmla="*/ 2733745 h 3582580"/>
              <a:gd name="connsiteX3" fmla="*/ 4089521 w 10499268"/>
              <a:gd name="connsiteY3" fmla="*/ 35762 h 3582580"/>
              <a:gd name="connsiteX4" fmla="*/ 6412104 w 10499268"/>
              <a:gd name="connsiteY4" fmla="*/ 35908 h 3582580"/>
              <a:gd name="connsiteX5" fmla="*/ 7626148 w 10499268"/>
              <a:gd name="connsiteY5" fmla="*/ 2734402 h 3582580"/>
              <a:gd name="connsiteX6" fmla="*/ 8547667 w 10499268"/>
              <a:gd name="connsiteY6" fmla="*/ 3582580 h 3582580"/>
              <a:gd name="connsiteX0" fmla="*/ 8547667 w 10499268"/>
              <a:gd name="connsiteY0" fmla="*/ 3582580 h 3582580"/>
              <a:gd name="connsiteX1" fmla="*/ 5700270 w 10499268"/>
              <a:gd name="connsiteY1" fmla="*/ 2885771 h 3582580"/>
              <a:gd name="connsiteX2" fmla="*/ 2868443 w 10499268"/>
              <a:gd name="connsiteY2" fmla="*/ 2733745 h 3582580"/>
              <a:gd name="connsiteX3" fmla="*/ 4089521 w 10499268"/>
              <a:gd name="connsiteY3" fmla="*/ 35762 h 3582580"/>
              <a:gd name="connsiteX4" fmla="*/ 6412104 w 10499268"/>
              <a:gd name="connsiteY4" fmla="*/ 35908 h 3582580"/>
              <a:gd name="connsiteX5" fmla="*/ 7626148 w 10499268"/>
              <a:gd name="connsiteY5" fmla="*/ 2734402 h 3582580"/>
              <a:gd name="connsiteX6" fmla="*/ 8547667 w 10499268"/>
              <a:gd name="connsiteY6" fmla="*/ 3582580 h 358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9268" h="3582580">
                <a:moveTo>
                  <a:pt x="8547667" y="3582580"/>
                </a:moveTo>
                <a:cubicBezTo>
                  <a:pt x="8107821" y="3493065"/>
                  <a:pt x="6464207" y="3044734"/>
                  <a:pt x="5700270" y="2885771"/>
                </a:cubicBezTo>
                <a:cubicBezTo>
                  <a:pt x="4653854" y="2897388"/>
                  <a:pt x="3742285" y="2856298"/>
                  <a:pt x="2868443" y="2733745"/>
                </a:cubicBezTo>
                <a:cubicBezTo>
                  <a:pt x="-1507768" y="2120000"/>
                  <a:pt x="-699797" y="334779"/>
                  <a:pt x="4089521" y="35762"/>
                </a:cubicBezTo>
                <a:cubicBezTo>
                  <a:pt x="4854038" y="-11970"/>
                  <a:pt x="5647666" y="-11920"/>
                  <a:pt x="6412104" y="35908"/>
                </a:cubicBezTo>
                <a:cubicBezTo>
                  <a:pt x="11202315" y="335615"/>
                  <a:pt x="12005864" y="2121689"/>
                  <a:pt x="7626148" y="2734402"/>
                </a:cubicBezTo>
                <a:lnTo>
                  <a:pt x="8547667" y="3582580"/>
                </a:lnTo>
                <a:close/>
              </a:path>
            </a:pathLst>
          </a:cu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51F0473C-0F7F-4DAD-A065-473302374DE7}"/>
              </a:ext>
            </a:extLst>
          </p:cNvPr>
          <p:cNvSpPr txBox="1">
            <a:spLocks/>
          </p:cNvSpPr>
          <p:nvPr/>
        </p:nvSpPr>
        <p:spPr>
          <a:xfrm>
            <a:off x="929867" y="2962145"/>
            <a:ext cx="9009211" cy="10634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600" b="1" dirty="0">
                <a:latin typeface="+mn-lt"/>
                <a:cs typeface="Mukta Vaani" panose="020B0000000000000000" pitchFamily="34" charset="-18"/>
              </a:rPr>
              <a:t>One thing which holds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you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back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at</a:t>
            </a:r>
            <a:endParaRPr lang="cs-CZ" sz="3600" b="1" dirty="0">
              <a:latin typeface="+mn-lt"/>
              <a:cs typeface="Mukta Vaani" panose="020B0000000000000000" pitchFamily="34" charset="-18"/>
            </a:endParaRPr>
          </a:p>
          <a:p>
            <a:pPr>
              <a:lnSpc>
                <a:spcPct val="100000"/>
              </a:lnSpc>
            </a:pPr>
            <a:r>
              <a:rPr lang="cs-CZ" sz="3600" b="1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your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work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.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If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you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could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change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something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 (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procceses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,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people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,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reward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),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you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would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 love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your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600" b="1" dirty="0" err="1">
                <a:latin typeface="+mn-lt"/>
                <a:cs typeface="Mukta Vaani" panose="020B0000000000000000" pitchFamily="34" charset="-18"/>
              </a:rPr>
              <a:t>job</a:t>
            </a:r>
            <a:r>
              <a:rPr lang="cs-CZ" sz="3600" b="1" dirty="0">
                <a:latin typeface="+mn-lt"/>
                <a:cs typeface="Mukta Vaani" panose="020B0000000000000000" pitchFamily="34" charset="-18"/>
              </a:rPr>
              <a:t> 100%. </a:t>
            </a:r>
          </a:p>
        </p:txBody>
      </p:sp>
    </p:spTree>
    <p:extLst>
      <p:ext uri="{BB962C8B-B14F-4D97-AF65-F5344CB8AC3E}">
        <p14:creationId xmlns:p14="http://schemas.microsoft.com/office/powerpoint/2010/main" val="3628629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élník 26">
            <a:extLst>
              <a:ext uri="{FF2B5EF4-FFF2-40B4-BE49-F238E27FC236}">
                <a16:creationId xmlns:a16="http://schemas.microsoft.com/office/drawing/2014/main" id="{74D9C0D3-1C47-4A7C-B453-EDE59A43C0C3}"/>
              </a:ext>
            </a:extLst>
          </p:cNvPr>
          <p:cNvSpPr/>
          <p:nvPr/>
        </p:nvSpPr>
        <p:spPr>
          <a:xfrm>
            <a:off x="-4606" y="3428996"/>
            <a:ext cx="6096003" cy="3429004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2AFA8779-C272-420A-89FA-8D7DCB1F8734}"/>
              </a:ext>
            </a:extLst>
          </p:cNvPr>
          <p:cNvSpPr/>
          <p:nvPr/>
        </p:nvSpPr>
        <p:spPr>
          <a:xfrm>
            <a:off x="6095986" y="0"/>
            <a:ext cx="6096000" cy="3429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BAD229B3-BA53-46DA-88B0-4AB114AB6761}"/>
              </a:ext>
            </a:extLst>
          </p:cNvPr>
          <p:cNvSpPr/>
          <p:nvPr/>
        </p:nvSpPr>
        <p:spPr>
          <a:xfrm>
            <a:off x="6091397" y="3428996"/>
            <a:ext cx="6096001" cy="3488495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9F8A2E14-1F7A-4D8C-937E-0E326FB0F664}"/>
              </a:ext>
            </a:extLst>
          </p:cNvPr>
          <p:cNvSpPr/>
          <p:nvPr/>
        </p:nvSpPr>
        <p:spPr>
          <a:xfrm>
            <a:off x="-11" y="-4"/>
            <a:ext cx="6095997" cy="3429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A692741-D0CC-48E9-9A82-A7DAD9EAB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19249" r="6090" b="13222"/>
          <a:stretch/>
        </p:blipFill>
        <p:spPr>
          <a:xfrm>
            <a:off x="1029061" y="1262095"/>
            <a:ext cx="10024515" cy="5209112"/>
          </a:xfrm>
          <a:prstGeom prst="rect">
            <a:avLst/>
          </a:prstGeom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3BB9475D-6995-4A18-BE4C-511D8E427B0E}"/>
              </a:ext>
            </a:extLst>
          </p:cNvPr>
          <p:cNvSpPr/>
          <p:nvPr/>
        </p:nvSpPr>
        <p:spPr>
          <a:xfrm>
            <a:off x="-269378" y="160800"/>
            <a:ext cx="12456776" cy="825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Nadpis 12">
            <a:extLst>
              <a:ext uri="{FF2B5EF4-FFF2-40B4-BE49-F238E27FC236}">
                <a16:creationId xmlns:a16="http://schemas.microsoft.com/office/drawing/2014/main" id="{2C8EE1D0-1623-4D7D-9995-D045ED476D99}"/>
              </a:ext>
            </a:extLst>
          </p:cNvPr>
          <p:cNvSpPr txBox="1">
            <a:spLocks/>
          </p:cNvSpPr>
          <p:nvPr/>
        </p:nvSpPr>
        <p:spPr>
          <a:xfrm>
            <a:off x="-1123963" y="-38554"/>
            <a:ext cx="929971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 err="1">
                <a:latin typeface="+mn-lt"/>
              </a:rPr>
              <a:t>Want</a:t>
            </a:r>
            <a:r>
              <a:rPr lang="cs-CZ" sz="4800" b="1" dirty="0">
                <a:latin typeface="+mn-lt"/>
              </a:rPr>
              <a:t> a </a:t>
            </a:r>
            <a:r>
              <a:rPr lang="cs-CZ" sz="4800" b="1" dirty="0" err="1">
                <a:latin typeface="+mn-lt"/>
              </a:rPr>
              <a:t>specific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training</a:t>
            </a:r>
            <a:r>
              <a:rPr lang="cs-CZ" sz="4800" b="1" dirty="0">
                <a:latin typeface="+mn-lt"/>
              </a:rPr>
              <a:t>!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E53149A1-A027-4165-AF44-F6DC54DD1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sp>
        <p:nvSpPr>
          <p:cNvPr id="17" name="Ovál 7">
            <a:extLst>
              <a:ext uri="{FF2B5EF4-FFF2-40B4-BE49-F238E27FC236}">
                <a16:creationId xmlns:a16="http://schemas.microsoft.com/office/drawing/2014/main" id="{7E27678F-8C55-47D0-B9D1-C4C7EAFFAA90}"/>
              </a:ext>
            </a:extLst>
          </p:cNvPr>
          <p:cNvSpPr/>
          <p:nvPr/>
        </p:nvSpPr>
        <p:spPr>
          <a:xfrm>
            <a:off x="6520329" y="1782795"/>
            <a:ext cx="693906" cy="463746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42" h="556775">
                <a:moveTo>
                  <a:pt x="22" y="284719"/>
                </a:moveTo>
                <a:cubicBezTo>
                  <a:pt x="-7598" y="-34424"/>
                  <a:pt x="2019322" y="7859"/>
                  <a:pt x="3036592" y="2779"/>
                </a:cubicBezTo>
                <a:cubicBezTo>
                  <a:pt x="4053862" y="-2301"/>
                  <a:pt x="6103642" y="-26804"/>
                  <a:pt x="6103642" y="254239"/>
                </a:cubicBezTo>
                <a:cubicBezTo>
                  <a:pt x="6103642" y="619102"/>
                  <a:pt x="4053862" y="546339"/>
                  <a:pt x="3036592" y="551419"/>
                </a:cubicBezTo>
                <a:cubicBezTo>
                  <a:pt x="2019322" y="556499"/>
                  <a:pt x="7642" y="603862"/>
                  <a:pt x="22" y="284719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sp>
        <p:nvSpPr>
          <p:cNvPr id="38" name="Ovál 7">
            <a:extLst>
              <a:ext uri="{FF2B5EF4-FFF2-40B4-BE49-F238E27FC236}">
                <a16:creationId xmlns:a16="http://schemas.microsoft.com/office/drawing/2014/main" id="{AD329FFA-B0BB-4FE4-BC6E-415FF6F67D6A}"/>
              </a:ext>
            </a:extLst>
          </p:cNvPr>
          <p:cNvSpPr/>
          <p:nvPr/>
        </p:nvSpPr>
        <p:spPr>
          <a:xfrm>
            <a:off x="5562307" y="1537816"/>
            <a:ext cx="958022" cy="353359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42" h="556775">
                <a:moveTo>
                  <a:pt x="22" y="284719"/>
                </a:moveTo>
                <a:cubicBezTo>
                  <a:pt x="-7598" y="-34424"/>
                  <a:pt x="2019322" y="7859"/>
                  <a:pt x="3036592" y="2779"/>
                </a:cubicBezTo>
                <a:cubicBezTo>
                  <a:pt x="4053862" y="-2301"/>
                  <a:pt x="6103642" y="-26804"/>
                  <a:pt x="6103642" y="254239"/>
                </a:cubicBezTo>
                <a:cubicBezTo>
                  <a:pt x="6103642" y="619102"/>
                  <a:pt x="4053862" y="546339"/>
                  <a:pt x="3036592" y="551419"/>
                </a:cubicBezTo>
                <a:cubicBezTo>
                  <a:pt x="2019322" y="556499"/>
                  <a:pt x="7642" y="603862"/>
                  <a:pt x="22" y="284719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sp>
        <p:nvSpPr>
          <p:cNvPr id="18" name="Ovál 7">
            <a:extLst>
              <a:ext uri="{FF2B5EF4-FFF2-40B4-BE49-F238E27FC236}">
                <a16:creationId xmlns:a16="http://schemas.microsoft.com/office/drawing/2014/main" id="{D8904136-6DA2-4197-8B08-97D88ABFF548}"/>
              </a:ext>
            </a:extLst>
          </p:cNvPr>
          <p:cNvSpPr/>
          <p:nvPr/>
        </p:nvSpPr>
        <p:spPr>
          <a:xfrm>
            <a:off x="7884291" y="3153491"/>
            <a:ext cx="1185837" cy="391828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42" h="556775">
                <a:moveTo>
                  <a:pt x="22" y="284719"/>
                </a:moveTo>
                <a:cubicBezTo>
                  <a:pt x="-7598" y="-34424"/>
                  <a:pt x="2019322" y="7859"/>
                  <a:pt x="3036592" y="2779"/>
                </a:cubicBezTo>
                <a:cubicBezTo>
                  <a:pt x="4053862" y="-2301"/>
                  <a:pt x="6103642" y="-26804"/>
                  <a:pt x="6103642" y="254239"/>
                </a:cubicBezTo>
                <a:cubicBezTo>
                  <a:pt x="6103642" y="619102"/>
                  <a:pt x="4053862" y="546339"/>
                  <a:pt x="3036592" y="551419"/>
                </a:cubicBezTo>
                <a:cubicBezTo>
                  <a:pt x="2019322" y="556499"/>
                  <a:pt x="7642" y="603862"/>
                  <a:pt x="22" y="284719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sp>
        <p:nvSpPr>
          <p:cNvPr id="19" name="Ovál 7">
            <a:extLst>
              <a:ext uri="{FF2B5EF4-FFF2-40B4-BE49-F238E27FC236}">
                <a16:creationId xmlns:a16="http://schemas.microsoft.com/office/drawing/2014/main" id="{6D28F441-4D57-4922-B6F8-4DF79E8EEB19}"/>
              </a:ext>
            </a:extLst>
          </p:cNvPr>
          <p:cNvSpPr/>
          <p:nvPr/>
        </p:nvSpPr>
        <p:spPr>
          <a:xfrm>
            <a:off x="9015167" y="3519505"/>
            <a:ext cx="927612" cy="267741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42" h="556775">
                <a:moveTo>
                  <a:pt x="22" y="284719"/>
                </a:moveTo>
                <a:cubicBezTo>
                  <a:pt x="-7598" y="-34424"/>
                  <a:pt x="2019322" y="7859"/>
                  <a:pt x="3036592" y="2779"/>
                </a:cubicBezTo>
                <a:cubicBezTo>
                  <a:pt x="4053862" y="-2301"/>
                  <a:pt x="6103642" y="-26804"/>
                  <a:pt x="6103642" y="254239"/>
                </a:cubicBezTo>
                <a:cubicBezTo>
                  <a:pt x="6103642" y="619102"/>
                  <a:pt x="4053862" y="546339"/>
                  <a:pt x="3036592" y="551419"/>
                </a:cubicBezTo>
                <a:cubicBezTo>
                  <a:pt x="2019322" y="556499"/>
                  <a:pt x="7642" y="603862"/>
                  <a:pt x="22" y="284719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sp>
        <p:nvSpPr>
          <p:cNvPr id="20" name="Ovál 7">
            <a:extLst>
              <a:ext uri="{FF2B5EF4-FFF2-40B4-BE49-F238E27FC236}">
                <a16:creationId xmlns:a16="http://schemas.microsoft.com/office/drawing/2014/main" id="{4D6DAFD7-DDAD-4D8C-9324-D1ABB952F68A}"/>
              </a:ext>
            </a:extLst>
          </p:cNvPr>
          <p:cNvSpPr/>
          <p:nvPr/>
        </p:nvSpPr>
        <p:spPr>
          <a:xfrm>
            <a:off x="1029061" y="5850004"/>
            <a:ext cx="1111104" cy="445758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42" h="556775">
                <a:moveTo>
                  <a:pt x="22" y="284719"/>
                </a:moveTo>
                <a:cubicBezTo>
                  <a:pt x="-7598" y="-34424"/>
                  <a:pt x="2019322" y="7859"/>
                  <a:pt x="3036592" y="2779"/>
                </a:cubicBezTo>
                <a:cubicBezTo>
                  <a:pt x="4053862" y="-2301"/>
                  <a:pt x="6103642" y="-26804"/>
                  <a:pt x="6103642" y="254239"/>
                </a:cubicBezTo>
                <a:cubicBezTo>
                  <a:pt x="6103642" y="619102"/>
                  <a:pt x="4053862" y="546339"/>
                  <a:pt x="3036592" y="551419"/>
                </a:cubicBezTo>
                <a:cubicBezTo>
                  <a:pt x="2019322" y="556499"/>
                  <a:pt x="7642" y="603862"/>
                  <a:pt x="22" y="284719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F0288258-E5DD-4AB1-844C-607CFA6FF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32104" flipH="1">
            <a:off x="7547835" y="1076412"/>
            <a:ext cx="951691" cy="951691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CF89EF23-0AAB-4DA8-88A7-FBFB33C46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32104" flipH="1">
            <a:off x="10788792" y="1076412"/>
            <a:ext cx="951691" cy="951691"/>
          </a:xfrm>
          <a:prstGeom prst="rect">
            <a:avLst/>
          </a:prstGeom>
        </p:spPr>
      </p:pic>
      <p:sp>
        <p:nvSpPr>
          <p:cNvPr id="34" name="Ovál 7">
            <a:extLst>
              <a:ext uri="{FF2B5EF4-FFF2-40B4-BE49-F238E27FC236}">
                <a16:creationId xmlns:a16="http://schemas.microsoft.com/office/drawing/2014/main" id="{D9634190-07A1-41D1-8F43-E6CD4C5E8CDA}"/>
              </a:ext>
            </a:extLst>
          </p:cNvPr>
          <p:cNvSpPr/>
          <p:nvPr/>
        </p:nvSpPr>
        <p:spPr>
          <a:xfrm>
            <a:off x="7778990" y="2428213"/>
            <a:ext cx="958022" cy="463746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42" h="556775">
                <a:moveTo>
                  <a:pt x="22" y="284719"/>
                </a:moveTo>
                <a:cubicBezTo>
                  <a:pt x="-7598" y="-34424"/>
                  <a:pt x="2019322" y="7859"/>
                  <a:pt x="3036592" y="2779"/>
                </a:cubicBezTo>
                <a:cubicBezTo>
                  <a:pt x="4053862" y="-2301"/>
                  <a:pt x="6103642" y="-26804"/>
                  <a:pt x="6103642" y="254239"/>
                </a:cubicBezTo>
                <a:cubicBezTo>
                  <a:pt x="6103642" y="619102"/>
                  <a:pt x="4053862" y="546339"/>
                  <a:pt x="3036592" y="551419"/>
                </a:cubicBezTo>
                <a:cubicBezTo>
                  <a:pt x="2019322" y="556499"/>
                  <a:pt x="7642" y="603862"/>
                  <a:pt x="22" y="284719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9D4D6E33-D89C-4FB7-B62E-41C621026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95" y="4404655"/>
            <a:ext cx="658038" cy="65803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4980A609-CB9A-4568-847F-B80CA2CEB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11" y="5062693"/>
            <a:ext cx="658038" cy="658038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B57841F6-9CEE-43E4-B367-A111DC3F0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32104" flipH="1">
            <a:off x="3826887" y="1127785"/>
            <a:ext cx="951691" cy="95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8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38" grpId="0" animBg="1"/>
      <p:bldP spid="38" grpId="1" animBg="1"/>
      <p:bldP spid="18" grpId="0" animBg="1"/>
      <p:bldP spid="19" grpId="0" animBg="1"/>
      <p:bldP spid="20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1F0C58BF-1109-4466-BAE0-BB9CB22EF594}"/>
              </a:ext>
            </a:extLst>
          </p:cNvPr>
          <p:cNvSpPr/>
          <p:nvPr/>
        </p:nvSpPr>
        <p:spPr>
          <a:xfrm>
            <a:off x="-4606" y="3428996"/>
            <a:ext cx="6096003" cy="3429004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212C791-C094-4A85-9086-4D7B3492B671}"/>
              </a:ext>
            </a:extLst>
          </p:cNvPr>
          <p:cNvSpPr/>
          <p:nvPr/>
        </p:nvSpPr>
        <p:spPr>
          <a:xfrm>
            <a:off x="6095986" y="0"/>
            <a:ext cx="6096000" cy="3429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71741BF9-6207-4650-BCFD-2F63470815D9}"/>
              </a:ext>
            </a:extLst>
          </p:cNvPr>
          <p:cNvSpPr/>
          <p:nvPr/>
        </p:nvSpPr>
        <p:spPr>
          <a:xfrm>
            <a:off x="6091397" y="3428996"/>
            <a:ext cx="6096001" cy="3488495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F59F7C81-B14F-4BEF-9A27-05C790E6E57E}"/>
              </a:ext>
            </a:extLst>
          </p:cNvPr>
          <p:cNvSpPr/>
          <p:nvPr/>
        </p:nvSpPr>
        <p:spPr>
          <a:xfrm>
            <a:off x="-11" y="-4"/>
            <a:ext cx="6095997" cy="3429000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 descr="Obsah obrázku držení, osoba, zeď, interiér&#10;&#10;Popis vygenerován s velmi vysokou mírou spolehlivosti">
            <a:extLst>
              <a:ext uri="{FF2B5EF4-FFF2-40B4-BE49-F238E27FC236}">
                <a16:creationId xmlns:a16="http://schemas.microsoft.com/office/drawing/2014/main" id="{3A5D5DFC-683D-487A-A509-CF83755EE4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031" y="1798207"/>
            <a:ext cx="4031557" cy="3946968"/>
          </a:xfrm>
          <a:prstGeom prst="rect">
            <a:avLst/>
          </a:prstGeom>
        </p:spPr>
      </p:pic>
      <p:pic>
        <p:nvPicPr>
          <p:cNvPr id="14" name="Obrázek 13" descr="Obsah obrázku objekt, rámeček obrázku&#10;&#10;Popis vygenerován s velmi vysokou mírou spolehlivosti">
            <a:extLst>
              <a:ext uri="{FF2B5EF4-FFF2-40B4-BE49-F238E27FC236}">
                <a16:creationId xmlns:a16="http://schemas.microsoft.com/office/drawing/2014/main" id="{C384BFFB-B66A-4710-AE53-ED062394D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93" y="1221592"/>
            <a:ext cx="5108180" cy="510019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BC26AC1-035C-4DBE-A0BA-15EE8E89B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29" y="1237661"/>
            <a:ext cx="8192829" cy="550285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FE0F6208-D029-49B6-BC5E-0BD896B9E3F7}"/>
              </a:ext>
            </a:extLst>
          </p:cNvPr>
          <p:cNvSpPr/>
          <p:nvPr/>
        </p:nvSpPr>
        <p:spPr>
          <a:xfrm>
            <a:off x="-78334" y="176144"/>
            <a:ext cx="12339462" cy="825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2">
            <a:extLst>
              <a:ext uri="{FF2B5EF4-FFF2-40B4-BE49-F238E27FC236}">
                <a16:creationId xmlns:a16="http://schemas.microsoft.com/office/drawing/2014/main" id="{39055DEB-F7F7-4238-9917-CFA4F731A6BC}"/>
              </a:ext>
            </a:extLst>
          </p:cNvPr>
          <p:cNvSpPr txBox="1">
            <a:spLocks/>
          </p:cNvSpPr>
          <p:nvPr/>
        </p:nvSpPr>
        <p:spPr>
          <a:xfrm>
            <a:off x="-2231301" y="-59583"/>
            <a:ext cx="929971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 err="1">
                <a:latin typeface="+mn-lt"/>
              </a:rPr>
              <a:t>You</a:t>
            </a:r>
            <a:r>
              <a:rPr lang="cs-CZ" sz="4800" b="1" dirty="0">
                <a:latin typeface="+mn-lt"/>
              </a:rPr>
              <a:t> are </a:t>
            </a:r>
            <a:r>
              <a:rPr lang="cs-CZ" sz="4800" b="1" dirty="0" err="1">
                <a:latin typeface="+mn-lt"/>
              </a:rPr>
              <a:t>certified</a:t>
            </a:r>
            <a:r>
              <a:rPr lang="cs-CZ" sz="4800" b="1" dirty="0">
                <a:latin typeface="+mn-lt"/>
              </a:rPr>
              <a:t>!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230CAABE-7DA1-422A-863E-26EA40938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0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>
            <a:extLst>
              <a:ext uri="{FF2B5EF4-FFF2-40B4-BE49-F238E27FC236}">
                <a16:creationId xmlns:a16="http://schemas.microsoft.com/office/drawing/2014/main" id="{0C25B071-6325-40B0-A867-149487773F05}"/>
              </a:ext>
            </a:extLst>
          </p:cNvPr>
          <p:cNvSpPr/>
          <p:nvPr/>
        </p:nvSpPr>
        <p:spPr>
          <a:xfrm>
            <a:off x="-257676" y="184870"/>
            <a:ext cx="12707349" cy="825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5E6826B9-73D5-4E14-BCB7-AF23C1F44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pic>
        <p:nvPicPr>
          <p:cNvPr id="7" name="Obrázek 6" descr="Obsah obrázku objekt, různé, stůl, vsedě&#10;&#10;Popis byl vytvořen automaticky">
            <a:extLst>
              <a:ext uri="{FF2B5EF4-FFF2-40B4-BE49-F238E27FC236}">
                <a16:creationId xmlns:a16="http://schemas.microsoft.com/office/drawing/2014/main" id="{985671D9-41B3-44E4-AAAB-733297376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1"/>
          <a:stretch/>
        </p:blipFill>
        <p:spPr>
          <a:xfrm>
            <a:off x="4971903" y="201251"/>
            <a:ext cx="4692958" cy="6401864"/>
          </a:xfrm>
          <a:prstGeom prst="rect">
            <a:avLst/>
          </a:prstGeom>
        </p:spPr>
      </p:pic>
      <p:sp>
        <p:nvSpPr>
          <p:cNvPr id="12" name="Řečová bublina: oválný bublinový popisek 11">
            <a:extLst>
              <a:ext uri="{FF2B5EF4-FFF2-40B4-BE49-F238E27FC236}">
                <a16:creationId xmlns:a16="http://schemas.microsoft.com/office/drawing/2014/main" id="{F458B6BF-6A88-4E87-A64F-944667F133BB}"/>
              </a:ext>
            </a:extLst>
          </p:cNvPr>
          <p:cNvSpPr/>
          <p:nvPr/>
        </p:nvSpPr>
        <p:spPr>
          <a:xfrm>
            <a:off x="818639" y="1782500"/>
            <a:ext cx="4153264" cy="2071869"/>
          </a:xfrm>
          <a:prstGeom prst="wedgeEllipseCallout">
            <a:avLst>
              <a:gd name="adj1" fmla="val 73068"/>
              <a:gd name="adj2" fmla="val -38049"/>
            </a:avLst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E5DAEC03-4095-4D20-B799-5104C6CA9A56}"/>
              </a:ext>
            </a:extLst>
          </p:cNvPr>
          <p:cNvSpPr txBox="1">
            <a:spLocks/>
          </p:cNvSpPr>
          <p:nvPr/>
        </p:nvSpPr>
        <p:spPr>
          <a:xfrm>
            <a:off x="1144561" y="2300981"/>
            <a:ext cx="8866094" cy="1290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6800" b="1" dirty="0">
                <a:solidFill>
                  <a:schemeClr val="tx1"/>
                </a:solidFill>
              </a:rPr>
              <a:t>I </a:t>
            </a:r>
            <a:r>
              <a:rPr lang="cs-CZ" sz="6800" b="1" dirty="0" err="1">
                <a:solidFill>
                  <a:schemeClr val="tx1"/>
                </a:solidFill>
              </a:rPr>
              <a:t>am</a:t>
            </a:r>
            <a:r>
              <a:rPr lang="cs-CZ" sz="6800" b="1" dirty="0">
                <a:solidFill>
                  <a:schemeClr val="tx1"/>
                </a:solidFill>
              </a:rPr>
              <a:t> fine!</a:t>
            </a:r>
            <a:endParaRPr lang="en-GB" sz="6800" b="1" dirty="0">
              <a:solidFill>
                <a:schemeClr val="tx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231982D-277D-44B0-B205-0FFC1D794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8" y="68838"/>
            <a:ext cx="1101100" cy="1101100"/>
          </a:xfrm>
          <a:prstGeom prst="rect">
            <a:avLst/>
          </a:prstGeom>
        </p:spPr>
      </p:pic>
      <p:sp>
        <p:nvSpPr>
          <p:cNvPr id="10" name="Nadpis 12">
            <a:extLst>
              <a:ext uri="{FF2B5EF4-FFF2-40B4-BE49-F238E27FC236}">
                <a16:creationId xmlns:a16="http://schemas.microsoft.com/office/drawing/2014/main" id="{42E1BC49-6FE2-4869-BE45-433DE9EE87CF}"/>
              </a:ext>
            </a:extLst>
          </p:cNvPr>
          <p:cNvSpPr txBox="1">
            <a:spLocks/>
          </p:cNvSpPr>
          <p:nvPr/>
        </p:nvSpPr>
        <p:spPr>
          <a:xfrm>
            <a:off x="-899954" y="-128310"/>
            <a:ext cx="929971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 err="1">
                <a:latin typeface="+mn-lt"/>
              </a:rPr>
              <a:t>Wind</a:t>
            </a:r>
            <a:r>
              <a:rPr lang="cs-CZ" sz="4800" b="1" dirty="0">
                <a:latin typeface="+mn-lt"/>
              </a:rPr>
              <a:t>-Up </a:t>
            </a:r>
            <a:r>
              <a:rPr lang="cs-CZ" sz="4800" b="1" dirty="0" err="1">
                <a:latin typeface="+mn-lt"/>
              </a:rPr>
              <a:t>Worker</a:t>
            </a:r>
            <a:endParaRPr lang="cs-CZ" sz="4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3858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2">
            <a:extLst>
              <a:ext uri="{FF2B5EF4-FFF2-40B4-BE49-F238E27FC236}">
                <a16:creationId xmlns:a16="http://schemas.microsoft.com/office/drawing/2014/main" id="{77F03CBE-547C-4F17-B2D7-36DEAB58308F}"/>
              </a:ext>
            </a:extLst>
          </p:cNvPr>
          <p:cNvSpPr txBox="1">
            <a:spLocks/>
          </p:cNvSpPr>
          <p:nvPr/>
        </p:nvSpPr>
        <p:spPr>
          <a:xfrm>
            <a:off x="-642779" y="5016386"/>
            <a:ext cx="1283477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>
                <a:solidFill>
                  <a:srgbClr val="C00000"/>
                </a:solidFill>
                <a:latin typeface="+mn-lt"/>
              </a:rPr>
              <a:t>Yes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?</a:t>
            </a:r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                 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No?</a:t>
            </a:r>
            <a:r>
              <a:rPr lang="cs-CZ" b="1" dirty="0">
                <a:solidFill>
                  <a:srgbClr val="C00000"/>
                </a:solidFill>
                <a:latin typeface="Comic Sans MS" panose="030F0702030302020204" pitchFamily="66" charset="0"/>
              </a:rPr>
              <a:t>  </a:t>
            </a:r>
          </a:p>
        </p:txBody>
      </p:sp>
      <p:pic>
        <p:nvPicPr>
          <p:cNvPr id="12" name="Obrázek 11" descr="Obsah obrázku kreslení, stolička&#10;&#10;Popis byl vytvořen automaticky">
            <a:extLst>
              <a:ext uri="{FF2B5EF4-FFF2-40B4-BE49-F238E27FC236}">
                <a16:creationId xmlns:a16="http://schemas.microsoft.com/office/drawing/2014/main" id="{24257F7E-D74D-483A-BBF1-FF12BAE5A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86" y="1577222"/>
            <a:ext cx="4560212" cy="4653277"/>
          </a:xfrm>
          <a:prstGeom prst="rect">
            <a:avLst/>
          </a:prstGeom>
        </p:spPr>
      </p:pic>
      <p:sp>
        <p:nvSpPr>
          <p:cNvPr id="18" name="Řečová bublina: oválný bublinový popisek 17">
            <a:extLst>
              <a:ext uri="{FF2B5EF4-FFF2-40B4-BE49-F238E27FC236}">
                <a16:creationId xmlns:a16="http://schemas.microsoft.com/office/drawing/2014/main" id="{34920005-4EF2-41C0-B97B-B1569F21C309}"/>
              </a:ext>
            </a:extLst>
          </p:cNvPr>
          <p:cNvSpPr/>
          <p:nvPr/>
        </p:nvSpPr>
        <p:spPr>
          <a:xfrm>
            <a:off x="8117051" y="1716339"/>
            <a:ext cx="3564995" cy="2168165"/>
          </a:xfrm>
          <a:prstGeom prst="wedgeEllipseCallout">
            <a:avLst>
              <a:gd name="adj1" fmla="val -93720"/>
              <a:gd name="adj2" fmla="val 2516"/>
            </a:avLst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odnadpis 2">
            <a:extLst>
              <a:ext uri="{FF2B5EF4-FFF2-40B4-BE49-F238E27FC236}">
                <a16:creationId xmlns:a16="http://schemas.microsoft.com/office/drawing/2014/main" id="{BC924E3E-6A39-4F77-AE71-9BE529127123}"/>
              </a:ext>
            </a:extLst>
          </p:cNvPr>
          <p:cNvSpPr txBox="1">
            <a:spLocks/>
          </p:cNvSpPr>
          <p:nvPr/>
        </p:nvSpPr>
        <p:spPr>
          <a:xfrm>
            <a:off x="8495713" y="2118878"/>
            <a:ext cx="6746068" cy="918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400" b="1" dirty="0" err="1">
                <a:solidFill>
                  <a:schemeClr val="tx1"/>
                </a:solidFill>
              </a:rPr>
              <a:t>Motivation</a:t>
            </a:r>
            <a:r>
              <a:rPr lang="cs-CZ" sz="4400" b="1" dirty="0">
                <a:solidFill>
                  <a:schemeClr val="tx1"/>
                </a:solidFill>
              </a:rPr>
              <a:t> </a:t>
            </a:r>
            <a:br>
              <a:rPr lang="cs-CZ" sz="4400" b="1" dirty="0">
                <a:solidFill>
                  <a:schemeClr val="tx1"/>
                </a:solidFill>
              </a:rPr>
            </a:br>
            <a:r>
              <a:rPr lang="cs-CZ" sz="4400" b="1" dirty="0" err="1">
                <a:solidFill>
                  <a:schemeClr val="tx1"/>
                </a:solidFill>
              </a:rPr>
              <a:t>is</a:t>
            </a:r>
            <a:r>
              <a:rPr lang="cs-CZ" sz="4400" b="1" dirty="0">
                <a:solidFill>
                  <a:schemeClr val="tx1"/>
                </a:solidFill>
              </a:rPr>
              <a:t> a </a:t>
            </a:r>
            <a:r>
              <a:rPr lang="cs-CZ" sz="4400" b="1" dirty="0" err="1">
                <a:solidFill>
                  <a:schemeClr val="tx1"/>
                </a:solidFill>
              </a:rPr>
              <a:t>bullshit</a:t>
            </a:r>
            <a:r>
              <a:rPr lang="cs-CZ" sz="4400" b="1" dirty="0">
                <a:solidFill>
                  <a:schemeClr val="tx1"/>
                </a:solidFill>
              </a:rPr>
              <a:t>.</a:t>
            </a:r>
            <a:endParaRPr lang="en-GB" sz="4400" b="1" dirty="0">
              <a:solidFill>
                <a:schemeClr val="tx1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3613A88-9253-4E66-9984-D75B69A19C12}"/>
              </a:ext>
            </a:extLst>
          </p:cNvPr>
          <p:cNvSpPr/>
          <p:nvPr/>
        </p:nvSpPr>
        <p:spPr>
          <a:xfrm>
            <a:off x="-246396" y="950384"/>
            <a:ext cx="12456776" cy="5879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BA641F3-9923-4846-B373-5578B23106B7}"/>
              </a:ext>
            </a:extLst>
          </p:cNvPr>
          <p:cNvSpPr/>
          <p:nvPr/>
        </p:nvSpPr>
        <p:spPr>
          <a:xfrm>
            <a:off x="2781134" y="832336"/>
            <a:ext cx="76259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latin typeface="Comic Sans MS" panose="030F0702030302020204" pitchFamily="66" charset="0"/>
              </a:rPr>
              <a:t> </a:t>
            </a:r>
            <a:r>
              <a:rPr lang="cs-CZ" sz="4000" b="1" dirty="0" err="1">
                <a:solidFill>
                  <a:schemeClr val="bg1"/>
                </a:solidFill>
              </a:rPr>
              <a:t>Noone</a:t>
            </a:r>
            <a:r>
              <a:rPr lang="cs-CZ" sz="4000" b="1" dirty="0">
                <a:solidFill>
                  <a:schemeClr val="bg1"/>
                </a:solidFill>
              </a:rPr>
              <a:t> </a:t>
            </a:r>
            <a:r>
              <a:rPr lang="cs-CZ" sz="4000" b="1" dirty="0" err="1">
                <a:solidFill>
                  <a:schemeClr val="bg1"/>
                </a:solidFill>
              </a:rPr>
              <a:t>can</a:t>
            </a:r>
            <a:r>
              <a:rPr lang="cs-CZ" sz="4000" b="1" dirty="0">
                <a:solidFill>
                  <a:schemeClr val="bg1"/>
                </a:solidFill>
              </a:rPr>
              <a:t> </a:t>
            </a:r>
            <a:r>
              <a:rPr lang="cs-CZ" sz="4000" b="1" dirty="0" err="1">
                <a:solidFill>
                  <a:schemeClr val="bg1"/>
                </a:solidFill>
              </a:rPr>
              <a:t>motivate</a:t>
            </a:r>
            <a:r>
              <a:rPr lang="cs-CZ" sz="4000" b="1" dirty="0">
                <a:solidFill>
                  <a:schemeClr val="bg1"/>
                </a:solidFill>
              </a:rPr>
              <a:t> </a:t>
            </a:r>
            <a:r>
              <a:rPr lang="cs-CZ" sz="4000" b="1" dirty="0" err="1">
                <a:solidFill>
                  <a:schemeClr val="bg1"/>
                </a:solidFill>
              </a:rPr>
              <a:t>him</a:t>
            </a:r>
            <a:endParaRPr lang="cs-CZ" sz="4000" b="1" dirty="0">
              <a:solidFill>
                <a:schemeClr val="bg1"/>
              </a:solidFill>
            </a:endParaRP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5E6826B9-73D5-4E14-BCB7-AF23C1F44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798E8B70-CD3C-4ED7-838A-A721B9558355}"/>
              </a:ext>
            </a:extLst>
          </p:cNvPr>
          <p:cNvSpPr/>
          <p:nvPr/>
        </p:nvSpPr>
        <p:spPr>
          <a:xfrm>
            <a:off x="-246396" y="6057698"/>
            <a:ext cx="12456776" cy="5879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1BBBABE-C576-4999-8CA1-FBB28022B4AA}"/>
              </a:ext>
            </a:extLst>
          </p:cNvPr>
          <p:cNvSpPr/>
          <p:nvPr/>
        </p:nvSpPr>
        <p:spPr>
          <a:xfrm>
            <a:off x="3001149" y="5935099"/>
            <a:ext cx="71858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sz="4000" b="1" dirty="0" err="1">
                <a:solidFill>
                  <a:schemeClr val="bg1"/>
                </a:solidFill>
              </a:rPr>
              <a:t>if</a:t>
            </a:r>
            <a:r>
              <a:rPr lang="cs-CZ" sz="4000" b="1" dirty="0">
                <a:solidFill>
                  <a:schemeClr val="bg1"/>
                </a:solidFill>
              </a:rPr>
              <a:t> he </a:t>
            </a:r>
            <a:r>
              <a:rPr lang="cs-CZ" sz="4000" b="1" dirty="0" err="1">
                <a:solidFill>
                  <a:schemeClr val="bg1"/>
                </a:solidFill>
              </a:rPr>
              <a:t>is</a:t>
            </a:r>
            <a:r>
              <a:rPr lang="cs-CZ" sz="4000" b="1" dirty="0">
                <a:solidFill>
                  <a:schemeClr val="bg1"/>
                </a:solidFill>
              </a:rPr>
              <a:t> not </a:t>
            </a:r>
            <a:r>
              <a:rPr lang="cs-CZ" sz="4000" b="1" dirty="0" err="1">
                <a:solidFill>
                  <a:schemeClr val="bg1"/>
                </a:solidFill>
              </a:rPr>
              <a:t>willing</a:t>
            </a:r>
            <a:r>
              <a:rPr lang="cs-CZ" sz="4000" b="1" dirty="0">
                <a:solidFill>
                  <a:schemeClr val="bg1"/>
                </a:solidFill>
              </a:rPr>
              <a:t> </a:t>
            </a:r>
            <a:r>
              <a:rPr lang="cs-CZ" sz="4000" b="1" dirty="0" err="1">
                <a:solidFill>
                  <a:schemeClr val="bg1"/>
                </a:solidFill>
              </a:rPr>
              <a:t>himself</a:t>
            </a:r>
            <a:r>
              <a:rPr lang="cs-CZ" sz="40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1" name="Obrázek 20" descr="Obsah obrázku zeď, osoba, interiér, vázanka&#10;&#10;Popis vygenerován s velmi vysokou mírou spolehlivosti">
            <a:extLst>
              <a:ext uri="{FF2B5EF4-FFF2-40B4-BE49-F238E27FC236}">
                <a16:creationId xmlns:a16="http://schemas.microsoft.com/office/drawing/2014/main" id="{2C9C7DDF-182A-4672-B4E2-6214F0E1E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134" y="1816353"/>
            <a:ext cx="6315949" cy="36379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B76166-F48D-42A0-AAF0-2F356196C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85" y="1806641"/>
            <a:ext cx="6484798" cy="3647699"/>
          </a:xfrm>
          <a:prstGeom prst="rect">
            <a:avLst/>
          </a:prstGeom>
        </p:spPr>
      </p:pic>
      <p:sp>
        <p:nvSpPr>
          <p:cNvPr id="22" name="Ovál 7">
            <a:extLst>
              <a:ext uri="{FF2B5EF4-FFF2-40B4-BE49-F238E27FC236}">
                <a16:creationId xmlns:a16="http://schemas.microsoft.com/office/drawing/2014/main" id="{C3F8A4E2-43F2-4C1A-81A8-0DA09E7CBEBA}"/>
              </a:ext>
            </a:extLst>
          </p:cNvPr>
          <p:cNvSpPr/>
          <p:nvPr/>
        </p:nvSpPr>
        <p:spPr>
          <a:xfrm>
            <a:off x="717771" y="5016387"/>
            <a:ext cx="1790512" cy="1002446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42" h="556775">
                <a:moveTo>
                  <a:pt x="22" y="284719"/>
                </a:moveTo>
                <a:cubicBezTo>
                  <a:pt x="-7598" y="-34424"/>
                  <a:pt x="2019322" y="7859"/>
                  <a:pt x="3036592" y="2779"/>
                </a:cubicBezTo>
                <a:cubicBezTo>
                  <a:pt x="4053862" y="-2301"/>
                  <a:pt x="6103642" y="-26804"/>
                  <a:pt x="6103642" y="254239"/>
                </a:cubicBezTo>
                <a:cubicBezTo>
                  <a:pt x="6103642" y="619102"/>
                  <a:pt x="4053862" y="546339"/>
                  <a:pt x="3036592" y="551419"/>
                </a:cubicBezTo>
                <a:cubicBezTo>
                  <a:pt x="2019322" y="556499"/>
                  <a:pt x="7642" y="603862"/>
                  <a:pt x="22" y="284719"/>
                </a:cubicBezTo>
                <a:close/>
              </a:path>
            </a:pathLst>
          </a:custGeom>
          <a:noFill/>
          <a:ln w="762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sp>
        <p:nvSpPr>
          <p:cNvPr id="24" name="Nadpis 12">
            <a:extLst>
              <a:ext uri="{FF2B5EF4-FFF2-40B4-BE49-F238E27FC236}">
                <a16:creationId xmlns:a16="http://schemas.microsoft.com/office/drawing/2014/main" id="{F02D3D5A-EB17-41D7-B4D9-B2E548FC282F}"/>
              </a:ext>
            </a:extLst>
          </p:cNvPr>
          <p:cNvSpPr txBox="1">
            <a:spLocks/>
          </p:cNvSpPr>
          <p:nvPr/>
        </p:nvSpPr>
        <p:spPr>
          <a:xfrm>
            <a:off x="-899954" y="-128310"/>
            <a:ext cx="929971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 err="1">
                <a:latin typeface="+mn-lt"/>
              </a:rPr>
              <a:t>Wind</a:t>
            </a:r>
            <a:r>
              <a:rPr lang="cs-CZ" sz="4800" b="1" dirty="0">
                <a:latin typeface="+mn-lt"/>
              </a:rPr>
              <a:t>-Up </a:t>
            </a:r>
            <a:r>
              <a:rPr lang="cs-CZ" sz="4800" b="1" dirty="0" err="1">
                <a:latin typeface="+mn-lt"/>
              </a:rPr>
              <a:t>Worker</a:t>
            </a:r>
            <a:endParaRPr lang="cs-CZ" sz="4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431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0023 L 0.67748 0.0009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2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15" grpId="0"/>
      <p:bldP spid="16" grpId="0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2">
            <a:extLst>
              <a:ext uri="{FF2B5EF4-FFF2-40B4-BE49-F238E27FC236}">
                <a16:creationId xmlns:a16="http://schemas.microsoft.com/office/drawing/2014/main" id="{D42B1BD4-A51B-4D98-9024-38EC63EA090F}"/>
              </a:ext>
            </a:extLst>
          </p:cNvPr>
          <p:cNvSpPr txBox="1">
            <a:spLocks/>
          </p:cNvSpPr>
          <p:nvPr/>
        </p:nvSpPr>
        <p:spPr>
          <a:xfrm>
            <a:off x="101764" y="289249"/>
            <a:ext cx="929971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>
                <a:latin typeface="+mn-lt"/>
              </a:rPr>
              <a:t>Speed </a:t>
            </a:r>
            <a:r>
              <a:rPr lang="cs-CZ" sz="4800" b="1" dirty="0" err="1">
                <a:latin typeface="+mn-lt"/>
              </a:rPr>
              <a:t>problem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solving</a:t>
            </a:r>
            <a:endParaRPr lang="cs-CZ" sz="4800" b="1" dirty="0">
              <a:latin typeface="+mn-lt"/>
            </a:endParaRPr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6BB42EFC-B65D-4672-8EDA-3C1C849BC390}"/>
              </a:ext>
            </a:extLst>
          </p:cNvPr>
          <p:cNvSpPr/>
          <p:nvPr/>
        </p:nvSpPr>
        <p:spPr>
          <a:xfrm rot="21443434">
            <a:off x="9211053" y="451483"/>
            <a:ext cx="1083522" cy="639294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C008AD8-1CDC-4862-B34E-8DB513352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E42D68E4-DCE9-4A67-97E1-8B70379A25AE}"/>
              </a:ext>
            </a:extLst>
          </p:cNvPr>
          <p:cNvSpPr txBox="1">
            <a:spLocks/>
          </p:cNvSpPr>
          <p:nvPr/>
        </p:nvSpPr>
        <p:spPr>
          <a:xfrm>
            <a:off x="419123" y="2077796"/>
            <a:ext cx="9072639" cy="853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3800" dirty="0">
                <a:latin typeface="+mn-lt"/>
                <a:cs typeface="Mukta Vaani" panose="020B0000000000000000" pitchFamily="34" charset="-18"/>
              </a:rPr>
              <a:t>1.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Create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groups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of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3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people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.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00F064-BF15-4494-A14D-56F86E864AAF}"/>
              </a:ext>
            </a:extLst>
          </p:cNvPr>
          <p:cNvSpPr txBox="1">
            <a:spLocks/>
          </p:cNvSpPr>
          <p:nvPr/>
        </p:nvSpPr>
        <p:spPr>
          <a:xfrm>
            <a:off x="409044" y="3650317"/>
            <a:ext cx="13597111" cy="853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3800" dirty="0">
                <a:latin typeface="+mn-lt"/>
                <a:cs typeface="Mukta Vaani" panose="020B0000000000000000" pitchFamily="34" charset="-18"/>
              </a:rPr>
              <a:t>3.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One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starts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to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explain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his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problem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. 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63058616-6864-498C-9DE7-E1224C6D9F98}"/>
              </a:ext>
            </a:extLst>
          </p:cNvPr>
          <p:cNvSpPr txBox="1">
            <a:spLocks/>
          </p:cNvSpPr>
          <p:nvPr/>
        </p:nvSpPr>
        <p:spPr>
          <a:xfrm>
            <a:off x="409044" y="4394674"/>
            <a:ext cx="12299653" cy="853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3800" dirty="0">
                <a:latin typeface="+mn-lt"/>
                <a:cs typeface="Mukta Vaani" panose="020B0000000000000000" pitchFamily="34" charset="-18"/>
              </a:rPr>
              <a:t>4.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Two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people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give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their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advices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and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experiences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.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F806DF42-8828-4D16-8B90-46E5D1510E63}"/>
              </a:ext>
            </a:extLst>
          </p:cNvPr>
          <p:cNvSpPr txBox="1">
            <a:spLocks/>
          </p:cNvSpPr>
          <p:nvPr/>
        </p:nvSpPr>
        <p:spPr>
          <a:xfrm>
            <a:off x="419123" y="5117062"/>
            <a:ext cx="9072639" cy="853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3800" dirty="0">
                <a:latin typeface="+mn-lt"/>
                <a:cs typeface="Mukta Vaani" panose="020B0000000000000000" pitchFamily="34" charset="-18"/>
              </a:rPr>
              <a:t>5.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The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next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one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explains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his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problem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.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EE1DC29-B24C-478C-9D55-C80F638C15EA}"/>
              </a:ext>
            </a:extLst>
          </p:cNvPr>
          <p:cNvSpPr/>
          <p:nvPr/>
        </p:nvSpPr>
        <p:spPr>
          <a:xfrm>
            <a:off x="8452513" y="3822743"/>
            <a:ext cx="1260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/>
              <a:t>1 min</a:t>
            </a:r>
            <a:endParaRPr lang="en-GB" sz="3600" b="1" dirty="0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986EA0D9-6EA9-4A99-A3B4-CD61957CB95B}"/>
              </a:ext>
            </a:extLst>
          </p:cNvPr>
          <p:cNvSpPr/>
          <p:nvPr/>
        </p:nvSpPr>
        <p:spPr>
          <a:xfrm>
            <a:off x="10871143" y="4652863"/>
            <a:ext cx="1260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/>
              <a:t>2 min</a:t>
            </a:r>
            <a:endParaRPr lang="en-GB" sz="3600" b="1" dirty="0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E874DA71-8593-499F-836C-F634282FA9D6}"/>
              </a:ext>
            </a:extLst>
          </p:cNvPr>
          <p:cNvSpPr/>
          <p:nvPr/>
        </p:nvSpPr>
        <p:spPr>
          <a:xfrm>
            <a:off x="8593276" y="5340495"/>
            <a:ext cx="1260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/>
              <a:t>1 min</a:t>
            </a:r>
            <a:endParaRPr lang="en-GB" sz="3600" b="1" dirty="0"/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0B735C0E-81BD-4C13-9F0F-C6EEE9B2E416}"/>
              </a:ext>
            </a:extLst>
          </p:cNvPr>
          <p:cNvSpPr txBox="1">
            <a:spLocks/>
          </p:cNvSpPr>
          <p:nvPr/>
        </p:nvSpPr>
        <p:spPr>
          <a:xfrm>
            <a:off x="409044" y="2912221"/>
            <a:ext cx="12028216" cy="853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3800" dirty="0">
                <a:latin typeface="+mn-lt"/>
                <a:cs typeface="Mukta Vaani" panose="020B0000000000000000" pitchFamily="34" charset="-18"/>
              </a:rPr>
              <a:t>2. Done?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Please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raise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cs-CZ" sz="3800" dirty="0" err="1">
                <a:latin typeface="+mn-lt"/>
                <a:cs typeface="Mukta Vaani" panose="020B0000000000000000" pitchFamily="34" charset="-18"/>
              </a:rPr>
              <a:t>your</a:t>
            </a:r>
            <a:r>
              <a:rPr lang="cs-CZ" sz="3800" dirty="0">
                <a:latin typeface="+mn-lt"/>
                <a:cs typeface="Mukta Vaani" panose="020B0000000000000000" pitchFamily="34" charset="-18"/>
              </a:rPr>
              <a:t> hand.</a:t>
            </a:r>
          </a:p>
        </p:txBody>
      </p:sp>
      <p:sp>
        <p:nvSpPr>
          <p:cNvPr id="25" name="Nadpis 1">
            <a:extLst>
              <a:ext uri="{FF2B5EF4-FFF2-40B4-BE49-F238E27FC236}">
                <a16:creationId xmlns:a16="http://schemas.microsoft.com/office/drawing/2014/main" id="{4FA10480-5448-4EC0-B9E7-A9552636F21A}"/>
              </a:ext>
            </a:extLst>
          </p:cNvPr>
          <p:cNvSpPr txBox="1">
            <a:spLocks/>
          </p:cNvSpPr>
          <p:nvPr/>
        </p:nvSpPr>
        <p:spPr>
          <a:xfrm>
            <a:off x="5880830" y="5928514"/>
            <a:ext cx="9072639" cy="853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4000" dirty="0">
                <a:latin typeface="+mn-lt"/>
                <a:cs typeface="Mukta Vaani" panose="020B0000000000000000" pitchFamily="34" charset="-18"/>
              </a:rPr>
              <a:t>. . .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34B15C94-EF46-4581-BEB3-5FD60C9EF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16" y="313594"/>
            <a:ext cx="1119617" cy="1119617"/>
          </a:xfrm>
          <a:prstGeom prst="rect">
            <a:avLst/>
          </a:prstGeom>
        </p:spPr>
      </p:pic>
      <p:pic>
        <p:nvPicPr>
          <p:cNvPr id="5" name="Obrázek 4" descr="Obsah obrázku světlo&#10;&#10;Popis byl vytvořen automaticky">
            <a:extLst>
              <a:ext uri="{FF2B5EF4-FFF2-40B4-BE49-F238E27FC236}">
                <a16:creationId xmlns:a16="http://schemas.microsoft.com/office/drawing/2014/main" id="{838A2B8F-1275-4130-9CBE-DC7CE914F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798" y="3713942"/>
            <a:ext cx="667104" cy="750492"/>
          </a:xfrm>
          <a:prstGeom prst="rect">
            <a:avLst/>
          </a:prstGeom>
        </p:spPr>
      </p:pic>
      <p:pic>
        <p:nvPicPr>
          <p:cNvPr id="27" name="Obrázek 26" descr="Obsah obrázku světlo&#10;&#10;Popis byl vytvořen automaticky">
            <a:extLst>
              <a:ext uri="{FF2B5EF4-FFF2-40B4-BE49-F238E27FC236}">
                <a16:creationId xmlns:a16="http://schemas.microsoft.com/office/drawing/2014/main" id="{CAB14AB6-1A18-4175-A9E5-DAE909B2B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874" y="4596751"/>
            <a:ext cx="674269" cy="758553"/>
          </a:xfrm>
          <a:prstGeom prst="rect">
            <a:avLst/>
          </a:prstGeom>
        </p:spPr>
      </p:pic>
      <p:pic>
        <p:nvPicPr>
          <p:cNvPr id="28" name="Obrázek 27" descr="Obsah obrázku světlo&#10;&#10;Popis byl vytvořen automaticky">
            <a:extLst>
              <a:ext uri="{FF2B5EF4-FFF2-40B4-BE49-F238E27FC236}">
                <a16:creationId xmlns:a16="http://schemas.microsoft.com/office/drawing/2014/main" id="{D77262BF-5BEF-4473-BE83-45D8AD45D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882" y="5299194"/>
            <a:ext cx="674269" cy="758553"/>
          </a:xfrm>
          <a:prstGeom prst="rect">
            <a:avLst/>
          </a:prstGeom>
        </p:spPr>
      </p:pic>
      <p:pic>
        <p:nvPicPr>
          <p:cNvPr id="7" name="Obrázek 6" descr="Obsah obrázku osoba, muž, žena, držení&#10;&#10;Popis byl vytvořen automaticky">
            <a:extLst>
              <a:ext uri="{FF2B5EF4-FFF2-40B4-BE49-F238E27FC236}">
                <a16:creationId xmlns:a16="http://schemas.microsoft.com/office/drawing/2014/main" id="{1AD557E3-41D8-41CB-8D84-2B03A7F68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004" y="845850"/>
            <a:ext cx="1192586" cy="2060110"/>
          </a:xfrm>
          <a:prstGeom prst="rect">
            <a:avLst/>
          </a:prstGeom>
        </p:spPr>
      </p:pic>
      <p:pic>
        <p:nvPicPr>
          <p:cNvPr id="10" name="Obrázek 9" descr="Obsah obrázku osoba, exteriér, muž, držení&#10;&#10;Popis byl vytvořen automaticky">
            <a:extLst>
              <a:ext uri="{FF2B5EF4-FFF2-40B4-BE49-F238E27FC236}">
                <a16:creationId xmlns:a16="http://schemas.microsoft.com/office/drawing/2014/main" id="{FE867511-C20D-4F00-883E-CEF833FE0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87" y="848029"/>
            <a:ext cx="2351518" cy="1949408"/>
          </a:xfrm>
          <a:prstGeom prst="rect">
            <a:avLst/>
          </a:prstGeom>
        </p:spPr>
      </p:pic>
      <p:pic>
        <p:nvPicPr>
          <p:cNvPr id="31" name="Obrázek 30" descr="Obsah obrázku osoba, muž, stojící, hledání&#10;&#10;Popis byl vytvořen automaticky">
            <a:extLst>
              <a:ext uri="{FF2B5EF4-FFF2-40B4-BE49-F238E27FC236}">
                <a16:creationId xmlns:a16="http://schemas.microsoft.com/office/drawing/2014/main" id="{4CE4A6D3-5D9D-4EB9-86F7-D83BF40D0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457" y="1315389"/>
            <a:ext cx="1236822" cy="1885648"/>
          </a:xfrm>
          <a:prstGeom prst="rect">
            <a:avLst/>
          </a:prstGeom>
        </p:spPr>
      </p:pic>
      <p:sp>
        <p:nvSpPr>
          <p:cNvPr id="29" name="Šipka: doprava 28">
            <a:extLst>
              <a:ext uri="{FF2B5EF4-FFF2-40B4-BE49-F238E27FC236}">
                <a16:creationId xmlns:a16="http://schemas.microsoft.com/office/drawing/2014/main" id="{F37F8B1D-39A7-41C3-9508-109EEA9FAF00}"/>
              </a:ext>
            </a:extLst>
          </p:cNvPr>
          <p:cNvSpPr/>
          <p:nvPr/>
        </p:nvSpPr>
        <p:spPr>
          <a:xfrm rot="12895379">
            <a:off x="8241831" y="2658097"/>
            <a:ext cx="1083522" cy="639294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Šipka: doprava 29">
            <a:extLst>
              <a:ext uri="{FF2B5EF4-FFF2-40B4-BE49-F238E27FC236}">
                <a16:creationId xmlns:a16="http://schemas.microsoft.com/office/drawing/2014/main" id="{23228FFF-C56B-4877-A9B9-259953C73812}"/>
              </a:ext>
            </a:extLst>
          </p:cNvPr>
          <p:cNvSpPr/>
          <p:nvPr/>
        </p:nvSpPr>
        <p:spPr>
          <a:xfrm rot="8661508">
            <a:off x="10261464" y="2650195"/>
            <a:ext cx="1083522" cy="639294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E56C70C1-A685-47E9-9890-726B868CF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624" y="2642087"/>
            <a:ext cx="562225" cy="56222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92BACEEB-C9B0-4EEE-A315-789BFC77AC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02" y="1909995"/>
            <a:ext cx="511956" cy="51195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A52044A6-ACC6-47BC-9D6E-C63670D4D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307" y="1859726"/>
            <a:ext cx="562225" cy="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10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élník 26">
            <a:extLst>
              <a:ext uri="{FF2B5EF4-FFF2-40B4-BE49-F238E27FC236}">
                <a16:creationId xmlns:a16="http://schemas.microsoft.com/office/drawing/2014/main" id="{8D82B5F5-5622-4F3B-841B-3075CE280552}"/>
              </a:ext>
            </a:extLst>
          </p:cNvPr>
          <p:cNvSpPr/>
          <p:nvPr/>
        </p:nvSpPr>
        <p:spPr>
          <a:xfrm>
            <a:off x="-1053" y="1932084"/>
            <a:ext cx="12193053" cy="431925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2">
            <a:extLst>
              <a:ext uri="{FF2B5EF4-FFF2-40B4-BE49-F238E27FC236}">
                <a16:creationId xmlns:a16="http://schemas.microsoft.com/office/drawing/2014/main" id="{39055DEB-F7F7-4238-9917-CFA4F731A6BC}"/>
              </a:ext>
            </a:extLst>
          </p:cNvPr>
          <p:cNvSpPr txBox="1">
            <a:spLocks/>
          </p:cNvSpPr>
          <p:nvPr/>
        </p:nvSpPr>
        <p:spPr>
          <a:xfrm>
            <a:off x="1716758" y="461812"/>
            <a:ext cx="929971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 err="1">
                <a:latin typeface="+mn-lt"/>
              </a:rPr>
              <a:t>Find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your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colour</a:t>
            </a:r>
            <a:r>
              <a:rPr lang="cs-CZ" b="1" dirty="0">
                <a:latin typeface="+mn-lt"/>
              </a:rPr>
              <a:t>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7DAE941-D9B5-4A7C-B297-04D81A184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14" y="2394465"/>
            <a:ext cx="2351605" cy="33944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C5FF60B-A63C-405A-B717-894D1F0E1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9" y="2394465"/>
            <a:ext cx="2401476" cy="339449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3E1518A-6FB8-432D-A5C0-D3B684EB6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20" y="2394465"/>
            <a:ext cx="2306642" cy="3394491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6D3B63A-F1FC-4926-8121-67B1AC9F3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71" y="2394465"/>
            <a:ext cx="2310707" cy="33944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A61DD68-6EAF-402B-8325-C1653BE4D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21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4A17AF8-7D3E-419B-9096-3BAFD43DA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2" y="2855277"/>
            <a:ext cx="560691" cy="5393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5E38D63-1B26-48AB-A890-01AB5E002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81" y="2230032"/>
            <a:ext cx="607093" cy="607093"/>
          </a:xfrm>
          <a:prstGeom prst="rect">
            <a:avLst/>
          </a:prstGeom>
        </p:spPr>
      </p:pic>
      <p:sp>
        <p:nvSpPr>
          <p:cNvPr id="9" name="Nadpis 12">
            <a:extLst>
              <a:ext uri="{FF2B5EF4-FFF2-40B4-BE49-F238E27FC236}">
                <a16:creationId xmlns:a16="http://schemas.microsoft.com/office/drawing/2014/main" id="{79118B27-0227-4597-B9B3-664EEEFEAAEF}"/>
              </a:ext>
            </a:extLst>
          </p:cNvPr>
          <p:cNvSpPr txBox="1">
            <a:spLocks/>
          </p:cNvSpPr>
          <p:nvPr/>
        </p:nvSpPr>
        <p:spPr>
          <a:xfrm>
            <a:off x="897143" y="2344553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err="1">
                <a:cs typeface="Mukta Vaani" panose="020B0000000000000000" pitchFamily="34" charset="-18"/>
              </a:rPr>
              <a:t>bouskovap</a:t>
            </a:r>
            <a:endParaRPr lang="cs-CZ" sz="2400" dirty="0">
              <a:cs typeface="Mukta Vaani" panose="020B0000000000000000" pitchFamily="34" charset="-18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91F9437-08BA-40D3-842A-0779A5C1B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5" y="3436220"/>
            <a:ext cx="607093" cy="476735"/>
          </a:xfrm>
          <a:prstGeom prst="rect">
            <a:avLst/>
          </a:prstGeom>
        </p:spPr>
      </p:pic>
      <p:sp>
        <p:nvSpPr>
          <p:cNvPr id="11" name="Nadpis 12">
            <a:extLst>
              <a:ext uri="{FF2B5EF4-FFF2-40B4-BE49-F238E27FC236}">
                <a16:creationId xmlns:a16="http://schemas.microsoft.com/office/drawing/2014/main" id="{4409C8AD-C005-49F7-B8AF-F682DC1EE621}"/>
              </a:ext>
            </a:extLst>
          </p:cNvPr>
          <p:cNvSpPr txBox="1">
            <a:spLocks/>
          </p:cNvSpPr>
          <p:nvPr/>
        </p:nvSpPr>
        <p:spPr>
          <a:xfrm>
            <a:off x="946374" y="2892609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cs typeface="Mukta Vaani" panose="020B0000000000000000" pitchFamily="34" charset="-18"/>
              </a:rPr>
              <a:t>b</a:t>
            </a:r>
            <a:r>
              <a:rPr lang="cs-CZ" sz="2400" dirty="0" err="1">
                <a:cs typeface="Mukta Vaani" panose="020B0000000000000000" pitchFamily="34" charset="-18"/>
              </a:rPr>
              <a:t>ouskovap</a:t>
            </a:r>
            <a:r>
              <a:rPr lang="cs-CZ" sz="2400" dirty="0">
                <a:cs typeface="Mukta Vaani" panose="020B0000000000000000" pitchFamily="34" charset="-18"/>
              </a:rPr>
              <a:t>@</a:t>
            </a:r>
            <a:r>
              <a:rPr lang="en-GB" sz="2400" dirty="0">
                <a:cs typeface="Mukta Vaani" panose="020B0000000000000000" pitchFamily="34" charset="-18"/>
              </a:rPr>
              <a:t>gmail.com</a:t>
            </a:r>
            <a:endParaRPr lang="cs-CZ" sz="2400" dirty="0">
              <a:cs typeface="Mukta Vaani" panose="020B0000000000000000" pitchFamily="34" charset="-18"/>
            </a:endParaRPr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id="{67889551-8F5D-4A3D-B9F6-42C13EFB76B2}"/>
              </a:ext>
            </a:extLst>
          </p:cNvPr>
          <p:cNvSpPr txBox="1">
            <a:spLocks/>
          </p:cNvSpPr>
          <p:nvPr/>
        </p:nvSpPr>
        <p:spPr>
          <a:xfrm>
            <a:off x="927180" y="1728764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>
                <a:cs typeface="Mukta Vaani" panose="020B0000000000000000" pitchFamily="34" charset="-18"/>
              </a:rPr>
              <a:t>petrabouskova</a:t>
            </a:r>
            <a:endParaRPr lang="cs-CZ" sz="2400" dirty="0">
              <a:cs typeface="Mukta Vaani" panose="020B0000000000000000" pitchFamily="34" charset="-18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D34807B-0B13-4D7F-AFD6-ABB2A540E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7" y="4019915"/>
            <a:ext cx="668798" cy="58275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3719D0B-9D19-4343-9C8A-29286EC00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61" y="5297714"/>
            <a:ext cx="551630" cy="47282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AF2552F-87C4-4127-BF00-BA96F9EFB3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8" y="4584598"/>
            <a:ext cx="618726" cy="582754"/>
          </a:xfrm>
          <a:prstGeom prst="rect">
            <a:avLst/>
          </a:prstGeom>
        </p:spPr>
      </p:pic>
      <p:sp>
        <p:nvSpPr>
          <p:cNvPr id="19" name="Nadpis 12">
            <a:extLst>
              <a:ext uri="{FF2B5EF4-FFF2-40B4-BE49-F238E27FC236}">
                <a16:creationId xmlns:a16="http://schemas.microsoft.com/office/drawing/2014/main" id="{BE489E7C-2165-4DE4-80A7-ECD0D2AE80FE}"/>
              </a:ext>
            </a:extLst>
          </p:cNvPr>
          <p:cNvSpPr txBox="1">
            <a:spLocks/>
          </p:cNvSpPr>
          <p:nvPr/>
        </p:nvSpPr>
        <p:spPr>
          <a:xfrm>
            <a:off x="871697" y="3491226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>
                <a:cs typeface="Mukta Vaani" panose="020B0000000000000000" pitchFamily="34" charset="-18"/>
              </a:rPr>
              <a:t>petra.bouskova</a:t>
            </a:r>
            <a:endParaRPr lang="cs-CZ" sz="2400" dirty="0">
              <a:cs typeface="Mukta Vaani" panose="020B0000000000000000" pitchFamily="34" charset="-18"/>
            </a:endParaRP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8FAB1C02-3C09-44E9-A9BD-96647721B8C2}"/>
              </a:ext>
            </a:extLst>
          </p:cNvPr>
          <p:cNvSpPr txBox="1">
            <a:spLocks/>
          </p:cNvSpPr>
          <p:nvPr/>
        </p:nvSpPr>
        <p:spPr>
          <a:xfrm>
            <a:off x="881710" y="4064990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cs typeface="Mukta Vaani" panose="020B0000000000000000" pitchFamily="34" charset="-18"/>
              </a:rPr>
              <a:t>petrabouskova.com</a:t>
            </a:r>
            <a:endParaRPr lang="cs-CZ" sz="2400" dirty="0">
              <a:cs typeface="Mukta Vaani" panose="020B0000000000000000" pitchFamily="34" charset="-18"/>
            </a:endParaRP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AA617F5E-0BB0-4DD8-B095-F499AC02E91E}"/>
              </a:ext>
            </a:extLst>
          </p:cNvPr>
          <p:cNvSpPr/>
          <p:nvPr/>
        </p:nvSpPr>
        <p:spPr>
          <a:xfrm>
            <a:off x="8540748" y="1699000"/>
            <a:ext cx="3322423" cy="206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D94C7026-0D1D-4DBB-98B7-2411502582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99334CFD-4F76-4D2F-A595-4E145AD75B7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" b="10889"/>
          <a:stretch/>
        </p:blipFill>
        <p:spPr>
          <a:xfrm>
            <a:off x="770287" y="5811457"/>
            <a:ext cx="2536540" cy="879206"/>
          </a:xfrm>
          <a:prstGeom prst="rect">
            <a:avLst/>
          </a:prstGeom>
        </p:spPr>
      </p:pic>
      <p:pic>
        <p:nvPicPr>
          <p:cNvPr id="6" name="Obrázek 5" descr="Obsah obrázku kreslení&#10;&#10;Popis byl vytvořen automaticky">
            <a:extLst>
              <a:ext uri="{FF2B5EF4-FFF2-40B4-BE49-F238E27FC236}">
                <a16:creationId xmlns:a16="http://schemas.microsoft.com/office/drawing/2014/main" id="{4F16C6F8-EF01-4E7F-8B7D-ED2A70B7B5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63" y="2093365"/>
            <a:ext cx="3657600" cy="4727448"/>
          </a:xfrm>
          <a:prstGeom prst="rect">
            <a:avLst/>
          </a:prstGeom>
        </p:spPr>
      </p:pic>
      <p:sp>
        <p:nvSpPr>
          <p:cNvPr id="27" name="Řečová bublina: oválný bublinový popisek 26">
            <a:extLst>
              <a:ext uri="{FF2B5EF4-FFF2-40B4-BE49-F238E27FC236}">
                <a16:creationId xmlns:a16="http://schemas.microsoft.com/office/drawing/2014/main" id="{06E289B7-8D05-40D2-BB5E-4D6D158BBD7A}"/>
              </a:ext>
            </a:extLst>
          </p:cNvPr>
          <p:cNvSpPr/>
          <p:nvPr/>
        </p:nvSpPr>
        <p:spPr>
          <a:xfrm>
            <a:off x="2905246" y="335666"/>
            <a:ext cx="5758684" cy="3433083"/>
          </a:xfrm>
          <a:prstGeom prst="wedgeEllipseCallout">
            <a:avLst>
              <a:gd name="adj1" fmla="val 54684"/>
              <a:gd name="adj2" fmla="val 33301"/>
            </a:avLst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8A27933B-7A73-4290-A6E9-28F7C82CA5DE}"/>
              </a:ext>
            </a:extLst>
          </p:cNvPr>
          <p:cNvSpPr/>
          <p:nvPr/>
        </p:nvSpPr>
        <p:spPr>
          <a:xfrm>
            <a:off x="-705170" y="919817"/>
            <a:ext cx="1313042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 err="1">
                <a:cs typeface="Mukta Vaani" panose="020B0000000000000000" pitchFamily="34" charset="-18"/>
              </a:rPr>
              <a:t>Now</a:t>
            </a:r>
            <a:r>
              <a:rPr lang="cs-CZ" sz="4400" b="1" dirty="0">
                <a:cs typeface="Mukta Vaani" panose="020B0000000000000000" pitchFamily="34" charset="-18"/>
              </a:rPr>
              <a:t> </a:t>
            </a:r>
            <a:r>
              <a:rPr lang="cs-CZ" sz="4400" b="1" dirty="0" err="1">
                <a:cs typeface="Mukta Vaani" panose="020B0000000000000000" pitchFamily="34" charset="-18"/>
              </a:rPr>
              <a:t>it‘s</a:t>
            </a:r>
            <a:r>
              <a:rPr lang="cs-CZ" sz="4400" b="1" dirty="0">
                <a:cs typeface="Mukta Vaani" panose="020B0000000000000000" pitchFamily="34" charset="-18"/>
              </a:rPr>
              <a:t> </a:t>
            </a:r>
            <a:r>
              <a:rPr lang="cs-CZ" sz="4400" b="1" dirty="0" err="1">
                <a:cs typeface="Mukta Vaani" panose="020B0000000000000000" pitchFamily="34" charset="-18"/>
              </a:rPr>
              <a:t>your</a:t>
            </a:r>
            <a:r>
              <a:rPr lang="cs-CZ" sz="4400" b="1" dirty="0">
                <a:cs typeface="Mukta Vaani" panose="020B0000000000000000" pitchFamily="34" charset="-18"/>
              </a:rPr>
              <a:t> </a:t>
            </a:r>
            <a:r>
              <a:rPr lang="cs-CZ" sz="4400" b="1" dirty="0" err="1">
                <a:cs typeface="Mukta Vaani" panose="020B0000000000000000" pitchFamily="34" charset="-18"/>
              </a:rPr>
              <a:t>turn</a:t>
            </a:r>
            <a:r>
              <a:rPr lang="cs-CZ" sz="4400" b="1" dirty="0">
                <a:cs typeface="Mukta Vaani" panose="020B0000000000000000" pitchFamily="34" charset="-18"/>
              </a:rPr>
              <a:t>! </a:t>
            </a:r>
            <a:br>
              <a:rPr lang="cs-CZ" sz="3600" b="1" dirty="0">
                <a:cs typeface="Mukta Vaani" panose="020B0000000000000000" pitchFamily="34" charset="-18"/>
              </a:rPr>
            </a:br>
            <a:r>
              <a:rPr lang="en-GB" sz="3600" b="1" dirty="0">
                <a:cs typeface="Mukta Vaani" panose="020B0000000000000000" pitchFamily="34" charset="-18"/>
              </a:rPr>
              <a:t>Improve processes in </a:t>
            </a:r>
            <a:br>
              <a:rPr lang="cs-CZ" sz="3600" b="1" dirty="0">
                <a:cs typeface="Mukta Vaani" panose="020B0000000000000000" pitchFamily="34" charset="-18"/>
              </a:rPr>
            </a:br>
            <a:r>
              <a:rPr lang="cs-CZ" sz="3600" b="1" dirty="0" err="1">
                <a:cs typeface="Mukta Vaani" panose="020B0000000000000000" pitchFamily="34" charset="-18"/>
              </a:rPr>
              <a:t>your</a:t>
            </a:r>
            <a:r>
              <a:rPr lang="cs-CZ" sz="3600" b="1" dirty="0">
                <a:cs typeface="Mukta Vaani" panose="020B0000000000000000" pitchFamily="34" charset="-18"/>
              </a:rPr>
              <a:t> </a:t>
            </a:r>
            <a:r>
              <a:rPr lang="cs-CZ" sz="3600" b="1" dirty="0" err="1">
                <a:cs typeface="Mukta Vaani" panose="020B0000000000000000" pitchFamily="34" charset="-18"/>
              </a:rPr>
              <a:t>job</a:t>
            </a:r>
            <a:r>
              <a:rPr lang="cs-CZ" sz="3600" b="1" dirty="0">
                <a:cs typeface="Mukta Vaani" panose="020B0000000000000000" pitchFamily="34" charset="-18"/>
              </a:rPr>
              <a:t>, talk to </a:t>
            </a:r>
            <a:r>
              <a:rPr lang="cs-CZ" sz="3600" b="1" dirty="0" err="1">
                <a:cs typeface="Mukta Vaani" panose="020B0000000000000000" pitchFamily="34" charset="-18"/>
              </a:rPr>
              <a:t>people</a:t>
            </a:r>
            <a:r>
              <a:rPr lang="cs-CZ" sz="3600" b="1" dirty="0">
                <a:cs typeface="Mukta Vaani" panose="020B0000000000000000" pitchFamily="34" charset="-18"/>
              </a:rPr>
              <a:t>, </a:t>
            </a:r>
            <a:br>
              <a:rPr lang="cs-CZ" sz="3600" b="1" dirty="0">
                <a:cs typeface="Mukta Vaani" panose="020B0000000000000000" pitchFamily="34" charset="-18"/>
              </a:rPr>
            </a:br>
            <a:r>
              <a:rPr lang="cs-CZ" sz="3600" b="1" dirty="0" err="1">
                <a:cs typeface="Mukta Vaani" panose="020B0000000000000000" pitchFamily="34" charset="-18"/>
              </a:rPr>
              <a:t>take</a:t>
            </a:r>
            <a:r>
              <a:rPr lang="cs-CZ" sz="3600" b="1" dirty="0">
                <a:cs typeface="Mukta Vaani" panose="020B0000000000000000" pitchFamily="34" charset="-18"/>
              </a:rPr>
              <a:t> </a:t>
            </a:r>
            <a:r>
              <a:rPr lang="cs-CZ" sz="3600" b="1" dirty="0" err="1">
                <a:cs typeface="Mukta Vaani" panose="020B0000000000000000" pitchFamily="34" charset="-18"/>
              </a:rPr>
              <a:t>action</a:t>
            </a:r>
            <a:r>
              <a:rPr lang="cs-CZ" sz="3600" b="1" dirty="0">
                <a:cs typeface="Mukta Vaani" panose="020B0000000000000000" pitchFamily="34" charset="-18"/>
              </a:rPr>
              <a:t>!</a:t>
            </a:r>
            <a:endParaRPr lang="en-GB" sz="3600" b="1" dirty="0">
              <a:cs typeface="Mukta Vaani" panose="020B0000000000000000" pitchFamily="34" charset="-18"/>
            </a:endParaRPr>
          </a:p>
        </p:txBody>
      </p:sp>
      <p:sp>
        <p:nvSpPr>
          <p:cNvPr id="30" name="Nadpis 12">
            <a:extLst>
              <a:ext uri="{FF2B5EF4-FFF2-40B4-BE49-F238E27FC236}">
                <a16:creationId xmlns:a16="http://schemas.microsoft.com/office/drawing/2014/main" id="{2924D964-2878-47DC-82DE-1FD5C646DC0A}"/>
              </a:ext>
            </a:extLst>
          </p:cNvPr>
          <p:cNvSpPr txBox="1">
            <a:spLocks/>
          </p:cNvSpPr>
          <p:nvPr/>
        </p:nvSpPr>
        <p:spPr>
          <a:xfrm>
            <a:off x="871696" y="4679683"/>
            <a:ext cx="11805153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err="1">
                <a:cs typeface="Mukta Vaani" panose="020B0000000000000000" pitchFamily="34" charset="-18"/>
              </a:rPr>
              <a:t>bouskovapetra</a:t>
            </a:r>
            <a:endParaRPr lang="cs-CZ" sz="2400" dirty="0">
              <a:cs typeface="Mukta Vaani" panose="020B0000000000000000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62911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5B9B763B-069B-4B95-B84F-16417B663E97}"/>
              </a:ext>
            </a:extLst>
          </p:cNvPr>
          <p:cNvSpPr/>
          <p:nvPr/>
        </p:nvSpPr>
        <p:spPr>
          <a:xfrm>
            <a:off x="-11" y="-4"/>
            <a:ext cx="12192011" cy="6858004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5B6DC23B-2EB2-40D6-8335-12C12807FB65}"/>
              </a:ext>
            </a:extLst>
          </p:cNvPr>
          <p:cNvSpPr/>
          <p:nvPr/>
        </p:nvSpPr>
        <p:spPr>
          <a:xfrm>
            <a:off x="-14766" y="1480536"/>
            <a:ext cx="12206766" cy="3739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253D913A-6F4A-4245-AA1D-7A635CABE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0696" y="2861448"/>
            <a:ext cx="12440920" cy="218463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cs-CZ" sz="4000" b="1" dirty="0">
                <a:latin typeface="+mn-lt"/>
              </a:rPr>
              <a:t>40 </a:t>
            </a:r>
            <a:r>
              <a:rPr lang="cs-CZ" sz="4000" b="1" dirty="0" err="1">
                <a:latin typeface="+mn-lt"/>
              </a:rPr>
              <a:t>questions</a:t>
            </a:r>
            <a:br>
              <a:rPr lang="cs-CZ" sz="4000" dirty="0">
                <a:latin typeface="+mn-lt"/>
              </a:rPr>
            </a:br>
            <a:r>
              <a:rPr lang="cs-CZ" sz="4000" b="1" dirty="0">
                <a:latin typeface="+mn-lt"/>
              </a:rPr>
              <a:t>50% V-Model, 25% </a:t>
            </a:r>
            <a:r>
              <a:rPr lang="cs-CZ" sz="4000" b="1" dirty="0" err="1">
                <a:latin typeface="+mn-lt"/>
              </a:rPr>
              <a:t>Agile</a:t>
            </a:r>
            <a:r>
              <a:rPr lang="cs-CZ" sz="4000" b="1" dirty="0">
                <a:latin typeface="+mn-lt"/>
              </a:rPr>
              <a:t>, 25% rest</a:t>
            </a:r>
            <a:br>
              <a:rPr lang="cs-CZ" sz="4000" b="1" dirty="0">
                <a:latin typeface="+mn-lt"/>
              </a:rPr>
            </a:br>
            <a:r>
              <a:rPr lang="cs-CZ" sz="4000" b="1" dirty="0">
                <a:latin typeface="+mn-lt"/>
              </a:rPr>
              <a:t>700 </a:t>
            </a:r>
            <a:r>
              <a:rPr lang="cs-CZ" sz="4000" b="1" dirty="0" err="1">
                <a:latin typeface="+mn-lt"/>
              </a:rPr>
              <a:t>participants</a:t>
            </a:r>
            <a:endParaRPr lang="cs-CZ" sz="4000" b="1" dirty="0">
              <a:latin typeface="+mn-lt"/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81B318C5-27DA-4AA4-9816-29ED35235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33" y="1513118"/>
            <a:ext cx="945980" cy="945980"/>
          </a:xfrm>
          <a:prstGeom prst="rect">
            <a:avLst/>
          </a:prstGeom>
        </p:spPr>
      </p:pic>
      <p:sp>
        <p:nvSpPr>
          <p:cNvPr id="27" name="Nadpis 1">
            <a:extLst>
              <a:ext uri="{FF2B5EF4-FFF2-40B4-BE49-F238E27FC236}">
                <a16:creationId xmlns:a16="http://schemas.microsoft.com/office/drawing/2014/main" id="{60671957-F7B9-435B-A34D-AA8A6D98B05F}"/>
              </a:ext>
            </a:extLst>
          </p:cNvPr>
          <p:cNvSpPr txBox="1">
            <a:spLocks/>
          </p:cNvSpPr>
          <p:nvPr/>
        </p:nvSpPr>
        <p:spPr>
          <a:xfrm>
            <a:off x="1810696" y="201251"/>
            <a:ext cx="12440920" cy="2184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br>
              <a:rPr lang="cs-CZ" sz="4800" b="1" dirty="0">
                <a:latin typeface="+mn-lt"/>
              </a:rPr>
            </a:br>
            <a:r>
              <a:rPr lang="cs-CZ" sz="4000" b="1" dirty="0">
                <a:latin typeface="+mn-lt"/>
              </a:rPr>
              <a:t>2 </a:t>
            </a:r>
            <a:r>
              <a:rPr lang="cs-CZ" sz="4000" b="1" dirty="0" err="1">
                <a:latin typeface="+mn-lt"/>
              </a:rPr>
              <a:t>years</a:t>
            </a:r>
            <a:r>
              <a:rPr lang="cs-CZ" sz="4000" b="1" dirty="0">
                <a:latin typeface="+mn-lt"/>
              </a:rPr>
              <a:t> </a:t>
            </a:r>
            <a:r>
              <a:rPr lang="cs-CZ" sz="4000" b="1" dirty="0" err="1">
                <a:latin typeface="+mn-lt"/>
              </a:rPr>
              <a:t>process</a:t>
            </a:r>
            <a:endParaRPr lang="cs-CZ" sz="4000" b="1" dirty="0">
              <a:latin typeface="+mn-lt"/>
            </a:endParaRPr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8460022E-0DDE-4D8D-A8F2-0F37790FE5FB}"/>
              </a:ext>
            </a:extLst>
          </p:cNvPr>
          <p:cNvSpPr txBox="1">
            <a:spLocks/>
          </p:cNvSpPr>
          <p:nvPr/>
        </p:nvSpPr>
        <p:spPr>
          <a:xfrm>
            <a:off x="323253" y="-901622"/>
            <a:ext cx="12440920" cy="2184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cs-CZ" b="1" dirty="0" err="1">
                <a:latin typeface="+mn-lt"/>
              </a:rPr>
              <a:t>Here</a:t>
            </a:r>
            <a:r>
              <a:rPr lang="cs-CZ" b="1" dirty="0">
                <a:latin typeface="+mn-lt"/>
              </a:rPr>
              <a:t> are </a:t>
            </a:r>
            <a:r>
              <a:rPr lang="cs-CZ" b="1" dirty="0" err="1">
                <a:latin typeface="+mn-lt"/>
              </a:rPr>
              <a:t>the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facts</a:t>
            </a:r>
            <a:r>
              <a:rPr lang="cs-CZ" b="1" dirty="0">
                <a:latin typeface="+mn-lt"/>
              </a:rPr>
              <a:t>: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2E1F4874-501C-4A3F-A50B-C53CB1BF6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1" y="2320204"/>
            <a:ext cx="945980" cy="945980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AC8C40DD-823F-4B13-B1ED-DADFA27E0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51" y="3212838"/>
            <a:ext cx="945980" cy="94598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B3AAA01-914C-46B5-ABD7-4E7852BD7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0" y="4114456"/>
            <a:ext cx="945980" cy="945980"/>
          </a:xfrm>
          <a:prstGeom prst="rect">
            <a:avLst/>
          </a:prstGeom>
        </p:spPr>
      </p:pic>
      <p:pic>
        <p:nvPicPr>
          <p:cNvPr id="21" name="Zástupný symbol pro obsah 4">
            <a:extLst>
              <a:ext uri="{FF2B5EF4-FFF2-40B4-BE49-F238E27FC236}">
                <a16:creationId xmlns:a16="http://schemas.microsoft.com/office/drawing/2014/main" id="{D8BEF5E0-AA88-41C3-8A7A-AABE5E6953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 r="2231"/>
          <a:stretch/>
        </p:blipFill>
        <p:spPr>
          <a:xfrm>
            <a:off x="2000835" y="1638290"/>
            <a:ext cx="7702661" cy="4947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9548C7D3-35D1-4063-B0E0-256D25577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2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56DE97CB-3FFC-4D4B-92D7-78C33EDB94FA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8B73DB1-45D7-4F86-B9B6-DC250F27D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142" y="1528376"/>
            <a:ext cx="5311141" cy="4809534"/>
          </a:xfrm>
          <a:prstGeom prst="rect">
            <a:avLst/>
          </a:prstGeom>
        </p:spPr>
      </p:pic>
      <p:sp>
        <p:nvSpPr>
          <p:cNvPr id="9" name="Řečová bublina: oválný bublinový popisek 8">
            <a:extLst>
              <a:ext uri="{FF2B5EF4-FFF2-40B4-BE49-F238E27FC236}">
                <a16:creationId xmlns:a16="http://schemas.microsoft.com/office/drawing/2014/main" id="{0066D472-25A6-44D1-B5C7-97B190742619}"/>
              </a:ext>
            </a:extLst>
          </p:cNvPr>
          <p:cNvSpPr/>
          <p:nvPr/>
        </p:nvSpPr>
        <p:spPr>
          <a:xfrm>
            <a:off x="3273013" y="2012867"/>
            <a:ext cx="5105401" cy="3230880"/>
          </a:xfrm>
          <a:prstGeom prst="wedgeEllipseCallout">
            <a:avLst>
              <a:gd name="adj1" fmla="val -31625"/>
              <a:gd name="adj2" fmla="val 83060"/>
            </a:avLst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odnadpis 2">
            <a:extLst>
              <a:ext uri="{FF2B5EF4-FFF2-40B4-BE49-F238E27FC236}">
                <a16:creationId xmlns:a16="http://schemas.microsoft.com/office/drawing/2014/main" id="{15898B81-2285-400C-AC22-692F62A6CF91}"/>
              </a:ext>
            </a:extLst>
          </p:cNvPr>
          <p:cNvSpPr txBox="1">
            <a:spLocks/>
          </p:cNvSpPr>
          <p:nvPr/>
        </p:nvSpPr>
        <p:spPr>
          <a:xfrm>
            <a:off x="4255496" y="3114071"/>
            <a:ext cx="8866094" cy="1290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7000" b="1" dirty="0">
                <a:solidFill>
                  <a:schemeClr val="tx1"/>
                </a:solidFill>
              </a:rPr>
              <a:t>Not </a:t>
            </a:r>
            <a:r>
              <a:rPr lang="cs-CZ" sz="7000" b="1" dirty="0" err="1">
                <a:solidFill>
                  <a:schemeClr val="tx1"/>
                </a:solidFill>
              </a:rPr>
              <a:t>yet</a:t>
            </a:r>
            <a:r>
              <a:rPr lang="cs-CZ" sz="7000" b="1" dirty="0">
                <a:solidFill>
                  <a:schemeClr val="tx1"/>
                </a:solidFill>
              </a:rPr>
              <a:t>!</a:t>
            </a:r>
            <a:endParaRPr lang="en-GB" sz="7000" b="1" dirty="0">
              <a:solidFill>
                <a:schemeClr val="tx1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BC25313-9E23-453E-B47E-7D4EA3C3A15F}"/>
              </a:ext>
            </a:extLst>
          </p:cNvPr>
          <p:cNvSpPr/>
          <p:nvPr/>
        </p:nvSpPr>
        <p:spPr>
          <a:xfrm>
            <a:off x="-73732" y="182497"/>
            <a:ext cx="12339462" cy="825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3AC68DC1-547D-4633-85B0-E3B6AD97E6DA}"/>
              </a:ext>
            </a:extLst>
          </p:cNvPr>
          <p:cNvSpPr txBox="1">
            <a:spLocks/>
          </p:cNvSpPr>
          <p:nvPr/>
        </p:nvSpPr>
        <p:spPr>
          <a:xfrm>
            <a:off x="323253" y="151854"/>
            <a:ext cx="12440920" cy="8487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cs-CZ" sz="4800" b="1" dirty="0" err="1">
                <a:latin typeface="+mn-lt"/>
              </a:rPr>
              <a:t>Thank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You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for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Your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attention</a:t>
            </a:r>
            <a:r>
              <a:rPr lang="cs-CZ" sz="4800" b="1" dirty="0">
                <a:latin typeface="+mn-lt"/>
              </a:rPr>
              <a:t>!</a:t>
            </a:r>
            <a:endParaRPr lang="cs-CZ" sz="4400" b="1" dirty="0">
              <a:latin typeface="+mn-lt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AF79E3E-B3B9-4189-9529-F42CB80E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05A2FAFD-90DA-4643-A3D6-7D760330914D}"/>
              </a:ext>
            </a:extLst>
          </p:cNvPr>
          <p:cNvSpPr/>
          <p:nvPr/>
        </p:nvSpPr>
        <p:spPr>
          <a:xfrm>
            <a:off x="-11" y="-4"/>
            <a:ext cx="12192011" cy="6858004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7">
            <a:extLst>
              <a:ext uri="{FF2B5EF4-FFF2-40B4-BE49-F238E27FC236}">
                <a16:creationId xmlns:a16="http://schemas.microsoft.com/office/drawing/2014/main" id="{B3E284B1-9AB2-4572-BB88-A1B2FC00271C}"/>
              </a:ext>
            </a:extLst>
          </p:cNvPr>
          <p:cNvSpPr/>
          <p:nvPr/>
        </p:nvSpPr>
        <p:spPr>
          <a:xfrm>
            <a:off x="1118164" y="1940687"/>
            <a:ext cx="6034989" cy="481328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42" h="556775">
                <a:moveTo>
                  <a:pt x="22" y="284719"/>
                </a:moveTo>
                <a:cubicBezTo>
                  <a:pt x="-7598" y="-34424"/>
                  <a:pt x="2019322" y="7859"/>
                  <a:pt x="3036592" y="2779"/>
                </a:cubicBezTo>
                <a:cubicBezTo>
                  <a:pt x="4053862" y="-2301"/>
                  <a:pt x="6103642" y="-26804"/>
                  <a:pt x="6103642" y="254239"/>
                </a:cubicBezTo>
                <a:cubicBezTo>
                  <a:pt x="6103642" y="619102"/>
                  <a:pt x="4053862" y="546339"/>
                  <a:pt x="3036592" y="551419"/>
                </a:cubicBezTo>
                <a:cubicBezTo>
                  <a:pt x="2019322" y="556499"/>
                  <a:pt x="7642" y="603862"/>
                  <a:pt x="22" y="284719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sp>
        <p:nvSpPr>
          <p:cNvPr id="16" name="Ovál 7">
            <a:extLst>
              <a:ext uri="{FF2B5EF4-FFF2-40B4-BE49-F238E27FC236}">
                <a16:creationId xmlns:a16="http://schemas.microsoft.com/office/drawing/2014/main" id="{DE2C0C63-3D74-487A-A667-DDE2949E369E}"/>
              </a:ext>
            </a:extLst>
          </p:cNvPr>
          <p:cNvSpPr/>
          <p:nvPr/>
        </p:nvSpPr>
        <p:spPr>
          <a:xfrm>
            <a:off x="1118164" y="5608876"/>
            <a:ext cx="5800796" cy="509520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42" h="556775">
                <a:moveTo>
                  <a:pt x="22" y="284719"/>
                </a:moveTo>
                <a:cubicBezTo>
                  <a:pt x="-7598" y="-34424"/>
                  <a:pt x="2019322" y="7859"/>
                  <a:pt x="3036592" y="2779"/>
                </a:cubicBezTo>
                <a:cubicBezTo>
                  <a:pt x="4053862" y="-2301"/>
                  <a:pt x="6103642" y="-26804"/>
                  <a:pt x="6103642" y="254239"/>
                </a:cubicBezTo>
                <a:cubicBezTo>
                  <a:pt x="6103642" y="619102"/>
                  <a:pt x="4053862" y="546339"/>
                  <a:pt x="3036592" y="551419"/>
                </a:cubicBezTo>
                <a:cubicBezTo>
                  <a:pt x="2019322" y="556499"/>
                  <a:pt x="7642" y="603862"/>
                  <a:pt x="22" y="284719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sp>
        <p:nvSpPr>
          <p:cNvPr id="17" name="Ovál 7">
            <a:extLst>
              <a:ext uri="{FF2B5EF4-FFF2-40B4-BE49-F238E27FC236}">
                <a16:creationId xmlns:a16="http://schemas.microsoft.com/office/drawing/2014/main" id="{31F4E19D-B7A9-4061-A1D9-336C3420FAA9}"/>
              </a:ext>
            </a:extLst>
          </p:cNvPr>
          <p:cNvSpPr/>
          <p:nvPr/>
        </p:nvSpPr>
        <p:spPr>
          <a:xfrm>
            <a:off x="1115610" y="4719396"/>
            <a:ext cx="6793950" cy="463479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42" h="556775">
                <a:moveTo>
                  <a:pt x="22" y="284719"/>
                </a:moveTo>
                <a:cubicBezTo>
                  <a:pt x="-7598" y="-34424"/>
                  <a:pt x="2019322" y="7859"/>
                  <a:pt x="3036592" y="2779"/>
                </a:cubicBezTo>
                <a:cubicBezTo>
                  <a:pt x="4053862" y="-2301"/>
                  <a:pt x="6103642" y="-26804"/>
                  <a:pt x="6103642" y="254239"/>
                </a:cubicBezTo>
                <a:cubicBezTo>
                  <a:pt x="6103642" y="619102"/>
                  <a:pt x="4053862" y="546339"/>
                  <a:pt x="3036592" y="551419"/>
                </a:cubicBezTo>
                <a:cubicBezTo>
                  <a:pt x="2019322" y="556499"/>
                  <a:pt x="7642" y="603862"/>
                  <a:pt x="22" y="284719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sp>
        <p:nvSpPr>
          <p:cNvPr id="20" name="Ovál 7">
            <a:extLst>
              <a:ext uri="{FF2B5EF4-FFF2-40B4-BE49-F238E27FC236}">
                <a16:creationId xmlns:a16="http://schemas.microsoft.com/office/drawing/2014/main" id="{D751CEFC-E85D-42AC-AE43-7641C623598C}"/>
              </a:ext>
            </a:extLst>
          </p:cNvPr>
          <p:cNvSpPr/>
          <p:nvPr/>
        </p:nvSpPr>
        <p:spPr>
          <a:xfrm>
            <a:off x="1115610" y="4267919"/>
            <a:ext cx="10398210" cy="455728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  <a:gd name="connsiteX0" fmla="*/ 22 w 6103642"/>
              <a:gd name="connsiteY0" fmla="*/ 338852 h 576584"/>
              <a:gd name="connsiteX1" fmla="*/ 3036592 w 6103642"/>
              <a:gd name="connsiteY1" fmla="*/ 6112 h 576584"/>
              <a:gd name="connsiteX2" fmla="*/ 6103642 w 6103642"/>
              <a:gd name="connsiteY2" fmla="*/ 257572 h 576584"/>
              <a:gd name="connsiteX3" fmla="*/ 3036592 w 6103642"/>
              <a:gd name="connsiteY3" fmla="*/ 554752 h 576584"/>
              <a:gd name="connsiteX4" fmla="*/ 22 w 6103642"/>
              <a:gd name="connsiteY4" fmla="*/ 338852 h 576584"/>
              <a:gd name="connsiteX0" fmla="*/ 22 w 6103642"/>
              <a:gd name="connsiteY0" fmla="*/ 338852 h 606124"/>
              <a:gd name="connsiteX1" fmla="*/ 3036592 w 6103642"/>
              <a:gd name="connsiteY1" fmla="*/ 6112 h 606124"/>
              <a:gd name="connsiteX2" fmla="*/ 6103642 w 6103642"/>
              <a:gd name="connsiteY2" fmla="*/ 257572 h 606124"/>
              <a:gd name="connsiteX3" fmla="*/ 3036592 w 6103642"/>
              <a:gd name="connsiteY3" fmla="*/ 554752 h 606124"/>
              <a:gd name="connsiteX4" fmla="*/ 22 w 6103642"/>
              <a:gd name="connsiteY4" fmla="*/ 338852 h 606124"/>
              <a:gd name="connsiteX0" fmla="*/ 22 w 6058401"/>
              <a:gd name="connsiteY0" fmla="*/ 328014 h 600115"/>
              <a:gd name="connsiteX1" fmla="*/ 2991351 w 6058401"/>
              <a:gd name="connsiteY1" fmla="*/ 5434 h 600115"/>
              <a:gd name="connsiteX2" fmla="*/ 6058401 w 6058401"/>
              <a:gd name="connsiteY2" fmla="*/ 256894 h 600115"/>
              <a:gd name="connsiteX3" fmla="*/ 2991351 w 6058401"/>
              <a:gd name="connsiteY3" fmla="*/ 554074 h 600115"/>
              <a:gd name="connsiteX4" fmla="*/ 22 w 6058401"/>
              <a:gd name="connsiteY4" fmla="*/ 328014 h 600115"/>
              <a:gd name="connsiteX0" fmla="*/ 22 w 6058401"/>
              <a:gd name="connsiteY0" fmla="*/ 328014 h 600115"/>
              <a:gd name="connsiteX1" fmla="*/ 2991351 w 6058401"/>
              <a:gd name="connsiteY1" fmla="*/ 5434 h 600115"/>
              <a:gd name="connsiteX2" fmla="*/ 6058401 w 6058401"/>
              <a:gd name="connsiteY2" fmla="*/ 256894 h 600115"/>
              <a:gd name="connsiteX3" fmla="*/ 2991351 w 6058401"/>
              <a:gd name="connsiteY3" fmla="*/ 554074 h 600115"/>
              <a:gd name="connsiteX4" fmla="*/ 22 w 6058401"/>
              <a:gd name="connsiteY4" fmla="*/ 328014 h 600115"/>
              <a:gd name="connsiteX0" fmla="*/ 22 w 5984885"/>
              <a:gd name="connsiteY0" fmla="*/ 328014 h 600115"/>
              <a:gd name="connsiteX1" fmla="*/ 2991351 w 5984885"/>
              <a:gd name="connsiteY1" fmla="*/ 5434 h 600115"/>
              <a:gd name="connsiteX2" fmla="*/ 5984885 w 5984885"/>
              <a:gd name="connsiteY2" fmla="*/ 256894 h 600115"/>
              <a:gd name="connsiteX3" fmla="*/ 2991351 w 5984885"/>
              <a:gd name="connsiteY3" fmla="*/ 554074 h 600115"/>
              <a:gd name="connsiteX4" fmla="*/ 22 w 5984885"/>
              <a:gd name="connsiteY4" fmla="*/ 328014 h 60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4885" h="600115">
                <a:moveTo>
                  <a:pt x="22" y="328014"/>
                </a:moveTo>
                <a:cubicBezTo>
                  <a:pt x="-7598" y="-82569"/>
                  <a:pt x="1993874" y="17287"/>
                  <a:pt x="2991351" y="5434"/>
                </a:cubicBezTo>
                <a:cubicBezTo>
                  <a:pt x="3988828" y="-6419"/>
                  <a:pt x="5984885" y="-24149"/>
                  <a:pt x="5984885" y="256894"/>
                </a:cubicBezTo>
                <a:cubicBezTo>
                  <a:pt x="5984885" y="743677"/>
                  <a:pt x="3988828" y="542221"/>
                  <a:pt x="2991351" y="554074"/>
                </a:cubicBezTo>
                <a:cubicBezTo>
                  <a:pt x="1993874" y="565927"/>
                  <a:pt x="7642" y="738597"/>
                  <a:pt x="22" y="328014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sp>
        <p:nvSpPr>
          <p:cNvPr id="21" name="Ovál 7">
            <a:extLst>
              <a:ext uri="{FF2B5EF4-FFF2-40B4-BE49-F238E27FC236}">
                <a16:creationId xmlns:a16="http://schemas.microsoft.com/office/drawing/2014/main" id="{E49D6262-5943-498B-AC13-349B2B018E13}"/>
              </a:ext>
            </a:extLst>
          </p:cNvPr>
          <p:cNvSpPr/>
          <p:nvPr/>
        </p:nvSpPr>
        <p:spPr>
          <a:xfrm>
            <a:off x="1057154" y="5194337"/>
            <a:ext cx="9802984" cy="436201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  <a:gd name="connsiteX0" fmla="*/ 21 w 6141141"/>
              <a:gd name="connsiteY0" fmla="*/ 274266 h 554270"/>
              <a:gd name="connsiteX1" fmla="*/ 3074091 w 6141141"/>
              <a:gd name="connsiteY1" fmla="*/ 2158 h 554270"/>
              <a:gd name="connsiteX2" fmla="*/ 6141141 w 6141141"/>
              <a:gd name="connsiteY2" fmla="*/ 253618 h 554270"/>
              <a:gd name="connsiteX3" fmla="*/ 3074091 w 6141141"/>
              <a:gd name="connsiteY3" fmla="*/ 550798 h 554270"/>
              <a:gd name="connsiteX4" fmla="*/ 21 w 6141141"/>
              <a:gd name="connsiteY4" fmla="*/ 274266 h 554270"/>
              <a:gd name="connsiteX0" fmla="*/ 1 w 6141121"/>
              <a:gd name="connsiteY0" fmla="*/ 295132 h 596042"/>
              <a:gd name="connsiteX1" fmla="*/ 3074071 w 6141121"/>
              <a:gd name="connsiteY1" fmla="*/ 23024 h 596042"/>
              <a:gd name="connsiteX2" fmla="*/ 6141121 w 6141121"/>
              <a:gd name="connsiteY2" fmla="*/ 274484 h 596042"/>
              <a:gd name="connsiteX3" fmla="*/ 3074071 w 6141121"/>
              <a:gd name="connsiteY3" fmla="*/ 571664 h 596042"/>
              <a:gd name="connsiteX4" fmla="*/ 1 w 6141121"/>
              <a:gd name="connsiteY4" fmla="*/ 295132 h 596042"/>
              <a:gd name="connsiteX0" fmla="*/ 1 w 6141121"/>
              <a:gd name="connsiteY0" fmla="*/ 295132 h 596042"/>
              <a:gd name="connsiteX1" fmla="*/ 3074071 w 6141121"/>
              <a:gd name="connsiteY1" fmla="*/ 23024 h 596042"/>
              <a:gd name="connsiteX2" fmla="*/ 6141121 w 6141121"/>
              <a:gd name="connsiteY2" fmla="*/ 274484 h 596042"/>
              <a:gd name="connsiteX3" fmla="*/ 3074071 w 6141121"/>
              <a:gd name="connsiteY3" fmla="*/ 571664 h 596042"/>
              <a:gd name="connsiteX4" fmla="*/ 1 w 6141121"/>
              <a:gd name="connsiteY4" fmla="*/ 295132 h 596042"/>
              <a:gd name="connsiteX0" fmla="*/ 1 w 6091121"/>
              <a:gd name="connsiteY0" fmla="*/ 300740 h 596113"/>
              <a:gd name="connsiteX1" fmla="*/ 3024071 w 6091121"/>
              <a:gd name="connsiteY1" fmla="*/ 18800 h 596113"/>
              <a:gd name="connsiteX2" fmla="*/ 6091121 w 6091121"/>
              <a:gd name="connsiteY2" fmla="*/ 270260 h 596113"/>
              <a:gd name="connsiteX3" fmla="*/ 3024071 w 6091121"/>
              <a:gd name="connsiteY3" fmla="*/ 567440 h 596113"/>
              <a:gd name="connsiteX4" fmla="*/ 1 w 6091121"/>
              <a:gd name="connsiteY4" fmla="*/ 300740 h 596113"/>
              <a:gd name="connsiteX0" fmla="*/ 1 w 6041121"/>
              <a:gd name="connsiteY0" fmla="*/ 300740 h 596113"/>
              <a:gd name="connsiteX1" fmla="*/ 3024071 w 6041121"/>
              <a:gd name="connsiteY1" fmla="*/ 18800 h 596113"/>
              <a:gd name="connsiteX2" fmla="*/ 6041121 w 6041121"/>
              <a:gd name="connsiteY2" fmla="*/ 270260 h 596113"/>
              <a:gd name="connsiteX3" fmla="*/ 3024071 w 6041121"/>
              <a:gd name="connsiteY3" fmla="*/ 567440 h 596113"/>
              <a:gd name="connsiteX4" fmla="*/ 1 w 6041121"/>
              <a:gd name="connsiteY4" fmla="*/ 300740 h 596113"/>
              <a:gd name="connsiteX0" fmla="*/ 1 w 6041171"/>
              <a:gd name="connsiteY0" fmla="*/ 300740 h 596113"/>
              <a:gd name="connsiteX1" fmla="*/ 3024071 w 6041171"/>
              <a:gd name="connsiteY1" fmla="*/ 18800 h 596113"/>
              <a:gd name="connsiteX2" fmla="*/ 6041121 w 6041171"/>
              <a:gd name="connsiteY2" fmla="*/ 270260 h 596113"/>
              <a:gd name="connsiteX3" fmla="*/ 3024071 w 6041171"/>
              <a:gd name="connsiteY3" fmla="*/ 567440 h 596113"/>
              <a:gd name="connsiteX4" fmla="*/ 1 w 6041171"/>
              <a:gd name="connsiteY4" fmla="*/ 300740 h 59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1171" h="596113">
                <a:moveTo>
                  <a:pt x="1" y="300740"/>
                </a:moveTo>
                <a:cubicBezTo>
                  <a:pt x="-1370" y="-116726"/>
                  <a:pt x="2017218" y="23880"/>
                  <a:pt x="3024071" y="18800"/>
                </a:cubicBezTo>
                <a:cubicBezTo>
                  <a:pt x="4030924" y="13720"/>
                  <a:pt x="6034871" y="-79609"/>
                  <a:pt x="6041121" y="270260"/>
                </a:cubicBezTo>
                <a:cubicBezTo>
                  <a:pt x="6052855" y="723349"/>
                  <a:pt x="4030924" y="562360"/>
                  <a:pt x="3024071" y="567440"/>
                </a:cubicBezTo>
                <a:cubicBezTo>
                  <a:pt x="2017218" y="572520"/>
                  <a:pt x="1372" y="718206"/>
                  <a:pt x="1" y="300740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sp>
        <p:nvSpPr>
          <p:cNvPr id="22" name="Ovál 7">
            <a:extLst>
              <a:ext uri="{FF2B5EF4-FFF2-40B4-BE49-F238E27FC236}">
                <a16:creationId xmlns:a16="http://schemas.microsoft.com/office/drawing/2014/main" id="{158CA112-9B00-4659-84A4-64AC5C4041C4}"/>
              </a:ext>
            </a:extLst>
          </p:cNvPr>
          <p:cNvSpPr/>
          <p:nvPr/>
        </p:nvSpPr>
        <p:spPr>
          <a:xfrm>
            <a:off x="1049991" y="2392928"/>
            <a:ext cx="7688895" cy="518105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  <a:gd name="connsiteX0" fmla="*/ 22 w 6103665"/>
              <a:gd name="connsiteY0" fmla="*/ 284719 h 561989"/>
              <a:gd name="connsiteX1" fmla="*/ 3036592 w 6103665"/>
              <a:gd name="connsiteY1" fmla="*/ 2779 h 561989"/>
              <a:gd name="connsiteX2" fmla="*/ 6103642 w 6103665"/>
              <a:gd name="connsiteY2" fmla="*/ 254239 h 561989"/>
              <a:gd name="connsiteX3" fmla="*/ 3036592 w 6103665"/>
              <a:gd name="connsiteY3" fmla="*/ 551419 h 561989"/>
              <a:gd name="connsiteX4" fmla="*/ 22 w 6103665"/>
              <a:gd name="connsiteY4" fmla="*/ 284719 h 561989"/>
              <a:gd name="connsiteX0" fmla="*/ 22 w 6103642"/>
              <a:gd name="connsiteY0" fmla="*/ 284719 h 559753"/>
              <a:gd name="connsiteX1" fmla="*/ 3036592 w 6103642"/>
              <a:gd name="connsiteY1" fmla="*/ 2779 h 559753"/>
              <a:gd name="connsiteX2" fmla="*/ 6103642 w 6103642"/>
              <a:gd name="connsiteY2" fmla="*/ 254239 h 559753"/>
              <a:gd name="connsiteX3" fmla="*/ 3036592 w 6103642"/>
              <a:gd name="connsiteY3" fmla="*/ 551419 h 559753"/>
              <a:gd name="connsiteX4" fmla="*/ 22 w 6103642"/>
              <a:gd name="connsiteY4" fmla="*/ 284719 h 55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42" h="559753">
                <a:moveTo>
                  <a:pt x="22" y="284719"/>
                </a:moveTo>
                <a:cubicBezTo>
                  <a:pt x="-7598" y="-34424"/>
                  <a:pt x="2019322" y="7859"/>
                  <a:pt x="3036592" y="2779"/>
                </a:cubicBezTo>
                <a:cubicBezTo>
                  <a:pt x="4053862" y="-2301"/>
                  <a:pt x="6103642" y="-26804"/>
                  <a:pt x="6103642" y="254239"/>
                </a:cubicBezTo>
                <a:cubicBezTo>
                  <a:pt x="6103643" y="648599"/>
                  <a:pt x="4053862" y="546339"/>
                  <a:pt x="3036592" y="551419"/>
                </a:cubicBezTo>
                <a:cubicBezTo>
                  <a:pt x="2019322" y="556499"/>
                  <a:pt x="7642" y="603862"/>
                  <a:pt x="22" y="284719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sp>
        <p:nvSpPr>
          <p:cNvPr id="23" name="Ovál 7">
            <a:extLst>
              <a:ext uri="{FF2B5EF4-FFF2-40B4-BE49-F238E27FC236}">
                <a16:creationId xmlns:a16="http://schemas.microsoft.com/office/drawing/2014/main" id="{2E81F2ED-3945-4541-A142-73D13AA55DB5}"/>
              </a:ext>
            </a:extLst>
          </p:cNvPr>
          <p:cNvSpPr/>
          <p:nvPr/>
        </p:nvSpPr>
        <p:spPr>
          <a:xfrm>
            <a:off x="1049991" y="2852208"/>
            <a:ext cx="7029138" cy="509520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42" h="556775">
                <a:moveTo>
                  <a:pt x="22" y="284719"/>
                </a:moveTo>
                <a:cubicBezTo>
                  <a:pt x="-7598" y="-34424"/>
                  <a:pt x="2019322" y="7859"/>
                  <a:pt x="3036592" y="2779"/>
                </a:cubicBezTo>
                <a:cubicBezTo>
                  <a:pt x="4053862" y="-2301"/>
                  <a:pt x="6103642" y="-26804"/>
                  <a:pt x="6103642" y="254239"/>
                </a:cubicBezTo>
                <a:cubicBezTo>
                  <a:pt x="6103642" y="619102"/>
                  <a:pt x="4053862" y="546339"/>
                  <a:pt x="3036592" y="551419"/>
                </a:cubicBezTo>
                <a:cubicBezTo>
                  <a:pt x="2019322" y="556499"/>
                  <a:pt x="7642" y="603862"/>
                  <a:pt x="22" y="284719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sp>
        <p:nvSpPr>
          <p:cNvPr id="24" name="Ovál 7">
            <a:extLst>
              <a:ext uri="{FF2B5EF4-FFF2-40B4-BE49-F238E27FC236}">
                <a16:creationId xmlns:a16="http://schemas.microsoft.com/office/drawing/2014/main" id="{1C6A0ED9-508B-41E9-AE75-FE47995C85E1}"/>
              </a:ext>
            </a:extLst>
          </p:cNvPr>
          <p:cNvSpPr/>
          <p:nvPr/>
        </p:nvSpPr>
        <p:spPr>
          <a:xfrm>
            <a:off x="1118165" y="3310296"/>
            <a:ext cx="5919243" cy="481328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42" h="556775">
                <a:moveTo>
                  <a:pt x="22" y="284719"/>
                </a:moveTo>
                <a:cubicBezTo>
                  <a:pt x="-7598" y="-34424"/>
                  <a:pt x="2019322" y="7859"/>
                  <a:pt x="3036592" y="2779"/>
                </a:cubicBezTo>
                <a:cubicBezTo>
                  <a:pt x="4053862" y="-2301"/>
                  <a:pt x="6103642" y="-26804"/>
                  <a:pt x="6103642" y="254239"/>
                </a:cubicBezTo>
                <a:cubicBezTo>
                  <a:pt x="6103642" y="619102"/>
                  <a:pt x="4053862" y="546339"/>
                  <a:pt x="3036592" y="551419"/>
                </a:cubicBezTo>
                <a:cubicBezTo>
                  <a:pt x="2019322" y="556499"/>
                  <a:pt x="7642" y="603862"/>
                  <a:pt x="22" y="284719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sp>
        <p:nvSpPr>
          <p:cNvPr id="25" name="Ovál 7">
            <a:extLst>
              <a:ext uri="{FF2B5EF4-FFF2-40B4-BE49-F238E27FC236}">
                <a16:creationId xmlns:a16="http://schemas.microsoft.com/office/drawing/2014/main" id="{1B478AF5-FE9E-46FE-AE38-4D6F4716F910}"/>
              </a:ext>
            </a:extLst>
          </p:cNvPr>
          <p:cNvSpPr/>
          <p:nvPr/>
        </p:nvSpPr>
        <p:spPr>
          <a:xfrm>
            <a:off x="1173252" y="3812422"/>
            <a:ext cx="5067527" cy="496605"/>
          </a:xfrm>
          <a:custGeom>
            <a:avLst/>
            <a:gdLst>
              <a:gd name="connsiteX0" fmla="*/ 0 w 6362700"/>
              <a:gd name="connsiteY0" fmla="*/ 274320 h 548640"/>
              <a:gd name="connsiteX1" fmla="*/ 3181350 w 6362700"/>
              <a:gd name="connsiteY1" fmla="*/ 0 h 548640"/>
              <a:gd name="connsiteX2" fmla="*/ 6362700 w 6362700"/>
              <a:gd name="connsiteY2" fmla="*/ 274320 h 548640"/>
              <a:gd name="connsiteX3" fmla="*/ 3181350 w 6362700"/>
              <a:gd name="connsiteY3" fmla="*/ 548640 h 548640"/>
              <a:gd name="connsiteX4" fmla="*/ 0 w 6362700"/>
              <a:gd name="connsiteY4" fmla="*/ 274320 h 548640"/>
              <a:gd name="connsiteX0" fmla="*/ 0 w 6370320"/>
              <a:gd name="connsiteY0" fmla="*/ 274421 h 548824"/>
              <a:gd name="connsiteX1" fmla="*/ 3181350 w 6370320"/>
              <a:gd name="connsiteY1" fmla="*/ 101 h 548824"/>
              <a:gd name="connsiteX2" fmla="*/ 6370320 w 6370320"/>
              <a:gd name="connsiteY2" fmla="*/ 251561 h 548824"/>
              <a:gd name="connsiteX3" fmla="*/ 3181350 w 6370320"/>
              <a:gd name="connsiteY3" fmla="*/ 548741 h 548824"/>
              <a:gd name="connsiteX4" fmla="*/ 0 w 6370320"/>
              <a:gd name="connsiteY4" fmla="*/ 274421 h 548824"/>
              <a:gd name="connsiteX0" fmla="*/ 0 w 6370320"/>
              <a:gd name="connsiteY0" fmla="*/ 274421 h 552055"/>
              <a:gd name="connsiteX1" fmla="*/ 3181350 w 6370320"/>
              <a:gd name="connsiteY1" fmla="*/ 101 h 552055"/>
              <a:gd name="connsiteX2" fmla="*/ 6370320 w 6370320"/>
              <a:gd name="connsiteY2" fmla="*/ 251561 h 552055"/>
              <a:gd name="connsiteX3" fmla="*/ 3181350 w 6370320"/>
              <a:gd name="connsiteY3" fmla="*/ 548741 h 552055"/>
              <a:gd name="connsiteX4" fmla="*/ 0 w 6370320"/>
              <a:gd name="connsiteY4" fmla="*/ 274421 h 552055"/>
              <a:gd name="connsiteX0" fmla="*/ 0 w 6370320"/>
              <a:gd name="connsiteY0" fmla="*/ 276616 h 554250"/>
              <a:gd name="connsiteX1" fmla="*/ 3181350 w 6370320"/>
              <a:gd name="connsiteY1" fmla="*/ 2296 h 554250"/>
              <a:gd name="connsiteX2" fmla="*/ 6370320 w 6370320"/>
              <a:gd name="connsiteY2" fmla="*/ 253756 h 554250"/>
              <a:gd name="connsiteX3" fmla="*/ 3181350 w 6370320"/>
              <a:gd name="connsiteY3" fmla="*/ 550936 h 554250"/>
              <a:gd name="connsiteX4" fmla="*/ 0 w 6370320"/>
              <a:gd name="connsiteY4" fmla="*/ 276616 h 554250"/>
              <a:gd name="connsiteX0" fmla="*/ 20 w 6370340"/>
              <a:gd name="connsiteY0" fmla="*/ 276885 h 557039"/>
              <a:gd name="connsiteX1" fmla="*/ 3181370 w 6370340"/>
              <a:gd name="connsiteY1" fmla="*/ 2565 h 557039"/>
              <a:gd name="connsiteX2" fmla="*/ 6370340 w 6370340"/>
              <a:gd name="connsiteY2" fmla="*/ 254025 h 557039"/>
              <a:gd name="connsiteX3" fmla="*/ 3181370 w 6370340"/>
              <a:gd name="connsiteY3" fmla="*/ 551205 h 557039"/>
              <a:gd name="connsiteX4" fmla="*/ 20 w 6370340"/>
              <a:gd name="connsiteY4" fmla="*/ 276885 h 557039"/>
              <a:gd name="connsiteX0" fmla="*/ 181 w 6370501"/>
              <a:gd name="connsiteY0" fmla="*/ 276617 h 554251"/>
              <a:gd name="connsiteX1" fmla="*/ 3181531 w 6370501"/>
              <a:gd name="connsiteY1" fmla="*/ 2297 h 554251"/>
              <a:gd name="connsiteX2" fmla="*/ 6370501 w 6370501"/>
              <a:gd name="connsiteY2" fmla="*/ 253757 h 554251"/>
              <a:gd name="connsiteX3" fmla="*/ 3181531 w 6370501"/>
              <a:gd name="connsiteY3" fmla="*/ 550937 h 554251"/>
              <a:gd name="connsiteX4" fmla="*/ 181 w 6370501"/>
              <a:gd name="connsiteY4" fmla="*/ 276617 h 554251"/>
              <a:gd name="connsiteX0" fmla="*/ 21 w 6370341"/>
              <a:gd name="connsiteY0" fmla="*/ 276617 h 554635"/>
              <a:gd name="connsiteX1" fmla="*/ 3181371 w 6370341"/>
              <a:gd name="connsiteY1" fmla="*/ 2297 h 554635"/>
              <a:gd name="connsiteX2" fmla="*/ 6370341 w 6370341"/>
              <a:gd name="connsiteY2" fmla="*/ 253757 h 554635"/>
              <a:gd name="connsiteX3" fmla="*/ 3181371 w 6370341"/>
              <a:gd name="connsiteY3" fmla="*/ 550937 h 554635"/>
              <a:gd name="connsiteX4" fmla="*/ 21 w 6370341"/>
              <a:gd name="connsiteY4" fmla="*/ 276617 h 554635"/>
              <a:gd name="connsiteX0" fmla="*/ 22 w 6225562"/>
              <a:gd name="connsiteY0" fmla="*/ 284719 h 556775"/>
              <a:gd name="connsiteX1" fmla="*/ 3036592 w 6225562"/>
              <a:gd name="connsiteY1" fmla="*/ 2779 h 556775"/>
              <a:gd name="connsiteX2" fmla="*/ 6225562 w 6225562"/>
              <a:gd name="connsiteY2" fmla="*/ 254239 h 556775"/>
              <a:gd name="connsiteX3" fmla="*/ 3036592 w 6225562"/>
              <a:gd name="connsiteY3" fmla="*/ 551419 h 556775"/>
              <a:gd name="connsiteX4" fmla="*/ 22 w 6225562"/>
              <a:gd name="connsiteY4" fmla="*/ 284719 h 556775"/>
              <a:gd name="connsiteX0" fmla="*/ 22 w 6103642"/>
              <a:gd name="connsiteY0" fmla="*/ 284719 h 556775"/>
              <a:gd name="connsiteX1" fmla="*/ 3036592 w 6103642"/>
              <a:gd name="connsiteY1" fmla="*/ 2779 h 556775"/>
              <a:gd name="connsiteX2" fmla="*/ 6103642 w 6103642"/>
              <a:gd name="connsiteY2" fmla="*/ 254239 h 556775"/>
              <a:gd name="connsiteX3" fmla="*/ 3036592 w 6103642"/>
              <a:gd name="connsiteY3" fmla="*/ 551419 h 556775"/>
              <a:gd name="connsiteX4" fmla="*/ 22 w 6103642"/>
              <a:gd name="connsiteY4" fmla="*/ 284719 h 55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3642" h="556775">
                <a:moveTo>
                  <a:pt x="22" y="284719"/>
                </a:moveTo>
                <a:cubicBezTo>
                  <a:pt x="-7598" y="-34424"/>
                  <a:pt x="2019322" y="7859"/>
                  <a:pt x="3036592" y="2779"/>
                </a:cubicBezTo>
                <a:cubicBezTo>
                  <a:pt x="4053862" y="-2301"/>
                  <a:pt x="6103642" y="-26804"/>
                  <a:pt x="6103642" y="254239"/>
                </a:cubicBezTo>
                <a:cubicBezTo>
                  <a:pt x="6103642" y="619102"/>
                  <a:pt x="4053862" y="546339"/>
                  <a:pt x="3036592" y="551419"/>
                </a:cubicBezTo>
                <a:cubicBezTo>
                  <a:pt x="2019322" y="556499"/>
                  <a:pt x="7642" y="603862"/>
                  <a:pt x="22" y="284719"/>
                </a:cubicBezTo>
                <a:close/>
              </a:path>
            </a:pathLst>
          </a:cu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900">
              <a:solidFill>
                <a:srgbClr val="C00000"/>
              </a:solidFill>
            </a:endParaRP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49FBC98F-6941-42D0-9470-E53ACCF21B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0"/>
          <a:stretch/>
        </p:blipFill>
        <p:spPr>
          <a:xfrm>
            <a:off x="2602416" y="1173167"/>
            <a:ext cx="6043101" cy="5412421"/>
          </a:xfrm>
          <a:prstGeom prst="rect">
            <a:avLst/>
          </a:prstGeom>
        </p:spPr>
      </p:pic>
      <p:pic>
        <p:nvPicPr>
          <p:cNvPr id="27" name="Obrázek 26" descr="Obsah obrázku dort, interiér, kousek, stůl&#10;&#10;Popis vygenerován s velmi vysokou mírou spolehlivosti">
            <a:extLst>
              <a:ext uri="{FF2B5EF4-FFF2-40B4-BE49-F238E27FC236}">
                <a16:creationId xmlns:a16="http://schemas.microsoft.com/office/drawing/2014/main" id="{4A2F57B9-F104-4BEE-87C0-E03612892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093">
            <a:off x="5131190" y="2019411"/>
            <a:ext cx="5009017" cy="4979378"/>
          </a:xfrm>
          <a:prstGeom prst="rect">
            <a:avLst/>
          </a:prstGeom>
        </p:spPr>
      </p:pic>
      <p:sp>
        <p:nvSpPr>
          <p:cNvPr id="28" name="Zástupný symbol pro obsah 5">
            <a:extLst>
              <a:ext uri="{FF2B5EF4-FFF2-40B4-BE49-F238E27FC236}">
                <a16:creationId xmlns:a16="http://schemas.microsoft.com/office/drawing/2014/main" id="{7F470DFC-37D3-4760-AB38-1B560040CFD3}"/>
              </a:ext>
            </a:extLst>
          </p:cNvPr>
          <p:cNvSpPr txBox="1">
            <a:spLocks/>
          </p:cNvSpPr>
          <p:nvPr/>
        </p:nvSpPr>
        <p:spPr>
          <a:xfrm>
            <a:off x="1268881" y="1985847"/>
            <a:ext cx="11436506" cy="4814837"/>
          </a:xfrm>
          <a:prstGeom prst="rect">
            <a:avLst/>
          </a:prstGeom>
        </p:spPr>
        <p:txBody>
          <a:bodyPr>
            <a:normAutofit/>
          </a:bodyPr>
          <a:lstStyle>
            <a:lvl1pPr marL="177691" indent="-177691" algn="l" defTabSz="710763" rtl="0" eaLnBrk="1" latinLnBrk="0" hangingPunct="1">
              <a:lnSpc>
                <a:spcPct val="90000"/>
              </a:lnSpc>
              <a:spcBef>
                <a:spcPts val="777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swald" panose="02000303000000000000" pitchFamily="2" charset="0"/>
                <a:ea typeface="+mn-ea"/>
                <a:cs typeface="+mn-cs"/>
              </a:defRPr>
            </a:lvl1pPr>
            <a:lvl2pPr marL="533072" indent="-177691" algn="l" defTabSz="710763" rtl="0" eaLnBrk="1" latinLnBrk="0" hangingPunct="1">
              <a:lnSpc>
                <a:spcPct val="90000"/>
              </a:lnSpc>
              <a:spcBef>
                <a:spcPts val="389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88454" indent="-177691" algn="l" defTabSz="710763" rtl="0" eaLnBrk="1" latinLnBrk="0" hangingPunct="1">
              <a:lnSpc>
                <a:spcPct val="90000"/>
              </a:lnSpc>
              <a:spcBef>
                <a:spcPts val="389"/>
              </a:spcBef>
              <a:buFont typeface="Arial" panose="020B0604020202020204" pitchFamily="34" charset="0"/>
              <a:buChar char="•"/>
              <a:defRPr sz="1555" kern="1200">
                <a:solidFill>
                  <a:schemeClr val="tx1"/>
                </a:solidFill>
                <a:latin typeface="Oswald" panose="02000303000000000000" pitchFamily="2" charset="0"/>
                <a:ea typeface="+mn-ea"/>
                <a:cs typeface="+mn-cs"/>
              </a:defRPr>
            </a:lvl3pPr>
            <a:lvl4pPr marL="1243835" indent="-177691" algn="l" defTabSz="710763" rtl="0" eaLnBrk="1" latinLnBrk="0" hangingPunct="1">
              <a:lnSpc>
                <a:spcPct val="90000"/>
              </a:lnSpc>
              <a:spcBef>
                <a:spcPts val="389"/>
              </a:spcBef>
              <a:buFont typeface="Arial" panose="020B0604020202020204" pitchFamily="34" charset="0"/>
              <a:buChar char="•"/>
              <a:defRPr sz="1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9217" indent="-177691" algn="l" defTabSz="710763" rtl="0" eaLnBrk="1" latinLnBrk="0" hangingPunct="1">
              <a:lnSpc>
                <a:spcPct val="90000"/>
              </a:lnSpc>
              <a:spcBef>
                <a:spcPts val="389"/>
              </a:spcBef>
              <a:buFont typeface="Arial" panose="020B0604020202020204" pitchFamily="34" charset="0"/>
              <a:buChar char="•"/>
              <a:defRPr sz="1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54599" indent="-177691" algn="l" defTabSz="710763" rtl="0" eaLnBrk="1" latinLnBrk="0" hangingPunct="1">
              <a:lnSpc>
                <a:spcPct val="90000"/>
              </a:lnSpc>
              <a:spcBef>
                <a:spcPts val="389"/>
              </a:spcBef>
              <a:buFont typeface="Arial" panose="020B0604020202020204" pitchFamily="34" charset="0"/>
              <a:buChar char="•"/>
              <a:defRPr sz="1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09980" indent="-177691" algn="l" defTabSz="710763" rtl="0" eaLnBrk="1" latinLnBrk="0" hangingPunct="1">
              <a:lnSpc>
                <a:spcPct val="90000"/>
              </a:lnSpc>
              <a:spcBef>
                <a:spcPts val="389"/>
              </a:spcBef>
              <a:buFont typeface="Arial" panose="020B0604020202020204" pitchFamily="34" charset="0"/>
              <a:buChar char="•"/>
              <a:defRPr sz="1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5362" indent="-177691" algn="l" defTabSz="710763" rtl="0" eaLnBrk="1" latinLnBrk="0" hangingPunct="1">
              <a:lnSpc>
                <a:spcPct val="90000"/>
              </a:lnSpc>
              <a:spcBef>
                <a:spcPts val="389"/>
              </a:spcBef>
              <a:buFont typeface="Arial" panose="020B0604020202020204" pitchFamily="34" charset="0"/>
              <a:buChar char="•"/>
              <a:defRPr sz="1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20743" indent="-177691" algn="l" defTabSz="710763" rtl="0" eaLnBrk="1" latinLnBrk="0" hangingPunct="1">
              <a:lnSpc>
                <a:spcPct val="90000"/>
              </a:lnSpc>
              <a:spcBef>
                <a:spcPts val="389"/>
              </a:spcBef>
              <a:buFont typeface="Arial" panose="020B0604020202020204" pitchFamily="34" charset="0"/>
              <a:buChar char="•"/>
              <a:defRPr sz="1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dirty="0">
                <a:latin typeface="+mn-lt"/>
              </a:rPr>
              <a:t>Hierarchy </a:t>
            </a:r>
            <a:r>
              <a:rPr lang="cs-CZ" sz="2600" dirty="0" err="1">
                <a:latin typeface="+mn-lt"/>
              </a:rPr>
              <a:t>of</a:t>
            </a:r>
            <a:r>
              <a:rPr lang="cs-CZ" sz="2600" dirty="0">
                <a:latin typeface="+mn-lt"/>
              </a:rPr>
              <a:t> </a:t>
            </a:r>
            <a:r>
              <a:rPr lang="cs-CZ" sz="2600" dirty="0" err="1">
                <a:latin typeface="+mn-lt"/>
              </a:rPr>
              <a:t>Needs</a:t>
            </a:r>
            <a:r>
              <a:rPr lang="cs-CZ" sz="2600" dirty="0">
                <a:latin typeface="+mn-lt"/>
              </a:rPr>
              <a:t> – </a:t>
            </a:r>
            <a:r>
              <a:rPr lang="cs-CZ" sz="2600" dirty="0" err="1">
                <a:latin typeface="+mn-lt"/>
              </a:rPr>
              <a:t>Maslow</a:t>
            </a:r>
            <a:r>
              <a:rPr lang="cs-CZ" sz="2600" dirty="0">
                <a:latin typeface="+mn-lt"/>
              </a:rPr>
              <a:t>, 1943</a:t>
            </a:r>
          </a:p>
          <a:p>
            <a:r>
              <a:rPr lang="cs-CZ" sz="2600" dirty="0" err="1">
                <a:latin typeface="+mn-lt"/>
              </a:rPr>
              <a:t>Motivation-Hygiene</a:t>
            </a:r>
            <a:r>
              <a:rPr lang="cs-CZ" sz="2600" dirty="0">
                <a:latin typeface="+mn-lt"/>
              </a:rPr>
              <a:t> </a:t>
            </a:r>
            <a:r>
              <a:rPr lang="cs-CZ" sz="2600" dirty="0" err="1">
                <a:latin typeface="+mn-lt"/>
              </a:rPr>
              <a:t>Theory</a:t>
            </a:r>
            <a:r>
              <a:rPr lang="cs-CZ" sz="2600" dirty="0">
                <a:latin typeface="+mn-lt"/>
              </a:rPr>
              <a:t> – </a:t>
            </a:r>
            <a:r>
              <a:rPr lang="cs-CZ" sz="2600" dirty="0" err="1">
                <a:latin typeface="+mn-lt"/>
              </a:rPr>
              <a:t>Herzberg</a:t>
            </a:r>
            <a:r>
              <a:rPr lang="cs-CZ" sz="2600" dirty="0">
                <a:latin typeface="+mn-lt"/>
              </a:rPr>
              <a:t>, 1959</a:t>
            </a:r>
          </a:p>
          <a:p>
            <a:r>
              <a:rPr lang="cs-CZ" sz="2600" dirty="0" err="1">
                <a:latin typeface="+mn-lt"/>
              </a:rPr>
              <a:t>Theory</a:t>
            </a:r>
            <a:r>
              <a:rPr lang="cs-CZ" sz="2600" dirty="0">
                <a:latin typeface="+mn-lt"/>
              </a:rPr>
              <a:t> X vs. </a:t>
            </a:r>
            <a:r>
              <a:rPr lang="cs-CZ" sz="2600" dirty="0" err="1">
                <a:latin typeface="+mn-lt"/>
              </a:rPr>
              <a:t>Theory</a:t>
            </a:r>
            <a:r>
              <a:rPr lang="cs-CZ" sz="2600" dirty="0">
                <a:latin typeface="+mn-lt"/>
              </a:rPr>
              <a:t> Y – </a:t>
            </a:r>
            <a:r>
              <a:rPr lang="cs-CZ" sz="2600" dirty="0" err="1">
                <a:latin typeface="+mn-lt"/>
              </a:rPr>
              <a:t>McGregor</a:t>
            </a:r>
            <a:r>
              <a:rPr lang="cs-CZ" sz="2600" dirty="0">
                <a:latin typeface="+mn-lt"/>
              </a:rPr>
              <a:t>, 1960</a:t>
            </a:r>
          </a:p>
          <a:p>
            <a:r>
              <a:rPr lang="cs-CZ" sz="2600" dirty="0" err="1">
                <a:latin typeface="+mn-lt"/>
              </a:rPr>
              <a:t>Expectancy</a:t>
            </a:r>
            <a:r>
              <a:rPr lang="cs-CZ" sz="2600" dirty="0">
                <a:latin typeface="+mn-lt"/>
              </a:rPr>
              <a:t> </a:t>
            </a:r>
            <a:r>
              <a:rPr lang="cs-CZ" sz="2600" dirty="0" err="1">
                <a:latin typeface="+mn-lt"/>
              </a:rPr>
              <a:t>Theory</a:t>
            </a:r>
            <a:r>
              <a:rPr lang="cs-CZ" sz="2600" dirty="0">
                <a:latin typeface="+mn-lt"/>
              </a:rPr>
              <a:t> – </a:t>
            </a:r>
            <a:r>
              <a:rPr lang="cs-CZ" sz="2600" dirty="0" err="1">
                <a:latin typeface="+mn-lt"/>
              </a:rPr>
              <a:t>Vroom</a:t>
            </a:r>
            <a:r>
              <a:rPr lang="cs-CZ" sz="2600" dirty="0">
                <a:latin typeface="+mn-lt"/>
              </a:rPr>
              <a:t>, 1964</a:t>
            </a:r>
          </a:p>
          <a:p>
            <a:r>
              <a:rPr lang="cs-CZ" sz="2600" dirty="0" err="1">
                <a:latin typeface="+mn-lt"/>
              </a:rPr>
              <a:t>Equity</a:t>
            </a:r>
            <a:r>
              <a:rPr lang="cs-CZ" sz="2600" dirty="0">
                <a:latin typeface="+mn-lt"/>
              </a:rPr>
              <a:t> </a:t>
            </a:r>
            <a:r>
              <a:rPr lang="cs-CZ" sz="2600" dirty="0" err="1">
                <a:latin typeface="+mn-lt"/>
              </a:rPr>
              <a:t>Theory</a:t>
            </a:r>
            <a:r>
              <a:rPr lang="cs-CZ" sz="2600" dirty="0">
                <a:latin typeface="+mn-lt"/>
              </a:rPr>
              <a:t> – Adams, 1965</a:t>
            </a:r>
          </a:p>
          <a:p>
            <a:r>
              <a:rPr lang="cs-CZ" sz="2600" dirty="0">
                <a:latin typeface="+mn-lt"/>
              </a:rPr>
              <a:t>Job </a:t>
            </a:r>
            <a:r>
              <a:rPr lang="cs-CZ" sz="2600" dirty="0" err="1">
                <a:latin typeface="+mn-lt"/>
              </a:rPr>
              <a:t>Characteristics</a:t>
            </a:r>
            <a:r>
              <a:rPr lang="cs-CZ" sz="2600" dirty="0">
                <a:latin typeface="+mn-lt"/>
              </a:rPr>
              <a:t> Model (MPS) – </a:t>
            </a:r>
            <a:r>
              <a:rPr lang="cs-CZ" sz="2600" dirty="0" err="1">
                <a:latin typeface="+mn-lt"/>
              </a:rPr>
              <a:t>Hackman</a:t>
            </a:r>
            <a:r>
              <a:rPr lang="cs-CZ" sz="2600" dirty="0">
                <a:latin typeface="+mn-lt"/>
              </a:rPr>
              <a:t> and </a:t>
            </a:r>
            <a:r>
              <a:rPr lang="cs-CZ" sz="2600" dirty="0" err="1">
                <a:latin typeface="+mn-lt"/>
              </a:rPr>
              <a:t>Odlham</a:t>
            </a:r>
            <a:r>
              <a:rPr lang="cs-CZ" sz="2600" dirty="0">
                <a:latin typeface="+mn-lt"/>
              </a:rPr>
              <a:t>, 1976</a:t>
            </a:r>
          </a:p>
          <a:p>
            <a:r>
              <a:rPr lang="cs-CZ" sz="2600" dirty="0" err="1">
                <a:latin typeface="+mn-lt"/>
              </a:rPr>
              <a:t>Three</a:t>
            </a:r>
            <a:r>
              <a:rPr lang="cs-CZ" sz="2600" dirty="0">
                <a:latin typeface="+mn-lt"/>
              </a:rPr>
              <a:t> </a:t>
            </a:r>
            <a:r>
              <a:rPr lang="cs-CZ" sz="2600" dirty="0" err="1">
                <a:latin typeface="+mn-lt"/>
              </a:rPr>
              <a:t>Needs</a:t>
            </a:r>
            <a:r>
              <a:rPr lang="cs-CZ" sz="2600" dirty="0">
                <a:latin typeface="+mn-lt"/>
              </a:rPr>
              <a:t> </a:t>
            </a:r>
            <a:r>
              <a:rPr lang="cs-CZ" sz="2600" dirty="0" err="1">
                <a:latin typeface="+mn-lt"/>
              </a:rPr>
              <a:t>Theory</a:t>
            </a:r>
            <a:r>
              <a:rPr lang="cs-CZ" sz="2600" dirty="0">
                <a:latin typeface="+mn-lt"/>
              </a:rPr>
              <a:t> – </a:t>
            </a:r>
            <a:r>
              <a:rPr lang="cs-CZ" sz="2600" dirty="0" err="1">
                <a:latin typeface="+mn-lt"/>
              </a:rPr>
              <a:t>McClelland</a:t>
            </a:r>
            <a:r>
              <a:rPr lang="cs-CZ" sz="2600" dirty="0">
                <a:latin typeface="+mn-lt"/>
              </a:rPr>
              <a:t>, 1988</a:t>
            </a:r>
          </a:p>
          <a:p>
            <a:r>
              <a:rPr lang="cs-CZ" sz="2600" dirty="0" err="1">
                <a:latin typeface="+mn-lt"/>
              </a:rPr>
              <a:t>Temporal</a:t>
            </a:r>
            <a:r>
              <a:rPr lang="cs-CZ" sz="2600" dirty="0">
                <a:latin typeface="+mn-lt"/>
              </a:rPr>
              <a:t> </a:t>
            </a:r>
            <a:r>
              <a:rPr lang="cs-CZ" sz="2600" dirty="0" err="1">
                <a:latin typeface="+mn-lt"/>
              </a:rPr>
              <a:t>Motivation</a:t>
            </a:r>
            <a:r>
              <a:rPr lang="cs-CZ" sz="2600" dirty="0">
                <a:latin typeface="+mn-lt"/>
              </a:rPr>
              <a:t> </a:t>
            </a:r>
            <a:r>
              <a:rPr lang="cs-CZ" sz="2600" dirty="0" err="1">
                <a:latin typeface="+mn-lt"/>
              </a:rPr>
              <a:t>Theory</a:t>
            </a:r>
            <a:r>
              <a:rPr lang="cs-CZ" sz="2600" dirty="0">
                <a:latin typeface="+mn-lt"/>
              </a:rPr>
              <a:t> (TMT) – Steel and </a:t>
            </a:r>
            <a:r>
              <a:rPr lang="cs-CZ" sz="2600" dirty="0" err="1">
                <a:latin typeface="+mn-lt"/>
              </a:rPr>
              <a:t>Konig</a:t>
            </a:r>
            <a:r>
              <a:rPr lang="cs-CZ" sz="2600" dirty="0">
                <a:latin typeface="+mn-lt"/>
              </a:rPr>
              <a:t>, 2006</a:t>
            </a:r>
          </a:p>
          <a:p>
            <a:r>
              <a:rPr lang="cs-CZ" sz="2600" dirty="0" err="1">
                <a:latin typeface="+mn-lt"/>
              </a:rPr>
              <a:t>Motivation</a:t>
            </a:r>
            <a:r>
              <a:rPr lang="cs-CZ" sz="2600" dirty="0">
                <a:latin typeface="+mn-lt"/>
              </a:rPr>
              <a:t> 3.0 (MAP) – Pink, 2010 </a:t>
            </a:r>
          </a:p>
          <a:p>
            <a:endParaRPr lang="cs-CZ" sz="2600" dirty="0">
              <a:latin typeface="+mn-lt"/>
            </a:endParaRPr>
          </a:p>
        </p:txBody>
      </p:sp>
      <p:sp>
        <p:nvSpPr>
          <p:cNvPr id="2" name="Řečová bublina: oválný bublinový popisek 1">
            <a:extLst>
              <a:ext uri="{FF2B5EF4-FFF2-40B4-BE49-F238E27FC236}">
                <a16:creationId xmlns:a16="http://schemas.microsoft.com/office/drawing/2014/main" id="{F7F6EE7D-E346-4C29-8014-906B4373CFF0}"/>
              </a:ext>
            </a:extLst>
          </p:cNvPr>
          <p:cNvSpPr/>
          <p:nvPr/>
        </p:nvSpPr>
        <p:spPr>
          <a:xfrm>
            <a:off x="2930043" y="1632945"/>
            <a:ext cx="6934616" cy="4258757"/>
          </a:xfrm>
          <a:prstGeom prst="wedgeEllipseCallout">
            <a:avLst>
              <a:gd name="adj1" fmla="val -22371"/>
              <a:gd name="adj2" fmla="val 66079"/>
            </a:avLst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odnadpis 2">
            <a:extLst>
              <a:ext uri="{FF2B5EF4-FFF2-40B4-BE49-F238E27FC236}">
                <a16:creationId xmlns:a16="http://schemas.microsoft.com/office/drawing/2014/main" id="{8FE9700B-2F9C-429A-94C9-FADD3C7A591A}"/>
              </a:ext>
            </a:extLst>
          </p:cNvPr>
          <p:cNvSpPr txBox="1">
            <a:spLocks/>
          </p:cNvSpPr>
          <p:nvPr/>
        </p:nvSpPr>
        <p:spPr>
          <a:xfrm>
            <a:off x="1115610" y="2661515"/>
            <a:ext cx="10708868" cy="656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589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7000"/>
              </a:lnSpc>
              <a:spcBef>
                <a:spcPts val="0"/>
              </a:spcBef>
              <a:buNone/>
            </a:pPr>
            <a:r>
              <a:rPr lang="cs-CZ" sz="7000" b="1" dirty="0">
                <a:solidFill>
                  <a:schemeClr val="tx1"/>
                </a:solidFill>
              </a:rPr>
              <a:t>No!</a:t>
            </a:r>
          </a:p>
          <a:p>
            <a:pPr marL="0" indent="0" algn="ctr">
              <a:lnSpc>
                <a:spcPts val="7000"/>
              </a:lnSpc>
              <a:spcBef>
                <a:spcPts val="0"/>
              </a:spcBef>
              <a:buNone/>
            </a:pPr>
            <a:r>
              <a:rPr lang="cs-CZ" sz="7000" b="1" dirty="0" err="1">
                <a:solidFill>
                  <a:schemeClr val="tx1"/>
                </a:solidFill>
              </a:rPr>
              <a:t>Get</a:t>
            </a:r>
            <a:r>
              <a:rPr lang="cs-CZ" sz="7000" b="1" dirty="0">
                <a:solidFill>
                  <a:schemeClr val="tx1"/>
                </a:solidFill>
              </a:rPr>
              <a:t> </a:t>
            </a:r>
            <a:r>
              <a:rPr lang="cs-CZ" sz="7000" b="1" dirty="0" err="1">
                <a:solidFill>
                  <a:schemeClr val="tx1"/>
                </a:solidFill>
                <a:cs typeface="Calibri" panose="020F0502020204030204" pitchFamily="34" charset="0"/>
              </a:rPr>
              <a:t>practical</a:t>
            </a:r>
            <a:r>
              <a:rPr lang="cs-CZ" sz="7000" b="1" dirty="0">
                <a:solidFill>
                  <a:schemeClr val="tx1"/>
                </a:solidFill>
              </a:rPr>
              <a:t>!</a:t>
            </a:r>
            <a:endParaRPr lang="en-GB" sz="7000" b="1" dirty="0">
              <a:solidFill>
                <a:schemeClr val="tx1"/>
              </a:solidFill>
            </a:endParaRP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0E452469-F0BC-494C-9A31-F1E43F610EDD}"/>
              </a:ext>
            </a:extLst>
          </p:cNvPr>
          <p:cNvSpPr/>
          <p:nvPr/>
        </p:nvSpPr>
        <p:spPr>
          <a:xfrm>
            <a:off x="-147462" y="158915"/>
            <a:ext cx="12339462" cy="825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5F680A80-3543-4D5A-BD38-3B32B9A0FE34}"/>
              </a:ext>
            </a:extLst>
          </p:cNvPr>
          <p:cNvSpPr txBox="1">
            <a:spLocks/>
          </p:cNvSpPr>
          <p:nvPr/>
        </p:nvSpPr>
        <p:spPr>
          <a:xfrm>
            <a:off x="264467" y="-1211517"/>
            <a:ext cx="12440920" cy="2184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cs-CZ" sz="4800" b="1" dirty="0" err="1">
                <a:latin typeface="+mn-lt"/>
              </a:rPr>
              <a:t>Motivational</a:t>
            </a:r>
            <a:r>
              <a:rPr lang="cs-CZ" sz="4800" b="1" dirty="0">
                <a:latin typeface="+mn-lt"/>
              </a:rPr>
              <a:t> </a:t>
            </a:r>
            <a:r>
              <a:rPr lang="cs-CZ" sz="4800" b="1" dirty="0" err="1">
                <a:latin typeface="+mn-lt"/>
              </a:rPr>
              <a:t>theories</a:t>
            </a:r>
            <a:endParaRPr lang="cs-CZ" sz="4400" b="1" dirty="0">
              <a:latin typeface="+mn-lt"/>
            </a:endParaRPr>
          </a:p>
        </p:txBody>
      </p:sp>
      <p:pic>
        <p:nvPicPr>
          <p:cNvPr id="36" name="Obrázek 35">
            <a:extLst>
              <a:ext uri="{FF2B5EF4-FFF2-40B4-BE49-F238E27FC236}">
                <a16:creationId xmlns:a16="http://schemas.microsoft.com/office/drawing/2014/main" id="{6681A29A-4D92-4608-8AD1-AA162068B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/>
      <p:bldP spid="2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8A9F2C11-E0E4-4114-BA03-59609050C886}"/>
              </a:ext>
            </a:extLst>
          </p:cNvPr>
          <p:cNvSpPr/>
          <p:nvPr/>
        </p:nvSpPr>
        <p:spPr>
          <a:xfrm>
            <a:off x="-200627" y="2542661"/>
            <a:ext cx="12593254" cy="275506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4902C49-4EE8-4D7E-A04A-940AB3D10401}"/>
              </a:ext>
            </a:extLst>
          </p:cNvPr>
          <p:cNvSpPr/>
          <p:nvPr/>
        </p:nvSpPr>
        <p:spPr>
          <a:xfrm>
            <a:off x="1174662" y="2715347"/>
            <a:ext cx="121919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/>
              <a:t>It </a:t>
            </a:r>
            <a:r>
              <a:rPr lang="cs-CZ" sz="4400" b="1" dirty="0" err="1"/>
              <a:t>starts</a:t>
            </a:r>
            <a:r>
              <a:rPr lang="cs-CZ" sz="4400" b="1" dirty="0"/>
              <a:t> </a:t>
            </a:r>
            <a:r>
              <a:rPr lang="cs-CZ" sz="4400" b="1" dirty="0" err="1"/>
              <a:t>with</a:t>
            </a:r>
            <a:r>
              <a:rPr lang="cs-CZ" sz="4400" b="1" dirty="0"/>
              <a:t> </a:t>
            </a:r>
            <a:r>
              <a:rPr lang="cs-CZ" sz="4400" b="1" dirty="0" err="1"/>
              <a:t>you</a:t>
            </a:r>
            <a:r>
              <a:rPr lang="cs-CZ" sz="4400" b="1" dirty="0"/>
              <a:t>!</a:t>
            </a:r>
          </a:p>
          <a:p>
            <a:r>
              <a:rPr lang="cs-CZ" sz="4400" b="1" dirty="0" err="1"/>
              <a:t>Wind</a:t>
            </a:r>
            <a:r>
              <a:rPr lang="cs-CZ" sz="4400" b="1" dirty="0"/>
              <a:t>-Up tester</a:t>
            </a:r>
            <a:br>
              <a:rPr lang="cs-CZ" sz="4400" b="1" dirty="0"/>
            </a:br>
            <a:r>
              <a:rPr lang="cs-CZ" sz="4400" b="1" dirty="0"/>
              <a:t>Speed </a:t>
            </a:r>
            <a:r>
              <a:rPr lang="cs-CZ" sz="4400" b="1" dirty="0" err="1"/>
              <a:t>problem</a:t>
            </a:r>
            <a:r>
              <a:rPr lang="cs-CZ" sz="4400" b="1" dirty="0"/>
              <a:t> </a:t>
            </a:r>
            <a:r>
              <a:rPr lang="cs-CZ" sz="4400" b="1" dirty="0" err="1"/>
              <a:t>solving</a:t>
            </a:r>
            <a:endParaRPr lang="cs-CZ" sz="44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7ACF089-92E2-4B53-A811-8997EB5D1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0058">
            <a:off x="4569145" y="3250900"/>
            <a:ext cx="11613976" cy="412941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E8FB2BA-E445-4892-9D48-3D82456BF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4615">
            <a:off x="7970227" y="4886875"/>
            <a:ext cx="1119428" cy="136391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4A868CC-9423-4663-BD49-739F05126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51" y="4113391"/>
            <a:ext cx="1034783" cy="100244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BAAAECC-640E-45B6-B735-5664BC550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3094">
            <a:off x="10243088" y="2664926"/>
            <a:ext cx="1396226" cy="139622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1C7D075-91C0-4609-8071-CB450E0B8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535">
            <a:off x="10828050" y="5571161"/>
            <a:ext cx="955309" cy="126438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40CC49E-D7E0-4613-9273-2F84430DEF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BB4CCC6A-0D3B-4487-B724-8F171DF2C88A}"/>
              </a:ext>
            </a:extLst>
          </p:cNvPr>
          <p:cNvSpPr/>
          <p:nvPr/>
        </p:nvSpPr>
        <p:spPr>
          <a:xfrm>
            <a:off x="485404" y="179973"/>
            <a:ext cx="2358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/>
              <a:t>Agenda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9A58B04B-6D2B-4A31-AA19-B22866CB23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50" y="2753855"/>
            <a:ext cx="650605" cy="650605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672F447-73FF-44EF-BA62-1B8E20347E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5" y="4073570"/>
            <a:ext cx="659850" cy="65985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543F2E3D-0307-464E-B948-531AD07F1D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5" y="3409756"/>
            <a:ext cx="659850" cy="659850"/>
          </a:xfrm>
          <a:prstGeom prst="rect">
            <a:avLst/>
          </a:prstGeom>
        </p:spPr>
      </p:pic>
      <p:sp>
        <p:nvSpPr>
          <p:cNvPr id="24" name="Nadpis 1">
            <a:extLst>
              <a:ext uri="{FF2B5EF4-FFF2-40B4-BE49-F238E27FC236}">
                <a16:creationId xmlns:a16="http://schemas.microsoft.com/office/drawing/2014/main" id="{147EAB06-68A7-4934-86D0-BA0754DAD64F}"/>
              </a:ext>
            </a:extLst>
          </p:cNvPr>
          <p:cNvSpPr txBox="1">
            <a:spLocks/>
          </p:cNvSpPr>
          <p:nvPr/>
        </p:nvSpPr>
        <p:spPr>
          <a:xfrm>
            <a:off x="1072371" y="1531192"/>
            <a:ext cx="6825708" cy="853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GB" sz="4400" b="1" dirty="0">
                <a:latin typeface="+mn-lt"/>
                <a:cs typeface="Mukta Vaani" panose="020B0000000000000000" pitchFamily="34" charset="-18"/>
              </a:rPr>
              <a:t>Insights</a:t>
            </a:r>
            <a:r>
              <a:rPr lang="cs-CZ" sz="4400" b="1" dirty="0">
                <a:latin typeface="+mn-lt"/>
                <a:cs typeface="Mukta Vaani" panose="020B0000000000000000" pitchFamily="34" charset="-18"/>
              </a:rPr>
              <a:t> </a:t>
            </a:r>
            <a:r>
              <a:rPr lang="en-GB" sz="4400" b="1" dirty="0">
                <a:latin typeface="+mn-lt"/>
                <a:cs typeface="Mukta Vaani" panose="020B0000000000000000" pitchFamily="34" charset="-18"/>
              </a:rPr>
              <a:t>Discovery</a:t>
            </a:r>
            <a:endParaRPr lang="cs-CZ" sz="4400" b="1" dirty="0">
              <a:latin typeface="+mn-lt"/>
              <a:cs typeface="Mukta Vaani" panose="020B0000000000000000" pitchFamily="34" charset="-18"/>
            </a:endParaRP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2E840942-2445-49AE-9CBE-3E0E50528C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141" y="1555372"/>
            <a:ext cx="777314" cy="7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délník 45">
            <a:extLst>
              <a:ext uri="{FF2B5EF4-FFF2-40B4-BE49-F238E27FC236}">
                <a16:creationId xmlns:a16="http://schemas.microsoft.com/office/drawing/2014/main" id="{D29283A3-64D7-4DD9-A133-2A8A839094E2}"/>
              </a:ext>
            </a:extLst>
          </p:cNvPr>
          <p:cNvSpPr/>
          <p:nvPr/>
        </p:nvSpPr>
        <p:spPr>
          <a:xfrm>
            <a:off x="-4606" y="3767414"/>
            <a:ext cx="6096003" cy="3209571"/>
          </a:xfrm>
          <a:prstGeom prst="rect">
            <a:avLst/>
          </a:prstGeom>
          <a:solidFill>
            <a:schemeClr val="accent6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délník 46">
            <a:extLst>
              <a:ext uri="{FF2B5EF4-FFF2-40B4-BE49-F238E27FC236}">
                <a16:creationId xmlns:a16="http://schemas.microsoft.com/office/drawing/2014/main" id="{703E9B9D-3D6A-4FD2-B9A2-46C681F23A94}"/>
              </a:ext>
            </a:extLst>
          </p:cNvPr>
          <p:cNvSpPr/>
          <p:nvPr/>
        </p:nvSpPr>
        <p:spPr>
          <a:xfrm>
            <a:off x="6091394" y="-1"/>
            <a:ext cx="6100591" cy="3777065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7EC2CA29-E922-4974-9B62-C106B15522DC}"/>
              </a:ext>
            </a:extLst>
          </p:cNvPr>
          <p:cNvSpPr/>
          <p:nvPr/>
        </p:nvSpPr>
        <p:spPr>
          <a:xfrm>
            <a:off x="6091395" y="3777064"/>
            <a:ext cx="6096003" cy="3140427"/>
          </a:xfrm>
          <a:prstGeom prst="rect">
            <a:avLst/>
          </a:prstGeom>
          <a:solidFill>
            <a:schemeClr val="accent4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F7F82586-9236-42F9-8EC8-950808F86D6F}"/>
              </a:ext>
            </a:extLst>
          </p:cNvPr>
          <p:cNvSpPr/>
          <p:nvPr/>
        </p:nvSpPr>
        <p:spPr>
          <a:xfrm>
            <a:off x="-11" y="-4"/>
            <a:ext cx="6095997" cy="3767418"/>
          </a:xfrm>
          <a:prstGeom prst="rect">
            <a:avLst/>
          </a:prstGeom>
          <a:solidFill>
            <a:schemeClr val="accent5">
              <a:lumMod val="60000"/>
              <a:lumOff val="4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9E60CD3E-06C8-431D-95CC-C485FE6DB10A}"/>
              </a:ext>
            </a:extLst>
          </p:cNvPr>
          <p:cNvCxnSpPr>
            <a:cxnSpLocks/>
          </p:cNvCxnSpPr>
          <p:nvPr/>
        </p:nvCxnSpPr>
        <p:spPr>
          <a:xfrm>
            <a:off x="3362993" y="3779470"/>
            <a:ext cx="5281386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E977E032-E578-45DD-A067-E513093FD5F8}"/>
              </a:ext>
            </a:extLst>
          </p:cNvPr>
          <p:cNvCxnSpPr>
            <a:cxnSpLocks/>
          </p:cNvCxnSpPr>
          <p:nvPr/>
        </p:nvCxnSpPr>
        <p:spPr>
          <a:xfrm flipH="1">
            <a:off x="6060714" y="1323769"/>
            <a:ext cx="21244" cy="5022033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12667C8-FF9F-489F-ABD2-A57155EFDAD1}"/>
              </a:ext>
            </a:extLst>
          </p:cNvPr>
          <p:cNvCxnSpPr/>
          <p:nvPr/>
        </p:nvCxnSpPr>
        <p:spPr>
          <a:xfrm>
            <a:off x="6071336" y="3541784"/>
            <a:ext cx="0" cy="49553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D316DD11-C64A-4AD1-8D3C-977C3AABE300}"/>
              </a:ext>
            </a:extLst>
          </p:cNvPr>
          <p:cNvCxnSpPr>
            <a:cxnSpLocks/>
          </p:cNvCxnSpPr>
          <p:nvPr/>
        </p:nvCxnSpPr>
        <p:spPr>
          <a:xfrm flipH="1">
            <a:off x="5873406" y="3779470"/>
            <a:ext cx="331954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Nadpis 12">
            <a:extLst>
              <a:ext uri="{FF2B5EF4-FFF2-40B4-BE49-F238E27FC236}">
                <a16:creationId xmlns:a16="http://schemas.microsoft.com/office/drawing/2014/main" id="{01F5C052-1082-4805-AA01-555557BE5935}"/>
              </a:ext>
            </a:extLst>
          </p:cNvPr>
          <p:cNvSpPr txBox="1">
            <a:spLocks/>
          </p:cNvSpPr>
          <p:nvPr/>
        </p:nvSpPr>
        <p:spPr>
          <a:xfrm>
            <a:off x="-1091463" y="4083453"/>
            <a:ext cx="895139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i="1" dirty="0" err="1">
                <a:latin typeface="+mn-lt"/>
                <a:cs typeface="Mukta Vaani" panose="020B0000000000000000" pitchFamily="34" charset="-18"/>
              </a:rPr>
              <a:t>Introver</a:t>
            </a:r>
            <a:r>
              <a:rPr lang="cs-CZ" sz="3600" b="1" i="1" dirty="0">
                <a:latin typeface="+mn-lt"/>
                <a:cs typeface="Mukta Vaani" panose="020B0000000000000000" pitchFamily="34" charset="-18"/>
              </a:rPr>
              <a:t>t</a:t>
            </a:r>
          </a:p>
        </p:txBody>
      </p:sp>
      <p:sp>
        <p:nvSpPr>
          <p:cNvPr id="19" name="Nadpis 12">
            <a:extLst>
              <a:ext uri="{FF2B5EF4-FFF2-40B4-BE49-F238E27FC236}">
                <a16:creationId xmlns:a16="http://schemas.microsoft.com/office/drawing/2014/main" id="{A2EEE167-C406-4B45-B4FC-285E5FB2B573}"/>
              </a:ext>
            </a:extLst>
          </p:cNvPr>
          <p:cNvSpPr txBox="1">
            <a:spLocks/>
          </p:cNvSpPr>
          <p:nvPr/>
        </p:nvSpPr>
        <p:spPr>
          <a:xfrm>
            <a:off x="4211166" y="4103831"/>
            <a:ext cx="895139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i="1" dirty="0" err="1">
                <a:latin typeface="+mn-lt"/>
                <a:cs typeface="Mukta Vaani" panose="020B0000000000000000" pitchFamily="34" charset="-18"/>
              </a:rPr>
              <a:t>Extr</a:t>
            </a:r>
            <a:r>
              <a:rPr lang="cs-CZ" sz="3600" b="1" i="1" dirty="0">
                <a:latin typeface="+mn-lt"/>
                <a:cs typeface="Mukta Vaani" panose="020B0000000000000000" pitchFamily="34" charset="-18"/>
              </a:rPr>
              <a:t>a</a:t>
            </a:r>
            <a:r>
              <a:rPr lang="en-GB" sz="3600" b="1" i="1" dirty="0" err="1">
                <a:latin typeface="+mn-lt"/>
                <a:cs typeface="Mukta Vaani" panose="020B0000000000000000" pitchFamily="34" charset="-18"/>
              </a:rPr>
              <a:t>ver</a:t>
            </a:r>
            <a:r>
              <a:rPr lang="cs-CZ" sz="3600" b="1" i="1" dirty="0">
                <a:latin typeface="+mn-lt"/>
                <a:cs typeface="Mukta Vaani" panose="020B0000000000000000" pitchFamily="34" charset="-18"/>
              </a:rPr>
              <a:t>t</a:t>
            </a:r>
          </a:p>
        </p:txBody>
      </p:sp>
      <p:sp>
        <p:nvSpPr>
          <p:cNvPr id="26" name="Nadpis 12">
            <a:extLst>
              <a:ext uri="{FF2B5EF4-FFF2-40B4-BE49-F238E27FC236}">
                <a16:creationId xmlns:a16="http://schemas.microsoft.com/office/drawing/2014/main" id="{83CB204B-81C0-491A-80ED-EF1E4F40E730}"/>
              </a:ext>
            </a:extLst>
          </p:cNvPr>
          <p:cNvSpPr txBox="1">
            <a:spLocks/>
          </p:cNvSpPr>
          <p:nvPr/>
        </p:nvSpPr>
        <p:spPr>
          <a:xfrm>
            <a:off x="2500888" y="5461174"/>
            <a:ext cx="895139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i="1" dirty="0">
                <a:latin typeface="+mn-lt"/>
                <a:cs typeface="Mukta Vaani" panose="020B0000000000000000" pitchFamily="34" charset="-18"/>
              </a:rPr>
              <a:t>Feeling</a:t>
            </a:r>
          </a:p>
        </p:txBody>
      </p:sp>
      <p:sp>
        <p:nvSpPr>
          <p:cNvPr id="27" name="Nadpis 12">
            <a:extLst>
              <a:ext uri="{FF2B5EF4-FFF2-40B4-BE49-F238E27FC236}">
                <a16:creationId xmlns:a16="http://schemas.microsoft.com/office/drawing/2014/main" id="{05EFB3EA-8B44-433D-9716-F3F9C28D9E35}"/>
              </a:ext>
            </a:extLst>
          </p:cNvPr>
          <p:cNvSpPr txBox="1">
            <a:spLocks/>
          </p:cNvSpPr>
          <p:nvPr/>
        </p:nvSpPr>
        <p:spPr>
          <a:xfrm>
            <a:off x="2693252" y="936644"/>
            <a:ext cx="895139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i="1" dirty="0" err="1">
                <a:latin typeface="+mn-lt"/>
                <a:cs typeface="Mukta Vaani" panose="020B0000000000000000" pitchFamily="34" charset="-18"/>
              </a:rPr>
              <a:t>Thinking</a:t>
            </a:r>
            <a:endParaRPr lang="cs-CZ" sz="3600" b="1" i="1" dirty="0">
              <a:latin typeface="+mn-lt"/>
              <a:cs typeface="Mukta Vaani" panose="020B0000000000000000" pitchFamily="34" charset="-18"/>
            </a:endParaRP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99E4CDE9-3937-4F3C-978E-FD1FAF3A25D7}"/>
              </a:ext>
            </a:extLst>
          </p:cNvPr>
          <p:cNvCxnSpPr/>
          <p:nvPr/>
        </p:nvCxnSpPr>
        <p:spPr>
          <a:xfrm>
            <a:off x="7517993" y="3531701"/>
            <a:ext cx="0" cy="49553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4E6664CB-B6A2-40C6-9A58-11D52420B3F1}"/>
              </a:ext>
            </a:extLst>
          </p:cNvPr>
          <p:cNvCxnSpPr/>
          <p:nvPr/>
        </p:nvCxnSpPr>
        <p:spPr>
          <a:xfrm>
            <a:off x="4743456" y="3541784"/>
            <a:ext cx="0" cy="49553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94077F89-0CE6-4C3F-A924-F7250802291A}"/>
              </a:ext>
            </a:extLst>
          </p:cNvPr>
          <p:cNvCxnSpPr>
            <a:cxnSpLocks/>
          </p:cNvCxnSpPr>
          <p:nvPr/>
        </p:nvCxnSpPr>
        <p:spPr>
          <a:xfrm flipH="1">
            <a:off x="5883714" y="2882212"/>
            <a:ext cx="365734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6DE073C-AFE5-4873-8820-EC33A8C6E956}"/>
              </a:ext>
            </a:extLst>
          </p:cNvPr>
          <p:cNvCxnSpPr>
            <a:cxnSpLocks/>
          </p:cNvCxnSpPr>
          <p:nvPr/>
        </p:nvCxnSpPr>
        <p:spPr>
          <a:xfrm flipH="1">
            <a:off x="5857909" y="4878652"/>
            <a:ext cx="417343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98654F01-E790-47A4-9F4C-55C47CD5809B}"/>
              </a:ext>
            </a:extLst>
          </p:cNvPr>
          <p:cNvCxnSpPr>
            <a:cxnSpLocks/>
          </p:cNvCxnSpPr>
          <p:nvPr/>
        </p:nvCxnSpPr>
        <p:spPr>
          <a:xfrm flipV="1">
            <a:off x="6071336" y="3824558"/>
            <a:ext cx="1492556" cy="69477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394218B3-C335-4AA1-88A8-A33BD4A6BED4}"/>
              </a:ext>
            </a:extLst>
          </p:cNvPr>
          <p:cNvSpPr/>
          <p:nvPr/>
        </p:nvSpPr>
        <p:spPr>
          <a:xfrm>
            <a:off x="7422018" y="3543540"/>
            <a:ext cx="454801" cy="457200"/>
          </a:xfrm>
          <a:prstGeom prst="flowChartConnector">
            <a:avLst/>
          </a:prstGeom>
          <a:solidFill>
            <a:srgbClr val="CC0000"/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Vývojový diagram: spojnice 31">
            <a:extLst>
              <a:ext uri="{FF2B5EF4-FFF2-40B4-BE49-F238E27FC236}">
                <a16:creationId xmlns:a16="http://schemas.microsoft.com/office/drawing/2014/main" id="{458461CB-2C29-4A85-8DF7-0A93CA3544A3}"/>
              </a:ext>
            </a:extLst>
          </p:cNvPr>
          <p:cNvSpPr/>
          <p:nvPr/>
        </p:nvSpPr>
        <p:spPr>
          <a:xfrm>
            <a:off x="5851410" y="4278207"/>
            <a:ext cx="440385" cy="457200"/>
          </a:xfrm>
          <a:prstGeom prst="flowChartConnector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Vývojový diagram: spojnice 44">
            <a:extLst>
              <a:ext uri="{FF2B5EF4-FFF2-40B4-BE49-F238E27FC236}">
                <a16:creationId xmlns:a16="http://schemas.microsoft.com/office/drawing/2014/main" id="{697E1C55-BB49-444F-8AAF-F6EDB9C7504D}"/>
              </a:ext>
            </a:extLst>
          </p:cNvPr>
          <p:cNvSpPr/>
          <p:nvPr/>
        </p:nvSpPr>
        <p:spPr>
          <a:xfrm>
            <a:off x="3405480" y="1323769"/>
            <a:ext cx="5238899" cy="5022025"/>
          </a:xfrm>
          <a:prstGeom prst="flowChartConnector">
            <a:avLst/>
          </a:prstGeom>
          <a:noFill/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5A57DF4B-D5BE-44CE-AFCB-80D11D3FC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379" y="1541524"/>
            <a:ext cx="1170918" cy="1426647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FF07DD99-DADA-4A1D-A7F7-6416E4E0B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08" y="1850882"/>
            <a:ext cx="1192355" cy="1578118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72177CB3-B40D-42FB-AE27-CD4AAFA1B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58" y="4079559"/>
            <a:ext cx="1409798" cy="1365743"/>
          </a:xfrm>
          <a:prstGeom prst="rect">
            <a:avLst/>
          </a:prstGeom>
        </p:spPr>
      </p:pic>
      <p:sp>
        <p:nvSpPr>
          <p:cNvPr id="38" name="Obdélník 37">
            <a:extLst>
              <a:ext uri="{FF2B5EF4-FFF2-40B4-BE49-F238E27FC236}">
                <a16:creationId xmlns:a16="http://schemas.microsoft.com/office/drawing/2014/main" id="{CD007A74-305D-4DB5-A926-8872CB5BE4DB}"/>
              </a:ext>
            </a:extLst>
          </p:cNvPr>
          <p:cNvSpPr/>
          <p:nvPr/>
        </p:nvSpPr>
        <p:spPr>
          <a:xfrm>
            <a:off x="-109017" y="173585"/>
            <a:ext cx="12339462" cy="825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2">
            <a:extLst>
              <a:ext uri="{FF2B5EF4-FFF2-40B4-BE49-F238E27FC236}">
                <a16:creationId xmlns:a16="http://schemas.microsoft.com/office/drawing/2014/main" id="{378E2792-7756-4030-A64D-B24E9987FC1D}"/>
              </a:ext>
            </a:extLst>
          </p:cNvPr>
          <p:cNvSpPr txBox="1">
            <a:spLocks/>
          </p:cNvSpPr>
          <p:nvPr/>
        </p:nvSpPr>
        <p:spPr>
          <a:xfrm>
            <a:off x="-1518604" y="-35033"/>
            <a:ext cx="8951399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b="1" dirty="0" err="1">
                <a:latin typeface="+mn-lt"/>
              </a:rPr>
              <a:t>Get</a:t>
            </a:r>
            <a:r>
              <a:rPr lang="cs-CZ" sz="4400" b="1" dirty="0">
                <a:latin typeface="+mn-lt"/>
              </a:rPr>
              <a:t> to </a:t>
            </a:r>
            <a:r>
              <a:rPr lang="cs-CZ" sz="4400" b="1" dirty="0" err="1">
                <a:latin typeface="+mn-lt"/>
              </a:rPr>
              <a:t>know</a:t>
            </a:r>
            <a:r>
              <a:rPr lang="cs-CZ" sz="4400" b="1" dirty="0">
                <a:latin typeface="+mn-lt"/>
              </a:rPr>
              <a:t> </a:t>
            </a:r>
            <a:r>
              <a:rPr lang="cs-CZ" sz="4400" b="1" dirty="0" err="1">
                <a:latin typeface="+mn-lt"/>
              </a:rPr>
              <a:t>yourself</a:t>
            </a:r>
            <a:r>
              <a:rPr lang="cs-CZ" sz="4400" b="1" dirty="0">
                <a:latin typeface="+mn-lt"/>
              </a:rPr>
              <a:t>!</a:t>
            </a:r>
          </a:p>
        </p:txBody>
      </p:sp>
      <p:pic>
        <p:nvPicPr>
          <p:cNvPr id="51" name="Obrázek 50">
            <a:extLst>
              <a:ext uri="{FF2B5EF4-FFF2-40B4-BE49-F238E27FC236}">
                <a16:creationId xmlns:a16="http://schemas.microsoft.com/office/drawing/2014/main" id="{2DF2EF4C-4CD7-4A9C-B549-D406DDBE5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199" y="3906628"/>
            <a:ext cx="1804015" cy="1804015"/>
          </a:xfrm>
          <a:prstGeom prst="rect">
            <a:avLst/>
          </a:prstGeom>
        </p:spPr>
      </p:pic>
      <p:sp>
        <p:nvSpPr>
          <p:cNvPr id="43" name="Nadpis 12">
            <a:extLst>
              <a:ext uri="{FF2B5EF4-FFF2-40B4-BE49-F238E27FC236}">
                <a16:creationId xmlns:a16="http://schemas.microsoft.com/office/drawing/2014/main" id="{AE2A6EB5-D20D-40C4-9024-9B8400049081}"/>
              </a:ext>
            </a:extLst>
          </p:cNvPr>
          <p:cNvSpPr txBox="1">
            <a:spLocks/>
          </p:cNvSpPr>
          <p:nvPr/>
        </p:nvSpPr>
        <p:spPr>
          <a:xfrm>
            <a:off x="7995969" y="3453290"/>
            <a:ext cx="155300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latin typeface="+mn-lt"/>
              </a:rPr>
              <a:t>10</a:t>
            </a:r>
            <a:r>
              <a:rPr lang="en-GB" sz="3600" b="1" dirty="0">
                <a:latin typeface="+mn-lt"/>
              </a:rPr>
              <a:t>0</a:t>
            </a:r>
            <a:r>
              <a:rPr lang="cs-CZ" sz="3600" b="1" dirty="0">
                <a:latin typeface="+mn-lt"/>
              </a:rPr>
              <a:t>%</a:t>
            </a:r>
          </a:p>
        </p:txBody>
      </p:sp>
      <p:sp>
        <p:nvSpPr>
          <p:cNvPr id="55" name="Nadpis 12">
            <a:extLst>
              <a:ext uri="{FF2B5EF4-FFF2-40B4-BE49-F238E27FC236}">
                <a16:creationId xmlns:a16="http://schemas.microsoft.com/office/drawing/2014/main" id="{8EFBB552-6838-4325-A16E-B3820E67F775}"/>
              </a:ext>
            </a:extLst>
          </p:cNvPr>
          <p:cNvSpPr txBox="1">
            <a:spLocks/>
          </p:cNvSpPr>
          <p:nvPr/>
        </p:nvSpPr>
        <p:spPr>
          <a:xfrm>
            <a:off x="5359651" y="3415606"/>
            <a:ext cx="832151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latin typeface="+mn-lt"/>
              </a:rPr>
              <a:t>0</a:t>
            </a:r>
            <a:endParaRPr lang="cs-CZ" sz="3600" b="1" dirty="0">
              <a:latin typeface="+mn-lt"/>
            </a:endParaRP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88C970DF-5B8B-4610-ABA1-D500D7441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sp>
        <p:nvSpPr>
          <p:cNvPr id="35" name="Nadpis 12">
            <a:extLst>
              <a:ext uri="{FF2B5EF4-FFF2-40B4-BE49-F238E27FC236}">
                <a16:creationId xmlns:a16="http://schemas.microsoft.com/office/drawing/2014/main" id="{6FEC0C42-F748-48E4-A0EB-EFB25969086A}"/>
              </a:ext>
            </a:extLst>
          </p:cNvPr>
          <p:cNvSpPr txBox="1">
            <a:spLocks/>
          </p:cNvSpPr>
          <p:nvPr/>
        </p:nvSpPr>
        <p:spPr>
          <a:xfrm>
            <a:off x="2665448" y="3455269"/>
            <a:ext cx="155300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latin typeface="+mn-lt"/>
              </a:rPr>
              <a:t>10</a:t>
            </a:r>
            <a:r>
              <a:rPr lang="en-GB" sz="3600" b="1" dirty="0">
                <a:latin typeface="+mn-lt"/>
              </a:rPr>
              <a:t>0</a:t>
            </a:r>
            <a:r>
              <a:rPr lang="cs-CZ" sz="3600" b="1" dirty="0">
                <a:latin typeface="+mn-lt"/>
              </a:rPr>
              <a:t>%</a:t>
            </a:r>
          </a:p>
        </p:txBody>
      </p:sp>
      <p:sp>
        <p:nvSpPr>
          <p:cNvPr id="36" name="Nadpis 12">
            <a:extLst>
              <a:ext uri="{FF2B5EF4-FFF2-40B4-BE49-F238E27FC236}">
                <a16:creationId xmlns:a16="http://schemas.microsoft.com/office/drawing/2014/main" id="{E75EDFE9-7017-44FA-91AD-3C4285B93B04}"/>
              </a:ext>
            </a:extLst>
          </p:cNvPr>
          <p:cNvSpPr txBox="1">
            <a:spLocks/>
          </p:cNvSpPr>
          <p:nvPr/>
        </p:nvSpPr>
        <p:spPr>
          <a:xfrm>
            <a:off x="4656990" y="673398"/>
            <a:ext cx="155300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latin typeface="+mn-lt"/>
              </a:rPr>
              <a:t>10</a:t>
            </a:r>
            <a:r>
              <a:rPr lang="en-GB" sz="3600" b="1" dirty="0">
                <a:latin typeface="+mn-lt"/>
              </a:rPr>
              <a:t>0</a:t>
            </a:r>
            <a:r>
              <a:rPr lang="cs-CZ" sz="3600" b="1" dirty="0">
                <a:latin typeface="+mn-lt"/>
              </a:rPr>
              <a:t>%</a:t>
            </a:r>
          </a:p>
        </p:txBody>
      </p:sp>
      <p:sp>
        <p:nvSpPr>
          <p:cNvPr id="37" name="Nadpis 12">
            <a:extLst>
              <a:ext uri="{FF2B5EF4-FFF2-40B4-BE49-F238E27FC236}">
                <a16:creationId xmlns:a16="http://schemas.microsoft.com/office/drawing/2014/main" id="{59FE5BAA-D033-4F9F-AF2A-569832F78795}"/>
              </a:ext>
            </a:extLst>
          </p:cNvPr>
          <p:cNvSpPr txBox="1">
            <a:spLocks/>
          </p:cNvSpPr>
          <p:nvPr/>
        </p:nvSpPr>
        <p:spPr>
          <a:xfrm>
            <a:off x="4595572" y="5518594"/>
            <a:ext cx="1553002" cy="10024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latin typeface="+mn-lt"/>
              </a:rPr>
              <a:t>10</a:t>
            </a:r>
            <a:r>
              <a:rPr lang="en-GB" sz="3600" b="1" dirty="0">
                <a:latin typeface="+mn-lt"/>
              </a:rPr>
              <a:t>0</a:t>
            </a:r>
            <a:r>
              <a:rPr lang="cs-CZ" sz="3600" b="1" dirty="0">
                <a:latin typeface="+mn-l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03359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26" grpId="0"/>
      <p:bldP spid="27" grpId="0"/>
      <p:bldP spid="32" grpId="0" animBg="1"/>
      <p:bldP spid="45" grpId="0" animBg="1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Obrázek 59">
            <a:extLst>
              <a:ext uri="{FF2B5EF4-FFF2-40B4-BE49-F238E27FC236}">
                <a16:creationId xmlns:a16="http://schemas.microsoft.com/office/drawing/2014/main" id="{515FDD43-DDF7-4908-AE4A-4EF6FF3B7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sp>
        <p:nvSpPr>
          <p:cNvPr id="79" name="Nadpis 12">
            <a:extLst>
              <a:ext uri="{FF2B5EF4-FFF2-40B4-BE49-F238E27FC236}">
                <a16:creationId xmlns:a16="http://schemas.microsoft.com/office/drawing/2014/main" id="{17B38E7F-FEE3-4270-B1B2-499A7EA069EB}"/>
              </a:ext>
            </a:extLst>
          </p:cNvPr>
          <p:cNvSpPr txBox="1">
            <a:spLocks/>
          </p:cNvSpPr>
          <p:nvPr/>
        </p:nvSpPr>
        <p:spPr>
          <a:xfrm>
            <a:off x="181107" y="145991"/>
            <a:ext cx="1710556" cy="5626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err="1">
                <a:latin typeface="+mn-lt"/>
              </a:rPr>
              <a:t>Cheerful</a:t>
            </a:r>
            <a:endParaRPr lang="cs-CZ" sz="2800" b="1" dirty="0">
              <a:latin typeface="+mn-lt"/>
            </a:endParaRPr>
          </a:p>
        </p:txBody>
      </p:sp>
      <p:sp>
        <p:nvSpPr>
          <p:cNvPr id="84" name="Nadpis 12">
            <a:extLst>
              <a:ext uri="{FF2B5EF4-FFF2-40B4-BE49-F238E27FC236}">
                <a16:creationId xmlns:a16="http://schemas.microsoft.com/office/drawing/2014/main" id="{0B4E8716-DA79-47ED-83A1-6E590A558C79}"/>
              </a:ext>
            </a:extLst>
          </p:cNvPr>
          <p:cNvSpPr txBox="1">
            <a:spLocks/>
          </p:cNvSpPr>
          <p:nvPr/>
        </p:nvSpPr>
        <p:spPr>
          <a:xfrm>
            <a:off x="1542785" y="735750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Reflective</a:t>
            </a:r>
            <a:endParaRPr lang="cs-CZ" sz="2800" b="1" dirty="0">
              <a:latin typeface="+mn-lt"/>
            </a:endParaRPr>
          </a:p>
        </p:txBody>
      </p:sp>
      <p:sp>
        <p:nvSpPr>
          <p:cNvPr id="85" name="Nadpis 12">
            <a:extLst>
              <a:ext uri="{FF2B5EF4-FFF2-40B4-BE49-F238E27FC236}">
                <a16:creationId xmlns:a16="http://schemas.microsoft.com/office/drawing/2014/main" id="{4AAD0D86-D88D-4480-A72A-34292B052D84}"/>
              </a:ext>
            </a:extLst>
          </p:cNvPr>
          <p:cNvSpPr txBox="1">
            <a:spLocks/>
          </p:cNvSpPr>
          <p:nvPr/>
        </p:nvSpPr>
        <p:spPr>
          <a:xfrm>
            <a:off x="3181252" y="1392908"/>
            <a:ext cx="1452054" cy="6274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Concise</a:t>
            </a:r>
            <a:endParaRPr lang="cs-CZ" sz="2800" b="1" dirty="0">
              <a:latin typeface="+mn-lt"/>
            </a:endParaRPr>
          </a:p>
        </p:txBody>
      </p:sp>
      <p:sp>
        <p:nvSpPr>
          <p:cNvPr id="86" name="Nadpis 12">
            <a:extLst>
              <a:ext uri="{FF2B5EF4-FFF2-40B4-BE49-F238E27FC236}">
                <a16:creationId xmlns:a16="http://schemas.microsoft.com/office/drawing/2014/main" id="{E38D0592-1037-4033-80AF-8CEB7C2AC133}"/>
              </a:ext>
            </a:extLst>
          </p:cNvPr>
          <p:cNvSpPr txBox="1">
            <a:spLocks/>
          </p:cNvSpPr>
          <p:nvPr/>
        </p:nvSpPr>
        <p:spPr>
          <a:xfrm>
            <a:off x="3249154" y="151437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Assertive</a:t>
            </a:r>
            <a:endParaRPr lang="cs-CZ" sz="2800" b="1" dirty="0">
              <a:latin typeface="+mn-lt"/>
            </a:endParaRPr>
          </a:p>
        </p:txBody>
      </p:sp>
      <p:sp>
        <p:nvSpPr>
          <p:cNvPr id="87" name="Nadpis 12">
            <a:extLst>
              <a:ext uri="{FF2B5EF4-FFF2-40B4-BE49-F238E27FC236}">
                <a16:creationId xmlns:a16="http://schemas.microsoft.com/office/drawing/2014/main" id="{7E62F98D-3C15-410E-A5FF-06E905568977}"/>
              </a:ext>
            </a:extLst>
          </p:cNvPr>
          <p:cNvSpPr txBox="1">
            <a:spLocks/>
          </p:cNvSpPr>
          <p:nvPr/>
        </p:nvSpPr>
        <p:spPr>
          <a:xfrm>
            <a:off x="4596554" y="712060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Challenging</a:t>
            </a:r>
            <a:endParaRPr lang="cs-CZ" sz="2800" b="1" dirty="0">
              <a:latin typeface="+mn-lt"/>
            </a:endParaRPr>
          </a:p>
        </p:txBody>
      </p:sp>
      <p:sp>
        <p:nvSpPr>
          <p:cNvPr id="88" name="Nadpis 12">
            <a:extLst>
              <a:ext uri="{FF2B5EF4-FFF2-40B4-BE49-F238E27FC236}">
                <a16:creationId xmlns:a16="http://schemas.microsoft.com/office/drawing/2014/main" id="{BEF4BA3B-C454-4A69-AAA1-5397359B8E14}"/>
              </a:ext>
            </a:extLst>
          </p:cNvPr>
          <p:cNvSpPr txBox="1">
            <a:spLocks/>
          </p:cNvSpPr>
          <p:nvPr/>
        </p:nvSpPr>
        <p:spPr>
          <a:xfrm>
            <a:off x="5019966" y="499775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Caring</a:t>
            </a:r>
            <a:endParaRPr lang="cs-CZ" sz="2800" b="1" dirty="0">
              <a:latin typeface="+mn-lt"/>
            </a:endParaRPr>
          </a:p>
        </p:txBody>
      </p:sp>
      <p:sp>
        <p:nvSpPr>
          <p:cNvPr id="89" name="Nadpis 12">
            <a:extLst>
              <a:ext uri="{FF2B5EF4-FFF2-40B4-BE49-F238E27FC236}">
                <a16:creationId xmlns:a16="http://schemas.microsoft.com/office/drawing/2014/main" id="{7195C758-126F-4D0B-9EE1-DE7243F7A8F7}"/>
              </a:ext>
            </a:extLst>
          </p:cNvPr>
          <p:cNvSpPr txBox="1">
            <a:spLocks/>
          </p:cNvSpPr>
          <p:nvPr/>
        </p:nvSpPr>
        <p:spPr>
          <a:xfrm>
            <a:off x="6727751" y="789598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Enthusiastic</a:t>
            </a:r>
            <a:endParaRPr lang="cs-CZ" sz="2800" b="1" dirty="0">
              <a:latin typeface="+mn-lt"/>
            </a:endParaRPr>
          </a:p>
        </p:txBody>
      </p:sp>
      <p:sp>
        <p:nvSpPr>
          <p:cNvPr id="90" name="Nadpis 12">
            <a:extLst>
              <a:ext uri="{FF2B5EF4-FFF2-40B4-BE49-F238E27FC236}">
                <a16:creationId xmlns:a16="http://schemas.microsoft.com/office/drawing/2014/main" id="{76BB54A9-DF7F-434B-8733-B7C78B10B955}"/>
              </a:ext>
            </a:extLst>
          </p:cNvPr>
          <p:cNvSpPr txBox="1">
            <a:spLocks/>
          </p:cNvSpPr>
          <p:nvPr/>
        </p:nvSpPr>
        <p:spPr>
          <a:xfrm>
            <a:off x="7424075" y="-195902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Determined</a:t>
            </a:r>
            <a:endParaRPr lang="cs-CZ" sz="2800" b="1" dirty="0">
              <a:latin typeface="+mn-lt"/>
            </a:endParaRPr>
          </a:p>
        </p:txBody>
      </p:sp>
      <p:sp>
        <p:nvSpPr>
          <p:cNvPr id="91" name="Nadpis 12">
            <a:extLst>
              <a:ext uri="{FF2B5EF4-FFF2-40B4-BE49-F238E27FC236}">
                <a16:creationId xmlns:a16="http://schemas.microsoft.com/office/drawing/2014/main" id="{475B439C-E894-4CD4-8CC2-BCDD4B54C81A}"/>
              </a:ext>
            </a:extLst>
          </p:cNvPr>
          <p:cNvSpPr txBox="1">
            <a:spLocks/>
          </p:cNvSpPr>
          <p:nvPr/>
        </p:nvSpPr>
        <p:spPr>
          <a:xfrm>
            <a:off x="5282098" y="1332547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Firm</a:t>
            </a:r>
            <a:endParaRPr lang="cs-CZ" sz="2800" b="1" dirty="0">
              <a:latin typeface="+mn-lt"/>
            </a:endParaRPr>
          </a:p>
        </p:txBody>
      </p:sp>
      <p:sp>
        <p:nvSpPr>
          <p:cNvPr id="92" name="Nadpis 12">
            <a:extLst>
              <a:ext uri="{FF2B5EF4-FFF2-40B4-BE49-F238E27FC236}">
                <a16:creationId xmlns:a16="http://schemas.microsoft.com/office/drawing/2014/main" id="{364FD7A2-8665-4551-8794-30E114A69700}"/>
              </a:ext>
            </a:extLst>
          </p:cNvPr>
          <p:cNvSpPr txBox="1">
            <a:spLocks/>
          </p:cNvSpPr>
          <p:nvPr/>
        </p:nvSpPr>
        <p:spPr>
          <a:xfrm>
            <a:off x="8098383" y="1447216"/>
            <a:ext cx="1452054" cy="6274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Factual</a:t>
            </a:r>
            <a:endParaRPr lang="cs-CZ" sz="2800" b="1" dirty="0">
              <a:latin typeface="+mn-lt"/>
            </a:endParaRPr>
          </a:p>
        </p:txBody>
      </p:sp>
      <p:sp>
        <p:nvSpPr>
          <p:cNvPr id="93" name="Nadpis 12">
            <a:extLst>
              <a:ext uri="{FF2B5EF4-FFF2-40B4-BE49-F238E27FC236}">
                <a16:creationId xmlns:a16="http://schemas.microsoft.com/office/drawing/2014/main" id="{5F42B3CF-A720-41B7-B75B-D63CEF2A10B5}"/>
              </a:ext>
            </a:extLst>
          </p:cNvPr>
          <p:cNvSpPr txBox="1">
            <a:spLocks/>
          </p:cNvSpPr>
          <p:nvPr/>
        </p:nvSpPr>
        <p:spPr>
          <a:xfrm>
            <a:off x="9118331" y="577058"/>
            <a:ext cx="3082126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Well</a:t>
            </a:r>
            <a:r>
              <a:rPr lang="cs-CZ" sz="2800" b="1" dirty="0">
                <a:latin typeface="+mn-lt"/>
              </a:rPr>
              <a:t> - </a:t>
            </a:r>
            <a:r>
              <a:rPr lang="cs-CZ" sz="2800" b="1" dirty="0" err="1">
                <a:latin typeface="+mn-lt"/>
              </a:rPr>
              <a:t>argued</a:t>
            </a:r>
            <a:endParaRPr lang="cs-CZ" sz="2800" b="1" dirty="0">
              <a:latin typeface="+mn-lt"/>
            </a:endParaRPr>
          </a:p>
        </p:txBody>
      </p:sp>
      <p:sp>
        <p:nvSpPr>
          <p:cNvPr id="94" name="Nadpis 12">
            <a:extLst>
              <a:ext uri="{FF2B5EF4-FFF2-40B4-BE49-F238E27FC236}">
                <a16:creationId xmlns:a16="http://schemas.microsoft.com/office/drawing/2014/main" id="{7BA5B92A-639F-458D-944E-C0A123B2CAF2}"/>
              </a:ext>
            </a:extLst>
          </p:cNvPr>
          <p:cNvSpPr txBox="1">
            <a:spLocks/>
          </p:cNvSpPr>
          <p:nvPr/>
        </p:nvSpPr>
        <p:spPr>
          <a:xfrm>
            <a:off x="9822545" y="1690360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Reliable</a:t>
            </a:r>
            <a:endParaRPr lang="cs-CZ" sz="2800" b="1" dirty="0">
              <a:latin typeface="+mn-lt"/>
            </a:endParaRPr>
          </a:p>
        </p:txBody>
      </p:sp>
      <p:sp>
        <p:nvSpPr>
          <p:cNvPr id="95" name="Nadpis 12">
            <a:extLst>
              <a:ext uri="{FF2B5EF4-FFF2-40B4-BE49-F238E27FC236}">
                <a16:creationId xmlns:a16="http://schemas.microsoft.com/office/drawing/2014/main" id="{EEC60B96-0BB7-4988-8316-058857418731}"/>
              </a:ext>
            </a:extLst>
          </p:cNvPr>
          <p:cNvSpPr txBox="1">
            <a:spLocks/>
          </p:cNvSpPr>
          <p:nvPr/>
        </p:nvSpPr>
        <p:spPr>
          <a:xfrm>
            <a:off x="202946" y="1339031"/>
            <a:ext cx="2946480" cy="11013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Accomodating</a:t>
            </a:r>
            <a:endParaRPr lang="cs-CZ" sz="2800" b="1" dirty="0">
              <a:latin typeface="+mn-lt"/>
            </a:endParaRPr>
          </a:p>
        </p:txBody>
      </p:sp>
      <p:sp>
        <p:nvSpPr>
          <p:cNvPr id="96" name="Nadpis 12">
            <a:extLst>
              <a:ext uri="{FF2B5EF4-FFF2-40B4-BE49-F238E27FC236}">
                <a16:creationId xmlns:a16="http://schemas.microsoft.com/office/drawing/2014/main" id="{24305FDA-237B-4341-81BE-18815D9E2D92}"/>
              </a:ext>
            </a:extLst>
          </p:cNvPr>
          <p:cNvSpPr txBox="1">
            <a:spLocks/>
          </p:cNvSpPr>
          <p:nvPr/>
        </p:nvSpPr>
        <p:spPr>
          <a:xfrm>
            <a:off x="2636495" y="1540521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Objective</a:t>
            </a:r>
            <a:endParaRPr lang="cs-CZ" sz="2800" b="1" dirty="0">
              <a:latin typeface="+mn-lt"/>
            </a:endParaRPr>
          </a:p>
        </p:txBody>
      </p:sp>
      <p:sp>
        <p:nvSpPr>
          <p:cNvPr id="97" name="Nadpis 12">
            <a:extLst>
              <a:ext uri="{FF2B5EF4-FFF2-40B4-BE49-F238E27FC236}">
                <a16:creationId xmlns:a16="http://schemas.microsoft.com/office/drawing/2014/main" id="{1A398AC0-F28D-4BF9-B5CD-0620B71E1D78}"/>
              </a:ext>
            </a:extLst>
          </p:cNvPr>
          <p:cNvSpPr txBox="1">
            <a:spLocks/>
          </p:cNvSpPr>
          <p:nvPr/>
        </p:nvSpPr>
        <p:spPr>
          <a:xfrm>
            <a:off x="4137037" y="1918835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Active</a:t>
            </a:r>
            <a:endParaRPr lang="cs-CZ" sz="2800" b="1" dirty="0">
              <a:latin typeface="+mn-lt"/>
            </a:endParaRPr>
          </a:p>
        </p:txBody>
      </p:sp>
      <p:sp>
        <p:nvSpPr>
          <p:cNvPr id="98" name="Nadpis 12">
            <a:extLst>
              <a:ext uri="{FF2B5EF4-FFF2-40B4-BE49-F238E27FC236}">
                <a16:creationId xmlns:a16="http://schemas.microsoft.com/office/drawing/2014/main" id="{DC424C0F-7B6A-41F0-80B9-99F2AF896E5D}"/>
              </a:ext>
            </a:extLst>
          </p:cNvPr>
          <p:cNvSpPr txBox="1">
            <a:spLocks/>
          </p:cNvSpPr>
          <p:nvPr/>
        </p:nvSpPr>
        <p:spPr>
          <a:xfrm>
            <a:off x="6323050" y="1401285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Steady</a:t>
            </a:r>
            <a:endParaRPr lang="cs-CZ" sz="2800" b="1" dirty="0">
              <a:latin typeface="+mn-lt"/>
            </a:endParaRPr>
          </a:p>
        </p:txBody>
      </p:sp>
      <p:sp>
        <p:nvSpPr>
          <p:cNvPr id="99" name="Nadpis 12">
            <a:extLst>
              <a:ext uri="{FF2B5EF4-FFF2-40B4-BE49-F238E27FC236}">
                <a16:creationId xmlns:a16="http://schemas.microsoft.com/office/drawing/2014/main" id="{074A2EDC-9F3F-4F21-852B-62329D4CFB97}"/>
              </a:ext>
            </a:extLst>
          </p:cNvPr>
          <p:cNvSpPr txBox="1">
            <a:spLocks/>
          </p:cNvSpPr>
          <p:nvPr/>
        </p:nvSpPr>
        <p:spPr>
          <a:xfrm>
            <a:off x="8883072" y="231941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Fun</a:t>
            </a:r>
            <a:endParaRPr lang="cs-CZ" sz="2800" b="1" dirty="0">
              <a:latin typeface="+mn-lt"/>
            </a:endParaRPr>
          </a:p>
        </p:txBody>
      </p:sp>
      <p:sp>
        <p:nvSpPr>
          <p:cNvPr id="100" name="Nadpis 12">
            <a:extLst>
              <a:ext uri="{FF2B5EF4-FFF2-40B4-BE49-F238E27FC236}">
                <a16:creationId xmlns:a16="http://schemas.microsoft.com/office/drawing/2014/main" id="{D3B22C57-3580-4C4A-91A7-19B134FF86F0}"/>
              </a:ext>
            </a:extLst>
          </p:cNvPr>
          <p:cNvSpPr txBox="1">
            <a:spLocks/>
          </p:cNvSpPr>
          <p:nvPr/>
        </p:nvSpPr>
        <p:spPr>
          <a:xfrm>
            <a:off x="8382468" y="1903357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Sensitive</a:t>
            </a:r>
          </a:p>
        </p:txBody>
      </p:sp>
      <p:sp>
        <p:nvSpPr>
          <p:cNvPr id="101" name="Nadpis 12">
            <a:extLst>
              <a:ext uri="{FF2B5EF4-FFF2-40B4-BE49-F238E27FC236}">
                <a16:creationId xmlns:a16="http://schemas.microsoft.com/office/drawing/2014/main" id="{B39D84D5-5380-4E20-881E-B4BFD1AF343F}"/>
              </a:ext>
            </a:extLst>
          </p:cNvPr>
          <p:cNvSpPr txBox="1">
            <a:spLocks/>
          </p:cNvSpPr>
          <p:nvPr/>
        </p:nvSpPr>
        <p:spPr>
          <a:xfrm>
            <a:off x="-148426" y="614128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Accurate</a:t>
            </a:r>
            <a:endParaRPr lang="cs-CZ" sz="2800" b="1" dirty="0">
              <a:latin typeface="+mn-lt"/>
            </a:endParaRPr>
          </a:p>
        </p:txBody>
      </p:sp>
      <p:sp>
        <p:nvSpPr>
          <p:cNvPr id="102" name="Nadpis 12">
            <a:extLst>
              <a:ext uri="{FF2B5EF4-FFF2-40B4-BE49-F238E27FC236}">
                <a16:creationId xmlns:a16="http://schemas.microsoft.com/office/drawing/2014/main" id="{7B638D7F-DEBA-4AD1-B80D-9B252BD72DB3}"/>
              </a:ext>
            </a:extLst>
          </p:cNvPr>
          <p:cNvSpPr txBox="1">
            <a:spLocks/>
          </p:cNvSpPr>
          <p:nvPr/>
        </p:nvSpPr>
        <p:spPr>
          <a:xfrm>
            <a:off x="194346" y="2455027"/>
            <a:ext cx="1452054" cy="6274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Tactful</a:t>
            </a:r>
            <a:endParaRPr lang="cs-CZ" sz="2800" b="1" dirty="0">
              <a:latin typeface="+mn-lt"/>
            </a:endParaRPr>
          </a:p>
        </p:txBody>
      </p:sp>
      <p:sp>
        <p:nvSpPr>
          <p:cNvPr id="103" name="Nadpis 12">
            <a:extLst>
              <a:ext uri="{FF2B5EF4-FFF2-40B4-BE49-F238E27FC236}">
                <a16:creationId xmlns:a16="http://schemas.microsoft.com/office/drawing/2014/main" id="{35C95596-CDC1-4BEB-8004-CDC3F288239D}"/>
              </a:ext>
            </a:extLst>
          </p:cNvPr>
          <p:cNvSpPr txBox="1">
            <a:spLocks/>
          </p:cNvSpPr>
          <p:nvPr/>
        </p:nvSpPr>
        <p:spPr>
          <a:xfrm>
            <a:off x="3090380" y="2087297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Driving</a:t>
            </a:r>
            <a:endParaRPr lang="cs-CZ" sz="2800" b="1" dirty="0">
              <a:latin typeface="+mn-lt"/>
            </a:endParaRPr>
          </a:p>
        </p:txBody>
      </p:sp>
      <p:sp>
        <p:nvSpPr>
          <p:cNvPr id="104" name="Nadpis 12">
            <a:extLst>
              <a:ext uri="{FF2B5EF4-FFF2-40B4-BE49-F238E27FC236}">
                <a16:creationId xmlns:a16="http://schemas.microsoft.com/office/drawing/2014/main" id="{D328F0D4-480C-4341-B088-4B8DA25221A9}"/>
              </a:ext>
            </a:extLst>
          </p:cNvPr>
          <p:cNvSpPr txBox="1">
            <a:spLocks/>
          </p:cNvSpPr>
          <p:nvPr/>
        </p:nvSpPr>
        <p:spPr>
          <a:xfrm>
            <a:off x="6527416" y="2007299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Constant</a:t>
            </a:r>
            <a:endParaRPr lang="cs-CZ" sz="2800" b="1" dirty="0">
              <a:latin typeface="+mn-lt"/>
            </a:endParaRPr>
          </a:p>
        </p:txBody>
      </p:sp>
      <p:sp>
        <p:nvSpPr>
          <p:cNvPr id="105" name="Nadpis 12">
            <a:extLst>
              <a:ext uri="{FF2B5EF4-FFF2-40B4-BE49-F238E27FC236}">
                <a16:creationId xmlns:a16="http://schemas.microsoft.com/office/drawing/2014/main" id="{795350DE-3FEE-45FB-A884-4B06CAD27C0B}"/>
              </a:ext>
            </a:extLst>
          </p:cNvPr>
          <p:cNvSpPr txBox="1">
            <a:spLocks/>
          </p:cNvSpPr>
          <p:nvPr/>
        </p:nvSpPr>
        <p:spPr>
          <a:xfrm>
            <a:off x="7962081" y="2155162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Structured</a:t>
            </a:r>
            <a:endParaRPr lang="cs-CZ" sz="2800" b="1" dirty="0">
              <a:latin typeface="+mn-lt"/>
            </a:endParaRPr>
          </a:p>
        </p:txBody>
      </p:sp>
      <p:sp>
        <p:nvSpPr>
          <p:cNvPr id="106" name="Nadpis 12">
            <a:extLst>
              <a:ext uri="{FF2B5EF4-FFF2-40B4-BE49-F238E27FC236}">
                <a16:creationId xmlns:a16="http://schemas.microsoft.com/office/drawing/2014/main" id="{23A46588-4719-4F9C-98AB-456051E087A8}"/>
              </a:ext>
            </a:extLst>
          </p:cNvPr>
          <p:cNvSpPr txBox="1">
            <a:spLocks/>
          </p:cNvSpPr>
          <p:nvPr/>
        </p:nvSpPr>
        <p:spPr>
          <a:xfrm>
            <a:off x="1350946" y="2571048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Ha</a:t>
            </a:r>
            <a:r>
              <a:rPr lang="en-GB" sz="2800" b="1" dirty="0">
                <a:latin typeface="+mn-lt"/>
              </a:rPr>
              <a:t>r</a:t>
            </a:r>
            <a:r>
              <a:rPr lang="cs-CZ" sz="2800" b="1" dirty="0" err="1">
                <a:latin typeface="+mn-lt"/>
              </a:rPr>
              <a:t>monious</a:t>
            </a:r>
            <a:endParaRPr lang="cs-CZ" sz="2800" b="1" dirty="0">
              <a:latin typeface="+mn-lt"/>
            </a:endParaRPr>
          </a:p>
        </p:txBody>
      </p:sp>
      <p:sp>
        <p:nvSpPr>
          <p:cNvPr id="107" name="Nadpis 12">
            <a:extLst>
              <a:ext uri="{FF2B5EF4-FFF2-40B4-BE49-F238E27FC236}">
                <a16:creationId xmlns:a16="http://schemas.microsoft.com/office/drawing/2014/main" id="{96353575-4DB1-4135-AB36-99C37D10708B}"/>
              </a:ext>
            </a:extLst>
          </p:cNvPr>
          <p:cNvSpPr txBox="1">
            <a:spLocks/>
          </p:cNvSpPr>
          <p:nvPr/>
        </p:nvSpPr>
        <p:spPr>
          <a:xfrm>
            <a:off x="-251838" y="2747083"/>
            <a:ext cx="3082126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Strong-willed</a:t>
            </a:r>
            <a:endParaRPr lang="cs-CZ" sz="2800" b="1" dirty="0">
              <a:latin typeface="+mn-lt"/>
            </a:endParaRPr>
          </a:p>
        </p:txBody>
      </p:sp>
      <p:sp>
        <p:nvSpPr>
          <p:cNvPr id="108" name="Nadpis 12">
            <a:extLst>
              <a:ext uri="{FF2B5EF4-FFF2-40B4-BE49-F238E27FC236}">
                <a16:creationId xmlns:a16="http://schemas.microsoft.com/office/drawing/2014/main" id="{9C2166AB-C999-4DE8-BD2C-80C2B4441F4C}"/>
              </a:ext>
            </a:extLst>
          </p:cNvPr>
          <p:cNvSpPr txBox="1">
            <a:spLocks/>
          </p:cNvSpPr>
          <p:nvPr/>
        </p:nvSpPr>
        <p:spPr>
          <a:xfrm>
            <a:off x="9243004" y="2546915"/>
            <a:ext cx="3082126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Purposeful</a:t>
            </a:r>
            <a:endParaRPr lang="cs-CZ" sz="2800" b="1" dirty="0">
              <a:latin typeface="+mn-lt"/>
            </a:endParaRPr>
          </a:p>
        </p:txBody>
      </p:sp>
      <p:sp>
        <p:nvSpPr>
          <p:cNvPr id="109" name="Nadpis 12">
            <a:extLst>
              <a:ext uri="{FF2B5EF4-FFF2-40B4-BE49-F238E27FC236}">
                <a16:creationId xmlns:a16="http://schemas.microsoft.com/office/drawing/2014/main" id="{329F3B1B-D97E-4B8A-82E7-B9E5BC163381}"/>
              </a:ext>
            </a:extLst>
          </p:cNvPr>
          <p:cNvSpPr txBox="1">
            <a:spLocks/>
          </p:cNvSpPr>
          <p:nvPr/>
        </p:nvSpPr>
        <p:spPr>
          <a:xfrm>
            <a:off x="4892454" y="2498906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Convincing</a:t>
            </a:r>
            <a:endParaRPr lang="cs-CZ" sz="2800" b="1" dirty="0">
              <a:latin typeface="+mn-lt"/>
            </a:endParaRPr>
          </a:p>
        </p:txBody>
      </p:sp>
      <p:sp>
        <p:nvSpPr>
          <p:cNvPr id="110" name="Nadpis 12">
            <a:extLst>
              <a:ext uri="{FF2B5EF4-FFF2-40B4-BE49-F238E27FC236}">
                <a16:creationId xmlns:a16="http://schemas.microsoft.com/office/drawing/2014/main" id="{1BE23EC8-55D3-48E5-9869-4CC534A98DC4}"/>
              </a:ext>
            </a:extLst>
          </p:cNvPr>
          <p:cNvSpPr txBox="1">
            <a:spLocks/>
          </p:cNvSpPr>
          <p:nvPr/>
        </p:nvSpPr>
        <p:spPr>
          <a:xfrm>
            <a:off x="9974089" y="1995361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Cautious</a:t>
            </a:r>
            <a:endParaRPr lang="cs-CZ" sz="2800" b="1" dirty="0">
              <a:latin typeface="+mn-lt"/>
            </a:endParaRPr>
          </a:p>
        </p:txBody>
      </p:sp>
      <p:sp>
        <p:nvSpPr>
          <p:cNvPr id="111" name="Nadpis 12">
            <a:extLst>
              <a:ext uri="{FF2B5EF4-FFF2-40B4-BE49-F238E27FC236}">
                <a16:creationId xmlns:a16="http://schemas.microsoft.com/office/drawing/2014/main" id="{ED41092A-2522-445A-ACA5-3EAB7897E468}"/>
              </a:ext>
            </a:extLst>
          </p:cNvPr>
          <p:cNvSpPr txBox="1">
            <a:spLocks/>
          </p:cNvSpPr>
          <p:nvPr/>
        </p:nvSpPr>
        <p:spPr>
          <a:xfrm>
            <a:off x="2847601" y="2808533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Calculating</a:t>
            </a:r>
            <a:endParaRPr lang="cs-CZ" sz="2800" b="1" dirty="0">
              <a:latin typeface="+mn-lt"/>
            </a:endParaRPr>
          </a:p>
        </p:txBody>
      </p:sp>
      <p:sp>
        <p:nvSpPr>
          <p:cNvPr id="112" name="Nadpis 12">
            <a:extLst>
              <a:ext uri="{FF2B5EF4-FFF2-40B4-BE49-F238E27FC236}">
                <a16:creationId xmlns:a16="http://schemas.microsoft.com/office/drawing/2014/main" id="{E8031213-38E6-4F1C-8FF8-4BFD646DFAA9}"/>
              </a:ext>
            </a:extLst>
          </p:cNvPr>
          <p:cNvSpPr txBox="1">
            <a:spLocks/>
          </p:cNvSpPr>
          <p:nvPr/>
        </p:nvSpPr>
        <p:spPr>
          <a:xfrm>
            <a:off x="9681174" y="5017201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Amenable</a:t>
            </a:r>
            <a:endParaRPr lang="cs-CZ" sz="2800" b="1" dirty="0">
              <a:latin typeface="+mn-lt"/>
            </a:endParaRPr>
          </a:p>
        </p:txBody>
      </p:sp>
      <p:sp>
        <p:nvSpPr>
          <p:cNvPr id="113" name="Nadpis 12">
            <a:extLst>
              <a:ext uri="{FF2B5EF4-FFF2-40B4-BE49-F238E27FC236}">
                <a16:creationId xmlns:a16="http://schemas.microsoft.com/office/drawing/2014/main" id="{33E01065-80B4-4A13-A6A5-EDDEE6D71337}"/>
              </a:ext>
            </a:extLst>
          </p:cNvPr>
          <p:cNvSpPr txBox="1">
            <a:spLocks/>
          </p:cNvSpPr>
          <p:nvPr/>
        </p:nvSpPr>
        <p:spPr>
          <a:xfrm>
            <a:off x="726389" y="3775547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Persuasive</a:t>
            </a:r>
            <a:endParaRPr lang="cs-CZ" sz="2800" b="1" dirty="0">
              <a:latin typeface="+mn-lt"/>
            </a:endParaRPr>
          </a:p>
        </p:txBody>
      </p:sp>
      <p:sp>
        <p:nvSpPr>
          <p:cNvPr id="114" name="Nadpis 12">
            <a:extLst>
              <a:ext uri="{FF2B5EF4-FFF2-40B4-BE49-F238E27FC236}">
                <a16:creationId xmlns:a16="http://schemas.microsoft.com/office/drawing/2014/main" id="{181921E8-7E1D-4862-B5B0-060FE68E247E}"/>
              </a:ext>
            </a:extLst>
          </p:cNvPr>
          <p:cNvSpPr txBox="1">
            <a:spLocks/>
          </p:cNvSpPr>
          <p:nvPr/>
        </p:nvSpPr>
        <p:spPr>
          <a:xfrm>
            <a:off x="2301353" y="3718286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Patient</a:t>
            </a:r>
            <a:endParaRPr lang="cs-CZ" sz="2800" b="1" dirty="0">
              <a:latin typeface="+mn-lt"/>
            </a:endParaRPr>
          </a:p>
        </p:txBody>
      </p:sp>
      <p:sp>
        <p:nvSpPr>
          <p:cNvPr id="115" name="Nadpis 12">
            <a:extLst>
              <a:ext uri="{FF2B5EF4-FFF2-40B4-BE49-F238E27FC236}">
                <a16:creationId xmlns:a16="http://schemas.microsoft.com/office/drawing/2014/main" id="{C01C2D03-7CE9-4465-8818-DF0C8914F8DA}"/>
              </a:ext>
            </a:extLst>
          </p:cNvPr>
          <p:cNvSpPr txBox="1">
            <a:spLocks/>
          </p:cNvSpPr>
          <p:nvPr/>
        </p:nvSpPr>
        <p:spPr>
          <a:xfrm>
            <a:off x="4173141" y="3761695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Influencing</a:t>
            </a:r>
            <a:endParaRPr lang="cs-CZ" sz="2800" b="1" dirty="0">
              <a:latin typeface="+mn-lt"/>
            </a:endParaRPr>
          </a:p>
        </p:txBody>
      </p:sp>
      <p:sp>
        <p:nvSpPr>
          <p:cNvPr id="116" name="Nadpis 12">
            <a:extLst>
              <a:ext uri="{FF2B5EF4-FFF2-40B4-BE49-F238E27FC236}">
                <a16:creationId xmlns:a16="http://schemas.microsoft.com/office/drawing/2014/main" id="{142BD5E3-3EA3-4858-9298-C6205837FBC6}"/>
              </a:ext>
            </a:extLst>
          </p:cNvPr>
          <p:cNvSpPr txBox="1">
            <a:spLocks/>
          </p:cNvSpPr>
          <p:nvPr/>
        </p:nvSpPr>
        <p:spPr>
          <a:xfrm>
            <a:off x="9200428" y="3302202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Diplomatic</a:t>
            </a:r>
            <a:endParaRPr lang="cs-CZ" sz="2800" b="1" dirty="0">
              <a:latin typeface="+mn-lt"/>
            </a:endParaRPr>
          </a:p>
        </p:txBody>
      </p:sp>
      <p:sp>
        <p:nvSpPr>
          <p:cNvPr id="117" name="Nadpis 12">
            <a:extLst>
              <a:ext uri="{FF2B5EF4-FFF2-40B4-BE49-F238E27FC236}">
                <a16:creationId xmlns:a16="http://schemas.microsoft.com/office/drawing/2014/main" id="{8D0CA02A-D154-4A86-9188-2DDEF20697D8}"/>
              </a:ext>
            </a:extLst>
          </p:cNvPr>
          <p:cNvSpPr txBox="1">
            <a:spLocks/>
          </p:cNvSpPr>
          <p:nvPr/>
        </p:nvSpPr>
        <p:spPr>
          <a:xfrm>
            <a:off x="5813390" y="3446106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Logical</a:t>
            </a:r>
            <a:endParaRPr lang="cs-CZ" sz="2800" b="1" dirty="0">
              <a:latin typeface="+mn-lt"/>
            </a:endParaRPr>
          </a:p>
        </p:txBody>
      </p:sp>
      <p:sp>
        <p:nvSpPr>
          <p:cNvPr id="118" name="Nadpis 12">
            <a:extLst>
              <a:ext uri="{FF2B5EF4-FFF2-40B4-BE49-F238E27FC236}">
                <a16:creationId xmlns:a16="http://schemas.microsoft.com/office/drawing/2014/main" id="{8C514113-8031-40B4-882C-1A05640839AA}"/>
              </a:ext>
            </a:extLst>
          </p:cNvPr>
          <p:cNvSpPr txBox="1">
            <a:spLocks/>
          </p:cNvSpPr>
          <p:nvPr/>
        </p:nvSpPr>
        <p:spPr>
          <a:xfrm>
            <a:off x="7332524" y="3554993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Sociable</a:t>
            </a:r>
            <a:endParaRPr lang="cs-CZ" sz="2800" b="1" dirty="0">
              <a:latin typeface="+mn-lt"/>
            </a:endParaRPr>
          </a:p>
        </p:txBody>
      </p:sp>
      <p:sp>
        <p:nvSpPr>
          <p:cNvPr id="119" name="Nadpis 12">
            <a:extLst>
              <a:ext uri="{FF2B5EF4-FFF2-40B4-BE49-F238E27FC236}">
                <a16:creationId xmlns:a16="http://schemas.microsoft.com/office/drawing/2014/main" id="{EEEBF669-C610-4EDC-8F28-7EEB9D9F66DA}"/>
              </a:ext>
            </a:extLst>
          </p:cNvPr>
          <p:cNvSpPr txBox="1">
            <a:spLocks/>
          </p:cNvSpPr>
          <p:nvPr/>
        </p:nvSpPr>
        <p:spPr>
          <a:xfrm>
            <a:off x="-101728" y="4389295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Outgoing</a:t>
            </a:r>
            <a:endParaRPr lang="cs-CZ" sz="2800" b="1" dirty="0">
              <a:latin typeface="+mn-lt"/>
            </a:endParaRPr>
          </a:p>
        </p:txBody>
      </p:sp>
      <p:sp>
        <p:nvSpPr>
          <p:cNvPr id="120" name="Nadpis 12">
            <a:extLst>
              <a:ext uri="{FF2B5EF4-FFF2-40B4-BE49-F238E27FC236}">
                <a16:creationId xmlns:a16="http://schemas.microsoft.com/office/drawing/2014/main" id="{FF8C00D3-427E-447B-9DCC-CCC431565010}"/>
              </a:ext>
            </a:extLst>
          </p:cNvPr>
          <p:cNvSpPr txBox="1">
            <a:spLocks/>
          </p:cNvSpPr>
          <p:nvPr/>
        </p:nvSpPr>
        <p:spPr>
          <a:xfrm>
            <a:off x="6234639" y="2541607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Courageous</a:t>
            </a:r>
            <a:endParaRPr lang="cs-CZ" sz="2800" b="1" dirty="0">
              <a:latin typeface="+mn-lt"/>
            </a:endParaRPr>
          </a:p>
        </p:txBody>
      </p:sp>
      <p:sp>
        <p:nvSpPr>
          <p:cNvPr id="121" name="Nadpis 12">
            <a:extLst>
              <a:ext uri="{FF2B5EF4-FFF2-40B4-BE49-F238E27FC236}">
                <a16:creationId xmlns:a16="http://schemas.microsoft.com/office/drawing/2014/main" id="{07A2A48E-44FD-4D11-A84A-1BA0D957A6A8}"/>
              </a:ext>
            </a:extLst>
          </p:cNvPr>
          <p:cNvSpPr txBox="1">
            <a:spLocks/>
          </p:cNvSpPr>
          <p:nvPr/>
        </p:nvSpPr>
        <p:spPr>
          <a:xfrm>
            <a:off x="3385120" y="4937569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Co-</a:t>
            </a:r>
            <a:r>
              <a:rPr lang="cs-CZ" sz="2800" b="1" dirty="0" err="1">
                <a:latin typeface="+mn-lt"/>
              </a:rPr>
              <a:t>operative</a:t>
            </a:r>
            <a:endParaRPr lang="cs-CZ" sz="2800" b="1" dirty="0">
              <a:latin typeface="+mn-lt"/>
            </a:endParaRPr>
          </a:p>
        </p:txBody>
      </p:sp>
      <p:sp>
        <p:nvSpPr>
          <p:cNvPr id="122" name="Nadpis 12">
            <a:extLst>
              <a:ext uri="{FF2B5EF4-FFF2-40B4-BE49-F238E27FC236}">
                <a16:creationId xmlns:a16="http://schemas.microsoft.com/office/drawing/2014/main" id="{0CBA2DAF-53D8-4A2A-AC68-4DD8322B7444}"/>
              </a:ext>
            </a:extLst>
          </p:cNvPr>
          <p:cNvSpPr txBox="1">
            <a:spLocks/>
          </p:cNvSpPr>
          <p:nvPr/>
        </p:nvSpPr>
        <p:spPr>
          <a:xfrm>
            <a:off x="9390438" y="3822743"/>
            <a:ext cx="3082126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Forceful</a:t>
            </a:r>
            <a:endParaRPr lang="cs-CZ" sz="2800" b="1" dirty="0">
              <a:latin typeface="+mn-lt"/>
            </a:endParaRPr>
          </a:p>
        </p:txBody>
      </p:sp>
      <p:sp>
        <p:nvSpPr>
          <p:cNvPr id="123" name="Nadpis 12">
            <a:extLst>
              <a:ext uri="{FF2B5EF4-FFF2-40B4-BE49-F238E27FC236}">
                <a16:creationId xmlns:a16="http://schemas.microsoft.com/office/drawing/2014/main" id="{3D51C3BB-D2EC-41A0-8E9C-924AA68BDDC8}"/>
              </a:ext>
            </a:extLst>
          </p:cNvPr>
          <p:cNvSpPr txBox="1">
            <a:spLocks/>
          </p:cNvSpPr>
          <p:nvPr/>
        </p:nvSpPr>
        <p:spPr>
          <a:xfrm>
            <a:off x="1938093" y="4000521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Conventional</a:t>
            </a:r>
            <a:endParaRPr lang="cs-CZ" sz="2800" b="1" dirty="0">
              <a:latin typeface="+mn-lt"/>
            </a:endParaRPr>
          </a:p>
        </p:txBody>
      </p:sp>
      <p:sp>
        <p:nvSpPr>
          <p:cNvPr id="124" name="Nadpis 12">
            <a:extLst>
              <a:ext uri="{FF2B5EF4-FFF2-40B4-BE49-F238E27FC236}">
                <a16:creationId xmlns:a16="http://schemas.microsoft.com/office/drawing/2014/main" id="{5C73386D-FE84-4E40-A5E1-29A99188405F}"/>
              </a:ext>
            </a:extLst>
          </p:cNvPr>
          <p:cNvSpPr txBox="1">
            <a:spLocks/>
          </p:cNvSpPr>
          <p:nvPr/>
        </p:nvSpPr>
        <p:spPr>
          <a:xfrm>
            <a:off x="6266783" y="4342782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Optimistic</a:t>
            </a:r>
            <a:endParaRPr lang="cs-CZ" sz="2800" b="1" dirty="0">
              <a:latin typeface="+mn-lt"/>
            </a:endParaRPr>
          </a:p>
        </p:txBody>
      </p:sp>
      <p:sp>
        <p:nvSpPr>
          <p:cNvPr id="125" name="Nadpis 12">
            <a:extLst>
              <a:ext uri="{FF2B5EF4-FFF2-40B4-BE49-F238E27FC236}">
                <a16:creationId xmlns:a16="http://schemas.microsoft.com/office/drawing/2014/main" id="{9C5F8079-062C-4810-98D9-90309FF71E9D}"/>
              </a:ext>
            </a:extLst>
          </p:cNvPr>
          <p:cNvSpPr txBox="1">
            <a:spLocks/>
          </p:cNvSpPr>
          <p:nvPr/>
        </p:nvSpPr>
        <p:spPr>
          <a:xfrm>
            <a:off x="8048256" y="3035011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Mobile</a:t>
            </a:r>
          </a:p>
        </p:txBody>
      </p:sp>
      <p:sp>
        <p:nvSpPr>
          <p:cNvPr id="126" name="Nadpis 12">
            <a:extLst>
              <a:ext uri="{FF2B5EF4-FFF2-40B4-BE49-F238E27FC236}">
                <a16:creationId xmlns:a16="http://schemas.microsoft.com/office/drawing/2014/main" id="{9CB8AC42-941B-4E7A-A381-167E076100BA}"/>
              </a:ext>
            </a:extLst>
          </p:cNvPr>
          <p:cNvSpPr txBox="1">
            <a:spLocks/>
          </p:cNvSpPr>
          <p:nvPr/>
        </p:nvSpPr>
        <p:spPr>
          <a:xfrm>
            <a:off x="1460621" y="4993722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Friendly</a:t>
            </a:r>
            <a:endParaRPr lang="cs-CZ" sz="2800" b="1" dirty="0">
              <a:latin typeface="+mn-lt"/>
            </a:endParaRPr>
          </a:p>
        </p:txBody>
      </p:sp>
      <p:sp>
        <p:nvSpPr>
          <p:cNvPr id="127" name="Nadpis 12">
            <a:extLst>
              <a:ext uri="{FF2B5EF4-FFF2-40B4-BE49-F238E27FC236}">
                <a16:creationId xmlns:a16="http://schemas.microsoft.com/office/drawing/2014/main" id="{D7FBA93F-0328-45FE-AD8B-C8599E141B76}"/>
              </a:ext>
            </a:extLst>
          </p:cNvPr>
          <p:cNvSpPr txBox="1">
            <a:spLocks/>
          </p:cNvSpPr>
          <p:nvPr/>
        </p:nvSpPr>
        <p:spPr>
          <a:xfrm>
            <a:off x="5092977" y="5062055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Stable</a:t>
            </a:r>
            <a:endParaRPr lang="cs-CZ" sz="2800" b="1" dirty="0">
              <a:latin typeface="+mn-lt"/>
            </a:endParaRPr>
          </a:p>
        </p:txBody>
      </p:sp>
      <p:sp>
        <p:nvSpPr>
          <p:cNvPr id="128" name="Nadpis 12">
            <a:extLst>
              <a:ext uri="{FF2B5EF4-FFF2-40B4-BE49-F238E27FC236}">
                <a16:creationId xmlns:a16="http://schemas.microsoft.com/office/drawing/2014/main" id="{AC30D6BD-645D-4AF4-8EAF-BA46090101A2}"/>
              </a:ext>
            </a:extLst>
          </p:cNvPr>
          <p:cNvSpPr txBox="1">
            <a:spLocks/>
          </p:cNvSpPr>
          <p:nvPr/>
        </p:nvSpPr>
        <p:spPr>
          <a:xfrm>
            <a:off x="8123390" y="3878789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Consistent</a:t>
            </a:r>
            <a:endParaRPr lang="cs-CZ" sz="2800" b="1" dirty="0">
              <a:latin typeface="+mn-lt"/>
            </a:endParaRPr>
          </a:p>
        </p:txBody>
      </p:sp>
      <p:sp>
        <p:nvSpPr>
          <p:cNvPr id="129" name="Nadpis 12">
            <a:extLst>
              <a:ext uri="{FF2B5EF4-FFF2-40B4-BE49-F238E27FC236}">
                <a16:creationId xmlns:a16="http://schemas.microsoft.com/office/drawing/2014/main" id="{5EA94BE2-F886-4416-9EF5-7F18974ACD3F}"/>
              </a:ext>
            </a:extLst>
          </p:cNvPr>
          <p:cNvSpPr txBox="1">
            <a:spLocks/>
          </p:cNvSpPr>
          <p:nvPr/>
        </p:nvSpPr>
        <p:spPr>
          <a:xfrm>
            <a:off x="6042194" y="4566240"/>
            <a:ext cx="3082126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Decisive</a:t>
            </a:r>
            <a:endParaRPr lang="cs-CZ" sz="2800" b="1" dirty="0">
              <a:latin typeface="+mn-lt"/>
            </a:endParaRPr>
          </a:p>
        </p:txBody>
      </p:sp>
      <p:sp>
        <p:nvSpPr>
          <p:cNvPr id="130" name="Nadpis 12">
            <a:extLst>
              <a:ext uri="{FF2B5EF4-FFF2-40B4-BE49-F238E27FC236}">
                <a16:creationId xmlns:a16="http://schemas.microsoft.com/office/drawing/2014/main" id="{DBC50A6B-DFE5-4FC7-AF6D-78FAC5C9284A}"/>
              </a:ext>
            </a:extLst>
          </p:cNvPr>
          <p:cNvSpPr txBox="1">
            <a:spLocks/>
          </p:cNvSpPr>
          <p:nvPr/>
        </p:nvSpPr>
        <p:spPr>
          <a:xfrm>
            <a:off x="8079737" y="4663625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Correct</a:t>
            </a:r>
            <a:endParaRPr lang="cs-CZ" sz="2800" b="1" dirty="0">
              <a:latin typeface="+mn-lt"/>
            </a:endParaRPr>
          </a:p>
        </p:txBody>
      </p:sp>
      <p:sp>
        <p:nvSpPr>
          <p:cNvPr id="131" name="Nadpis 12">
            <a:extLst>
              <a:ext uri="{FF2B5EF4-FFF2-40B4-BE49-F238E27FC236}">
                <a16:creationId xmlns:a16="http://schemas.microsoft.com/office/drawing/2014/main" id="{D133CE1D-6565-454F-AEF6-AD550FFB3F8B}"/>
              </a:ext>
            </a:extLst>
          </p:cNvPr>
          <p:cNvSpPr txBox="1">
            <a:spLocks/>
          </p:cNvSpPr>
          <p:nvPr/>
        </p:nvSpPr>
        <p:spPr>
          <a:xfrm>
            <a:off x="-92293" y="5022764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Loyal</a:t>
            </a:r>
            <a:endParaRPr lang="cs-CZ" sz="2800" b="1" dirty="0">
              <a:latin typeface="+mn-lt"/>
            </a:endParaRPr>
          </a:p>
        </p:txBody>
      </p:sp>
      <p:sp>
        <p:nvSpPr>
          <p:cNvPr id="132" name="Nadpis 12">
            <a:extLst>
              <a:ext uri="{FF2B5EF4-FFF2-40B4-BE49-F238E27FC236}">
                <a16:creationId xmlns:a16="http://schemas.microsoft.com/office/drawing/2014/main" id="{6F3410FD-610B-4457-8A84-A5573E864D51}"/>
              </a:ext>
            </a:extLst>
          </p:cNvPr>
          <p:cNvSpPr txBox="1">
            <a:spLocks/>
          </p:cNvSpPr>
          <p:nvPr/>
        </p:nvSpPr>
        <p:spPr>
          <a:xfrm>
            <a:off x="838816" y="5566908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Calm</a:t>
            </a:r>
            <a:endParaRPr lang="cs-CZ" sz="2800" b="1" dirty="0">
              <a:latin typeface="+mn-lt"/>
            </a:endParaRPr>
          </a:p>
        </p:txBody>
      </p:sp>
      <p:sp>
        <p:nvSpPr>
          <p:cNvPr id="133" name="Nadpis 12">
            <a:extLst>
              <a:ext uri="{FF2B5EF4-FFF2-40B4-BE49-F238E27FC236}">
                <a16:creationId xmlns:a16="http://schemas.microsoft.com/office/drawing/2014/main" id="{C21EC983-9199-468A-82AA-55AFDF144C37}"/>
              </a:ext>
            </a:extLst>
          </p:cNvPr>
          <p:cNvSpPr txBox="1">
            <a:spLocks/>
          </p:cNvSpPr>
          <p:nvPr/>
        </p:nvSpPr>
        <p:spPr>
          <a:xfrm>
            <a:off x="1824122" y="5241848"/>
            <a:ext cx="3082126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Daring</a:t>
            </a:r>
            <a:endParaRPr lang="cs-CZ" sz="2800" b="1" dirty="0">
              <a:latin typeface="+mn-lt"/>
            </a:endParaRPr>
          </a:p>
        </p:txBody>
      </p:sp>
      <p:sp>
        <p:nvSpPr>
          <p:cNvPr id="134" name="Nadpis 12">
            <a:extLst>
              <a:ext uri="{FF2B5EF4-FFF2-40B4-BE49-F238E27FC236}">
                <a16:creationId xmlns:a16="http://schemas.microsoft.com/office/drawing/2014/main" id="{500D35B2-AEB4-4E50-887A-D01237139A6C}"/>
              </a:ext>
            </a:extLst>
          </p:cNvPr>
          <p:cNvSpPr txBox="1">
            <a:spLocks/>
          </p:cNvSpPr>
          <p:nvPr/>
        </p:nvSpPr>
        <p:spPr>
          <a:xfrm>
            <a:off x="4011810" y="3991165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Analytical</a:t>
            </a:r>
            <a:endParaRPr lang="cs-CZ" sz="2800" b="1" dirty="0">
              <a:latin typeface="+mn-lt"/>
            </a:endParaRPr>
          </a:p>
        </p:txBody>
      </p:sp>
      <p:sp>
        <p:nvSpPr>
          <p:cNvPr id="135" name="Nadpis 12">
            <a:extLst>
              <a:ext uri="{FF2B5EF4-FFF2-40B4-BE49-F238E27FC236}">
                <a16:creationId xmlns:a16="http://schemas.microsoft.com/office/drawing/2014/main" id="{082E395D-B1F9-446D-B6E1-4BD4142E4163}"/>
              </a:ext>
            </a:extLst>
          </p:cNvPr>
          <p:cNvSpPr txBox="1">
            <a:spLocks/>
          </p:cNvSpPr>
          <p:nvPr/>
        </p:nvSpPr>
        <p:spPr>
          <a:xfrm>
            <a:off x="3839604" y="5621241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Engaging</a:t>
            </a:r>
            <a:endParaRPr lang="cs-CZ" sz="2800" b="1" dirty="0">
              <a:latin typeface="+mn-lt"/>
            </a:endParaRPr>
          </a:p>
        </p:txBody>
      </p:sp>
      <p:sp>
        <p:nvSpPr>
          <p:cNvPr id="136" name="Nadpis 12">
            <a:extLst>
              <a:ext uri="{FF2B5EF4-FFF2-40B4-BE49-F238E27FC236}">
                <a16:creationId xmlns:a16="http://schemas.microsoft.com/office/drawing/2014/main" id="{C8E1BFBD-1639-4353-80E2-924C25E0933F}"/>
              </a:ext>
            </a:extLst>
          </p:cNvPr>
          <p:cNvSpPr txBox="1">
            <a:spLocks/>
          </p:cNvSpPr>
          <p:nvPr/>
        </p:nvSpPr>
        <p:spPr>
          <a:xfrm>
            <a:off x="7172898" y="5284186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Exact</a:t>
            </a:r>
            <a:endParaRPr lang="cs-CZ" sz="2800" b="1" dirty="0">
              <a:latin typeface="+mn-lt"/>
            </a:endParaRPr>
          </a:p>
        </p:txBody>
      </p:sp>
      <p:sp>
        <p:nvSpPr>
          <p:cNvPr id="137" name="Nadpis 12">
            <a:extLst>
              <a:ext uri="{FF2B5EF4-FFF2-40B4-BE49-F238E27FC236}">
                <a16:creationId xmlns:a16="http://schemas.microsoft.com/office/drawing/2014/main" id="{FBB243C0-BFDF-4ED6-A624-E19AEBF42794}"/>
              </a:ext>
            </a:extLst>
          </p:cNvPr>
          <p:cNvSpPr txBox="1">
            <a:spLocks/>
          </p:cNvSpPr>
          <p:nvPr/>
        </p:nvSpPr>
        <p:spPr>
          <a:xfrm>
            <a:off x="5579518" y="5795030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Impulsive</a:t>
            </a:r>
            <a:endParaRPr lang="cs-CZ" sz="2800" b="1" dirty="0">
              <a:latin typeface="+mn-lt"/>
            </a:endParaRPr>
          </a:p>
        </p:txBody>
      </p:sp>
      <p:sp>
        <p:nvSpPr>
          <p:cNvPr id="138" name="Nadpis 12">
            <a:extLst>
              <a:ext uri="{FF2B5EF4-FFF2-40B4-BE49-F238E27FC236}">
                <a16:creationId xmlns:a16="http://schemas.microsoft.com/office/drawing/2014/main" id="{2C955616-F87A-4FFD-BB95-88556F531FB9}"/>
              </a:ext>
            </a:extLst>
          </p:cNvPr>
          <p:cNvSpPr txBox="1">
            <a:spLocks/>
          </p:cNvSpPr>
          <p:nvPr/>
        </p:nvSpPr>
        <p:spPr>
          <a:xfrm>
            <a:off x="1091015" y="-405753"/>
            <a:ext cx="3082126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Realistic</a:t>
            </a:r>
            <a:endParaRPr lang="cs-CZ" sz="2800" b="1" dirty="0">
              <a:latin typeface="+mn-lt"/>
            </a:endParaRPr>
          </a:p>
        </p:txBody>
      </p:sp>
      <p:sp>
        <p:nvSpPr>
          <p:cNvPr id="139" name="Nadpis 12">
            <a:extLst>
              <a:ext uri="{FF2B5EF4-FFF2-40B4-BE49-F238E27FC236}">
                <a16:creationId xmlns:a16="http://schemas.microsoft.com/office/drawing/2014/main" id="{37D04916-C170-4EB7-8588-5ADA8015F3CA}"/>
              </a:ext>
            </a:extLst>
          </p:cNvPr>
          <p:cNvSpPr txBox="1">
            <a:spLocks/>
          </p:cNvSpPr>
          <p:nvPr/>
        </p:nvSpPr>
        <p:spPr>
          <a:xfrm>
            <a:off x="4612345" y="2810469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Formal</a:t>
            </a:r>
            <a:endParaRPr lang="cs-CZ" sz="2800" b="1" dirty="0">
              <a:latin typeface="+mn-lt"/>
            </a:endParaRPr>
          </a:p>
        </p:txBody>
      </p:sp>
      <p:sp>
        <p:nvSpPr>
          <p:cNvPr id="140" name="Nadpis 12">
            <a:extLst>
              <a:ext uri="{FF2B5EF4-FFF2-40B4-BE49-F238E27FC236}">
                <a16:creationId xmlns:a16="http://schemas.microsoft.com/office/drawing/2014/main" id="{4F04A77F-5AC1-4A66-BC3B-EEB959B16456}"/>
              </a:ext>
            </a:extLst>
          </p:cNvPr>
          <p:cNvSpPr txBox="1">
            <a:spLocks/>
          </p:cNvSpPr>
          <p:nvPr/>
        </p:nvSpPr>
        <p:spPr>
          <a:xfrm>
            <a:off x="5596240" y="-403901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latin typeface="+mn-lt"/>
              </a:rPr>
              <a:t>Precise</a:t>
            </a:r>
            <a:endParaRPr lang="cs-CZ" sz="2800" b="1" dirty="0">
              <a:latin typeface="+mn-lt"/>
            </a:endParaRPr>
          </a:p>
        </p:txBody>
      </p:sp>
      <p:sp>
        <p:nvSpPr>
          <p:cNvPr id="141" name="Nadpis 12">
            <a:extLst>
              <a:ext uri="{FF2B5EF4-FFF2-40B4-BE49-F238E27FC236}">
                <a16:creationId xmlns:a16="http://schemas.microsoft.com/office/drawing/2014/main" id="{6FD31F46-BF9F-4F34-A568-DEDBD77575A8}"/>
              </a:ext>
            </a:extLst>
          </p:cNvPr>
          <p:cNvSpPr txBox="1">
            <a:spLocks/>
          </p:cNvSpPr>
          <p:nvPr/>
        </p:nvSpPr>
        <p:spPr>
          <a:xfrm>
            <a:off x="3421062" y="-26808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Re</a:t>
            </a:r>
            <a:r>
              <a:rPr lang="en-GB" sz="2800" b="1" dirty="0">
                <a:latin typeface="+mn-lt"/>
              </a:rPr>
              <a:t>laxed</a:t>
            </a:r>
            <a:endParaRPr lang="cs-CZ" sz="2800" b="1" dirty="0">
              <a:latin typeface="+mn-lt"/>
            </a:endParaRPr>
          </a:p>
        </p:txBody>
      </p:sp>
      <p:sp>
        <p:nvSpPr>
          <p:cNvPr id="142" name="Nadpis 12">
            <a:extLst>
              <a:ext uri="{FF2B5EF4-FFF2-40B4-BE49-F238E27FC236}">
                <a16:creationId xmlns:a16="http://schemas.microsoft.com/office/drawing/2014/main" id="{9B24C10E-4744-4DDC-BBD2-5F47D11090F4}"/>
              </a:ext>
            </a:extLst>
          </p:cNvPr>
          <p:cNvSpPr txBox="1">
            <a:spLocks/>
          </p:cNvSpPr>
          <p:nvPr/>
        </p:nvSpPr>
        <p:spPr>
          <a:xfrm>
            <a:off x="8824410" y="5566908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en-GB" sz="2800" b="1" dirty="0">
                <a:latin typeface="+mn-lt"/>
              </a:rPr>
              <a:t>Dynamic</a:t>
            </a:r>
            <a:endParaRPr lang="cs-CZ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0823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Obrázek 59">
            <a:extLst>
              <a:ext uri="{FF2B5EF4-FFF2-40B4-BE49-F238E27FC236}">
                <a16:creationId xmlns:a16="http://schemas.microsoft.com/office/drawing/2014/main" id="{515FDD43-DDF7-4908-AE4A-4EF6FF3B7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39" y="201251"/>
            <a:ext cx="779108" cy="809409"/>
          </a:xfrm>
          <a:prstGeom prst="rect">
            <a:avLst/>
          </a:prstGeom>
        </p:spPr>
      </p:pic>
      <p:sp>
        <p:nvSpPr>
          <p:cNvPr id="79" name="Nadpis 12">
            <a:extLst>
              <a:ext uri="{FF2B5EF4-FFF2-40B4-BE49-F238E27FC236}">
                <a16:creationId xmlns:a16="http://schemas.microsoft.com/office/drawing/2014/main" id="{17B38E7F-FEE3-4270-B1B2-499A7EA069EB}"/>
              </a:ext>
            </a:extLst>
          </p:cNvPr>
          <p:cNvSpPr txBox="1">
            <a:spLocks/>
          </p:cNvSpPr>
          <p:nvPr/>
        </p:nvSpPr>
        <p:spPr>
          <a:xfrm>
            <a:off x="181107" y="145991"/>
            <a:ext cx="1710556" cy="5626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err="1">
                <a:highlight>
                  <a:srgbClr val="FFFF00"/>
                </a:highlight>
                <a:latin typeface="+mn-lt"/>
              </a:rPr>
              <a:t>Cheerful</a:t>
            </a:r>
            <a:endParaRPr lang="cs-CZ" sz="2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84" name="Nadpis 12">
            <a:extLst>
              <a:ext uri="{FF2B5EF4-FFF2-40B4-BE49-F238E27FC236}">
                <a16:creationId xmlns:a16="http://schemas.microsoft.com/office/drawing/2014/main" id="{0B4E8716-DA79-47ED-83A1-6E590A558C79}"/>
              </a:ext>
            </a:extLst>
          </p:cNvPr>
          <p:cNvSpPr txBox="1">
            <a:spLocks/>
          </p:cNvSpPr>
          <p:nvPr/>
        </p:nvSpPr>
        <p:spPr>
          <a:xfrm>
            <a:off x="1542785" y="735750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00"/>
                </a:highlight>
                <a:latin typeface="+mn-lt"/>
              </a:rPr>
              <a:t>Reflective</a:t>
            </a:r>
            <a:endParaRPr lang="cs-CZ" sz="28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85" name="Nadpis 12">
            <a:extLst>
              <a:ext uri="{FF2B5EF4-FFF2-40B4-BE49-F238E27FC236}">
                <a16:creationId xmlns:a16="http://schemas.microsoft.com/office/drawing/2014/main" id="{4AAD0D86-D88D-4480-A72A-34292B052D84}"/>
              </a:ext>
            </a:extLst>
          </p:cNvPr>
          <p:cNvSpPr txBox="1">
            <a:spLocks/>
          </p:cNvSpPr>
          <p:nvPr/>
        </p:nvSpPr>
        <p:spPr>
          <a:xfrm>
            <a:off x="3181252" y="1392908"/>
            <a:ext cx="1452054" cy="6274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Concise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86" name="Nadpis 12">
            <a:extLst>
              <a:ext uri="{FF2B5EF4-FFF2-40B4-BE49-F238E27FC236}">
                <a16:creationId xmlns:a16="http://schemas.microsoft.com/office/drawing/2014/main" id="{E38D0592-1037-4033-80AF-8CEB7C2AC133}"/>
              </a:ext>
            </a:extLst>
          </p:cNvPr>
          <p:cNvSpPr txBox="1">
            <a:spLocks/>
          </p:cNvSpPr>
          <p:nvPr/>
        </p:nvSpPr>
        <p:spPr>
          <a:xfrm>
            <a:off x="3249154" y="151437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Assertive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87" name="Nadpis 12">
            <a:extLst>
              <a:ext uri="{FF2B5EF4-FFF2-40B4-BE49-F238E27FC236}">
                <a16:creationId xmlns:a16="http://schemas.microsoft.com/office/drawing/2014/main" id="{7E62F98D-3C15-410E-A5FF-06E905568977}"/>
              </a:ext>
            </a:extLst>
          </p:cNvPr>
          <p:cNvSpPr txBox="1">
            <a:spLocks/>
          </p:cNvSpPr>
          <p:nvPr/>
        </p:nvSpPr>
        <p:spPr>
          <a:xfrm>
            <a:off x="4596554" y="712060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Challenging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88" name="Nadpis 12">
            <a:extLst>
              <a:ext uri="{FF2B5EF4-FFF2-40B4-BE49-F238E27FC236}">
                <a16:creationId xmlns:a16="http://schemas.microsoft.com/office/drawing/2014/main" id="{BEF4BA3B-C454-4A69-AAA1-5397359B8E14}"/>
              </a:ext>
            </a:extLst>
          </p:cNvPr>
          <p:cNvSpPr txBox="1">
            <a:spLocks/>
          </p:cNvSpPr>
          <p:nvPr/>
        </p:nvSpPr>
        <p:spPr>
          <a:xfrm>
            <a:off x="5019966" y="499775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00"/>
                </a:highlight>
                <a:latin typeface="+mn-lt"/>
              </a:rPr>
              <a:t>Caring</a:t>
            </a:r>
            <a:endParaRPr lang="cs-CZ" sz="28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89" name="Nadpis 12">
            <a:extLst>
              <a:ext uri="{FF2B5EF4-FFF2-40B4-BE49-F238E27FC236}">
                <a16:creationId xmlns:a16="http://schemas.microsoft.com/office/drawing/2014/main" id="{7195C758-126F-4D0B-9EE1-DE7243F7A8F7}"/>
              </a:ext>
            </a:extLst>
          </p:cNvPr>
          <p:cNvSpPr txBox="1">
            <a:spLocks/>
          </p:cNvSpPr>
          <p:nvPr/>
        </p:nvSpPr>
        <p:spPr>
          <a:xfrm>
            <a:off x="6727751" y="789598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FF00"/>
                </a:highlight>
                <a:latin typeface="+mn-lt"/>
              </a:rPr>
              <a:t>Enthusiastic</a:t>
            </a:r>
            <a:endParaRPr lang="cs-CZ" sz="2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90" name="Nadpis 12">
            <a:extLst>
              <a:ext uri="{FF2B5EF4-FFF2-40B4-BE49-F238E27FC236}">
                <a16:creationId xmlns:a16="http://schemas.microsoft.com/office/drawing/2014/main" id="{76BB54A9-DF7F-434B-8733-B7C78B10B955}"/>
              </a:ext>
            </a:extLst>
          </p:cNvPr>
          <p:cNvSpPr txBox="1">
            <a:spLocks/>
          </p:cNvSpPr>
          <p:nvPr/>
        </p:nvSpPr>
        <p:spPr>
          <a:xfrm>
            <a:off x="7424075" y="-195902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Determined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91" name="Nadpis 12">
            <a:extLst>
              <a:ext uri="{FF2B5EF4-FFF2-40B4-BE49-F238E27FC236}">
                <a16:creationId xmlns:a16="http://schemas.microsoft.com/office/drawing/2014/main" id="{475B439C-E894-4CD4-8CC2-BCDD4B54C81A}"/>
              </a:ext>
            </a:extLst>
          </p:cNvPr>
          <p:cNvSpPr txBox="1">
            <a:spLocks/>
          </p:cNvSpPr>
          <p:nvPr/>
        </p:nvSpPr>
        <p:spPr>
          <a:xfrm>
            <a:off x="5282098" y="1332547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Firm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92" name="Nadpis 12">
            <a:extLst>
              <a:ext uri="{FF2B5EF4-FFF2-40B4-BE49-F238E27FC236}">
                <a16:creationId xmlns:a16="http://schemas.microsoft.com/office/drawing/2014/main" id="{364FD7A2-8665-4551-8794-30E114A69700}"/>
              </a:ext>
            </a:extLst>
          </p:cNvPr>
          <p:cNvSpPr txBox="1">
            <a:spLocks/>
          </p:cNvSpPr>
          <p:nvPr/>
        </p:nvSpPr>
        <p:spPr>
          <a:xfrm>
            <a:off x="8098383" y="1447216"/>
            <a:ext cx="1452054" cy="6274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Factual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93" name="Nadpis 12">
            <a:extLst>
              <a:ext uri="{FF2B5EF4-FFF2-40B4-BE49-F238E27FC236}">
                <a16:creationId xmlns:a16="http://schemas.microsoft.com/office/drawing/2014/main" id="{5F42B3CF-A720-41B7-B75B-D63CEF2A10B5}"/>
              </a:ext>
            </a:extLst>
          </p:cNvPr>
          <p:cNvSpPr txBox="1">
            <a:spLocks/>
          </p:cNvSpPr>
          <p:nvPr/>
        </p:nvSpPr>
        <p:spPr>
          <a:xfrm>
            <a:off x="9118331" y="577058"/>
            <a:ext cx="3082126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Well</a:t>
            </a:r>
            <a:r>
              <a:rPr lang="cs-CZ" sz="2800" b="1" dirty="0">
                <a:highlight>
                  <a:srgbClr val="FF0000"/>
                </a:highlight>
                <a:latin typeface="+mn-lt"/>
              </a:rPr>
              <a:t> -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argued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94" name="Nadpis 12">
            <a:extLst>
              <a:ext uri="{FF2B5EF4-FFF2-40B4-BE49-F238E27FC236}">
                <a16:creationId xmlns:a16="http://schemas.microsoft.com/office/drawing/2014/main" id="{7BA5B92A-639F-458D-944E-C0A123B2CAF2}"/>
              </a:ext>
            </a:extLst>
          </p:cNvPr>
          <p:cNvSpPr txBox="1">
            <a:spLocks/>
          </p:cNvSpPr>
          <p:nvPr/>
        </p:nvSpPr>
        <p:spPr>
          <a:xfrm>
            <a:off x="9822545" y="1690360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00"/>
                </a:highlight>
                <a:latin typeface="+mn-lt"/>
              </a:rPr>
              <a:t>Reliable</a:t>
            </a:r>
            <a:endParaRPr lang="cs-CZ" sz="28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95" name="Nadpis 12">
            <a:extLst>
              <a:ext uri="{FF2B5EF4-FFF2-40B4-BE49-F238E27FC236}">
                <a16:creationId xmlns:a16="http://schemas.microsoft.com/office/drawing/2014/main" id="{EEC60B96-0BB7-4988-8316-058857418731}"/>
              </a:ext>
            </a:extLst>
          </p:cNvPr>
          <p:cNvSpPr txBox="1">
            <a:spLocks/>
          </p:cNvSpPr>
          <p:nvPr/>
        </p:nvSpPr>
        <p:spPr>
          <a:xfrm>
            <a:off x="202946" y="1339031"/>
            <a:ext cx="2946480" cy="11013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00"/>
                </a:highlight>
                <a:latin typeface="+mn-lt"/>
              </a:rPr>
              <a:t>Accomodating</a:t>
            </a:r>
            <a:endParaRPr lang="cs-CZ" sz="28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96" name="Nadpis 12">
            <a:extLst>
              <a:ext uri="{FF2B5EF4-FFF2-40B4-BE49-F238E27FC236}">
                <a16:creationId xmlns:a16="http://schemas.microsoft.com/office/drawing/2014/main" id="{24305FDA-237B-4341-81BE-18815D9E2D92}"/>
              </a:ext>
            </a:extLst>
          </p:cNvPr>
          <p:cNvSpPr txBox="1">
            <a:spLocks/>
          </p:cNvSpPr>
          <p:nvPr/>
        </p:nvSpPr>
        <p:spPr>
          <a:xfrm>
            <a:off x="2636495" y="1540521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Objective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97" name="Nadpis 12">
            <a:extLst>
              <a:ext uri="{FF2B5EF4-FFF2-40B4-BE49-F238E27FC236}">
                <a16:creationId xmlns:a16="http://schemas.microsoft.com/office/drawing/2014/main" id="{1A398AC0-F28D-4BF9-B5CD-0620B71E1D78}"/>
              </a:ext>
            </a:extLst>
          </p:cNvPr>
          <p:cNvSpPr txBox="1">
            <a:spLocks/>
          </p:cNvSpPr>
          <p:nvPr/>
        </p:nvSpPr>
        <p:spPr>
          <a:xfrm>
            <a:off x="4137037" y="1918835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FF00"/>
                </a:highlight>
                <a:latin typeface="+mn-lt"/>
              </a:rPr>
              <a:t>Active</a:t>
            </a:r>
            <a:endParaRPr lang="cs-CZ" sz="2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98" name="Nadpis 12">
            <a:extLst>
              <a:ext uri="{FF2B5EF4-FFF2-40B4-BE49-F238E27FC236}">
                <a16:creationId xmlns:a16="http://schemas.microsoft.com/office/drawing/2014/main" id="{DC424C0F-7B6A-41F0-80B9-99F2AF896E5D}"/>
              </a:ext>
            </a:extLst>
          </p:cNvPr>
          <p:cNvSpPr txBox="1">
            <a:spLocks/>
          </p:cNvSpPr>
          <p:nvPr/>
        </p:nvSpPr>
        <p:spPr>
          <a:xfrm>
            <a:off x="6323050" y="1401285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00"/>
                </a:highlight>
                <a:latin typeface="+mn-lt"/>
              </a:rPr>
              <a:t>Steady</a:t>
            </a:r>
            <a:endParaRPr lang="cs-CZ" sz="28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99" name="Nadpis 12">
            <a:extLst>
              <a:ext uri="{FF2B5EF4-FFF2-40B4-BE49-F238E27FC236}">
                <a16:creationId xmlns:a16="http://schemas.microsoft.com/office/drawing/2014/main" id="{074A2EDC-9F3F-4F21-852B-62329D4CFB97}"/>
              </a:ext>
            </a:extLst>
          </p:cNvPr>
          <p:cNvSpPr txBox="1">
            <a:spLocks/>
          </p:cNvSpPr>
          <p:nvPr/>
        </p:nvSpPr>
        <p:spPr>
          <a:xfrm>
            <a:off x="8883072" y="231941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FF00"/>
                </a:highlight>
                <a:latin typeface="+mn-lt"/>
              </a:rPr>
              <a:t>Fun</a:t>
            </a:r>
            <a:endParaRPr lang="cs-CZ" sz="2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00" name="Nadpis 12">
            <a:extLst>
              <a:ext uri="{FF2B5EF4-FFF2-40B4-BE49-F238E27FC236}">
                <a16:creationId xmlns:a16="http://schemas.microsoft.com/office/drawing/2014/main" id="{D3B22C57-3580-4C4A-91A7-19B134FF86F0}"/>
              </a:ext>
            </a:extLst>
          </p:cNvPr>
          <p:cNvSpPr txBox="1">
            <a:spLocks/>
          </p:cNvSpPr>
          <p:nvPr/>
        </p:nvSpPr>
        <p:spPr>
          <a:xfrm>
            <a:off x="8382468" y="1903357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>
                <a:highlight>
                  <a:srgbClr val="00FF00"/>
                </a:highlight>
                <a:latin typeface="+mn-lt"/>
              </a:rPr>
              <a:t>Sensitive</a:t>
            </a:r>
          </a:p>
        </p:txBody>
      </p:sp>
      <p:sp>
        <p:nvSpPr>
          <p:cNvPr id="101" name="Nadpis 12">
            <a:extLst>
              <a:ext uri="{FF2B5EF4-FFF2-40B4-BE49-F238E27FC236}">
                <a16:creationId xmlns:a16="http://schemas.microsoft.com/office/drawing/2014/main" id="{B39D84D5-5380-4E20-881E-B4BFD1AF343F}"/>
              </a:ext>
            </a:extLst>
          </p:cNvPr>
          <p:cNvSpPr txBox="1">
            <a:spLocks/>
          </p:cNvSpPr>
          <p:nvPr/>
        </p:nvSpPr>
        <p:spPr>
          <a:xfrm>
            <a:off x="-148426" y="614128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Accurate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102" name="Nadpis 12">
            <a:extLst>
              <a:ext uri="{FF2B5EF4-FFF2-40B4-BE49-F238E27FC236}">
                <a16:creationId xmlns:a16="http://schemas.microsoft.com/office/drawing/2014/main" id="{7B638D7F-DEBA-4AD1-B80D-9B252BD72DB3}"/>
              </a:ext>
            </a:extLst>
          </p:cNvPr>
          <p:cNvSpPr txBox="1">
            <a:spLocks/>
          </p:cNvSpPr>
          <p:nvPr/>
        </p:nvSpPr>
        <p:spPr>
          <a:xfrm>
            <a:off x="194346" y="2455027"/>
            <a:ext cx="1452054" cy="6274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Tactful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103" name="Nadpis 12">
            <a:extLst>
              <a:ext uri="{FF2B5EF4-FFF2-40B4-BE49-F238E27FC236}">
                <a16:creationId xmlns:a16="http://schemas.microsoft.com/office/drawing/2014/main" id="{35C95596-CDC1-4BEB-8004-CDC3F288239D}"/>
              </a:ext>
            </a:extLst>
          </p:cNvPr>
          <p:cNvSpPr txBox="1">
            <a:spLocks/>
          </p:cNvSpPr>
          <p:nvPr/>
        </p:nvSpPr>
        <p:spPr>
          <a:xfrm>
            <a:off x="3090380" y="2087297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Driving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104" name="Nadpis 12">
            <a:extLst>
              <a:ext uri="{FF2B5EF4-FFF2-40B4-BE49-F238E27FC236}">
                <a16:creationId xmlns:a16="http://schemas.microsoft.com/office/drawing/2014/main" id="{D328F0D4-480C-4341-B088-4B8DA25221A9}"/>
              </a:ext>
            </a:extLst>
          </p:cNvPr>
          <p:cNvSpPr txBox="1">
            <a:spLocks/>
          </p:cNvSpPr>
          <p:nvPr/>
        </p:nvSpPr>
        <p:spPr>
          <a:xfrm>
            <a:off x="6527416" y="2007299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00"/>
                </a:highlight>
                <a:latin typeface="+mn-lt"/>
              </a:rPr>
              <a:t>Constant</a:t>
            </a:r>
            <a:endParaRPr lang="cs-CZ" sz="28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105" name="Nadpis 12">
            <a:extLst>
              <a:ext uri="{FF2B5EF4-FFF2-40B4-BE49-F238E27FC236}">
                <a16:creationId xmlns:a16="http://schemas.microsoft.com/office/drawing/2014/main" id="{795350DE-3FEE-45FB-A884-4B06CAD27C0B}"/>
              </a:ext>
            </a:extLst>
          </p:cNvPr>
          <p:cNvSpPr txBox="1">
            <a:spLocks/>
          </p:cNvSpPr>
          <p:nvPr/>
        </p:nvSpPr>
        <p:spPr>
          <a:xfrm>
            <a:off x="7962081" y="2155162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Structured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106" name="Nadpis 12">
            <a:extLst>
              <a:ext uri="{FF2B5EF4-FFF2-40B4-BE49-F238E27FC236}">
                <a16:creationId xmlns:a16="http://schemas.microsoft.com/office/drawing/2014/main" id="{23A46588-4719-4F9C-98AB-456051E087A8}"/>
              </a:ext>
            </a:extLst>
          </p:cNvPr>
          <p:cNvSpPr txBox="1">
            <a:spLocks/>
          </p:cNvSpPr>
          <p:nvPr/>
        </p:nvSpPr>
        <p:spPr>
          <a:xfrm>
            <a:off x="1350946" y="2571048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>
                <a:highlight>
                  <a:srgbClr val="00FF00"/>
                </a:highlight>
                <a:latin typeface="+mn-lt"/>
              </a:rPr>
              <a:t>Ha</a:t>
            </a:r>
            <a:r>
              <a:rPr lang="en-GB" sz="2800" b="1" dirty="0">
                <a:highlight>
                  <a:srgbClr val="00FF00"/>
                </a:highlight>
                <a:latin typeface="+mn-lt"/>
              </a:rPr>
              <a:t>r</a:t>
            </a:r>
            <a:r>
              <a:rPr lang="cs-CZ" sz="2800" b="1" dirty="0" err="1">
                <a:highlight>
                  <a:srgbClr val="00FF00"/>
                </a:highlight>
                <a:latin typeface="+mn-lt"/>
              </a:rPr>
              <a:t>monious</a:t>
            </a:r>
            <a:endParaRPr lang="cs-CZ" sz="28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107" name="Nadpis 12">
            <a:extLst>
              <a:ext uri="{FF2B5EF4-FFF2-40B4-BE49-F238E27FC236}">
                <a16:creationId xmlns:a16="http://schemas.microsoft.com/office/drawing/2014/main" id="{96353575-4DB1-4135-AB36-99C37D10708B}"/>
              </a:ext>
            </a:extLst>
          </p:cNvPr>
          <p:cNvSpPr txBox="1">
            <a:spLocks/>
          </p:cNvSpPr>
          <p:nvPr/>
        </p:nvSpPr>
        <p:spPr>
          <a:xfrm>
            <a:off x="-251838" y="2747083"/>
            <a:ext cx="3082126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Strong-willed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108" name="Nadpis 12">
            <a:extLst>
              <a:ext uri="{FF2B5EF4-FFF2-40B4-BE49-F238E27FC236}">
                <a16:creationId xmlns:a16="http://schemas.microsoft.com/office/drawing/2014/main" id="{9C2166AB-C999-4DE8-BD2C-80C2B4441F4C}"/>
              </a:ext>
            </a:extLst>
          </p:cNvPr>
          <p:cNvSpPr txBox="1">
            <a:spLocks/>
          </p:cNvSpPr>
          <p:nvPr/>
        </p:nvSpPr>
        <p:spPr>
          <a:xfrm>
            <a:off x="9243004" y="2546915"/>
            <a:ext cx="3082126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Purposeful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109" name="Nadpis 12">
            <a:extLst>
              <a:ext uri="{FF2B5EF4-FFF2-40B4-BE49-F238E27FC236}">
                <a16:creationId xmlns:a16="http://schemas.microsoft.com/office/drawing/2014/main" id="{329F3B1B-D97E-4B8A-82E7-B9E5BC163381}"/>
              </a:ext>
            </a:extLst>
          </p:cNvPr>
          <p:cNvSpPr txBox="1">
            <a:spLocks/>
          </p:cNvSpPr>
          <p:nvPr/>
        </p:nvSpPr>
        <p:spPr>
          <a:xfrm>
            <a:off x="4892454" y="2498906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FF00"/>
                </a:highlight>
                <a:latin typeface="+mn-lt"/>
              </a:rPr>
              <a:t>Convincing</a:t>
            </a:r>
            <a:endParaRPr lang="cs-CZ" sz="2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10" name="Nadpis 12">
            <a:extLst>
              <a:ext uri="{FF2B5EF4-FFF2-40B4-BE49-F238E27FC236}">
                <a16:creationId xmlns:a16="http://schemas.microsoft.com/office/drawing/2014/main" id="{1BE23EC8-55D3-48E5-9869-4CC534A98DC4}"/>
              </a:ext>
            </a:extLst>
          </p:cNvPr>
          <p:cNvSpPr txBox="1">
            <a:spLocks/>
          </p:cNvSpPr>
          <p:nvPr/>
        </p:nvSpPr>
        <p:spPr>
          <a:xfrm>
            <a:off x="9974089" y="1995361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Cautious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111" name="Nadpis 12">
            <a:extLst>
              <a:ext uri="{FF2B5EF4-FFF2-40B4-BE49-F238E27FC236}">
                <a16:creationId xmlns:a16="http://schemas.microsoft.com/office/drawing/2014/main" id="{ED41092A-2522-445A-ACA5-3EAB7897E468}"/>
              </a:ext>
            </a:extLst>
          </p:cNvPr>
          <p:cNvSpPr txBox="1">
            <a:spLocks/>
          </p:cNvSpPr>
          <p:nvPr/>
        </p:nvSpPr>
        <p:spPr>
          <a:xfrm>
            <a:off x="2847601" y="2808533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Calculating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112" name="Nadpis 12">
            <a:extLst>
              <a:ext uri="{FF2B5EF4-FFF2-40B4-BE49-F238E27FC236}">
                <a16:creationId xmlns:a16="http://schemas.microsoft.com/office/drawing/2014/main" id="{E8031213-38E6-4F1C-8FF8-4BFD646DFAA9}"/>
              </a:ext>
            </a:extLst>
          </p:cNvPr>
          <p:cNvSpPr txBox="1">
            <a:spLocks/>
          </p:cNvSpPr>
          <p:nvPr/>
        </p:nvSpPr>
        <p:spPr>
          <a:xfrm>
            <a:off x="9681174" y="5017201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00"/>
                </a:highlight>
                <a:latin typeface="+mn-lt"/>
              </a:rPr>
              <a:t>Amenable</a:t>
            </a:r>
            <a:endParaRPr lang="cs-CZ" sz="28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113" name="Nadpis 12">
            <a:extLst>
              <a:ext uri="{FF2B5EF4-FFF2-40B4-BE49-F238E27FC236}">
                <a16:creationId xmlns:a16="http://schemas.microsoft.com/office/drawing/2014/main" id="{33E01065-80B4-4A13-A6A5-EDDEE6D71337}"/>
              </a:ext>
            </a:extLst>
          </p:cNvPr>
          <p:cNvSpPr txBox="1">
            <a:spLocks/>
          </p:cNvSpPr>
          <p:nvPr/>
        </p:nvSpPr>
        <p:spPr>
          <a:xfrm>
            <a:off x="726389" y="3775547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FF00"/>
                </a:highlight>
                <a:latin typeface="+mn-lt"/>
              </a:rPr>
              <a:t>Persuasive</a:t>
            </a:r>
            <a:endParaRPr lang="cs-CZ" sz="2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14" name="Nadpis 12">
            <a:extLst>
              <a:ext uri="{FF2B5EF4-FFF2-40B4-BE49-F238E27FC236}">
                <a16:creationId xmlns:a16="http://schemas.microsoft.com/office/drawing/2014/main" id="{181921E8-7E1D-4862-B5B0-060FE68E247E}"/>
              </a:ext>
            </a:extLst>
          </p:cNvPr>
          <p:cNvSpPr txBox="1">
            <a:spLocks/>
          </p:cNvSpPr>
          <p:nvPr/>
        </p:nvSpPr>
        <p:spPr>
          <a:xfrm>
            <a:off x="2301353" y="3718286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00"/>
                </a:highlight>
                <a:latin typeface="+mn-lt"/>
              </a:rPr>
              <a:t>Patient</a:t>
            </a:r>
            <a:endParaRPr lang="cs-CZ" sz="28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115" name="Nadpis 12">
            <a:extLst>
              <a:ext uri="{FF2B5EF4-FFF2-40B4-BE49-F238E27FC236}">
                <a16:creationId xmlns:a16="http://schemas.microsoft.com/office/drawing/2014/main" id="{C01C2D03-7CE9-4465-8818-DF0C8914F8DA}"/>
              </a:ext>
            </a:extLst>
          </p:cNvPr>
          <p:cNvSpPr txBox="1">
            <a:spLocks/>
          </p:cNvSpPr>
          <p:nvPr/>
        </p:nvSpPr>
        <p:spPr>
          <a:xfrm>
            <a:off x="4173141" y="3761695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FF00"/>
                </a:highlight>
                <a:latin typeface="+mn-lt"/>
              </a:rPr>
              <a:t>Influencing</a:t>
            </a:r>
            <a:endParaRPr lang="cs-CZ" sz="2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16" name="Nadpis 12">
            <a:extLst>
              <a:ext uri="{FF2B5EF4-FFF2-40B4-BE49-F238E27FC236}">
                <a16:creationId xmlns:a16="http://schemas.microsoft.com/office/drawing/2014/main" id="{142BD5E3-3EA3-4858-9298-C6205837FBC6}"/>
              </a:ext>
            </a:extLst>
          </p:cNvPr>
          <p:cNvSpPr txBox="1">
            <a:spLocks/>
          </p:cNvSpPr>
          <p:nvPr/>
        </p:nvSpPr>
        <p:spPr>
          <a:xfrm>
            <a:off x="9200428" y="3302202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Diplomatic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117" name="Nadpis 12">
            <a:extLst>
              <a:ext uri="{FF2B5EF4-FFF2-40B4-BE49-F238E27FC236}">
                <a16:creationId xmlns:a16="http://schemas.microsoft.com/office/drawing/2014/main" id="{8D0CA02A-D154-4A86-9188-2DDEF20697D8}"/>
              </a:ext>
            </a:extLst>
          </p:cNvPr>
          <p:cNvSpPr txBox="1">
            <a:spLocks/>
          </p:cNvSpPr>
          <p:nvPr/>
        </p:nvSpPr>
        <p:spPr>
          <a:xfrm>
            <a:off x="5813390" y="3446106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Logical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118" name="Nadpis 12">
            <a:extLst>
              <a:ext uri="{FF2B5EF4-FFF2-40B4-BE49-F238E27FC236}">
                <a16:creationId xmlns:a16="http://schemas.microsoft.com/office/drawing/2014/main" id="{8C514113-8031-40B4-882C-1A05640839AA}"/>
              </a:ext>
            </a:extLst>
          </p:cNvPr>
          <p:cNvSpPr txBox="1">
            <a:spLocks/>
          </p:cNvSpPr>
          <p:nvPr/>
        </p:nvSpPr>
        <p:spPr>
          <a:xfrm>
            <a:off x="7332524" y="3554993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FF00"/>
                </a:highlight>
                <a:latin typeface="+mn-lt"/>
              </a:rPr>
              <a:t>Sociable</a:t>
            </a:r>
            <a:endParaRPr lang="cs-CZ" sz="2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19" name="Nadpis 12">
            <a:extLst>
              <a:ext uri="{FF2B5EF4-FFF2-40B4-BE49-F238E27FC236}">
                <a16:creationId xmlns:a16="http://schemas.microsoft.com/office/drawing/2014/main" id="{EEEBF669-C610-4EDC-8F28-7EEB9D9F66DA}"/>
              </a:ext>
            </a:extLst>
          </p:cNvPr>
          <p:cNvSpPr txBox="1">
            <a:spLocks/>
          </p:cNvSpPr>
          <p:nvPr/>
        </p:nvSpPr>
        <p:spPr>
          <a:xfrm>
            <a:off x="-101728" y="4389295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FF00"/>
                </a:highlight>
                <a:latin typeface="+mn-lt"/>
              </a:rPr>
              <a:t>Outgoing</a:t>
            </a:r>
            <a:endParaRPr lang="cs-CZ" sz="2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20" name="Nadpis 12">
            <a:extLst>
              <a:ext uri="{FF2B5EF4-FFF2-40B4-BE49-F238E27FC236}">
                <a16:creationId xmlns:a16="http://schemas.microsoft.com/office/drawing/2014/main" id="{FF8C00D3-427E-447B-9DCC-CCC431565010}"/>
              </a:ext>
            </a:extLst>
          </p:cNvPr>
          <p:cNvSpPr txBox="1">
            <a:spLocks/>
          </p:cNvSpPr>
          <p:nvPr/>
        </p:nvSpPr>
        <p:spPr>
          <a:xfrm>
            <a:off x="6234639" y="2541607"/>
            <a:ext cx="2217912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Courageous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121" name="Nadpis 12">
            <a:extLst>
              <a:ext uri="{FF2B5EF4-FFF2-40B4-BE49-F238E27FC236}">
                <a16:creationId xmlns:a16="http://schemas.microsoft.com/office/drawing/2014/main" id="{07A2A48E-44FD-4D11-A84A-1BA0D957A6A8}"/>
              </a:ext>
            </a:extLst>
          </p:cNvPr>
          <p:cNvSpPr txBox="1">
            <a:spLocks/>
          </p:cNvSpPr>
          <p:nvPr/>
        </p:nvSpPr>
        <p:spPr>
          <a:xfrm>
            <a:off x="3385120" y="4937569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>
                <a:highlight>
                  <a:srgbClr val="00FF00"/>
                </a:highlight>
                <a:latin typeface="+mn-lt"/>
              </a:rPr>
              <a:t>Co-</a:t>
            </a:r>
            <a:r>
              <a:rPr lang="cs-CZ" sz="2800" b="1" dirty="0" err="1">
                <a:highlight>
                  <a:srgbClr val="00FF00"/>
                </a:highlight>
                <a:latin typeface="+mn-lt"/>
              </a:rPr>
              <a:t>operative</a:t>
            </a:r>
            <a:endParaRPr lang="cs-CZ" sz="28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122" name="Nadpis 12">
            <a:extLst>
              <a:ext uri="{FF2B5EF4-FFF2-40B4-BE49-F238E27FC236}">
                <a16:creationId xmlns:a16="http://schemas.microsoft.com/office/drawing/2014/main" id="{0CBA2DAF-53D8-4A2A-AC68-4DD8322B7444}"/>
              </a:ext>
            </a:extLst>
          </p:cNvPr>
          <p:cNvSpPr txBox="1">
            <a:spLocks/>
          </p:cNvSpPr>
          <p:nvPr/>
        </p:nvSpPr>
        <p:spPr>
          <a:xfrm>
            <a:off x="9390438" y="3822743"/>
            <a:ext cx="3082126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Forceful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123" name="Nadpis 12">
            <a:extLst>
              <a:ext uri="{FF2B5EF4-FFF2-40B4-BE49-F238E27FC236}">
                <a16:creationId xmlns:a16="http://schemas.microsoft.com/office/drawing/2014/main" id="{3D51C3BB-D2EC-41A0-8E9C-924AA68BDDC8}"/>
              </a:ext>
            </a:extLst>
          </p:cNvPr>
          <p:cNvSpPr txBox="1">
            <a:spLocks/>
          </p:cNvSpPr>
          <p:nvPr/>
        </p:nvSpPr>
        <p:spPr>
          <a:xfrm>
            <a:off x="1938093" y="4000521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Conventional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124" name="Nadpis 12">
            <a:extLst>
              <a:ext uri="{FF2B5EF4-FFF2-40B4-BE49-F238E27FC236}">
                <a16:creationId xmlns:a16="http://schemas.microsoft.com/office/drawing/2014/main" id="{5C73386D-FE84-4E40-A5E1-29A99188405F}"/>
              </a:ext>
            </a:extLst>
          </p:cNvPr>
          <p:cNvSpPr txBox="1">
            <a:spLocks/>
          </p:cNvSpPr>
          <p:nvPr/>
        </p:nvSpPr>
        <p:spPr>
          <a:xfrm>
            <a:off x="6266783" y="4342782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FF00"/>
                </a:highlight>
                <a:latin typeface="+mn-lt"/>
              </a:rPr>
              <a:t>Optimistic</a:t>
            </a:r>
            <a:endParaRPr lang="cs-CZ" sz="2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25" name="Nadpis 12">
            <a:extLst>
              <a:ext uri="{FF2B5EF4-FFF2-40B4-BE49-F238E27FC236}">
                <a16:creationId xmlns:a16="http://schemas.microsoft.com/office/drawing/2014/main" id="{9C5F8079-062C-4810-98D9-90309FF71E9D}"/>
              </a:ext>
            </a:extLst>
          </p:cNvPr>
          <p:cNvSpPr txBox="1">
            <a:spLocks/>
          </p:cNvSpPr>
          <p:nvPr/>
        </p:nvSpPr>
        <p:spPr>
          <a:xfrm>
            <a:off x="8048256" y="3035011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>
                <a:highlight>
                  <a:srgbClr val="FFFF00"/>
                </a:highlight>
                <a:latin typeface="+mn-lt"/>
              </a:rPr>
              <a:t>Mobile</a:t>
            </a:r>
          </a:p>
        </p:txBody>
      </p:sp>
      <p:sp>
        <p:nvSpPr>
          <p:cNvPr id="126" name="Nadpis 12">
            <a:extLst>
              <a:ext uri="{FF2B5EF4-FFF2-40B4-BE49-F238E27FC236}">
                <a16:creationId xmlns:a16="http://schemas.microsoft.com/office/drawing/2014/main" id="{9CB8AC42-941B-4E7A-A381-167E076100BA}"/>
              </a:ext>
            </a:extLst>
          </p:cNvPr>
          <p:cNvSpPr txBox="1">
            <a:spLocks/>
          </p:cNvSpPr>
          <p:nvPr/>
        </p:nvSpPr>
        <p:spPr>
          <a:xfrm>
            <a:off x="1460621" y="4993722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FF00"/>
                </a:highlight>
                <a:latin typeface="+mn-lt"/>
              </a:rPr>
              <a:t>Friendly</a:t>
            </a:r>
            <a:endParaRPr lang="cs-CZ" sz="2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27" name="Nadpis 12">
            <a:extLst>
              <a:ext uri="{FF2B5EF4-FFF2-40B4-BE49-F238E27FC236}">
                <a16:creationId xmlns:a16="http://schemas.microsoft.com/office/drawing/2014/main" id="{D7FBA93F-0328-45FE-AD8B-C8599E141B76}"/>
              </a:ext>
            </a:extLst>
          </p:cNvPr>
          <p:cNvSpPr txBox="1">
            <a:spLocks/>
          </p:cNvSpPr>
          <p:nvPr/>
        </p:nvSpPr>
        <p:spPr>
          <a:xfrm>
            <a:off x="5092977" y="5062055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00"/>
                </a:highlight>
                <a:latin typeface="+mn-lt"/>
              </a:rPr>
              <a:t>Stable</a:t>
            </a:r>
            <a:endParaRPr lang="cs-CZ" sz="28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128" name="Nadpis 12">
            <a:extLst>
              <a:ext uri="{FF2B5EF4-FFF2-40B4-BE49-F238E27FC236}">
                <a16:creationId xmlns:a16="http://schemas.microsoft.com/office/drawing/2014/main" id="{AC30D6BD-645D-4AF4-8EAF-BA46090101A2}"/>
              </a:ext>
            </a:extLst>
          </p:cNvPr>
          <p:cNvSpPr txBox="1">
            <a:spLocks/>
          </p:cNvSpPr>
          <p:nvPr/>
        </p:nvSpPr>
        <p:spPr>
          <a:xfrm>
            <a:off x="8123390" y="3878789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Consistent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129" name="Nadpis 12">
            <a:extLst>
              <a:ext uri="{FF2B5EF4-FFF2-40B4-BE49-F238E27FC236}">
                <a16:creationId xmlns:a16="http://schemas.microsoft.com/office/drawing/2014/main" id="{5EA94BE2-F886-4416-9EF5-7F18974ACD3F}"/>
              </a:ext>
            </a:extLst>
          </p:cNvPr>
          <p:cNvSpPr txBox="1">
            <a:spLocks/>
          </p:cNvSpPr>
          <p:nvPr/>
        </p:nvSpPr>
        <p:spPr>
          <a:xfrm>
            <a:off x="6042194" y="4566240"/>
            <a:ext cx="3082126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Decisive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130" name="Nadpis 12">
            <a:extLst>
              <a:ext uri="{FF2B5EF4-FFF2-40B4-BE49-F238E27FC236}">
                <a16:creationId xmlns:a16="http://schemas.microsoft.com/office/drawing/2014/main" id="{DBC50A6B-DFE5-4FC7-AF6D-78FAC5C9284A}"/>
              </a:ext>
            </a:extLst>
          </p:cNvPr>
          <p:cNvSpPr txBox="1">
            <a:spLocks/>
          </p:cNvSpPr>
          <p:nvPr/>
        </p:nvSpPr>
        <p:spPr>
          <a:xfrm>
            <a:off x="8079737" y="4663625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Correct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131" name="Nadpis 12">
            <a:extLst>
              <a:ext uri="{FF2B5EF4-FFF2-40B4-BE49-F238E27FC236}">
                <a16:creationId xmlns:a16="http://schemas.microsoft.com/office/drawing/2014/main" id="{D133CE1D-6565-454F-AEF6-AD550FFB3F8B}"/>
              </a:ext>
            </a:extLst>
          </p:cNvPr>
          <p:cNvSpPr txBox="1">
            <a:spLocks/>
          </p:cNvSpPr>
          <p:nvPr/>
        </p:nvSpPr>
        <p:spPr>
          <a:xfrm>
            <a:off x="-92293" y="5022764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00"/>
                </a:highlight>
                <a:latin typeface="+mn-lt"/>
              </a:rPr>
              <a:t>Loyal</a:t>
            </a:r>
            <a:endParaRPr lang="cs-CZ" sz="28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132" name="Nadpis 12">
            <a:extLst>
              <a:ext uri="{FF2B5EF4-FFF2-40B4-BE49-F238E27FC236}">
                <a16:creationId xmlns:a16="http://schemas.microsoft.com/office/drawing/2014/main" id="{6F3410FD-610B-4457-8A84-A5573E864D51}"/>
              </a:ext>
            </a:extLst>
          </p:cNvPr>
          <p:cNvSpPr txBox="1">
            <a:spLocks/>
          </p:cNvSpPr>
          <p:nvPr/>
        </p:nvSpPr>
        <p:spPr>
          <a:xfrm>
            <a:off x="838816" y="5566908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00"/>
                </a:highlight>
                <a:latin typeface="+mn-lt"/>
              </a:rPr>
              <a:t>Calm</a:t>
            </a:r>
            <a:endParaRPr lang="cs-CZ" sz="28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133" name="Nadpis 12">
            <a:extLst>
              <a:ext uri="{FF2B5EF4-FFF2-40B4-BE49-F238E27FC236}">
                <a16:creationId xmlns:a16="http://schemas.microsoft.com/office/drawing/2014/main" id="{C21EC983-9199-468A-82AA-55AFDF144C37}"/>
              </a:ext>
            </a:extLst>
          </p:cNvPr>
          <p:cNvSpPr txBox="1">
            <a:spLocks/>
          </p:cNvSpPr>
          <p:nvPr/>
        </p:nvSpPr>
        <p:spPr>
          <a:xfrm>
            <a:off x="1824122" y="5241848"/>
            <a:ext cx="3082126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Daring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134" name="Nadpis 12">
            <a:extLst>
              <a:ext uri="{FF2B5EF4-FFF2-40B4-BE49-F238E27FC236}">
                <a16:creationId xmlns:a16="http://schemas.microsoft.com/office/drawing/2014/main" id="{500D35B2-AEB4-4E50-887A-D01237139A6C}"/>
              </a:ext>
            </a:extLst>
          </p:cNvPr>
          <p:cNvSpPr txBox="1">
            <a:spLocks/>
          </p:cNvSpPr>
          <p:nvPr/>
        </p:nvSpPr>
        <p:spPr>
          <a:xfrm>
            <a:off x="4011810" y="3991165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Analytical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135" name="Nadpis 12">
            <a:extLst>
              <a:ext uri="{FF2B5EF4-FFF2-40B4-BE49-F238E27FC236}">
                <a16:creationId xmlns:a16="http://schemas.microsoft.com/office/drawing/2014/main" id="{082E395D-B1F9-446D-B6E1-4BD4142E4163}"/>
              </a:ext>
            </a:extLst>
          </p:cNvPr>
          <p:cNvSpPr txBox="1">
            <a:spLocks/>
          </p:cNvSpPr>
          <p:nvPr/>
        </p:nvSpPr>
        <p:spPr>
          <a:xfrm>
            <a:off x="3839604" y="5621241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FF00"/>
                </a:highlight>
                <a:latin typeface="+mn-lt"/>
              </a:rPr>
              <a:t>Engaging</a:t>
            </a:r>
            <a:endParaRPr lang="cs-CZ" sz="2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36" name="Nadpis 12">
            <a:extLst>
              <a:ext uri="{FF2B5EF4-FFF2-40B4-BE49-F238E27FC236}">
                <a16:creationId xmlns:a16="http://schemas.microsoft.com/office/drawing/2014/main" id="{C8E1BFBD-1639-4353-80E2-924C25E0933F}"/>
              </a:ext>
            </a:extLst>
          </p:cNvPr>
          <p:cNvSpPr txBox="1">
            <a:spLocks/>
          </p:cNvSpPr>
          <p:nvPr/>
        </p:nvSpPr>
        <p:spPr>
          <a:xfrm>
            <a:off x="7172898" y="5284186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Exact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137" name="Nadpis 12">
            <a:extLst>
              <a:ext uri="{FF2B5EF4-FFF2-40B4-BE49-F238E27FC236}">
                <a16:creationId xmlns:a16="http://schemas.microsoft.com/office/drawing/2014/main" id="{FBB243C0-BFDF-4ED6-A624-E19AEBF42794}"/>
              </a:ext>
            </a:extLst>
          </p:cNvPr>
          <p:cNvSpPr txBox="1">
            <a:spLocks/>
          </p:cNvSpPr>
          <p:nvPr/>
        </p:nvSpPr>
        <p:spPr>
          <a:xfrm>
            <a:off x="5579518" y="5795030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FF00"/>
                </a:highlight>
                <a:latin typeface="+mn-lt"/>
              </a:rPr>
              <a:t>Impulsive</a:t>
            </a:r>
            <a:endParaRPr lang="cs-CZ" sz="2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138" name="Nadpis 12">
            <a:extLst>
              <a:ext uri="{FF2B5EF4-FFF2-40B4-BE49-F238E27FC236}">
                <a16:creationId xmlns:a16="http://schemas.microsoft.com/office/drawing/2014/main" id="{2C955616-F87A-4FFD-BB95-88556F531FB9}"/>
              </a:ext>
            </a:extLst>
          </p:cNvPr>
          <p:cNvSpPr txBox="1">
            <a:spLocks/>
          </p:cNvSpPr>
          <p:nvPr/>
        </p:nvSpPr>
        <p:spPr>
          <a:xfrm>
            <a:off x="1091015" y="-405753"/>
            <a:ext cx="3082126" cy="1206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FF0000"/>
                </a:highlight>
                <a:latin typeface="+mn-lt"/>
              </a:rPr>
              <a:t>Realistic</a:t>
            </a:r>
            <a:endParaRPr lang="cs-CZ" sz="2800" b="1" dirty="0">
              <a:highlight>
                <a:srgbClr val="FF0000"/>
              </a:highlight>
              <a:latin typeface="+mn-lt"/>
            </a:endParaRPr>
          </a:p>
        </p:txBody>
      </p:sp>
      <p:sp>
        <p:nvSpPr>
          <p:cNvPr id="139" name="Nadpis 12">
            <a:extLst>
              <a:ext uri="{FF2B5EF4-FFF2-40B4-BE49-F238E27FC236}">
                <a16:creationId xmlns:a16="http://schemas.microsoft.com/office/drawing/2014/main" id="{37D04916-C170-4EB7-8588-5ADA8015F3CA}"/>
              </a:ext>
            </a:extLst>
          </p:cNvPr>
          <p:cNvSpPr txBox="1">
            <a:spLocks/>
          </p:cNvSpPr>
          <p:nvPr/>
        </p:nvSpPr>
        <p:spPr>
          <a:xfrm>
            <a:off x="4612345" y="2810469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Formal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140" name="Nadpis 12">
            <a:extLst>
              <a:ext uri="{FF2B5EF4-FFF2-40B4-BE49-F238E27FC236}">
                <a16:creationId xmlns:a16="http://schemas.microsoft.com/office/drawing/2014/main" id="{4F04A77F-5AC1-4A66-BC3B-EEB959B16456}"/>
              </a:ext>
            </a:extLst>
          </p:cNvPr>
          <p:cNvSpPr txBox="1">
            <a:spLocks/>
          </p:cNvSpPr>
          <p:nvPr/>
        </p:nvSpPr>
        <p:spPr>
          <a:xfrm>
            <a:off x="5596240" y="-403901"/>
            <a:ext cx="2217911" cy="1087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 err="1">
                <a:highlight>
                  <a:srgbClr val="00FFFF"/>
                </a:highlight>
                <a:latin typeface="+mn-lt"/>
              </a:rPr>
              <a:t>Precise</a:t>
            </a:r>
            <a:endParaRPr lang="cs-CZ" sz="2800" b="1" dirty="0">
              <a:highlight>
                <a:srgbClr val="00FFFF"/>
              </a:highlight>
              <a:latin typeface="+mn-lt"/>
            </a:endParaRPr>
          </a:p>
        </p:txBody>
      </p:sp>
      <p:sp>
        <p:nvSpPr>
          <p:cNvPr id="141" name="Nadpis 12">
            <a:extLst>
              <a:ext uri="{FF2B5EF4-FFF2-40B4-BE49-F238E27FC236}">
                <a16:creationId xmlns:a16="http://schemas.microsoft.com/office/drawing/2014/main" id="{6FD31F46-BF9F-4F34-A568-DEDBD77575A8}"/>
              </a:ext>
            </a:extLst>
          </p:cNvPr>
          <p:cNvSpPr txBox="1">
            <a:spLocks/>
          </p:cNvSpPr>
          <p:nvPr/>
        </p:nvSpPr>
        <p:spPr>
          <a:xfrm>
            <a:off x="3421062" y="-26808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cs-CZ" sz="2800" b="1" dirty="0">
                <a:highlight>
                  <a:srgbClr val="00FF00"/>
                </a:highlight>
                <a:latin typeface="+mn-lt"/>
              </a:rPr>
              <a:t>Re</a:t>
            </a:r>
            <a:r>
              <a:rPr lang="en-GB" sz="2800" b="1" dirty="0">
                <a:highlight>
                  <a:srgbClr val="00FF00"/>
                </a:highlight>
                <a:latin typeface="+mn-lt"/>
              </a:rPr>
              <a:t>laxed</a:t>
            </a:r>
            <a:endParaRPr lang="cs-CZ" sz="2800" b="1" dirty="0">
              <a:highlight>
                <a:srgbClr val="00FF00"/>
              </a:highlight>
              <a:latin typeface="+mn-lt"/>
            </a:endParaRPr>
          </a:p>
        </p:txBody>
      </p:sp>
      <p:sp>
        <p:nvSpPr>
          <p:cNvPr id="142" name="Nadpis 12">
            <a:extLst>
              <a:ext uri="{FF2B5EF4-FFF2-40B4-BE49-F238E27FC236}">
                <a16:creationId xmlns:a16="http://schemas.microsoft.com/office/drawing/2014/main" id="{9B24C10E-4744-4DDC-BBD2-5F47D11090F4}"/>
              </a:ext>
            </a:extLst>
          </p:cNvPr>
          <p:cNvSpPr txBox="1">
            <a:spLocks/>
          </p:cNvSpPr>
          <p:nvPr/>
        </p:nvSpPr>
        <p:spPr>
          <a:xfrm>
            <a:off x="8824410" y="5566908"/>
            <a:ext cx="2217913" cy="7500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latin typeface="+mn-lt"/>
              </a:rPr>
              <a:t> </a:t>
            </a:r>
            <a:r>
              <a:rPr lang="en-GB" sz="2800" b="1" dirty="0">
                <a:highlight>
                  <a:srgbClr val="FFFF00"/>
                </a:highlight>
                <a:latin typeface="+mn-lt"/>
              </a:rPr>
              <a:t>Dynamic</a:t>
            </a:r>
            <a:endParaRPr lang="cs-CZ" sz="2800" b="1" dirty="0">
              <a:highlight>
                <a:srgbClr val="FFFF0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18494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3687</TotalTime>
  <Words>1630</Words>
  <Application>Microsoft Office PowerPoint</Application>
  <PresentationFormat>Širokoúhlá obrazovka</PresentationFormat>
  <Paragraphs>352</Paragraphs>
  <Slides>26</Slides>
  <Notes>25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Motiv Office</vt:lpstr>
      <vt:lpstr>Prezentace aplikace PowerPoint</vt:lpstr>
      <vt:lpstr>Prezentace aplikace PowerPoint</vt:lpstr>
      <vt:lpstr>40 questions 50% V-Model, 25% Agile, 25% rest 700 participants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Bull‘s red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1. Describe situation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Petra Boušková | tesena</dc:creator>
  <cp:lastModifiedBy>Petra Boušková | tesena</cp:lastModifiedBy>
  <cp:revision>625</cp:revision>
  <dcterms:created xsi:type="dcterms:W3CDTF">2018-09-20T09:28:47Z</dcterms:created>
  <dcterms:modified xsi:type="dcterms:W3CDTF">2019-11-14T21:34:21Z</dcterms:modified>
</cp:coreProperties>
</file>