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Pacifico" panose="020B0604020202020204" charset="-52"/>
      <p:regular r:id="rId24"/>
    </p:embeddedFont>
    <p:embeddedFont>
      <p:font typeface="Open Sans ExtraBold" panose="020B0604020202020204" charset="0"/>
      <p:bold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6F75ACD-274A-4C23-886B-D3F16B3A4A11}">
  <a:tblStyle styleId="{46F75ACD-274A-4C23-886B-D3F16B3A4A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-35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2910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d001b7e6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d001b7e6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9750e154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9750e154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aaad5ea3e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aaad5ea3e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9750e154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9750e154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aaad5ea3e_3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aaad5ea3e_3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aaad5ea3e_3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aaad5ea3e_3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aaad5ea3e_3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aaad5ea3e_3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aaad5ea3e_3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aaad5ea3e_3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aaad5ea3e_3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aaad5ea3e_3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aaad5ea3e_5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aaad5ea3e_5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5aaad5ea3e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5aaad5ea3e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aaad5ea3e_5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aaad5ea3e_5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1a86882ab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1a86882ab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51a86882ab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51a86882ab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9750e154e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49750e154e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a26e035d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a26e035d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9750e154e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49750e154e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9750e154e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49750e154e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aaad5ea3e_5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aaad5ea3e_5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1a9ec52a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51a9ec52a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tsepkov.org/%D0%A0%D0%BE%D0%BB%D0%B8_%D0%B2_%D0%BA%D0%BE%D0%BC%D0%B0%D0%BD%D0%B4%D0%B5_-_%D0%BC%D0%BE%D0%B4%D0%B5%D0%BB%D1%8C_%D0%91%D0%B5%D0%BB%D0%B1%D0%B8%D0%BD%D0%B0_(COMAQA-2018)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google.com/spreadsheets/d/11qViYVX12T67HLWNw1EVB8EsJOCXbL23bDLngfaTqrw/edit#gid=268608187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google.com/spreadsheets/d/11qViYVX12T67HLWNw1EVB8EsJOCXbL23bDLngfaTqrw/edit#gid=268608187" TargetMode="Externa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google.com/spreadsheets/d/11qViYVX12T67HLWNw1EVB8EsJOCXbL23bDLngfaTqrw/edit#gid=268608187" TargetMode="Externa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cs.google.com/spreadsheets/d/1w1qpHXf1gawqpV1PYfbPTbBu2JtMbFrkSVlmT35Hpzg/edit?usp=sharin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597325" y="699875"/>
            <a:ext cx="5535600" cy="170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D9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Карта</a:t>
            </a:r>
            <a:endParaRPr sz="4800">
              <a:solidFill>
                <a:srgbClr val="FFD9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D9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компетенций</a:t>
            </a:r>
            <a:endParaRPr sz="4800">
              <a:solidFill>
                <a:srgbClr val="FFD9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597325" y="2652275"/>
            <a:ext cx="2875800" cy="48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от лат. </a:t>
            </a:r>
            <a:r>
              <a:rPr lang="ru" sz="14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competere</a:t>
            </a:r>
            <a: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— соответствовать, подходить</a:t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r="27033"/>
          <a:stretch/>
        </p:blipFill>
        <p:spPr>
          <a:xfrm>
            <a:off x="5390975" y="0"/>
            <a:ext cx="37530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96800" y="522225"/>
            <a:ext cx="40752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D9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Б</a:t>
            </a:r>
            <a:r>
              <a:rPr lang="ru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ельских</a:t>
            </a:r>
            <a:endParaRPr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70650" y="1288925"/>
            <a:ext cx="40752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D9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А</a:t>
            </a:r>
            <a:r>
              <a:rPr lang="ru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ндрей</a:t>
            </a:r>
            <a:endParaRPr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96800" y="2088425"/>
            <a:ext cx="44628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 dirty="0">
                <a:solidFill>
                  <a:srgbClr val="FFD9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Г</a:t>
            </a:r>
            <a:r>
              <a:rPr lang="ru" sz="4800" dirty="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ригорьевич</a:t>
            </a:r>
            <a:endParaRPr sz="4800" dirty="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49300" y="3395700"/>
            <a:ext cx="39702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тестировании: </a:t>
            </a:r>
            <a:r>
              <a:rPr lang="ru" sz="24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32 года</a:t>
            </a:r>
            <a:endParaRPr sz="2400">
              <a:solidFill>
                <a:srgbClr val="FFD9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4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lh5.googleusercontent.com/r7Btqfl_0PjP_szFuuzg-ZAazM_ULqy-4OolHGADjp8SZq3jESgW0_GV1qWIjjAZpnVL1P563aFN5WZqHYbeYZBXvwponwlv3oGj_nF4F6J2InqFwTPjgHJLId8axJptKfSJHePxM1E">
            <a:extLst>
              <a:ext uri="{FF2B5EF4-FFF2-40B4-BE49-F238E27FC236}">
                <a16:creationId xmlns:a16="http://schemas.microsoft.com/office/drawing/2014/main" xmlns="" id="{3550637A-B842-4820-ABE6-11020F5A5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42"/>
          <a:stretch/>
        </p:blipFill>
        <p:spPr bwMode="auto">
          <a:xfrm>
            <a:off x="5628610" y="-1"/>
            <a:ext cx="3515390" cy="512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523475" y="435825"/>
            <a:ext cx="5480400" cy="16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Почему именно компетенции?</a:t>
            </a:r>
            <a:endParaRPr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648450" y="2285100"/>
            <a:ext cx="7847100" cy="19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Поиск нового сотрудника в отдел тестирования</a:t>
            </a:r>
            <a:br>
              <a:rPr lang="ru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тестовое задание</a:t>
            </a:r>
            <a:b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план обучения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Перераспределение ролей и обязанностей</a:t>
            </a:r>
            <a:endParaRPr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738" y="4439775"/>
            <a:ext cx="581651" cy="36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975" y="0"/>
            <a:ext cx="6142049" cy="2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4161775" y="1815400"/>
            <a:ext cx="37479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Документирование</a:t>
            </a:r>
            <a:endParaRPr sz="18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382125" y="1815400"/>
            <a:ext cx="37479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Ручное тестирование</a:t>
            </a:r>
            <a:endParaRPr sz="18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390425" y="2298200"/>
            <a:ext cx="3351900" cy="11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1. Тестирование по готовым тестам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2. Тест-анализ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3. Исследовательское тестирование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140825" y="2298200"/>
            <a:ext cx="4489200" cy="11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1. Написание тест-кейсов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2. Планирование работы и оценка трудозатрат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3. Локализация и документирование дефектов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4. Оценка тестового покрытия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382125" y="3762675"/>
            <a:ext cx="37479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Нагрузочное тестирование</a:t>
            </a:r>
            <a:endParaRPr sz="18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4161775" y="3762675"/>
            <a:ext cx="37479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Тестирование web-сервисов</a:t>
            </a:r>
            <a:endParaRPr sz="18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 rotWithShape="1">
          <a:blip r:embed="rId4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6"/>
          <p:cNvCxnSpPr>
            <a:stCxn id="85" idx="1"/>
            <a:endCxn id="86" idx="1"/>
          </p:cNvCxnSpPr>
          <p:nvPr/>
        </p:nvCxnSpPr>
        <p:spPr>
          <a:xfrm>
            <a:off x="382125" y="2077750"/>
            <a:ext cx="8400" cy="811500"/>
          </a:xfrm>
          <a:prstGeom prst="bentConnector3">
            <a:avLst>
              <a:gd name="adj1" fmla="val -2834821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6"/>
          <p:cNvCxnSpPr>
            <a:stCxn id="85" idx="3"/>
            <a:endCxn id="87" idx="1"/>
          </p:cNvCxnSpPr>
          <p:nvPr/>
        </p:nvCxnSpPr>
        <p:spPr>
          <a:xfrm>
            <a:off x="4130025" y="2077750"/>
            <a:ext cx="10800" cy="811500"/>
          </a:xfrm>
          <a:prstGeom prst="bentConnector3">
            <a:avLst>
              <a:gd name="adj1" fmla="val -2333796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/>
          <p:nvPr/>
        </p:nvSpPr>
        <p:spPr>
          <a:xfrm>
            <a:off x="6190075" y="3022200"/>
            <a:ext cx="2680500" cy="1059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488050" y="1983525"/>
            <a:ext cx="8382600" cy="1059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7"/>
          <p:cNvSpPr/>
          <p:nvPr/>
        </p:nvSpPr>
        <p:spPr>
          <a:xfrm>
            <a:off x="488050" y="3012225"/>
            <a:ext cx="1998600" cy="1059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523475" y="267550"/>
            <a:ext cx="6106500" cy="16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Компетенции взаимодействия</a:t>
            </a:r>
            <a:endParaRPr sz="4800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644575" y="2119625"/>
            <a:ext cx="17865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Open Sans"/>
                <a:ea typeface="Open Sans"/>
                <a:cs typeface="Open Sans"/>
                <a:sym typeface="Open Sans"/>
              </a:rPr>
              <a:t>Дизайнер</a:t>
            </a:r>
            <a:endParaRPr sz="1800"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– юзабилити тест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6301325" y="3095150"/>
            <a:ext cx="2569200" cy="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Open Sans"/>
                <a:ea typeface="Open Sans"/>
                <a:cs typeface="Open Sans"/>
                <a:sym typeface="Open Sans"/>
              </a:rPr>
              <a:t>Product owner</a:t>
            </a:r>
            <a:endParaRPr sz="1800"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lang="ru">
                <a:solidFill>
                  <a:schemeClr val="dk1"/>
                </a:solidFill>
              </a:rPr>
              <a:t>тестирование требований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анализ требований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6571500" y="1894450"/>
            <a:ext cx="1574700" cy="9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Open Sans"/>
                <a:ea typeface="Open Sans"/>
                <a:cs typeface="Open Sans"/>
                <a:sym typeface="Open Sans"/>
              </a:rPr>
              <a:t>Разработка</a:t>
            </a:r>
            <a:endParaRPr sz="1800"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lang="ru">
                <a:solidFill>
                  <a:schemeClr val="dk1"/>
                </a:solidFill>
              </a:rPr>
              <a:t>ООП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Java, С#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6075625" y="4299950"/>
            <a:ext cx="2919000" cy="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Open Sans"/>
                <a:ea typeface="Open Sans"/>
                <a:cs typeface="Open Sans"/>
                <a:sym typeface="Open Sans"/>
              </a:rPr>
              <a:t>Автоматизатор</a:t>
            </a:r>
            <a:endParaRPr sz="1800"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– методология автоматизации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695275" y="3277325"/>
            <a:ext cx="1685100" cy="6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Open Sans"/>
                <a:ea typeface="Open Sans"/>
                <a:cs typeface="Open Sans"/>
                <a:sym typeface="Open Sans"/>
              </a:rPr>
              <a:t>Marketing</a:t>
            </a:r>
            <a:endParaRPr sz="1800"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lang="ru">
                <a:solidFill>
                  <a:schemeClr val="dk1"/>
                </a:solidFill>
              </a:rPr>
              <a:t>SQL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3032875" y="2051525"/>
            <a:ext cx="2504700" cy="7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latin typeface="Open Sans"/>
                <a:ea typeface="Open Sans"/>
                <a:cs typeface="Open Sans"/>
                <a:sym typeface="Open Sans"/>
              </a:rPr>
              <a:t>Release manager</a:t>
            </a:r>
            <a:endParaRPr sz="1800" b="1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lang="ru">
                <a:solidFill>
                  <a:schemeClr val="dk1"/>
                </a:solidFill>
              </a:rPr>
              <a:t>непрерывная интеграция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6413" y="3361563"/>
            <a:ext cx="1449450" cy="1732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17"/>
          <p:cNvCxnSpPr/>
          <p:nvPr/>
        </p:nvCxnSpPr>
        <p:spPr>
          <a:xfrm rot="10800000">
            <a:off x="2212825" y="3773675"/>
            <a:ext cx="1050900" cy="8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12" name="Google Shape;112;p17"/>
          <p:cNvCxnSpPr>
            <a:stCxn id="110" idx="0"/>
            <a:endCxn id="107" idx="2"/>
          </p:cNvCxnSpPr>
          <p:nvPr/>
        </p:nvCxnSpPr>
        <p:spPr>
          <a:xfrm rot="10800000" flipH="1">
            <a:off x="4281137" y="2806563"/>
            <a:ext cx="4200" cy="555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13" name="Google Shape;113;p17"/>
          <p:cNvCxnSpPr/>
          <p:nvPr/>
        </p:nvCxnSpPr>
        <p:spPr>
          <a:xfrm rot="10800000">
            <a:off x="2408925" y="2791725"/>
            <a:ext cx="865800" cy="584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14" name="Google Shape;114;p17"/>
          <p:cNvCxnSpPr/>
          <p:nvPr/>
        </p:nvCxnSpPr>
        <p:spPr>
          <a:xfrm flipH="1">
            <a:off x="5239725" y="2878800"/>
            <a:ext cx="1206300" cy="503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15" name="Google Shape;115;p17"/>
          <p:cNvCxnSpPr/>
          <p:nvPr/>
        </p:nvCxnSpPr>
        <p:spPr>
          <a:xfrm rot="10800000">
            <a:off x="5214500" y="3773675"/>
            <a:ext cx="1050900" cy="8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16" name="Google Shape;116;p17"/>
          <p:cNvCxnSpPr>
            <a:stCxn id="105" idx="1"/>
            <a:endCxn id="110" idx="3"/>
          </p:cNvCxnSpPr>
          <p:nvPr/>
        </p:nvCxnSpPr>
        <p:spPr>
          <a:xfrm rot="10800000">
            <a:off x="5005825" y="4227800"/>
            <a:ext cx="1069800" cy="381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9875" y="1"/>
            <a:ext cx="6234125" cy="32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464100" y="445025"/>
            <a:ext cx="5268600" cy="23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Есть ли ещё неосознанные компетенции?</a:t>
            </a:r>
            <a:endParaRPr sz="48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3" name="Google Shape;123;p18"/>
          <p:cNvSpPr txBox="1">
            <a:spLocks noGrp="1"/>
          </p:cNvSpPr>
          <p:nvPr>
            <p:ph type="body" idx="1"/>
          </p:nvPr>
        </p:nvSpPr>
        <p:spPr>
          <a:xfrm>
            <a:off x="3533650" y="3354775"/>
            <a:ext cx="5323800" cy="66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seventh major version of the Skills Framework for the Information Age</a:t>
            </a:r>
            <a:endParaRPr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700" y="3392371"/>
            <a:ext cx="2555374" cy="5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/>
          <p:nvPr/>
        </p:nvSpPr>
        <p:spPr>
          <a:xfrm>
            <a:off x="7038075" y="569850"/>
            <a:ext cx="1791900" cy="1310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3832725" y="1398375"/>
            <a:ext cx="2768100" cy="3351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3836775" y="4080375"/>
            <a:ext cx="2760000" cy="335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206875" y="2534750"/>
            <a:ext cx="2950200" cy="164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4001400" cy="24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Позовите</a:t>
            </a:r>
            <a:b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самого</a:t>
            </a:r>
            <a:b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главного</a:t>
            </a:r>
            <a:endParaRPr sz="48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aphicFrame>
        <p:nvGraphicFramePr>
          <p:cNvPr id="136" name="Google Shape;136;p19"/>
          <p:cNvGraphicFramePr/>
          <p:nvPr/>
        </p:nvGraphicFramePr>
        <p:xfrm>
          <a:off x="3832650" y="392630"/>
          <a:ext cx="2768250" cy="4358250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238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Нагрузочное тестирование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веб-сервисов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Юзабилити тест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Ручное тестирование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требований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Анализ требований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ООП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С#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Java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Непрерывная интеграция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Методология автоматизации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Документирование</a:t>
                      </a:r>
                      <a:endParaRPr sz="10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2,5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SQL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137" name="Google Shape;137;p19"/>
          <p:cNvGraphicFramePr/>
          <p:nvPr/>
        </p:nvGraphicFramePr>
        <p:xfrm>
          <a:off x="7045125" y="562955"/>
          <a:ext cx="1792000" cy="1310550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1409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по готовым тестам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Тест-анализ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Исследовательское тестирование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38" name="Google Shape;138;p19"/>
          <p:cNvGraphicFramePr/>
          <p:nvPr/>
        </p:nvGraphicFramePr>
        <p:xfrm>
          <a:off x="206875" y="2534755"/>
          <a:ext cx="2950200" cy="1645800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2556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34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Написание тест-кейсов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Планирование работы и оценка трудозатрат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Локализация и документирование дефектов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Оценка тестового покрытия</a:t>
                      </a:r>
                      <a:endParaRPr sz="10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39" name="Google Shape;13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p19"/>
          <p:cNvCxnSpPr>
            <a:stCxn id="134" idx="3"/>
            <a:endCxn id="133" idx="1"/>
          </p:cNvCxnSpPr>
          <p:nvPr/>
        </p:nvCxnSpPr>
        <p:spPr>
          <a:xfrm>
            <a:off x="3157075" y="3357650"/>
            <a:ext cx="679800" cy="890400"/>
          </a:xfrm>
          <a:prstGeom prst="curvedConnector3">
            <a:avLst>
              <a:gd name="adj1" fmla="val 4999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9"/>
          <p:cNvCxnSpPr>
            <a:stCxn id="132" idx="3"/>
            <a:endCxn id="131" idx="1"/>
          </p:cNvCxnSpPr>
          <p:nvPr/>
        </p:nvCxnSpPr>
        <p:spPr>
          <a:xfrm rot="10800000" flipH="1">
            <a:off x="6600825" y="1225125"/>
            <a:ext cx="437400" cy="340800"/>
          </a:xfrm>
          <a:prstGeom prst="curvedConnector3">
            <a:avLst>
              <a:gd name="adj1" fmla="val 4998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3" name="Google Shape;14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1704" y="2112050"/>
            <a:ext cx="1278844" cy="14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486650" y="316100"/>
            <a:ext cx="4974000" cy="16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Личностные компетенции</a:t>
            </a:r>
            <a:endParaRPr sz="48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569550" y="2732450"/>
            <a:ext cx="17787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C78D8"/>
                </a:solidFill>
                <a:hlinkClick r:id="rId3"/>
              </a:rPr>
              <a:t>Максим Цепков.</a:t>
            </a:r>
            <a:br>
              <a:rPr lang="ru" u="sng">
                <a:solidFill>
                  <a:srgbClr val="3C78D8"/>
                </a:solidFill>
                <a:hlinkClick r:id="rId3"/>
              </a:rPr>
            </a:br>
            <a:r>
              <a:rPr lang="ru" u="sng">
                <a:solidFill>
                  <a:srgbClr val="3C78D8"/>
                </a:solidFill>
                <a:hlinkClick r:id="rId3"/>
              </a:rPr>
              <a:t>Роли в команде —</a:t>
            </a:r>
            <a:br>
              <a:rPr lang="ru" u="sng">
                <a:solidFill>
                  <a:srgbClr val="3C78D8"/>
                </a:solidFill>
                <a:hlinkClick r:id="rId3"/>
              </a:rPr>
            </a:br>
            <a:r>
              <a:rPr lang="ru" u="sng">
                <a:solidFill>
                  <a:srgbClr val="3C78D8"/>
                </a:solidFill>
                <a:hlinkClick r:id="rId3"/>
              </a:rPr>
              <a:t>модель Белбина</a:t>
            </a:r>
            <a:endParaRPr>
              <a:solidFill>
                <a:srgbClr val="3C78D8"/>
              </a:solidFill>
            </a:endParaRPr>
          </a:p>
        </p:txBody>
      </p:sp>
      <p:graphicFrame>
        <p:nvGraphicFramePr>
          <p:cNvPr id="150" name="Google Shape;150;p20"/>
          <p:cNvGraphicFramePr/>
          <p:nvPr/>
        </p:nvGraphicFramePr>
        <p:xfrm>
          <a:off x="4582975" y="2031275"/>
          <a:ext cx="3454250" cy="2546466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2926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7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2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0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Ответственность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Коммуникации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Стрессоустойчивость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Сотрудничество и координация действий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Наставничество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Делегирование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Самостоятельность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Тайм-менеджмент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51" name="Google Shape;15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1375" y="2357000"/>
            <a:ext cx="1643600" cy="16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>
            <a:off x="4194975" y="1881763"/>
            <a:ext cx="4783200" cy="3057000"/>
          </a:xfrm>
          <a:prstGeom prst="wedgeRoundRectCallout">
            <a:avLst>
              <a:gd name="adj1" fmla="val -60888"/>
              <a:gd name="adj2" fmla="val 1809"/>
              <a:gd name="adj3" fmla="val 0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630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pen Sans"/>
                <a:ea typeface="Open Sans"/>
                <a:cs typeface="Open Sans"/>
                <a:sym typeface="Open Sans"/>
              </a:rPr>
              <a:t>Я просто увидела реальную пользу в том, что ты приходишь на дейли. Ты участвуешь в постановке и формировании задач, помогаешь принимать более правильные решения. Быстро накидываешь кейсы, которые не учли ни я, ни разработчики. Помогаешь проверять какие-то срочные задачи.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/>
          <p:nvPr/>
        </p:nvSpPr>
        <p:spPr>
          <a:xfrm>
            <a:off x="4226675" y="1583850"/>
            <a:ext cx="4217400" cy="26640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1"/>
          <p:cNvSpPr txBox="1">
            <a:spLocks noGrp="1"/>
          </p:cNvSpPr>
          <p:nvPr>
            <p:ph type="title"/>
          </p:nvPr>
        </p:nvSpPr>
        <p:spPr>
          <a:xfrm>
            <a:off x="466850" y="445025"/>
            <a:ext cx="50871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Я 100 lvl … из ∞</a:t>
            </a:r>
            <a:endParaRPr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447300" y="1727300"/>
            <a:ext cx="4644900" cy="23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Определяем</a:t>
            </a:r>
            <a:br>
              <a:rPr lang="ru" sz="2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2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уровень навыка:</a:t>
            </a:r>
            <a:endParaRPr sz="240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метод 360º </a:t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SFIA </a:t>
            </a:r>
            <a:endParaRPr sz="1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Сами определяете качественные</a:t>
            </a:r>
            <a:b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этапы компетенции</a:t>
            </a:r>
            <a:endParaRPr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2" name="Google Shape;162;p21"/>
          <p:cNvPicPr preferRelativeResize="0"/>
          <p:nvPr/>
        </p:nvPicPr>
        <p:blipFill rotWithShape="1">
          <a:blip r:embed="rId3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738" y="4439775"/>
            <a:ext cx="581651" cy="36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1"/>
          <p:cNvSpPr txBox="1">
            <a:spLocks noGrp="1"/>
          </p:cNvSpPr>
          <p:nvPr>
            <p:ph type="body" idx="1"/>
          </p:nvPr>
        </p:nvSpPr>
        <p:spPr>
          <a:xfrm>
            <a:off x="5024025" y="2120375"/>
            <a:ext cx="2738700" cy="18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 b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Если взят максимальный уровень?</a:t>
            </a:r>
            <a:br>
              <a:rPr lang="ru" sz="2400" b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2400" b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Game Over?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7762725" y="3947675"/>
            <a:ext cx="919200" cy="5808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8444075" y="4620575"/>
            <a:ext cx="495600" cy="3132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7" name="Google Shape;167;p21"/>
          <p:cNvPicPr preferRelativeResize="0"/>
          <p:nvPr/>
        </p:nvPicPr>
        <p:blipFill rotWithShape="1">
          <a:blip r:embed="rId3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>
            <a:spLocks noGrp="1"/>
          </p:cNvSpPr>
          <p:nvPr>
            <p:ph type="title"/>
          </p:nvPr>
        </p:nvSpPr>
        <p:spPr>
          <a:xfrm>
            <a:off x="553650" y="387225"/>
            <a:ext cx="3180900" cy="26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i="1" u="sng">
                <a:latin typeface="Open Sans ExtraBold"/>
                <a:ea typeface="Open Sans ExtraBold"/>
                <a:cs typeface="Open Sans ExtraBold"/>
                <a:sym typeface="Open Sans ExtraBold"/>
              </a:rPr>
              <a:t>Уровень</a:t>
            </a:r>
            <a:endParaRPr sz="2400" i="1" u="sng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0 — no experience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1 — novice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2 — intermediate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3 — advanced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4 — expert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aphicFrame>
        <p:nvGraphicFramePr>
          <p:cNvPr id="174" name="Google Shape;174;p22"/>
          <p:cNvGraphicFramePr/>
          <p:nvPr/>
        </p:nvGraphicFramePr>
        <p:xfrm>
          <a:off x="4042400" y="387230"/>
          <a:ext cx="4692850" cy="3935225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3186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6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9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Уровень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Нагрузочное тестирование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веб-сервисов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Юзабилити тест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Ручное тестирование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3,3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требований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Анализ требований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ООП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С#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Документирование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2,5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2,75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Java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175" name="Google Shape;17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2"/>
          <p:cNvSpPr txBox="1"/>
          <p:nvPr/>
        </p:nvSpPr>
        <p:spPr>
          <a:xfrm>
            <a:off x="553650" y="3145475"/>
            <a:ext cx="30594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>
                <a:solidFill>
                  <a:srgbClr val="0097A7"/>
                </a:solidFill>
                <a:hlinkClick r:id="rId5"/>
              </a:rPr>
              <a:t>Описание навыков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2" name="Google Shape;182;p23"/>
          <p:cNvGraphicFramePr/>
          <p:nvPr/>
        </p:nvGraphicFramePr>
        <p:xfrm>
          <a:off x="4042400" y="389738"/>
          <a:ext cx="4692850" cy="4324782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3186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6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9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Уровень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Непрерывная интеграция</a:t>
                      </a:r>
                      <a:endParaRPr sz="12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Методология автоматизации</a:t>
                      </a:r>
                      <a:endParaRPr sz="12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SQL</a:t>
                      </a:r>
                      <a:endParaRPr sz="12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по готовым тестам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Тест-анализ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Исследовательское тестирование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Написание тест-кейсов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Планирование работы и оценка трудозатрат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Локализация и документирование дефектов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Оценка тестового покрытия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183" name="Google Shape;18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3"/>
          <p:cNvSpPr txBox="1"/>
          <p:nvPr/>
        </p:nvSpPr>
        <p:spPr>
          <a:xfrm>
            <a:off x="553650" y="3145475"/>
            <a:ext cx="30594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>
                <a:solidFill>
                  <a:srgbClr val="0097A7"/>
                </a:solidFill>
                <a:hlinkClick r:id="rId5"/>
              </a:rPr>
              <a:t>Описание навыков</a:t>
            </a:r>
            <a:endParaRPr sz="2400"/>
          </a:p>
        </p:txBody>
      </p:sp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553650" y="387225"/>
            <a:ext cx="3180900" cy="26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i="1" u="sng">
                <a:latin typeface="Open Sans ExtraBold"/>
                <a:ea typeface="Open Sans ExtraBold"/>
                <a:cs typeface="Open Sans ExtraBold"/>
                <a:sym typeface="Open Sans ExtraBold"/>
              </a:rPr>
              <a:t>Уровень</a:t>
            </a:r>
            <a:endParaRPr sz="2400" i="1" u="sng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0 — no experience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1 — novice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2 — intermediate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3 — advanced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4 — expert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Google Shape;191;p24"/>
          <p:cNvGraphicFramePr/>
          <p:nvPr/>
        </p:nvGraphicFramePr>
        <p:xfrm>
          <a:off x="3821825" y="371525"/>
          <a:ext cx="4979950" cy="3241278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3900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1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78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Уровень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Ответственность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Коммуникации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Стрессоустойчивость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Сотрудничество и координация действий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Наставничество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Делегирование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Самостоятельность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2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Тайм-менеджмент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92" name="Google Shape;19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4"/>
          <p:cNvSpPr txBox="1"/>
          <p:nvPr/>
        </p:nvSpPr>
        <p:spPr>
          <a:xfrm>
            <a:off x="553650" y="3145475"/>
            <a:ext cx="30594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u="sng">
                <a:solidFill>
                  <a:srgbClr val="0097A7"/>
                </a:solidFill>
                <a:hlinkClick r:id="rId5"/>
              </a:rPr>
              <a:t>Описание навыков</a:t>
            </a:r>
            <a:endParaRPr sz="2400"/>
          </a:p>
        </p:txBody>
      </p:sp>
      <p:sp>
        <p:nvSpPr>
          <p:cNvPr id="195" name="Google Shape;195;p24"/>
          <p:cNvSpPr txBox="1">
            <a:spLocks noGrp="1"/>
          </p:cNvSpPr>
          <p:nvPr>
            <p:ph type="title"/>
          </p:nvPr>
        </p:nvSpPr>
        <p:spPr>
          <a:xfrm>
            <a:off x="553650" y="387225"/>
            <a:ext cx="3180900" cy="26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i="1" u="sng">
                <a:latin typeface="Open Sans ExtraBold"/>
                <a:ea typeface="Open Sans ExtraBold"/>
                <a:cs typeface="Open Sans ExtraBold"/>
                <a:sym typeface="Open Sans ExtraBold"/>
              </a:rPr>
              <a:t>Уровень</a:t>
            </a:r>
            <a:endParaRPr sz="2400" i="1" u="sng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0 — no experience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1 — novice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2 — intermediate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3 — advanced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latin typeface="Open Sans ExtraBold"/>
                <a:ea typeface="Open Sans ExtraBold"/>
                <a:cs typeface="Open Sans ExtraBold"/>
                <a:sym typeface="Open Sans ExtraBold"/>
              </a:rPr>
              <a:t>4 — expert</a:t>
            </a: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>
            <a:spLocks noGrp="1"/>
          </p:cNvSpPr>
          <p:nvPr>
            <p:ph type="title"/>
          </p:nvPr>
        </p:nvSpPr>
        <p:spPr>
          <a:xfrm>
            <a:off x="495900" y="417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Вы меня не цените </a:t>
            </a:r>
            <a:r>
              <a:rPr lang="ru" sz="4800"/>
              <a:t>😢</a:t>
            </a:r>
            <a:endParaRPr sz="48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1" name="Google Shape;201;p25"/>
          <p:cNvSpPr txBox="1">
            <a:spLocks noGrp="1"/>
          </p:cNvSpPr>
          <p:nvPr>
            <p:ph type="body" idx="1"/>
          </p:nvPr>
        </p:nvSpPr>
        <p:spPr>
          <a:xfrm>
            <a:off x="569525" y="1391900"/>
            <a:ext cx="6152700" cy="10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метод 360º показал результат ниже ожидаемого?</a:t>
            </a:r>
            <a:b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не используете свои навыки на 100%?</a:t>
            </a:r>
            <a:b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– ваши навыки стали почти не нужны?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2" name="Google Shape;202;p25"/>
          <p:cNvSpPr txBox="1">
            <a:spLocks noGrp="1"/>
          </p:cNvSpPr>
          <p:nvPr>
            <p:ph type="title"/>
          </p:nvPr>
        </p:nvSpPr>
        <p:spPr>
          <a:xfrm>
            <a:off x="1287775" y="2475850"/>
            <a:ext cx="713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rgbClr val="FFD966"/>
                </a:solidFill>
              </a:rPr>
              <a:t>Возможные факторы, блокирующие навыки:</a:t>
            </a:r>
            <a:endParaRPr sz="2400" b="1">
              <a:solidFill>
                <a:srgbClr val="FFD966"/>
              </a:solidFill>
            </a:endParaRPr>
          </a:p>
        </p:txBody>
      </p:sp>
      <p:sp>
        <p:nvSpPr>
          <p:cNvPr id="203" name="Google Shape;203;p25"/>
          <p:cNvSpPr txBox="1">
            <a:spLocks noGrp="1"/>
          </p:cNvSpPr>
          <p:nvPr>
            <p:ph type="body" idx="1"/>
          </p:nvPr>
        </p:nvSpPr>
        <p:spPr>
          <a:xfrm>
            <a:off x="1287775" y="2979100"/>
            <a:ext cx="3394800" cy="12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– изменилась должность</a:t>
            </a:r>
            <a:b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– нет задач </a:t>
            </a:r>
            <a:b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– нет ресурсов </a:t>
            </a:r>
            <a:b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– нет заинтересованности</a:t>
            </a:r>
            <a:endParaRPr>
              <a:solidFill>
                <a:srgbClr val="FFD9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4" name="Google Shape;204;p25"/>
          <p:cNvPicPr preferRelativeResize="0"/>
          <p:nvPr/>
        </p:nvPicPr>
        <p:blipFill rotWithShape="1">
          <a:blip r:embed="rId3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 rotWithShape="1">
          <a:blip r:embed="rId3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5"/>
          <p:cNvPicPr preferRelativeResize="0"/>
          <p:nvPr/>
        </p:nvPicPr>
        <p:blipFill rotWithShape="1">
          <a:blip r:embed="rId3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" name="Google Shape;212;p26"/>
          <p:cNvGraphicFramePr/>
          <p:nvPr/>
        </p:nvGraphicFramePr>
        <p:xfrm>
          <a:off x="4244550" y="387225"/>
          <a:ext cx="4253775" cy="3119616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2757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91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037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Уровень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Исполь-сть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Ответственность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Коммуникации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Стрессоустойчивость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7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Сотрудничество и координация действий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2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Наставничество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Делегирование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2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Самостоятельность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Тайм-менеджмент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0000" marB="900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13" name="Google Shape;213;p26"/>
          <p:cNvSpPr txBox="1">
            <a:spLocks noGrp="1"/>
          </p:cNvSpPr>
          <p:nvPr>
            <p:ph type="title"/>
          </p:nvPr>
        </p:nvSpPr>
        <p:spPr>
          <a:xfrm>
            <a:off x="553650" y="387225"/>
            <a:ext cx="3690900" cy="15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 u="sng">
                <a:latin typeface="Open Sans ExtraBold"/>
                <a:ea typeface="Open Sans ExtraBold"/>
                <a:cs typeface="Open Sans ExtraBold"/>
                <a:sym typeface="Open Sans ExtraBold"/>
              </a:rPr>
              <a:t>Используемость навыка</a:t>
            </a:r>
            <a:endParaRPr sz="1400" i="1" u="sng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Open Sans ExtraBold"/>
                <a:ea typeface="Open Sans ExtraBold"/>
                <a:cs typeface="Open Sans ExtraBold"/>
                <a:sym typeface="Open Sans ExtraBold"/>
              </a:rPr>
              <a:t>0 — не используется</a:t>
            </a:r>
            <a:endParaRPr sz="1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Open Sans ExtraBold"/>
                <a:ea typeface="Open Sans ExtraBold"/>
                <a:cs typeface="Open Sans ExtraBold"/>
                <a:sym typeface="Open Sans ExtraBold"/>
              </a:rPr>
              <a:t>1 — редко</a:t>
            </a:r>
            <a:endParaRPr sz="1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Open Sans ExtraBold"/>
                <a:ea typeface="Open Sans ExtraBold"/>
                <a:cs typeface="Open Sans ExtraBold"/>
                <a:sym typeface="Open Sans ExtraBold"/>
              </a:rPr>
              <a:t>2 — обычно, без усилий</a:t>
            </a:r>
            <a:endParaRPr sz="1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Open Sans ExtraBold"/>
                <a:ea typeface="Open Sans ExtraBold"/>
                <a:cs typeface="Open Sans ExtraBold"/>
                <a:sym typeface="Open Sans ExtraBold"/>
              </a:rPr>
              <a:t>3 — часто, разные техники</a:t>
            </a:r>
            <a:endParaRPr sz="1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Open Sans ExtraBold"/>
                <a:ea typeface="Open Sans ExtraBold"/>
                <a:cs typeface="Open Sans ExtraBold"/>
                <a:sym typeface="Open Sans ExtraBold"/>
              </a:rPr>
              <a:t>4 — часто, ищет новые техники</a:t>
            </a:r>
            <a:endParaRPr sz="140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" name="Google Shape;220;p27"/>
          <p:cNvGraphicFramePr/>
          <p:nvPr/>
        </p:nvGraphicFramePr>
        <p:xfrm>
          <a:off x="449525" y="4607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242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6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12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Уровень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Исполь-сть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по готовым тестам</a:t>
                      </a:r>
                      <a:endParaRPr sz="10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Тест-анализ</a:t>
                      </a:r>
                      <a:endParaRPr sz="1000" b="1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Исследовательское тестирование</a:t>
                      </a:r>
                      <a:endParaRPr sz="1000" b="1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</a:t>
                      </a:r>
                      <a:endParaRPr sz="10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Написание тест-кейсов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Планирование работы и оценка трудозатрат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Локализация и документирование дефектов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Оценка тестового покрытия</a:t>
                      </a:r>
                      <a:endParaRPr sz="10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221" name="Google Shape;221;p27"/>
          <p:cNvGraphicFramePr/>
          <p:nvPr/>
        </p:nvGraphicFramePr>
        <p:xfrm>
          <a:off x="4572000" y="4607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{46F75ACD-274A-4C23-886B-D3F16B3A4A11}</a:tableStyleId>
              </a:tblPr>
              <a:tblGrid>
                <a:gridCol w="25730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3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062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Навык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Вес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Уровень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6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Исполь-сть</a:t>
                      </a:r>
                      <a:endParaRPr sz="6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Нагрузочное тестирование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веб-сервисов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Юзабилити тест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Ручное тестирование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3,3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1,6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Тестирование требований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Анализ требований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ООП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С#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Документирование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2,5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2,75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Java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Непрерывная интеграция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Методология автоматизации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SQL</a:t>
                      </a:r>
                      <a:endParaRPr sz="10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0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54000" marB="54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pic>
        <p:nvPicPr>
          <p:cNvPr id="222" name="Google Shape;22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575" y="145325"/>
            <a:ext cx="8556876" cy="491787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8"/>
          <p:cNvSpPr txBox="1"/>
          <p:nvPr/>
        </p:nvSpPr>
        <p:spPr>
          <a:xfrm>
            <a:off x="1557900" y="3993750"/>
            <a:ext cx="1747500" cy="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0" name="Google Shape;2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/>
          <p:nvPr/>
        </p:nvSpPr>
        <p:spPr>
          <a:xfrm>
            <a:off x="1557900" y="3993750"/>
            <a:ext cx="1747500" cy="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7" name="Google Shape;23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125" y="0"/>
            <a:ext cx="850174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9"/>
          <p:cNvSpPr txBox="1"/>
          <p:nvPr/>
        </p:nvSpPr>
        <p:spPr>
          <a:xfrm>
            <a:off x="4669850" y="4706850"/>
            <a:ext cx="2575500" cy="3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u="sng">
                <a:solidFill>
                  <a:schemeClr val="hlink"/>
                </a:solidFill>
                <a:hlinkClick r:id="rId4"/>
              </a:rPr>
              <a:t>Ссылка на шаблон</a:t>
            </a:r>
            <a:endParaRPr sz="1800" u="sng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>
            <a:spLocks noGrp="1"/>
          </p:cNvSpPr>
          <p:nvPr>
            <p:ph type="title"/>
          </p:nvPr>
        </p:nvSpPr>
        <p:spPr>
          <a:xfrm>
            <a:off x="311700" y="316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Для создания карты компетенций </a:t>
            </a:r>
            <a:r>
              <a:rPr lang="ru" sz="480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требуется</a:t>
            </a:r>
            <a:endParaRPr sz="4800">
              <a:solidFill>
                <a:srgbClr val="00000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44" name="Google Shape;244;p30"/>
          <p:cNvSpPr txBox="1">
            <a:spLocks noGrp="1"/>
          </p:cNvSpPr>
          <p:nvPr>
            <p:ph type="body" idx="1"/>
          </p:nvPr>
        </p:nvSpPr>
        <p:spPr>
          <a:xfrm>
            <a:off x="385375" y="2027575"/>
            <a:ext cx="7230000" cy="21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400">
                <a:solidFill>
                  <a:srgbClr val="000000"/>
                </a:solidFill>
              </a:rPr>
              <a:t>– единые критерии уровня навыков (например: SFIA)</a:t>
            </a:r>
            <a:br>
              <a:rPr lang="ru" sz="1400">
                <a:solidFill>
                  <a:srgbClr val="000000"/>
                </a:solidFill>
              </a:rPr>
            </a:br>
            <a:r>
              <a:rPr lang="ru" sz="1400">
                <a:solidFill>
                  <a:srgbClr val="000000"/>
                </a:solidFill>
              </a:rPr>
              <a:t>– уровни должны быть достигаемые</a:t>
            </a:r>
            <a:br>
              <a:rPr lang="ru" sz="1400">
                <a:solidFill>
                  <a:srgbClr val="000000"/>
                </a:solidFill>
              </a:rPr>
            </a:br>
            <a:r>
              <a:rPr lang="ru" sz="1400">
                <a:solidFill>
                  <a:srgbClr val="000000"/>
                </a:solidFill>
              </a:rPr>
              <a:t>– оценки навыков должны быть доступны всем (можно в рамках команды, отдела) </a:t>
            </a:r>
            <a:br>
              <a:rPr lang="ru" sz="1400">
                <a:solidFill>
                  <a:srgbClr val="000000"/>
                </a:solidFill>
              </a:rPr>
            </a:br>
            <a:r>
              <a:rPr lang="ru" sz="1400">
                <a:solidFill>
                  <a:srgbClr val="000000"/>
                </a:solidFill>
              </a:rPr>
              <a:t>– список навыков согласованных командой, отделом</a:t>
            </a:r>
            <a:br>
              <a:rPr lang="ru" sz="1400">
                <a:solidFill>
                  <a:srgbClr val="000000"/>
                </a:solidFill>
              </a:rPr>
            </a:br>
            <a:r>
              <a:rPr lang="ru" sz="1400">
                <a:solidFill>
                  <a:srgbClr val="000000"/>
                </a:solidFill>
              </a:rPr>
              <a:t>– координатор, инициатор оценки навыков</a:t>
            </a:r>
            <a:br>
              <a:rPr lang="ru" sz="1400">
                <a:solidFill>
                  <a:srgbClr val="000000"/>
                </a:solidFill>
              </a:rPr>
            </a:br>
            <a:r>
              <a:rPr lang="ru" sz="2400">
                <a:solidFill>
                  <a:srgbClr val="000000"/>
                </a:solidFill>
              </a:rPr>
              <a:t>∑</a:t>
            </a:r>
            <a:r>
              <a:rPr lang="ru">
                <a:solidFill>
                  <a:srgbClr val="000000"/>
                </a:solidFill>
              </a:rPr>
              <a:t>(веса навыков) * 4 (уровень навыка)=360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245" name="Google Shape;2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>
            <a:spLocks noGrp="1"/>
          </p:cNvSpPr>
          <p:nvPr>
            <p:ph type="title"/>
          </p:nvPr>
        </p:nvSpPr>
        <p:spPr>
          <a:xfrm>
            <a:off x="495875" y="445025"/>
            <a:ext cx="3344100" cy="10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latin typeface="Open Sans ExtraBold"/>
                <a:ea typeface="Open Sans ExtraBold"/>
                <a:cs typeface="Open Sans ExtraBold"/>
                <a:sym typeface="Open Sans ExtraBold"/>
              </a:rPr>
              <a:t>Выводы</a:t>
            </a:r>
            <a:endParaRPr sz="48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643200" y="1686575"/>
            <a:ext cx="7368000" cy="23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определить проблемы с используемостью навыков и решить их</a:t>
            </a:r>
            <a:endParaRPr sz="1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оптимизировать работу отдела или команды</a:t>
            </a:r>
            <a:endParaRPr sz="1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определить вектор роста сотрудника, как профессионального так и карьерного</a:t>
            </a:r>
            <a:endParaRPr sz="1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определить неизвестные компетенции</a:t>
            </a:r>
            <a:endParaRPr sz="1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– составить план обучения сотрудников</a:t>
            </a:r>
            <a:endParaRPr sz="1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3" name="Google Shape;2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7600" y="4473713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75" y="4428962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5462" y="1289325"/>
            <a:ext cx="1711500" cy="17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2"/>
          <p:cNvSpPr txBox="1"/>
          <p:nvPr/>
        </p:nvSpPr>
        <p:spPr>
          <a:xfrm>
            <a:off x="168175" y="3880875"/>
            <a:ext cx="21720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 i="1">
                <a:solidFill>
                  <a:srgbClr val="666666"/>
                </a:solidFill>
                <a:latin typeface="Pacifico"/>
                <a:ea typeface="Pacifico"/>
                <a:cs typeface="Pacifico"/>
                <a:sym typeface="Pacifico"/>
              </a:rPr>
              <a:t>Б</a:t>
            </a:r>
            <a:r>
              <a:rPr lang="ru" sz="6000" i="1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А</a:t>
            </a:r>
            <a:r>
              <a:rPr lang="ru" sz="6000" i="1">
                <a:solidFill>
                  <a:srgbClr val="999999"/>
                </a:solidFill>
                <a:latin typeface="Pacifico"/>
                <a:ea typeface="Pacifico"/>
                <a:cs typeface="Pacifico"/>
                <a:sym typeface="Pacifico"/>
              </a:rPr>
              <a:t>Г</a:t>
            </a:r>
            <a:endParaRPr sz="6000" i="1">
              <a:solidFill>
                <a:srgbClr val="99999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1" name="Google Shape;261;p32"/>
          <p:cNvSpPr txBox="1"/>
          <p:nvPr/>
        </p:nvSpPr>
        <p:spPr>
          <a:xfrm>
            <a:off x="6923125" y="53325"/>
            <a:ext cx="21720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0" i="1">
                <a:solidFill>
                  <a:srgbClr val="999999"/>
                </a:solidFill>
                <a:latin typeface="Pacifico"/>
                <a:ea typeface="Pacifico"/>
                <a:cs typeface="Pacifico"/>
                <a:sym typeface="Pacifico"/>
              </a:rPr>
              <a:t>Б</a:t>
            </a:r>
            <a:r>
              <a:rPr lang="ru" sz="6000" i="1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   </a:t>
            </a:r>
            <a:r>
              <a:rPr lang="ru" sz="6000" i="1">
                <a:solidFill>
                  <a:srgbClr val="999999"/>
                </a:solidFill>
                <a:latin typeface="Pacifico"/>
                <a:ea typeface="Pacifico"/>
                <a:cs typeface="Pacifico"/>
                <a:sym typeface="Pacifico"/>
              </a:rPr>
              <a:t>Г</a:t>
            </a:r>
            <a:endParaRPr sz="6000" i="1">
              <a:solidFill>
                <a:srgbClr val="99999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2" name="Google Shape;262;p32"/>
          <p:cNvSpPr txBox="1"/>
          <p:nvPr/>
        </p:nvSpPr>
        <p:spPr>
          <a:xfrm>
            <a:off x="228425" y="1875025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latin typeface="Pacifico"/>
                <a:ea typeface="Pacifico"/>
                <a:cs typeface="Pacifico"/>
                <a:sym typeface="Pacifico"/>
              </a:rPr>
              <a:t>В</a:t>
            </a:r>
            <a:endParaRPr sz="7200" i="1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1159050" y="1875025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О</a:t>
            </a:r>
            <a:endParaRPr sz="7200" i="1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4430562" y="1520525"/>
            <a:ext cx="622200" cy="6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i="1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О</a:t>
            </a:r>
            <a:endParaRPr sz="3600" i="1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5" name="Google Shape;265;p32"/>
          <p:cNvSpPr txBox="1"/>
          <p:nvPr/>
        </p:nvSpPr>
        <p:spPr>
          <a:xfrm>
            <a:off x="2000550" y="1822825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latin typeface="Pacifico"/>
                <a:ea typeface="Pacifico"/>
                <a:cs typeface="Pacifico"/>
                <a:sym typeface="Pacifico"/>
              </a:rPr>
              <a:t>П</a:t>
            </a:r>
            <a:endParaRPr sz="7200" i="1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6" name="Google Shape;266;p32"/>
          <p:cNvSpPr txBox="1"/>
          <p:nvPr/>
        </p:nvSpPr>
        <p:spPr>
          <a:xfrm>
            <a:off x="3215538" y="1766225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latin typeface="Pacifico"/>
                <a:ea typeface="Pacifico"/>
                <a:cs typeface="Pacifico"/>
                <a:sym typeface="Pacifico"/>
              </a:rPr>
              <a:t>Р</a:t>
            </a:r>
            <a:endParaRPr sz="7200" i="1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7" name="Google Shape;267;p32"/>
          <p:cNvSpPr txBox="1"/>
          <p:nvPr/>
        </p:nvSpPr>
        <p:spPr>
          <a:xfrm>
            <a:off x="5640500" y="1840750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latin typeface="Pacifico"/>
                <a:ea typeface="Pacifico"/>
                <a:cs typeface="Pacifico"/>
                <a:sym typeface="Pacifico"/>
              </a:rPr>
              <a:t>С</a:t>
            </a:r>
            <a:endParaRPr sz="7200" i="1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8" name="Google Shape;268;p32"/>
          <p:cNvSpPr txBox="1"/>
          <p:nvPr/>
        </p:nvSpPr>
        <p:spPr>
          <a:xfrm>
            <a:off x="6634250" y="1840750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Ы</a:t>
            </a:r>
            <a:endParaRPr sz="7200" i="1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69" name="Google Shape;269;p32"/>
          <p:cNvSpPr txBox="1"/>
          <p:nvPr/>
        </p:nvSpPr>
        <p:spPr>
          <a:xfrm>
            <a:off x="7762575" y="1784150"/>
            <a:ext cx="10008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 i="1">
                <a:latin typeface="Pacifico"/>
                <a:ea typeface="Pacifico"/>
                <a:cs typeface="Pacifico"/>
                <a:sym typeface="Pacifico"/>
              </a:rPr>
              <a:t>?</a:t>
            </a:r>
            <a:endParaRPr sz="7200" i="1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70" name="Google Shape;270;p32"/>
          <p:cNvSpPr/>
          <p:nvPr/>
        </p:nvSpPr>
        <p:spPr>
          <a:xfrm>
            <a:off x="2428700" y="4001175"/>
            <a:ext cx="148500" cy="1485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2"/>
          <p:cNvSpPr txBox="1"/>
          <p:nvPr/>
        </p:nvSpPr>
        <p:spPr>
          <a:xfrm>
            <a:off x="2665725" y="3880875"/>
            <a:ext cx="7002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Junior</a:t>
            </a:r>
            <a:endParaRPr/>
          </a:p>
        </p:txBody>
      </p:sp>
      <p:sp>
        <p:nvSpPr>
          <p:cNvPr id="272" name="Google Shape;272;p32"/>
          <p:cNvSpPr/>
          <p:nvPr/>
        </p:nvSpPr>
        <p:spPr>
          <a:xfrm>
            <a:off x="3125288" y="3569600"/>
            <a:ext cx="148500" cy="1485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2"/>
          <p:cNvSpPr txBox="1"/>
          <p:nvPr/>
        </p:nvSpPr>
        <p:spPr>
          <a:xfrm>
            <a:off x="3362326" y="3449300"/>
            <a:ext cx="7836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Middle</a:t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>
            <a:off x="3859950" y="3180500"/>
            <a:ext cx="148500" cy="1485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2"/>
          <p:cNvSpPr txBox="1"/>
          <p:nvPr/>
        </p:nvSpPr>
        <p:spPr>
          <a:xfrm>
            <a:off x="4096975" y="3060200"/>
            <a:ext cx="7002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Senior</a:t>
            </a:r>
            <a:endParaRPr/>
          </a:p>
        </p:txBody>
      </p:sp>
      <p:sp>
        <p:nvSpPr>
          <p:cNvPr id="276" name="Google Shape;276;p32"/>
          <p:cNvSpPr/>
          <p:nvPr/>
        </p:nvSpPr>
        <p:spPr>
          <a:xfrm>
            <a:off x="5162125" y="2852325"/>
            <a:ext cx="148500" cy="1485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2"/>
          <p:cNvSpPr txBox="1"/>
          <p:nvPr/>
        </p:nvSpPr>
        <p:spPr>
          <a:xfrm>
            <a:off x="5194513" y="3329000"/>
            <a:ext cx="12771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Test-manager</a:t>
            </a:r>
            <a:endParaRPr/>
          </a:p>
        </p:txBody>
      </p:sp>
      <p:sp>
        <p:nvSpPr>
          <p:cNvPr id="278" name="Google Shape;278;p32"/>
          <p:cNvSpPr/>
          <p:nvPr/>
        </p:nvSpPr>
        <p:spPr>
          <a:xfrm>
            <a:off x="6471525" y="1372025"/>
            <a:ext cx="148500" cy="148500"/>
          </a:xfrm>
          <a:prstGeom prst="ellipse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"/>
          <p:cNvSpPr txBox="1"/>
          <p:nvPr/>
        </p:nvSpPr>
        <p:spPr>
          <a:xfrm>
            <a:off x="6708550" y="1251725"/>
            <a:ext cx="22449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Признанный Эксперт  в области тестирования</a:t>
            </a:r>
            <a:endParaRPr/>
          </a:p>
        </p:txBody>
      </p:sp>
      <p:cxnSp>
        <p:nvCxnSpPr>
          <p:cNvPr id="280" name="Google Shape;280;p32"/>
          <p:cNvCxnSpPr>
            <a:stCxn id="260" idx="3"/>
            <a:endCxn id="270" idx="4"/>
          </p:cNvCxnSpPr>
          <p:nvPr/>
        </p:nvCxnSpPr>
        <p:spPr>
          <a:xfrm rot="10800000" flipH="1">
            <a:off x="2340175" y="4149825"/>
            <a:ext cx="162900" cy="265200"/>
          </a:xfrm>
          <a:prstGeom prst="bent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1" name="Google Shape;281;p32"/>
          <p:cNvCxnSpPr>
            <a:stCxn id="270" idx="0"/>
            <a:endCxn id="272" idx="2"/>
          </p:cNvCxnSpPr>
          <p:nvPr/>
        </p:nvCxnSpPr>
        <p:spPr>
          <a:xfrm rot="-5400000">
            <a:off x="2635400" y="3511425"/>
            <a:ext cx="357300" cy="622200"/>
          </a:xfrm>
          <a:prstGeom prst="bent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32"/>
          <p:cNvCxnSpPr>
            <a:stCxn id="272" idx="0"/>
            <a:endCxn id="274" idx="2"/>
          </p:cNvCxnSpPr>
          <p:nvPr/>
        </p:nvCxnSpPr>
        <p:spPr>
          <a:xfrm rot="-5400000">
            <a:off x="3372338" y="3082100"/>
            <a:ext cx="314700" cy="660300"/>
          </a:xfrm>
          <a:prstGeom prst="bent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32"/>
          <p:cNvCxnSpPr>
            <a:stCxn id="274" idx="0"/>
            <a:endCxn id="276" idx="2"/>
          </p:cNvCxnSpPr>
          <p:nvPr/>
        </p:nvCxnSpPr>
        <p:spPr>
          <a:xfrm rot="-5400000">
            <a:off x="4421250" y="2439650"/>
            <a:ext cx="253800" cy="1227900"/>
          </a:xfrm>
          <a:prstGeom prst="bent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4" name="Google Shape;284;p32"/>
          <p:cNvCxnSpPr>
            <a:stCxn id="278" idx="0"/>
            <a:endCxn id="261" idx="1"/>
          </p:cNvCxnSpPr>
          <p:nvPr/>
        </p:nvCxnSpPr>
        <p:spPr>
          <a:xfrm rot="-5400000">
            <a:off x="6342225" y="791075"/>
            <a:ext cx="784500" cy="377400"/>
          </a:xfrm>
          <a:prstGeom prst="curvedConnector2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5" name="Google Shape;285;p32"/>
          <p:cNvCxnSpPr>
            <a:stCxn id="276" idx="6"/>
            <a:endCxn id="278" idx="2"/>
          </p:cNvCxnSpPr>
          <p:nvPr/>
        </p:nvCxnSpPr>
        <p:spPr>
          <a:xfrm rot="10800000" flipH="1">
            <a:off x="5310625" y="1446375"/>
            <a:ext cx="1161000" cy="1480200"/>
          </a:xfrm>
          <a:prstGeom prst="curvedConnector3">
            <a:avLst>
              <a:gd name="adj1" fmla="val 49996"/>
            </a:avLst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6" name="Google Shape;28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5625" y="46543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1100" y="4609587"/>
            <a:ext cx="582478" cy="3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3"/>
          <p:cNvSpPr txBox="1">
            <a:spLocks noGrp="1"/>
          </p:cNvSpPr>
          <p:nvPr>
            <p:ph type="ctrTitle"/>
          </p:nvPr>
        </p:nvSpPr>
        <p:spPr>
          <a:xfrm>
            <a:off x="597325" y="699875"/>
            <a:ext cx="5535600" cy="170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>
                <a:solidFill>
                  <a:srgbClr val="FFD966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Контакты</a:t>
            </a:r>
            <a:endParaRPr sz="4800">
              <a:solidFill>
                <a:srgbClr val="FFD966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94" name="Google Shape;294;p33"/>
          <p:cNvPicPr preferRelativeResize="0"/>
          <p:nvPr/>
        </p:nvPicPr>
        <p:blipFill rotWithShape="1">
          <a:blip r:embed="rId4">
            <a:alphaModFix/>
          </a:blip>
          <a:srcRect l="700" r="690"/>
          <a:stretch/>
        </p:blipFill>
        <p:spPr>
          <a:xfrm>
            <a:off x="1487600" y="4484538"/>
            <a:ext cx="1545278" cy="2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775" y="4439772"/>
            <a:ext cx="581651" cy="360903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/>
        </p:nvSpPr>
        <p:spPr>
          <a:xfrm>
            <a:off x="4914450" y="3191275"/>
            <a:ext cx="3766200" cy="16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D966"/>
                </a:solidFill>
                <a:latin typeface="Verdana"/>
                <a:ea typeface="Verdana"/>
                <a:cs typeface="Verdana"/>
                <a:sym typeface="Verdana"/>
              </a:rPr>
              <a:t>Бельских Андрей</a:t>
            </a:r>
            <a:endParaRPr sz="1800" b="1">
              <a:solidFill>
                <a:srgbClr val="FFD9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D9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D966"/>
                </a:solidFill>
                <a:latin typeface="Verdana"/>
                <a:ea typeface="Verdana"/>
                <a:cs typeface="Verdana"/>
                <a:sym typeface="Verdana"/>
              </a:rPr>
              <a:t>belskih@playkey.net</a:t>
            </a:r>
            <a:endParaRPr sz="1800" b="1">
              <a:solidFill>
                <a:srgbClr val="FFD9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FFD966"/>
                </a:solidFill>
                <a:latin typeface="Verdana"/>
                <a:ea typeface="Verdana"/>
                <a:cs typeface="Verdana"/>
                <a:sym typeface="Verdana"/>
              </a:rPr>
              <a:t>Skype:wertuoz1986</a:t>
            </a:r>
            <a:endParaRPr sz="1800" b="1">
              <a:solidFill>
                <a:srgbClr val="FFD96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97" name="Google Shape;297;p33"/>
          <p:cNvCxnSpPr/>
          <p:nvPr/>
        </p:nvCxnSpPr>
        <p:spPr>
          <a:xfrm rot="10800000" flipH="1">
            <a:off x="4914450" y="3686375"/>
            <a:ext cx="2793000" cy="12300"/>
          </a:xfrm>
          <a:prstGeom prst="straightConnector1">
            <a:avLst/>
          </a:prstGeom>
          <a:noFill/>
          <a:ln w="19050" cap="flat" cmpd="sng">
            <a:solidFill>
              <a:srgbClr val="FFE59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728</Words>
  <Application>Microsoft Office PowerPoint</Application>
  <PresentationFormat>Экран (16:9)</PresentationFormat>
  <Paragraphs>385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Pacifico</vt:lpstr>
      <vt:lpstr>Open Sans ExtraBold</vt:lpstr>
      <vt:lpstr>Verdana</vt:lpstr>
      <vt:lpstr>Open Sans</vt:lpstr>
      <vt:lpstr>Simple Light</vt:lpstr>
      <vt:lpstr>Карта компетенций</vt:lpstr>
      <vt:lpstr>Презентация PowerPoint</vt:lpstr>
      <vt:lpstr>Почему именно компетенции?</vt:lpstr>
      <vt:lpstr>Презентация PowerPoint</vt:lpstr>
      <vt:lpstr>Компетенции взаимодействия</vt:lpstr>
      <vt:lpstr>Есть ли ещё неосознанные компетенции?</vt:lpstr>
      <vt:lpstr>Позовите самого главного</vt:lpstr>
      <vt:lpstr>Личностные компетенции</vt:lpstr>
      <vt:lpstr>Я 100 lvl … из ∞</vt:lpstr>
      <vt:lpstr>Уровень 0 — no experience 1 — novice 2 — intermediate 3 — advanced 4 — expert </vt:lpstr>
      <vt:lpstr>Уровень 0 — no experience 1 — novice 2 — intermediate 3 — advanced 4 — expert </vt:lpstr>
      <vt:lpstr>Уровень 0 — no experience 1 — novice 2 — intermediate 3 — advanced 4 — expert </vt:lpstr>
      <vt:lpstr>Вы меня не цените 😢</vt:lpstr>
      <vt:lpstr>Используемость навыка 0 — не используется 1 — редко 2 — обычно, без усилий 3 — часто, разные техники 4 — часто, ищет новые техники </vt:lpstr>
      <vt:lpstr>Презентация PowerPoint</vt:lpstr>
      <vt:lpstr>Презентация PowerPoint</vt:lpstr>
      <vt:lpstr>Презентация PowerPoint</vt:lpstr>
      <vt:lpstr>Для создания карты компетенций требуется</vt:lpstr>
      <vt:lpstr>Выводы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Карта компетенций</dc:title>
  <dc:creator>vldcorp</dc:creator>
  <cp:lastModifiedBy>Vladislav Orlikov</cp:lastModifiedBy>
  <cp:revision>3</cp:revision>
  <dcterms:modified xsi:type="dcterms:W3CDTF">2019-05-31T12:12:47Z</dcterms:modified>
</cp:coreProperties>
</file>