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</p:sldIdLst>
  <p:sldSz cy="5143500" cx="9144000"/>
  <p:notesSz cx="6858000" cy="9144000"/>
  <p:embeddedFontLst>
    <p:embeddedFont>
      <p:font typeface="Open Sans SemiBold"/>
      <p:regular r:id="rId77"/>
      <p:bold r:id="rId78"/>
      <p:italic r:id="rId79"/>
      <p:boldItalic r:id="rId80"/>
    </p:embeddedFont>
    <p:embeddedFont>
      <p:font typeface="Open Sans ExtraBold"/>
      <p:bold r:id="rId81"/>
      <p:boldItalic r:id="rId82"/>
    </p:embeddedFont>
    <p:embeddedFont>
      <p:font typeface="Open Sans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5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OpenSans-bold.fntdata"/><Relationship Id="rId83" Type="http://schemas.openxmlformats.org/officeDocument/2006/relationships/font" Target="fonts/OpenSans-regular.fntdata"/><Relationship Id="rId42" Type="http://schemas.openxmlformats.org/officeDocument/2006/relationships/slide" Target="slides/slide37.xml"/><Relationship Id="rId86" Type="http://schemas.openxmlformats.org/officeDocument/2006/relationships/font" Target="fonts/OpenSans-boldItalic.fntdata"/><Relationship Id="rId41" Type="http://schemas.openxmlformats.org/officeDocument/2006/relationships/slide" Target="slides/slide36.xml"/><Relationship Id="rId85" Type="http://schemas.openxmlformats.org/officeDocument/2006/relationships/font" Target="fonts/OpenSans-italic.fnt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OpenSansSemiBold-boldItalic.fntdata"/><Relationship Id="rId82" Type="http://schemas.openxmlformats.org/officeDocument/2006/relationships/font" Target="fonts/OpenSansExtraBold-boldItalic.fntdata"/><Relationship Id="rId81" Type="http://schemas.openxmlformats.org/officeDocument/2006/relationships/font" Target="fonts/OpenSansExtra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OpenSansSemiBold-regular.fntdata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OpenSansSemiBold-italic.fntdata"/><Relationship Id="rId34" Type="http://schemas.openxmlformats.org/officeDocument/2006/relationships/slide" Target="slides/slide29.xml"/><Relationship Id="rId78" Type="http://schemas.openxmlformats.org/officeDocument/2006/relationships/font" Target="fonts/OpenSansSemiBold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edd0534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edd0534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56eb21fbd_2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56eb21fbd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 </a:t>
            </a:r>
            <a:r>
              <a:rPr lang="ru">
                <a:solidFill>
                  <a:schemeClr val="dk1"/>
                </a:solidFill>
              </a:rPr>
              <a:t>РАБОТА С ЗАЛОМ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56eb21fbd_2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56eb21fbd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 </a:t>
            </a:r>
            <a:r>
              <a:rPr lang="ru">
                <a:solidFill>
                  <a:schemeClr val="dk1"/>
                </a:solidFill>
              </a:rPr>
              <a:t>РАБОТА С ЗАЛОМ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56eb21fbd_2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56eb21fbd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 </a:t>
            </a:r>
            <a:r>
              <a:rPr lang="ru">
                <a:solidFill>
                  <a:schemeClr val="dk1"/>
                </a:solidFill>
              </a:rPr>
              <a:t>РАБОТА С ЗАЛОМ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56eb21fbd_2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56eb21fbd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 </a:t>
            </a:r>
            <a:r>
              <a:rPr lang="ru">
                <a:solidFill>
                  <a:schemeClr val="dk1"/>
                </a:solidFill>
              </a:rPr>
              <a:t>РАБОТА С ЗАЛОМ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56eb21fbd_2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56eb21fbd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 </a:t>
            </a:r>
            <a:r>
              <a:rPr lang="ru">
                <a:solidFill>
                  <a:schemeClr val="dk1"/>
                </a:solidFill>
              </a:rPr>
              <a:t>РАБОТА С ЗАЛОМ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56eb21fbd_2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56eb21fbd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 </a:t>
            </a:r>
            <a:r>
              <a:rPr lang="ru">
                <a:solidFill>
                  <a:schemeClr val="dk1"/>
                </a:solidFill>
              </a:rPr>
              <a:t>РАБОТА С ЗАЛОМ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56eb21fbd_2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56eb21fbd_2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56eb21fbd_2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56eb21fbd_2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56eb21fbd_2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56eb21fbd_2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5fab5c0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5fab5c0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6ff471e3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6ff471e3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56eb21fbd_2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56eb21fbd_2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fc6e16ae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efc6e16ae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56eb21fbd_2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56eb21fbd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efc6e16ae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efc6e16ae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56eb21fbd_2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56eb21fbd_2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56eb21fbd_2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56eb21fbd_2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56eb21fbd_2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56eb21fbd_2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56eb21fbd_2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56eb21fbd_2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56eb21fbd_2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56eb21fbd_2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56eb21fbd_2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56eb21fbd_2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197ca96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197ca96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56eb21fbd_2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56eb21fbd_2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56eb21fbd_2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56eb21fbd_2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56eb21fbd_2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56eb21fbd_2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640e1009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5640e1009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56eb21fbd_2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56eb21fbd_2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56eb21fbd_2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56eb21fbd_2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56eb21fbd_2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56eb21fbd_2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556eb21fbd_2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556eb21fbd_2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56eb21fbd_2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56eb21fbd_2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640e1009f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640e1009f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66b90749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66b90749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56eb21fbd_2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56eb21fbd_2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56eb21fbd_2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56eb21fbd_2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56eb21fbd_2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56eb21fbd_2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56eb21fbd_2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56eb21fbd_2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f173003c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4f173003c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666666"/>
                </a:solidFill>
              </a:rPr>
              <a:t>Как ставить оценку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Цель серий интервью - выявить качества кандидата и сравнить их с листом целей данной роли.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302119"/>
                </a:solidFill>
              </a:rPr>
              <a:t>Максимальное совпадение = 10 баллов.</a:t>
            </a:r>
            <a:endParaRPr>
              <a:solidFill>
                <a:srgbClr val="30211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0211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302119"/>
                </a:solidFill>
              </a:rPr>
              <a:t>По сути, наш лист целей - является чек-листом для выставления оценки кандидату.</a:t>
            </a:r>
            <a:endParaRPr>
              <a:solidFill>
                <a:srgbClr val="30211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302119"/>
                </a:solidFill>
              </a:rPr>
              <a:t>А его навыки и собранная информация, служит для сравнения и для корректировки оценки.</a:t>
            </a:r>
            <a:endParaRPr>
              <a:solidFill>
                <a:srgbClr val="30211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302119"/>
                </a:solidFill>
              </a:rPr>
              <a:t>Оценка не должна ставиться по внутренним ощущениям - смотрим на лист целей (при необходимости дорабатываем его, если поняли что, что-то упустили)</a:t>
            </a:r>
            <a:endParaRPr>
              <a:solidFill>
                <a:srgbClr val="30211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302119"/>
                </a:solidFill>
              </a:rPr>
              <a:t>Нам не важно, какой кандидат круто в чем-то, важно насколько он подходит под наши цели.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556eb21fbd_2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556eb21fbd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5640e1009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5640e1009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56eb21fbd_2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56eb21fbd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556eb21fbd_2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556eb21fbd_2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556eb21fbd_2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556eb21fbd_2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56eb21fbd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56eb21fbd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556eb21fbd_2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556eb21fbd_2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556eb21fbd_2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556eb21fbd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5640e1009f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5640e1009f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56eb21fbd_2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56eb21fbd_2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56eb21fbd_2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56eb21fbd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556eb21fbd_2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556eb21fbd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56eb21fbd_2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556eb21fbd_2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5640e1009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5640e1009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56eb21fbd_2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556eb21fbd_2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56eb21fbd_2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56eb21fbd_2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efc6e16a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efc6e16a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556eb21fbd_2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556eb21fbd_2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5640e1009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5640e1009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556eb21fbd_2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556eb21fbd_2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56eb21fbd_2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56eb21fbd_2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556eb21fbd_2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556eb21fbd_2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556eb21fbd_2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556eb21fbd_2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556eb21fbd_2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556eb21fbd_2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556eb21fbd_2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556eb21fbd_2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556eb21fbd_2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556eb21fbd_2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556eb21fbd_2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556eb21fbd_2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56eb21fbd_2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56eb21fbd_2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556eb21fbd_2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556eb21fbd_2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46ff471e35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46ff471e3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efc6e16ae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efc6e16ae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 - проблемы воронки? Все норм? У кого такая же?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efc6e16a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efc6e16a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С ЗАЛОМ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/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" type="subTitle"/>
          </p:nvPr>
        </p:nvSpPr>
        <p:spPr>
          <a:xfrm>
            <a:off x="726300" y="3212835"/>
            <a:ext cx="76914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66" name="Google Shape;66;p11"/>
          <p:cNvSpPr txBox="1"/>
          <p:nvPr>
            <p:ph idx="1" type="subTitle"/>
          </p:nvPr>
        </p:nvSpPr>
        <p:spPr>
          <a:xfrm>
            <a:off x="720000" y="4010400"/>
            <a:ext cx="32430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793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hasCustomPrompt="1" type="title"/>
          </p:nvPr>
        </p:nvSpPr>
        <p:spPr>
          <a:xfrm>
            <a:off x="720000" y="872400"/>
            <a:ext cx="77040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b="1" sz="1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>
            <a:off x="1915200" y="3304625"/>
            <a:ext cx="53136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grpSp>
        <p:nvGrpSpPr>
          <p:cNvPr id="71" name="Google Shape;71;p12"/>
          <p:cNvGrpSpPr/>
          <p:nvPr/>
        </p:nvGrpSpPr>
        <p:grpSpPr>
          <a:xfrm>
            <a:off x="4174805" y="2907537"/>
            <a:ext cx="794400" cy="97129"/>
            <a:chOff x="2868525" y="1438650"/>
            <a:chExt cx="794400" cy="97129"/>
          </a:xfrm>
        </p:grpSpPr>
        <p:sp>
          <p:nvSpPr>
            <p:cNvPr id="72" name="Google Shape;72;p12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2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 1">
  <p:cSld name="TITLE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78" name="Google Shape;7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 2">
  <p:cSld name="TITLE_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82" name="Google Shape;8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 - Сбер">
  <p:cSld name="TITLE_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726288" y="3212813"/>
            <a:ext cx="76914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" name="Google Shape;13;p3"/>
          <p:cNvSpPr txBox="1"/>
          <p:nvPr/>
        </p:nvSpPr>
        <p:spPr>
          <a:xfrm>
            <a:off x="3681313" y="1242125"/>
            <a:ext cx="17814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группа компаний Сбербанк</a:t>
            </a:r>
            <a:endParaRPr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grpSp>
        <p:nvGrpSpPr>
          <p:cNvPr id="17" name="Google Shape;17;p4"/>
          <p:cNvGrpSpPr/>
          <p:nvPr/>
        </p:nvGrpSpPr>
        <p:grpSpPr>
          <a:xfrm>
            <a:off x="4174800" y="1876250"/>
            <a:ext cx="794400" cy="97129"/>
            <a:chOff x="2868525" y="1438650"/>
            <a:chExt cx="794400" cy="97129"/>
          </a:xfrm>
        </p:grpSpPr>
        <p:sp>
          <p:nvSpPr>
            <p:cNvPr id="18" name="Google Shape;18;p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23" name="Google Shape;23;p5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5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721900" y="2112802"/>
            <a:ext cx="77001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6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30" name="Google Shape;30;p6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6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6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" name="Google Shape;33;p6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" type="body"/>
          </p:nvPr>
        </p:nvSpPr>
        <p:spPr>
          <a:xfrm>
            <a:off x="721900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2" type="body"/>
          </p:nvPr>
        </p:nvSpPr>
        <p:spPr>
          <a:xfrm>
            <a:off x="4951425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7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38" name="Google Shape;38;p7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7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7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7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44" name="Google Shape;44;p8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8"/>
          <p:cNvSpPr txBox="1"/>
          <p:nvPr>
            <p:ph type="title"/>
          </p:nvPr>
        </p:nvSpPr>
        <p:spPr>
          <a:xfrm>
            <a:off x="730719" y="1291975"/>
            <a:ext cx="3947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721900" y="2112800"/>
            <a:ext cx="39471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type="title"/>
          </p:nvPr>
        </p:nvSpPr>
        <p:spPr>
          <a:xfrm>
            <a:off x="726300" y="1064225"/>
            <a:ext cx="5460900" cy="3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grpSp>
        <p:nvGrpSpPr>
          <p:cNvPr id="51" name="Google Shape;51;p9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2" name="Google Shape;52;p9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9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9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grpSp>
        <p:nvGrpSpPr>
          <p:cNvPr id="57" name="Google Shape;57;p10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8" name="Google Shape;58;p10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p10"/>
          <p:cNvSpPr txBox="1"/>
          <p:nvPr>
            <p:ph idx="1" type="subTitle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2" name="Google Shape;62;p10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0"/>
          <p:cNvSpPr txBox="1"/>
          <p:nvPr>
            <p:ph idx="2" type="body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54">
          <p15:clr>
            <a:srgbClr val="F06B4A"/>
          </p15:clr>
        </p15:guide>
        <p15:guide id="2" pos="454">
          <p15:clr>
            <a:srgbClr val="F06B4A"/>
          </p15:clr>
        </p15:guide>
        <p15:guide id="3" pos="5306">
          <p15:clr>
            <a:srgbClr val="F06B4A"/>
          </p15:clr>
        </p15:guide>
        <p15:guide id="4" orient="horz" pos="2786">
          <p15:clr>
            <a:srgbClr val="F06B4A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gif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gif"/><Relationship Id="rId4" Type="http://schemas.openxmlformats.org/officeDocument/2006/relationships/image" Target="../media/image43.png"/><Relationship Id="rId5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gif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3.jpg"/><Relationship Id="rId4" Type="http://schemas.openxmlformats.org/officeDocument/2006/relationships/image" Target="../media/image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33173" l="0" r="0" t="10265"/>
          <a:stretch/>
        </p:blipFill>
        <p:spPr>
          <a:xfrm>
            <a:off x="-25" y="1031225"/>
            <a:ext cx="9144024" cy="29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>
            <p:ph type="ctrTitle"/>
          </p:nvPr>
        </p:nvSpPr>
        <p:spPr>
          <a:xfrm>
            <a:off x="342975" y="3671575"/>
            <a:ext cx="8354400" cy="10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rgbClr val="FE246C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Трансформация процесса найма</a:t>
            </a:r>
            <a:endParaRPr sz="3000">
              <a:solidFill>
                <a:srgbClr val="FE246C"/>
              </a:solidFill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90" name="Google Shape;90;p16"/>
          <p:cNvSpPr txBox="1"/>
          <p:nvPr>
            <p:ph idx="1" type="subTitle"/>
          </p:nvPr>
        </p:nvSpPr>
        <p:spPr>
          <a:xfrm>
            <a:off x="581238" y="4301767"/>
            <a:ext cx="7981500" cy="9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на этапе скоростного роста команды с 3 до 25 человек за год</a:t>
            </a:r>
            <a:endParaRPr sz="14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4575" y="428525"/>
            <a:ext cx="1331500" cy="2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225" y="1105125"/>
            <a:ext cx="4279250" cy="320943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>
            <p:ph type="title"/>
          </p:nvPr>
        </p:nvSpPr>
        <p:spPr>
          <a:xfrm>
            <a:off x="730713" y="9891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Вуду рекрутинг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/>
        </p:nvSpPr>
        <p:spPr>
          <a:xfrm>
            <a:off x="720000" y="1689175"/>
            <a:ext cx="3843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Ценитель прекрасного — интуиция, 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«я так чувствую»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140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225" y="1105125"/>
            <a:ext cx="4279250" cy="320943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>
            <p:ph type="title"/>
          </p:nvPr>
        </p:nvSpPr>
        <p:spPr>
          <a:xfrm>
            <a:off x="730713" y="9891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Вуду рекрутинг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/>
        </p:nvSpPr>
        <p:spPr>
          <a:xfrm>
            <a:off x="720000" y="1689175"/>
            <a:ext cx="3843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Ценитель прекрасного — интуиция, 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«я так чувствую»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Губка - перепоручаем собеседования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140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225" y="1105125"/>
            <a:ext cx="4279250" cy="320943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/>
          <p:cNvSpPr txBox="1"/>
          <p:nvPr>
            <p:ph type="title"/>
          </p:nvPr>
        </p:nvSpPr>
        <p:spPr>
          <a:xfrm>
            <a:off x="730713" y="9891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Вуду рекрутинг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/>
        </p:nvSpPr>
        <p:spPr>
          <a:xfrm>
            <a:off x="720000" y="1689175"/>
            <a:ext cx="3843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Ценитель прекрасного — интуиция, 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«я так чувствую»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Губка - перепоручаем собеседования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Обвинитель - каверзные задачи, головоломки, стресс-интервью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140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225" y="1105125"/>
            <a:ext cx="4279250" cy="320943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/>
          <p:nvPr>
            <p:ph type="title"/>
          </p:nvPr>
        </p:nvSpPr>
        <p:spPr>
          <a:xfrm>
            <a:off x="730713" y="9891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Вуду рекрутинг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/>
        </p:nvSpPr>
        <p:spPr>
          <a:xfrm>
            <a:off x="720000" y="1689175"/>
            <a:ext cx="3843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Ценитель прекрасного — интуиция, 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«я так чувствую»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Губка - перепоручаем собеседования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Обвинитель - каверзные задачи, головоломки, стресс-интервью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Поклонник- больше о себе,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чем «о нём»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140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225" y="1105125"/>
            <a:ext cx="4279250" cy="320943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/>
          <p:cNvSpPr txBox="1"/>
          <p:nvPr>
            <p:ph type="title"/>
          </p:nvPr>
        </p:nvSpPr>
        <p:spPr>
          <a:xfrm>
            <a:off x="730713" y="9891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Вуду рекрутинг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type="title"/>
          </p:nvPr>
        </p:nvSpPr>
        <p:spPr>
          <a:xfrm>
            <a:off x="730713" y="9891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Вуду рекрутинг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720000" y="1689175"/>
            <a:ext cx="3843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Ценитель прекрасного — интуиция, 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«я так чувствую»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Губка - перепоручаем собеседования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Обвинитель - каверзные задачи, головоломки, стресс-интервью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Поклонник- больше о себе,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чем «о нём»</a:t>
            </a:r>
            <a:b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 SemiBold"/>
              <a:buChar char="●"/>
            </a:pPr>
            <a:r>
              <a:rPr lang="ru" sz="1200">
                <a:solidFill>
                  <a:srgbClr val="26364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А также - 5.фокусник, 6.Любитель животных, 7. Пустомеля, 8. Психологический опросник, 9. предсказатель судьбы.</a:t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spcBef>
                <a:spcPts val="1400"/>
              </a:spcBef>
              <a:spcAft>
                <a:spcPts val="1400"/>
              </a:spcAft>
              <a:buNone/>
            </a:pPr>
            <a:r>
              <a:t/>
            </a:r>
            <a:endParaRPr sz="1200">
              <a:solidFill>
                <a:srgbClr val="26364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13" name="Google Shape;2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225" y="1105125"/>
            <a:ext cx="4279250" cy="320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/>
          <p:nvPr>
            <p:ph type="title"/>
          </p:nvPr>
        </p:nvSpPr>
        <p:spPr>
          <a:xfrm>
            <a:off x="730713" y="11350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Проблемы</a:t>
            </a:r>
            <a:endParaRPr/>
          </a:p>
        </p:txBody>
      </p:sp>
      <p:sp>
        <p:nvSpPr>
          <p:cNvPr id="220" name="Google Shape;220;p31"/>
          <p:cNvSpPr txBox="1"/>
          <p:nvPr>
            <p:ph idx="1" type="body"/>
          </p:nvPr>
        </p:nvSpPr>
        <p:spPr>
          <a:xfrm>
            <a:off x="627325" y="1792200"/>
            <a:ext cx="3903000" cy="27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Плохое описание вакансии</a:t>
            </a:r>
            <a:endParaRPr b="1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идут не те люди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мало откликов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1475" y="331875"/>
            <a:ext cx="4692525" cy="46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title"/>
          </p:nvPr>
        </p:nvSpPr>
        <p:spPr>
          <a:xfrm>
            <a:off x="730713" y="11350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Проблемы</a:t>
            </a:r>
            <a:endParaRPr/>
          </a:p>
        </p:txBody>
      </p:sp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627325" y="1792200"/>
            <a:ext cx="3903000" cy="27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Плохое описание вакансии</a:t>
            </a:r>
            <a:endParaRPr b="1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идут не те люди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мало откликов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Поток нерелевантного резюме</a:t>
            </a:r>
            <a:endParaRPr b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hr не понимает QA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не срезаем лишних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1475" y="331875"/>
            <a:ext cx="4692525" cy="469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730713" y="11350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Проблемы</a:t>
            </a:r>
            <a:endParaRPr/>
          </a:p>
        </p:txBody>
      </p:sp>
      <p:sp>
        <p:nvSpPr>
          <p:cNvPr id="236" name="Google Shape;236;p33"/>
          <p:cNvSpPr txBox="1"/>
          <p:nvPr>
            <p:ph idx="1" type="body"/>
          </p:nvPr>
        </p:nvSpPr>
        <p:spPr>
          <a:xfrm>
            <a:off x="627325" y="1792200"/>
            <a:ext cx="3903000" cy="27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Плохое описание вакансии</a:t>
            </a:r>
            <a:endParaRPr b="1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идут не те люди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мало откликов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Поток нерелевантного резюме</a:t>
            </a:r>
            <a:endParaRPr b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hr не понимает QA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не срезаем лишних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ТЗ не помогает</a:t>
            </a:r>
            <a:endParaRPr b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не уникально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не определяет применение знаний на практике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1475" y="331875"/>
            <a:ext cx="4692525" cy="469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/>
          <p:nvPr>
            <p:ph type="title"/>
          </p:nvPr>
        </p:nvSpPr>
        <p:spPr>
          <a:xfrm>
            <a:off x="730713" y="19662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highlight>
                  <a:schemeClr val="lt1"/>
                </a:highlight>
              </a:rPr>
              <a:t>Успех был близко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highlight>
                <a:schemeClr val="lt1"/>
              </a:highlight>
            </a:endParaRPr>
          </a:p>
        </p:txBody>
      </p:sp>
      <p:sp>
        <p:nvSpPr>
          <p:cNvPr id="244" name="Google Shape;244;p34"/>
          <p:cNvSpPr txBox="1"/>
          <p:nvPr>
            <p:ph idx="2" type="body"/>
          </p:nvPr>
        </p:nvSpPr>
        <p:spPr>
          <a:xfrm>
            <a:off x="4951425" y="2112800"/>
            <a:ext cx="3470700" cy="23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4"/>
          <p:cNvPicPr preferRelativeResize="0"/>
          <p:nvPr/>
        </p:nvPicPr>
        <p:blipFill rotWithShape="1">
          <a:blip r:embed="rId3">
            <a:alphaModFix/>
          </a:blip>
          <a:srcRect b="0" l="14182" r="3022" t="0"/>
          <a:stretch/>
        </p:blipFill>
        <p:spPr>
          <a:xfrm>
            <a:off x="4530325" y="720000"/>
            <a:ext cx="3859075" cy="37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075" y="639063"/>
            <a:ext cx="3865375" cy="38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642500" y="2722400"/>
            <a:ext cx="3419700" cy="13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Head of QA</a:t>
            </a:r>
            <a:endParaRPr b="1" sz="18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600" u="sng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rostropolsky@docdoc.ru</a:t>
            </a:r>
            <a:endParaRPr i="1" sz="16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600" u="sng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facebook.com/rusostropolsky</a:t>
            </a:r>
            <a:endParaRPr i="1" sz="16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646900" y="12166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Остропольский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Руслан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>
            <p:ph type="title"/>
          </p:nvPr>
        </p:nvSpPr>
        <p:spPr>
          <a:xfrm>
            <a:off x="730713" y="19662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chemeClr val="lt1"/>
                </a:highlight>
              </a:rPr>
              <a:t>Делаем правильно</a:t>
            </a:r>
            <a:endParaRPr>
              <a:solidFill>
                <a:srgbClr val="26364B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5"/>
          <p:cNvSpPr txBox="1"/>
          <p:nvPr>
            <p:ph idx="2" type="body"/>
          </p:nvPr>
        </p:nvSpPr>
        <p:spPr>
          <a:xfrm>
            <a:off x="4951425" y="2112800"/>
            <a:ext cx="3470700" cy="23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3">
            <a:alphaModFix/>
          </a:blip>
          <a:srcRect b="0" l="14182" r="3022" t="0"/>
          <a:stretch/>
        </p:blipFill>
        <p:spPr>
          <a:xfrm>
            <a:off x="4530325" y="720000"/>
            <a:ext cx="3859075" cy="37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 rotWithShape="1">
          <a:blip r:embed="rId4">
            <a:alphaModFix/>
          </a:blip>
          <a:srcRect b="8594" l="0" r="0" t="23837"/>
          <a:stretch/>
        </p:blipFill>
        <p:spPr>
          <a:xfrm>
            <a:off x="4530325" y="720000"/>
            <a:ext cx="3893675" cy="37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Лист целей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261" name="Google Shape;261;p36"/>
          <p:cNvSpPr txBox="1"/>
          <p:nvPr/>
        </p:nvSpPr>
        <p:spPr>
          <a:xfrm>
            <a:off x="665075" y="1899375"/>
            <a:ext cx="3865200" cy="17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Описание поставленных задач</a:t>
            </a: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перед сотрудником,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предполагаемые результаты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его 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работы и </a:t>
            </a: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качества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, необходимые для соответствия уровню компании в целом и его роли в ней </a:t>
            </a:r>
            <a:b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в частности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2" name="Google Shape;2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275" y="1354438"/>
            <a:ext cx="3879325" cy="218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Open Sans"/>
                <a:ea typeface="Open Sans"/>
                <a:cs typeface="Open Sans"/>
                <a:sym typeface="Open Sans"/>
              </a:rPr>
              <a:t>Лист целей состоит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latin typeface="Open Sans"/>
                <a:ea typeface="Open Sans"/>
                <a:cs typeface="Open Sans"/>
                <a:sym typeface="Open Sans"/>
              </a:rPr>
              <a:t>из трех частей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665075" y="2387550"/>
            <a:ext cx="4294800" cy="17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AutoNum type="arabicPeriod"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основные задачи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AutoNum type="arabicPeriod"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предполагаемый результат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AutoNum type="arabicPeriod"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профессионализм кандидата                                                                 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2975" y="971151"/>
            <a:ext cx="2221025" cy="32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/>
          <p:nvPr/>
        </p:nvSpPr>
        <p:spPr>
          <a:xfrm>
            <a:off x="720000" y="1747625"/>
            <a:ext cx="63267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Основные задачи:</a:t>
            </a:r>
            <a:endParaRPr b="1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 тестирования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Функциональное тестирование продуктов компании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Проведение различных видов тестирования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Написание и поддержание тестовой документации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Локализация и документирование дефектов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Проведение тест-анализа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                                                           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277" name="Google Shape;2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975" y="971151"/>
            <a:ext cx="2221025" cy="32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/>
          <p:nvPr>
            <p:ph type="title"/>
          </p:nvPr>
        </p:nvSpPr>
        <p:spPr>
          <a:xfrm>
            <a:off x="730713" y="10838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</a:t>
            </a:r>
            <a:endParaRPr/>
          </a:p>
        </p:txBody>
      </p:sp>
      <p:pic>
        <p:nvPicPr>
          <p:cNvPr id="279" name="Google Shape;27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975" y="971151"/>
            <a:ext cx="2221025" cy="32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>
            <p:ph type="title"/>
          </p:nvPr>
        </p:nvSpPr>
        <p:spPr>
          <a:xfrm>
            <a:off x="730713" y="10838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</a:t>
            </a:r>
            <a:endParaRPr/>
          </a:p>
        </p:txBody>
      </p:sp>
      <p:sp>
        <p:nvSpPr>
          <p:cNvPr id="286" name="Google Shape;286;p39"/>
          <p:cNvSpPr txBox="1"/>
          <p:nvPr/>
        </p:nvSpPr>
        <p:spPr>
          <a:xfrm>
            <a:off x="720000" y="1781900"/>
            <a:ext cx="79353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Предполагаемый результат:</a:t>
            </a: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 (от 3 до 6 мес)</a:t>
            </a:r>
            <a:endParaRPr b="1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Не пропустить ни один критичный баг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Пройти все кейсы регресса максимум за 4ч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Без посторонней помощи :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Работает в Jira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Работает в Testrail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Работает с API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Принесет новые методики, техники и инструменты тестирования, 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которые усилят качество и скорость в тестировании на 10%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   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   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7" name="Google Shape;28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Профессиональные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качества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0"/>
          <p:cNvSpPr txBox="1"/>
          <p:nvPr/>
        </p:nvSpPr>
        <p:spPr>
          <a:xfrm>
            <a:off x="619800" y="2023825"/>
            <a:ext cx="3758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Перечислить</a:t>
            </a:r>
            <a:r>
              <a:rPr lang="ru">
                <a:solidFill>
                  <a:srgbClr val="30211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как можно больше профессиональных навыков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, которые вы ожидаете от кандидата. 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Добавить в каждый лист целей</a:t>
            </a:r>
            <a:r>
              <a:rPr lang="ru">
                <a:solidFill>
                  <a:srgbClr val="30211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от пяти до восьми пунктов, </a:t>
            </a:r>
            <a:r>
              <a:rPr lang="ru">
                <a:latin typeface="Open Sans"/>
                <a:ea typeface="Open Sans"/>
                <a:cs typeface="Open Sans"/>
                <a:sym typeface="Open Sans"/>
              </a:rPr>
              <a:t>относящихся к культуре вашей компании.   </a:t>
            </a:r>
            <a:r>
              <a:rPr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 </a:t>
            </a:r>
            <a:r>
              <a:rPr lang="ru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         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4" name="Google Shape;294;p40"/>
          <p:cNvPicPr preferRelativeResize="0"/>
          <p:nvPr/>
        </p:nvPicPr>
        <p:blipFill rotWithShape="1">
          <a:blip r:embed="rId3">
            <a:alphaModFix/>
          </a:blip>
          <a:srcRect b="-1990" l="3247" r="12619" t="1990"/>
          <a:stretch/>
        </p:blipFill>
        <p:spPr>
          <a:xfrm>
            <a:off x="4441625" y="1681050"/>
            <a:ext cx="4613700" cy="1781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5" name="Google Shape;2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</a:t>
            </a:r>
            <a:endParaRPr/>
          </a:p>
        </p:txBody>
      </p:sp>
      <p:sp>
        <p:nvSpPr>
          <p:cNvPr id="301" name="Google Shape;301;p41"/>
          <p:cNvSpPr txBox="1"/>
          <p:nvPr/>
        </p:nvSpPr>
        <p:spPr>
          <a:xfrm>
            <a:off x="211950" y="1664375"/>
            <a:ext cx="4480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Продуктивность:</a:t>
            </a:r>
            <a:r>
              <a:rPr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способен получать значимый результат при минимальных затратах.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Честность и добросовестность: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не нарушает этические принципы.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Уверенность в себе: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делает то, что правильно, а не то, что выгодно; выражается ясно и недвусмысленно.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Организованность и умение планировать:</a:t>
            </a:r>
            <a:r>
              <a:rPr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составляет планы, организует работу, формирует расписания и бюджет в эффективной, продуктивной манере; умеет правильно расставлять</a:t>
            </a:r>
            <a:endParaRPr b="1"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2" name="Google Shape;302;p41"/>
          <p:cNvSpPr txBox="1"/>
          <p:nvPr/>
        </p:nvSpPr>
        <p:spPr>
          <a:xfrm>
            <a:off x="4605150" y="1664375"/>
            <a:ext cx="42237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Упорство: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демонстрирует настойчивость и волю к достижению далеко поставленной цели.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Проактивность: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действует самостоятельно, без понуканий; предлагает компании новые идеи.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Font typeface="Open Sans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Решительность: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умеет быстро реагировать на ситуацию и вежливо, но твердо отстаивать свою позицию.</a:t>
            </a:r>
            <a:endParaRPr b="1"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3" name="Google Shape;3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</a:t>
            </a:r>
            <a:endParaRPr/>
          </a:p>
        </p:txBody>
      </p:sp>
      <p:sp>
        <p:nvSpPr>
          <p:cNvPr id="309" name="Google Shape;309;p42"/>
          <p:cNvSpPr txBox="1"/>
          <p:nvPr/>
        </p:nvSpPr>
        <p:spPr>
          <a:xfrm>
            <a:off x="145150" y="1664375"/>
            <a:ext cx="45474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Умение сохранять спокойствие в стрессовых ситуациях: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способен продолжать работу в условиях спешки или стресса.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Стратегическое мышление, воображение: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умеет широкомасштабно мыслить и видеть общую картину в положительном аспекте; вовремя замечает потенциальные возможности и угрозы благодаря сравнительному анализу современных и будущих тенденций.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Творческий подход, стремление к инновациям: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умеет найти новый, подчас неожиданный подход к проблемам.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0" name="Google Shape;310;p42"/>
          <p:cNvSpPr txBox="1"/>
          <p:nvPr/>
        </p:nvSpPr>
        <p:spPr>
          <a:xfrm>
            <a:off x="4837950" y="1664375"/>
            <a:ext cx="40959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Энтузиазм: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демонстрирует неравнодушное и оптимистичное отношение к работе; верит в свои способности.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Трудовая этика:</a:t>
            </a:r>
            <a:r>
              <a:rPr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искренне стремится работать в полную силу и подчас даже перерабатывать, если требует ситуация; это подтверждает послужной список кандидата</a:t>
            </a:r>
            <a:endParaRPr b="1"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1" name="Google Shape;3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7425"/>
            <a:ext cx="635025" cy="4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3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</a:t>
            </a:r>
            <a:endParaRPr/>
          </a:p>
        </p:txBody>
      </p:sp>
      <p:sp>
        <p:nvSpPr>
          <p:cNvPr id="317" name="Google Shape;317;p43"/>
          <p:cNvSpPr txBox="1"/>
          <p:nvPr/>
        </p:nvSpPr>
        <p:spPr>
          <a:xfrm>
            <a:off x="596550" y="1664375"/>
            <a:ext cx="40959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Высокие стандарты качества: 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и от себя, и от подчиненных ожидает только отличных результатов.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Умение слушать собеседника: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дает высказаться коллегам и учитывает их точку зрения.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Восприимчивость к критике и новым идеям: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создает условия для обратной связи и спокойно реагирует на отрицательные отзывы и критику.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43"/>
          <p:cNvSpPr txBox="1"/>
          <p:nvPr/>
        </p:nvSpPr>
        <p:spPr>
          <a:xfrm>
            <a:off x="4837950" y="1664375"/>
            <a:ext cx="40959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Коммуникабельность:</a:t>
            </a:r>
            <a:r>
              <a:rPr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четко выражает свои мысли как в устной, так и в письменной формах, не впадая в многословие; это же относится и к общению в электронной форме.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Умение работать в команде:</a:t>
            </a:r>
            <a:r>
              <a:rPr lang="ru" sz="11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находит общий язык как с подчиненными, так и с начальством, создавая оптимальные</a:t>
            </a:r>
            <a:endParaRPr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Умение увлечь за собой:</a:t>
            </a:r>
            <a:r>
              <a:rPr lang="ru" sz="11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способен убедить коллег в правильности выбранного пути</a:t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9" name="Google Shape;31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9350" y="1207149"/>
            <a:ext cx="4447225" cy="29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4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Типы сотрудников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4"/>
          <p:cNvSpPr txBox="1"/>
          <p:nvPr/>
        </p:nvSpPr>
        <p:spPr>
          <a:xfrm>
            <a:off x="596550" y="1664375"/>
            <a:ext cx="42558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А</a:t>
            </a: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- талантливые люди, </a:t>
            </a:r>
            <a:b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 </a:t>
            </a: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вероятностью 90% могут добиться результата</a:t>
            </a: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доступного лишь </a:t>
            </a:r>
            <a:r>
              <a:rPr b="1" lang="ru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10% подходящих кандидатов </a:t>
            </a:r>
            <a:endParaRPr b="1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В - среднячки 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 -лузеры </a:t>
            </a:r>
            <a:endParaRPr sz="1200">
              <a:solidFill>
                <a:srgbClr val="3021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7" name="Google Shape;32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46524" l="13341" r="917" t="0"/>
          <a:stretch/>
        </p:blipFill>
        <p:spPr>
          <a:xfrm>
            <a:off x="328125" y="2041625"/>
            <a:ext cx="4841976" cy="175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O DocDoc</a:t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-3470" l="73015" r="453" t="49994"/>
          <a:stretch/>
        </p:blipFill>
        <p:spPr>
          <a:xfrm>
            <a:off x="5001500" y="2571750"/>
            <a:ext cx="1726051" cy="20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-3470" l="455" r="37960" t="49994"/>
          <a:stretch/>
        </p:blipFill>
        <p:spPr>
          <a:xfrm>
            <a:off x="4415500" y="1375250"/>
            <a:ext cx="4006625" cy="202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8"/>
          <p:cNvCxnSpPr/>
          <p:nvPr/>
        </p:nvCxnSpPr>
        <p:spPr>
          <a:xfrm>
            <a:off x="4584050" y="1469150"/>
            <a:ext cx="0" cy="301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677" y="2149050"/>
            <a:ext cx="4006625" cy="1701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200" y="1897497"/>
            <a:ext cx="3946351" cy="11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5300" y="3240363"/>
            <a:ext cx="1534600" cy="11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Нужны игроки типа А</a:t>
            </a:r>
            <a:endParaRPr/>
          </a:p>
        </p:txBody>
      </p:sp>
      <p:sp>
        <p:nvSpPr>
          <p:cNvPr id="333" name="Google Shape;333;p45"/>
          <p:cNvSpPr txBox="1"/>
          <p:nvPr/>
        </p:nvSpPr>
        <p:spPr>
          <a:xfrm>
            <a:off x="596550" y="1664375"/>
            <a:ext cx="42558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00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Поднимите планку ожидаемых результатов как можно выше — конечно, оставаясь в пределах разумного, — 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и вы избавитесь от игроков В и С,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одновременно привлекая игроков А дерзновенными целями, бросающими вызов их таланту.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6364B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4" name="Google Shape;33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350" y="1310975"/>
            <a:ext cx="2801575" cy="25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6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Чек-лист по целям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6"/>
          <p:cNvSpPr txBox="1"/>
          <p:nvPr/>
        </p:nvSpPr>
        <p:spPr>
          <a:xfrm>
            <a:off x="596550" y="1664375"/>
            <a:ext cx="42558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Правильные вопросы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Не даем себя «обмануть»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кандидат классный, но не под наши цели/культуру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кандидат сносит интервью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2" name="Google Shape;34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875" y="1079125"/>
            <a:ext cx="3760336" cy="261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Итог по листу целей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7"/>
          <p:cNvSpPr txBox="1"/>
          <p:nvPr/>
        </p:nvSpPr>
        <p:spPr>
          <a:xfrm>
            <a:off x="596550" y="1664375"/>
            <a:ext cx="4561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Понимаем кого мы хотим нанять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Пониманием какие цели будем закрывать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Понятные критерии оценки кандидата в процессе работы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Уникальное описание вакансии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475" y="1171275"/>
            <a:ext cx="2837626" cy="283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26364B"/>
                </a:solidFill>
              </a:rPr>
              <a:t>Добавим силы HR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357" name="Google Shape;3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400" y="926375"/>
            <a:ext cx="3323400" cy="333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9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26364B"/>
                </a:solidFill>
              </a:rPr>
              <a:t>Добавим силы HR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364" name="Google Shape;364;p49"/>
          <p:cNvSpPr txBox="1"/>
          <p:nvPr/>
        </p:nvSpPr>
        <p:spPr>
          <a:xfrm>
            <a:off x="596550" y="1664375"/>
            <a:ext cx="4561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Обучаем HR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Основы 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Разница между тестировщиком и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Процессы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5" name="Google Shape;36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400" y="926375"/>
            <a:ext cx="3323400" cy="333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0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Добавим силы HR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372" name="Google Shape;372;p50"/>
          <p:cNvSpPr txBox="1"/>
          <p:nvPr/>
        </p:nvSpPr>
        <p:spPr>
          <a:xfrm>
            <a:off x="596550" y="1664375"/>
            <a:ext cx="4561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Обучаем HR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Основы 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Разница между тестировщиком и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Процессы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Особенности QA в вашей компании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Процессы разработки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Как бывает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Как нужно нам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3" name="Google Shape;37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400" y="926375"/>
            <a:ext cx="3323400" cy="333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Добавим силы HR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596550" y="1664375"/>
            <a:ext cx="4561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Обучаем HR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Основы 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Разница между тестировщиком и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Процессы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Особенности QA в вашей компании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Процессы разработки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Как бывает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Как нужно нам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4925225" y="1664375"/>
            <a:ext cx="4561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Совместные собеседования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QA ведущий, HR слушает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Ретро после собеседования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2" name="Google Shape;38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2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Добавим силы HR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388" name="Google Shape;388;p52"/>
          <p:cNvSpPr txBox="1"/>
          <p:nvPr/>
        </p:nvSpPr>
        <p:spPr>
          <a:xfrm>
            <a:off x="596550" y="1664375"/>
            <a:ext cx="4561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Обучаем HR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Основы 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Разница между тестировщиком и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Процессы QA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Особенности QA в вашей компании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Процессы разработки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Как бывает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Как нужно нам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52"/>
          <p:cNvSpPr txBox="1"/>
          <p:nvPr/>
        </p:nvSpPr>
        <p:spPr>
          <a:xfrm>
            <a:off x="4925225" y="1664375"/>
            <a:ext cx="4561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Совместные собеседования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QA ведущий, HR слушает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Ретро после собеседования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Формируем список вопросов для HR интервью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0" name="Google Shape;39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3"/>
          <p:cNvPicPr preferRelativeResize="0"/>
          <p:nvPr/>
        </p:nvPicPr>
        <p:blipFill rotWithShape="1">
          <a:blip r:embed="rId3">
            <a:alphaModFix/>
          </a:blip>
          <a:srcRect b="0" l="0" r="55871" t="0"/>
          <a:stretch/>
        </p:blipFill>
        <p:spPr>
          <a:xfrm>
            <a:off x="4595800" y="2488325"/>
            <a:ext cx="2090025" cy="194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3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Итог по HR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397" name="Google Shape;397;p53"/>
          <p:cNvSpPr txBox="1"/>
          <p:nvPr/>
        </p:nvSpPr>
        <p:spPr>
          <a:xfrm>
            <a:off x="596550" y="1664375"/>
            <a:ext cx="45615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Понимает специфику работы QA в компании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Понимает Кто нужен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Самостоятельный первичный скрининг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8" name="Google Shape;398;p53"/>
          <p:cNvPicPr preferRelativeResize="0"/>
          <p:nvPr/>
        </p:nvPicPr>
        <p:blipFill rotWithShape="1">
          <a:blip r:embed="rId3">
            <a:alphaModFix/>
          </a:blip>
          <a:srcRect b="0" l="42750" r="-1425" t="0"/>
          <a:stretch/>
        </p:blipFill>
        <p:spPr>
          <a:xfrm>
            <a:off x="6242050" y="983525"/>
            <a:ext cx="2779075" cy="19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575" y="1168438"/>
            <a:ext cx="4531426" cy="241931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4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Работа с тестовым заданием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406" name="Google Shape;40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0" r="616" t="0"/>
          <a:stretch/>
        </p:blipFill>
        <p:spPr>
          <a:xfrm>
            <a:off x="1349600" y="1235475"/>
            <a:ext cx="6199851" cy="27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>
            <p:ph type="title"/>
          </p:nvPr>
        </p:nvSpPr>
        <p:spPr>
          <a:xfrm>
            <a:off x="730713" y="481638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Распределенная команда</a:t>
            </a:r>
            <a:endParaRPr sz="24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2051250" y="4176400"/>
            <a:ext cx="32157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b="1"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25 человек QA отдел</a:t>
            </a:r>
            <a:endParaRPr b="1" sz="16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4919900" y="4176400"/>
            <a:ext cx="27762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b="1"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10 городов</a:t>
            </a:r>
            <a:endParaRPr b="1" sz="16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575" y="1168438"/>
            <a:ext cx="4531426" cy="241931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5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Работа с тестовым заданием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413" name="Google Shape;413;p55"/>
          <p:cNvSpPr txBox="1"/>
          <p:nvPr/>
        </p:nvSpPr>
        <p:spPr>
          <a:xfrm>
            <a:off x="632700" y="1821900"/>
            <a:ext cx="4728900" cy="3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Критерии ТЗ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Проверяет технологию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Реальные практические навыки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Не более 3-х пунктов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4" name="Google Shape;41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6"/>
          <p:cNvSpPr txBox="1"/>
          <p:nvPr/>
        </p:nvSpPr>
        <p:spPr>
          <a:xfrm>
            <a:off x="632700" y="1821900"/>
            <a:ext cx="4728900" cy="3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Критерии ТЗ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Проверяет технологию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Реальные практические навыки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Не более 3-х пунктов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Дедлайн выполнения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Идеально &lt;= 30 мин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Просим обозначить срок выполнения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Уточнять по вопросам сразу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0" name="Google Shape;42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575" y="1168438"/>
            <a:ext cx="4531426" cy="241931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6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Работа с тестовым заданием</a:t>
            </a:r>
            <a:endParaRPr>
              <a:solidFill>
                <a:srgbClr val="26364B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7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Работа с тестовым заданием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428" name="Google Shape;428;p57"/>
          <p:cNvSpPr txBox="1"/>
          <p:nvPr/>
        </p:nvSpPr>
        <p:spPr>
          <a:xfrm>
            <a:off x="632700" y="1821900"/>
            <a:ext cx="4728900" cy="3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Критерии ТЗ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Проверяет технологию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Реальные практические навыки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Не более 3-х пунктов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Дедлайн выполнения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Идеально &lt;= 30 мин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Просим обозначить срок выполнения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Уточнять по вопросам сразу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9" name="Google Shape;429;p57"/>
          <p:cNvSpPr txBox="1"/>
          <p:nvPr/>
        </p:nvSpPr>
        <p:spPr>
          <a:xfrm>
            <a:off x="5099625" y="1821900"/>
            <a:ext cx="4728900" cy="3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</a:t>
            </a: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ешенное ТЗ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скорость проверки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% выполнения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слабые зоны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0" name="Google Shape;43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8"/>
          <p:cNvSpPr txBox="1"/>
          <p:nvPr>
            <p:ph type="title"/>
          </p:nvPr>
        </p:nvSpPr>
        <p:spPr>
          <a:xfrm>
            <a:off x="730713" y="10791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Работа с тестовым заданием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436" name="Google Shape;436;p58"/>
          <p:cNvSpPr txBox="1"/>
          <p:nvPr/>
        </p:nvSpPr>
        <p:spPr>
          <a:xfrm>
            <a:off x="632700" y="1821900"/>
            <a:ext cx="4728900" cy="3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Критерии ТЗ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Проверяет технологию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Реальные практические навыки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Не более 3-х пунктов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Дедлайн выполнения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Идеально &lt;= 30 мин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Просим обозначить срок выполнения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Уточнять по вопросам сразу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58"/>
          <p:cNvSpPr txBox="1"/>
          <p:nvPr/>
        </p:nvSpPr>
        <p:spPr>
          <a:xfrm>
            <a:off x="5099625" y="1821900"/>
            <a:ext cx="4728900" cy="3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Решенное ТЗ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скорость проверки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% выполнения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слабые зоны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Сохранять историю решений</a:t>
            </a:r>
            <a:b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в резюме кандидата</a:t>
            </a:r>
            <a:endParaRPr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8" name="Google Shape;43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"/>
          <p:cNvSpPr txBox="1"/>
          <p:nvPr>
            <p:ph type="title"/>
          </p:nvPr>
        </p:nvSpPr>
        <p:spPr>
          <a:xfrm>
            <a:off x="749322" y="1076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 по тестовому заданию</a:t>
            </a:r>
            <a:endParaRPr/>
          </a:p>
        </p:txBody>
      </p:sp>
      <p:sp>
        <p:nvSpPr>
          <p:cNvPr id="444" name="Google Shape;444;p59"/>
          <p:cNvSpPr txBox="1"/>
          <p:nvPr>
            <p:ph idx="1" type="body"/>
          </p:nvPr>
        </p:nvSpPr>
        <p:spPr>
          <a:xfrm>
            <a:off x="749322" y="1783925"/>
            <a:ext cx="85938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02119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302119"/>
                </a:solidFill>
                <a:latin typeface="Open Sans"/>
                <a:ea typeface="Open Sans"/>
                <a:cs typeface="Open Sans"/>
                <a:sym typeface="Open Sans"/>
              </a:rPr>
              <a:t>Видим навыки, знания кандидата</a:t>
            </a:r>
            <a:endParaRPr>
              <a:solidFill>
                <a:srgbClr val="3021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02119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302119"/>
                </a:solidFill>
                <a:latin typeface="Open Sans"/>
                <a:ea typeface="Open Sans"/>
                <a:cs typeface="Open Sans"/>
                <a:sym typeface="Open Sans"/>
              </a:rPr>
              <a:t>У</a:t>
            </a:r>
            <a:r>
              <a:rPr lang="ru">
                <a:solidFill>
                  <a:srgbClr val="302119"/>
                </a:solidFill>
                <a:latin typeface="Open Sans"/>
                <a:ea typeface="Open Sans"/>
                <a:cs typeface="Open Sans"/>
                <a:sym typeface="Open Sans"/>
              </a:rPr>
              <a:t>мение применять на практике эти навыки</a:t>
            </a:r>
            <a:endParaRPr>
              <a:solidFill>
                <a:srgbClr val="3021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02119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302119"/>
                </a:solidFill>
                <a:latin typeface="Open Sans"/>
                <a:ea typeface="Open Sans"/>
                <a:cs typeface="Open Sans"/>
                <a:sym typeface="Open Sans"/>
              </a:rPr>
              <a:t>Срезаем неподходящих кандидатов</a:t>
            </a:r>
            <a:endParaRPr>
              <a:solidFill>
                <a:srgbClr val="3021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02119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302119"/>
                </a:solidFill>
                <a:latin typeface="Open Sans"/>
                <a:ea typeface="Open Sans"/>
                <a:cs typeface="Open Sans"/>
                <a:sym typeface="Open Sans"/>
              </a:rPr>
              <a:t>Экономим время технического интервью</a:t>
            </a:r>
            <a:endParaRPr>
              <a:solidFill>
                <a:srgbClr val="30211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5" name="Google Shape;44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1522" y="1362400"/>
            <a:ext cx="19526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263" y="2184725"/>
            <a:ext cx="6055174" cy="27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0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Разделяем QA интервью </a:t>
            </a:r>
            <a:endParaRPr/>
          </a:p>
        </p:txBody>
      </p:sp>
      <p:sp>
        <p:nvSpPr>
          <p:cNvPr id="453" name="Google Shape;453;p60"/>
          <p:cNvSpPr txBox="1"/>
          <p:nvPr>
            <p:ph idx="1" type="body"/>
          </p:nvPr>
        </p:nvSpPr>
        <p:spPr>
          <a:xfrm>
            <a:off x="720000" y="1456525"/>
            <a:ext cx="5479200" cy="30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Тех.интервью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Интервью с руководителями</a:t>
            </a:r>
            <a:endParaRPr b="1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1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Тех. интервью</a:t>
            </a:r>
            <a:endParaRPr/>
          </a:p>
        </p:txBody>
      </p:sp>
      <p:pic>
        <p:nvPicPr>
          <p:cNvPr id="460" name="Google Shape;46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350" y="1339425"/>
            <a:ext cx="4070950" cy="26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2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Тех. интервью</a:t>
            </a:r>
            <a:endParaRPr/>
          </a:p>
        </p:txBody>
      </p:sp>
      <p:sp>
        <p:nvSpPr>
          <p:cNvPr id="467" name="Google Shape;467;p62"/>
          <p:cNvSpPr txBox="1"/>
          <p:nvPr>
            <p:ph idx="1" type="body"/>
          </p:nvPr>
        </p:nvSpPr>
        <p:spPr>
          <a:xfrm>
            <a:off x="649175" y="1520925"/>
            <a:ext cx="5479200" cy="30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Работа с тех.заданием</a:t>
            </a:r>
            <a:endParaRPr b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вопросы по выполнению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готовый фидбэк по выполнению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разбор с кандидатом</a:t>
            </a:r>
            <a:endParaRPr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350" y="1339425"/>
            <a:ext cx="4070950" cy="26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3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Тех. интервью</a:t>
            </a:r>
            <a:endParaRPr/>
          </a:p>
        </p:txBody>
      </p:sp>
      <p:sp>
        <p:nvSpPr>
          <p:cNvPr id="475" name="Google Shape;475;p63"/>
          <p:cNvSpPr txBox="1"/>
          <p:nvPr>
            <p:ph idx="1" type="body"/>
          </p:nvPr>
        </p:nvSpPr>
        <p:spPr>
          <a:xfrm>
            <a:off x="649175" y="1520925"/>
            <a:ext cx="5479200" cy="30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Работа с тех.заданием</a:t>
            </a:r>
            <a:endParaRPr b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вопросы по выполнению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готовый фидбэк по выполнению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разбор с кандидатом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Технические вопросы</a:t>
            </a:r>
            <a:endParaRPr b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Инструменты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Кейсы применения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Hard skills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350" y="1339425"/>
            <a:ext cx="4070950" cy="26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Тех. интервью</a:t>
            </a:r>
            <a:endParaRPr/>
          </a:p>
        </p:txBody>
      </p:sp>
      <p:sp>
        <p:nvSpPr>
          <p:cNvPr id="483" name="Google Shape;483;p64"/>
          <p:cNvSpPr txBox="1"/>
          <p:nvPr>
            <p:ph idx="1" type="body"/>
          </p:nvPr>
        </p:nvSpPr>
        <p:spPr>
          <a:xfrm>
            <a:off x="649175" y="1520925"/>
            <a:ext cx="5479200" cy="30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Работа с тех.заданием</a:t>
            </a:r>
            <a:endParaRPr b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вопросы по выполнению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готовый фидбэк по выполнению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разбор с кандидатом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ru"/>
              <a:t>Технические вопросы</a:t>
            </a:r>
            <a:endParaRPr b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Инструменты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Кейсы применения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Hard skills</a:t>
            </a:r>
            <a:endParaRPr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64"/>
          <p:cNvSpPr txBox="1"/>
          <p:nvPr/>
        </p:nvSpPr>
        <p:spPr>
          <a:xfrm>
            <a:off x="4530325" y="1495175"/>
            <a:ext cx="3580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</a:pPr>
            <a:r>
              <a:rPr b="1"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Практическое применение, </a:t>
            </a:r>
            <a:endParaRPr b="1"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а не только знание теории</a:t>
            </a:r>
            <a:endParaRPr b="1"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</a:pPr>
            <a:r>
              <a:rPr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задание в онлайн режиме</a:t>
            </a:r>
            <a:endParaRPr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</a:pPr>
            <a:r>
              <a:rPr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структура и логика выполнения</a:t>
            </a:r>
            <a:endParaRPr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</a:pPr>
            <a:r>
              <a:rPr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выход за рамки задания</a:t>
            </a:r>
            <a:endParaRPr/>
          </a:p>
        </p:txBody>
      </p:sp>
      <p:pic>
        <p:nvPicPr>
          <p:cNvPr id="485" name="Google Shape;48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Начало</a:t>
            </a:r>
            <a:endParaRPr/>
          </a:p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721900" y="2112800"/>
            <a:ext cx="3470700" cy="23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 sz="1400"/>
              <a:t>1 HR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b="1" lang="ru" sz="1400"/>
              <a:t>1 QA способный собеседовать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sp>
        <p:nvSpPr>
          <p:cNvPr id="128" name="Google Shape;128;p20"/>
          <p:cNvSpPr txBox="1"/>
          <p:nvPr>
            <p:ph idx="2" type="body"/>
          </p:nvPr>
        </p:nvSpPr>
        <p:spPr>
          <a:xfrm>
            <a:off x="4951425" y="2112800"/>
            <a:ext cx="3470700" cy="23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b="0" l="7360" r="23782" t="0"/>
          <a:stretch/>
        </p:blipFill>
        <p:spPr>
          <a:xfrm>
            <a:off x="4311075" y="1058750"/>
            <a:ext cx="4112925" cy="33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5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 по тех. интервью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5"/>
          <p:cNvSpPr txBox="1"/>
          <p:nvPr>
            <p:ph idx="1" type="body"/>
          </p:nvPr>
        </p:nvSpPr>
        <p:spPr>
          <a:xfrm>
            <a:off x="658475" y="1720500"/>
            <a:ext cx="46569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Видим навыки, знания кандидата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Умение применять на практике эти навыки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Срезаем неподходящих кандидатов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Экономим время финального интервью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492" name="Google Shape;492;p65"/>
          <p:cNvPicPr preferRelativeResize="0"/>
          <p:nvPr/>
        </p:nvPicPr>
        <p:blipFill rotWithShape="1">
          <a:blip r:embed="rId3">
            <a:alphaModFix/>
          </a:blip>
          <a:srcRect b="0" l="0" r="22094" t="0"/>
          <a:stretch/>
        </p:blipFill>
        <p:spPr>
          <a:xfrm>
            <a:off x="5219500" y="1485925"/>
            <a:ext cx="3204499" cy="20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6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Интервью с руководителем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325" y="1800700"/>
            <a:ext cx="3870975" cy="1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7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Интервью с руководителем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67"/>
          <p:cNvSpPr txBox="1"/>
          <p:nvPr>
            <p:ph idx="1" type="body"/>
          </p:nvPr>
        </p:nvSpPr>
        <p:spPr>
          <a:xfrm>
            <a:off x="721900" y="1720500"/>
            <a:ext cx="46569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Soft skills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507" name="Google Shape;50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325" y="1800700"/>
            <a:ext cx="3870975" cy="1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8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Интервью с руководителем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68"/>
          <p:cNvSpPr txBox="1"/>
          <p:nvPr>
            <p:ph idx="1" type="body"/>
          </p:nvPr>
        </p:nvSpPr>
        <p:spPr>
          <a:xfrm>
            <a:off x="721900" y="1720500"/>
            <a:ext cx="46569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Soft skills</a:t>
            </a:r>
            <a:endParaRPr b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Понимание процессов QA/</a:t>
            </a:r>
            <a:br>
              <a:rPr b="1" lang="ru" sz="1400"/>
            </a:br>
            <a:r>
              <a:rPr b="1" lang="ru" sz="1400"/>
              <a:t>разработки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515" name="Google Shape;51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325" y="1800700"/>
            <a:ext cx="3870975" cy="1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9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Интервью с руководителем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69"/>
          <p:cNvSpPr txBox="1"/>
          <p:nvPr>
            <p:ph idx="1" type="body"/>
          </p:nvPr>
        </p:nvSpPr>
        <p:spPr>
          <a:xfrm>
            <a:off x="721900" y="1720500"/>
            <a:ext cx="42801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Soft skills</a:t>
            </a:r>
            <a:endParaRPr b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Понимание процессов QA/</a:t>
            </a:r>
            <a:br>
              <a:rPr b="1" lang="ru" sz="1400"/>
            </a:br>
            <a:r>
              <a:rPr b="1" lang="ru" sz="1400"/>
              <a:t>разработки</a:t>
            </a:r>
            <a:endParaRPr b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Выявляем суть</a:t>
            </a:r>
            <a:endParaRPr b="1" sz="14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расскажи подробнее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опиши свою роль в этом процессе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проблемы/решения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сильные/слабые стороны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командная игра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523" name="Google Shape;52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325" y="1800700"/>
            <a:ext cx="3870975" cy="1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0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Интервью с руководителем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70"/>
          <p:cNvSpPr txBox="1"/>
          <p:nvPr>
            <p:ph idx="1" type="body"/>
          </p:nvPr>
        </p:nvSpPr>
        <p:spPr>
          <a:xfrm>
            <a:off x="721900" y="1720500"/>
            <a:ext cx="42897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Soft skills</a:t>
            </a:r>
            <a:endParaRPr b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Понимание процессов QA/разработки</a:t>
            </a:r>
            <a:endParaRPr b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Выявляем суть</a:t>
            </a:r>
            <a:endParaRPr b="1" sz="14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расскажи подробнее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опиши свою роль в этом процессе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проблемы/решения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сильные/слабые стороны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командная игра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sp>
        <p:nvSpPr>
          <p:cNvPr id="531" name="Google Shape;531;p70"/>
          <p:cNvSpPr txBox="1"/>
          <p:nvPr>
            <p:ph idx="1" type="body"/>
          </p:nvPr>
        </p:nvSpPr>
        <p:spPr>
          <a:xfrm>
            <a:off x="4844600" y="1720500"/>
            <a:ext cx="40197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Продажа компании</a:t>
            </a:r>
            <a:endParaRPr b="1" sz="14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Раскрываем историю через себя/кейсы</a:t>
            </a:r>
            <a:endParaRPr/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ru"/>
              <a:t>как пришли</a:t>
            </a:r>
            <a:endParaRPr/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ru"/>
              <a:t>в чем сомневались</a:t>
            </a:r>
            <a:endParaRPr/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ru"/>
              <a:t>кто проводил собеседование</a:t>
            </a:r>
            <a:endParaRPr/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ru"/>
              <a:t>успехи и рост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Мотивация от желаний кандидата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Сильный кандидат выбирает компанию, а не вы его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532" name="Google Shape;53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1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Тревожные признаки</a:t>
            </a:r>
            <a:endParaRPr/>
          </a:p>
        </p:txBody>
      </p:sp>
      <p:pic>
        <p:nvPicPr>
          <p:cNvPr id="538" name="Google Shape;53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526" y="951999"/>
            <a:ext cx="2618100" cy="32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2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Тревожные признаки</a:t>
            </a:r>
            <a:endParaRPr/>
          </a:p>
        </p:txBody>
      </p:sp>
      <p:sp>
        <p:nvSpPr>
          <p:cNvPr id="545" name="Google Shape;545;p72"/>
          <p:cNvSpPr txBox="1"/>
          <p:nvPr>
            <p:ph idx="1" type="body"/>
          </p:nvPr>
        </p:nvSpPr>
        <p:spPr>
          <a:xfrm>
            <a:off x="721900" y="1720500"/>
            <a:ext cx="34104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кандидат старается опустить упоминание о своих ошибках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отвечает слишком пространно и многословно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приписывает себе чужие заслуги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плохо отзывается о прежних коллегах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546" name="Google Shape;54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526" y="951999"/>
            <a:ext cx="2618100" cy="32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3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Тревожные признаки</a:t>
            </a:r>
            <a:endParaRPr/>
          </a:p>
        </p:txBody>
      </p:sp>
      <p:sp>
        <p:nvSpPr>
          <p:cNvPr id="553" name="Google Shape;553;p73"/>
          <p:cNvSpPr txBox="1"/>
          <p:nvPr>
            <p:ph idx="1" type="body"/>
          </p:nvPr>
        </p:nvSpPr>
        <p:spPr>
          <a:xfrm>
            <a:off x="721900" y="1720500"/>
            <a:ext cx="43635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самые важные для кандидата люди не поддерживают его перемены в жизни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кандидат больше замотивирован </a:t>
            </a:r>
            <a:br>
              <a:rPr lang="ru" sz="1400"/>
            </a:br>
            <a:r>
              <a:rPr lang="ru" sz="1400"/>
              <a:t>на деньги и выгоды, чем на специфику работы как таковой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кандидат зациклен на себе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слишком сильно пытается показать, что он эксперт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554" name="Google Shape;55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526" y="951999"/>
            <a:ext cx="2618100" cy="32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4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Тревожные признаки</a:t>
            </a:r>
            <a:endParaRPr/>
          </a:p>
        </p:txBody>
      </p:sp>
      <p:sp>
        <p:nvSpPr>
          <p:cNvPr id="561" name="Google Shape;561;p74"/>
          <p:cNvSpPr txBox="1"/>
          <p:nvPr>
            <p:ph idx="1" type="body"/>
          </p:nvPr>
        </p:nvSpPr>
        <p:spPr>
          <a:xfrm>
            <a:off x="730725" y="1720500"/>
            <a:ext cx="44433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Полная картина о кандидате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Сбор контактов для рекомендаций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562" name="Google Shape;562;p74"/>
          <p:cNvPicPr preferRelativeResize="0"/>
          <p:nvPr/>
        </p:nvPicPr>
        <p:blipFill rotWithShape="1">
          <a:blip r:embed="rId3">
            <a:alphaModFix/>
          </a:blip>
          <a:srcRect b="0" l="0" r="-16292" t="-24579"/>
          <a:stretch/>
        </p:blipFill>
        <p:spPr>
          <a:xfrm flipH="1">
            <a:off x="4980450" y="1136975"/>
            <a:ext cx="3370800" cy="298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3" name="Google Shape;563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Рост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606050" y="2114400"/>
            <a:ext cx="3893700" cy="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Char char="●"/>
            </a:pPr>
            <a:r>
              <a:rPr lang="ru">
                <a:solidFill>
                  <a:srgbClr val="26364B"/>
                </a:solidFill>
              </a:rPr>
              <a:t>нужно нанимать много (3-4 в месяц)</a:t>
            </a:r>
            <a:endParaRPr>
              <a:solidFill>
                <a:srgbClr val="26364B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Char char="●"/>
            </a:pPr>
            <a:r>
              <a:rPr lang="ru">
                <a:solidFill>
                  <a:srgbClr val="26364B"/>
                </a:solidFill>
              </a:rPr>
              <a:t>нужно нанимать быстро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b="0" l="6432" r="13758" t="0"/>
          <a:stretch/>
        </p:blipFill>
        <p:spPr>
          <a:xfrm>
            <a:off x="4530325" y="1074825"/>
            <a:ext cx="3893675" cy="27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5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26364B"/>
                </a:solidFill>
              </a:rPr>
              <a:t>Интервью с рекомендателем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569" name="Google Shape;56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413" y="1844263"/>
            <a:ext cx="332422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6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26364B"/>
                </a:solidFill>
              </a:rPr>
              <a:t>Интервью с рекомендателем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576" name="Google Shape;576;p76"/>
          <p:cNvSpPr txBox="1"/>
          <p:nvPr>
            <p:ph idx="1" type="body"/>
          </p:nvPr>
        </p:nvSpPr>
        <p:spPr>
          <a:xfrm>
            <a:off x="620100" y="1720500"/>
            <a:ext cx="44433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ru" sz="1400"/>
              <a:t>Как строить</a:t>
            </a:r>
            <a:br>
              <a:rPr lang="ru" sz="1400"/>
            </a:br>
            <a:r>
              <a:rPr lang="ru" sz="1400"/>
              <a:t>— Список вопросов с предыдущих этапов</a:t>
            </a:r>
            <a:br>
              <a:rPr lang="ru" sz="1400"/>
            </a:br>
            <a:r>
              <a:rPr lang="ru" sz="1400"/>
              <a:t>— Вопросы - любопытство - что? как? расскажите подробнее?</a:t>
            </a:r>
            <a:br>
              <a:rPr lang="ru" sz="1400"/>
            </a:br>
            <a:r>
              <a:rPr lang="ru" sz="1400"/>
              <a:t>— Умение услышать и понять сигналы риска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577" name="Google Shape;57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413" y="1844263"/>
            <a:ext cx="332422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7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Интервью с рекомендателем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584" name="Google Shape;584;p77"/>
          <p:cNvSpPr txBox="1"/>
          <p:nvPr>
            <p:ph idx="1" type="body"/>
          </p:nvPr>
        </p:nvSpPr>
        <p:spPr>
          <a:xfrm>
            <a:off x="620100" y="1720500"/>
            <a:ext cx="44433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ru" sz="1400"/>
              <a:t>Как строить</a:t>
            </a:r>
            <a:br>
              <a:rPr lang="ru" sz="1400"/>
            </a:br>
            <a:r>
              <a:rPr lang="ru" sz="1400"/>
              <a:t>— Список вопросов с предыдущих этапов</a:t>
            </a:r>
            <a:br>
              <a:rPr lang="ru" sz="1400"/>
            </a:br>
            <a:r>
              <a:rPr lang="ru" sz="1400"/>
              <a:t>— Вопросы - любопытство - что? как? расскажите подробнее?</a:t>
            </a:r>
            <a:br>
              <a:rPr lang="ru" sz="1400"/>
            </a:br>
            <a:r>
              <a:rPr lang="ru" sz="1400"/>
              <a:t>— Умение услышать и понять сигналы риска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585" name="Google Shape;585;p77"/>
          <p:cNvSpPr txBox="1"/>
          <p:nvPr>
            <p:ph idx="1" type="body"/>
          </p:nvPr>
        </p:nvSpPr>
        <p:spPr>
          <a:xfrm>
            <a:off x="4767050" y="1720500"/>
            <a:ext cx="38271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ru" sz="1400"/>
              <a:t>Список рекомендателей</a:t>
            </a:r>
            <a:br>
              <a:rPr lang="ru" sz="1400"/>
            </a:br>
            <a:r>
              <a:rPr lang="ru" sz="1400"/>
              <a:t>Расширяем список рекомендателей - не только прямой руководитель, но и подчиненные, коллеги, пробиваем свою сеть контактов, клиенты - партнёры данного сотрудника (чем шире, тем лучше)</a:t>
            </a:r>
            <a:br>
              <a:rPr lang="ru" sz="1400"/>
            </a:b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586" name="Google Shape;58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8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Итого рекомендаций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592" name="Google Shape;592;p78"/>
          <p:cNvSpPr txBox="1"/>
          <p:nvPr>
            <p:ph idx="1" type="body"/>
          </p:nvPr>
        </p:nvSpPr>
        <p:spPr>
          <a:xfrm>
            <a:off x="620100" y="1720500"/>
            <a:ext cx="44433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Собрать больше информации о кандидате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Снижение рисков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Развеивание сомнений/вопросов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593" name="Google Shape;593;p78"/>
          <p:cNvPicPr preferRelativeResize="0"/>
          <p:nvPr/>
        </p:nvPicPr>
        <p:blipFill rotWithShape="1">
          <a:blip r:embed="rId3">
            <a:alphaModFix/>
          </a:blip>
          <a:srcRect b="0" l="25711" r="23534" t="0"/>
          <a:stretch/>
        </p:blipFill>
        <p:spPr>
          <a:xfrm>
            <a:off x="5103400" y="1657475"/>
            <a:ext cx="3288600" cy="2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9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Выстрел в 10-ку: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26364B"/>
                </a:solidFill>
              </a:rPr>
              <a:t>Решаем кто будет принят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600" name="Google Shape;600;p79"/>
          <p:cNvSpPr txBox="1"/>
          <p:nvPr>
            <p:ph idx="1" type="body"/>
          </p:nvPr>
        </p:nvSpPr>
        <p:spPr>
          <a:xfrm>
            <a:off x="755750" y="2233350"/>
            <a:ext cx="44433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/>
              <a:t>Выбор</a:t>
            </a:r>
            <a:r>
              <a:rPr lang="ru" sz="1400"/>
              <a:t> - сбор фактов, необходимых для того, чтобы решить отвечает ли </a:t>
            </a:r>
            <a:r>
              <a:rPr lang="ru" sz="1400">
                <a:solidFill>
                  <a:srgbClr val="FE246C"/>
                </a:solidFill>
              </a:rPr>
              <a:t>квалификация кандидата</a:t>
            </a:r>
            <a:r>
              <a:rPr lang="ru" sz="1400"/>
              <a:t> </a:t>
            </a:r>
            <a:r>
              <a:rPr lang="ru" sz="1400">
                <a:solidFill>
                  <a:srgbClr val="FE246C"/>
                </a:solidFill>
              </a:rPr>
              <a:t>(что он может сделать)</a:t>
            </a:r>
            <a:r>
              <a:rPr lang="ru" sz="1400"/>
              <a:t> и </a:t>
            </a:r>
            <a:r>
              <a:rPr lang="ru" sz="1400">
                <a:solidFill>
                  <a:srgbClr val="FE246C"/>
                </a:solidFill>
              </a:rPr>
              <a:t>его воля ( что он хочет сделать) </a:t>
            </a:r>
            <a:r>
              <a:rPr lang="ru" sz="1400"/>
              <a:t>вашему </a:t>
            </a:r>
            <a:r>
              <a:rPr lang="ru" sz="1400">
                <a:solidFill>
                  <a:srgbClr val="FE246C"/>
                </a:solidFill>
              </a:rPr>
              <a:t>листу целей.</a:t>
            </a:r>
            <a:endParaRPr b="1" sz="1400">
              <a:solidFill>
                <a:srgbClr val="FE246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601" name="Google Shape;60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4625" y="994150"/>
            <a:ext cx="2857500" cy="2857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2" name="Google Shape;60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0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Выстрел в 10-ку: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Решаем кто будет принят</a:t>
            </a:r>
            <a:endParaRPr>
              <a:solidFill>
                <a:srgbClr val="263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608" name="Google Shape;608;p80"/>
          <p:cNvSpPr txBox="1"/>
          <p:nvPr>
            <p:ph idx="1" type="body"/>
          </p:nvPr>
        </p:nvSpPr>
        <p:spPr>
          <a:xfrm>
            <a:off x="755750" y="2233350"/>
            <a:ext cx="44433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Нам нужно совпадение воли и цели не ниже 8-10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Сравниваем каждый параметр важный нам по 10 бальной шкале</a:t>
            </a:r>
            <a:endParaRPr b="1" sz="16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609" name="Google Shape;60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4625" y="994150"/>
            <a:ext cx="2857500" cy="2857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10" name="Google Shape;61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1"/>
          <p:cNvSpPr/>
          <p:nvPr/>
        </p:nvSpPr>
        <p:spPr>
          <a:xfrm>
            <a:off x="2616050" y="1598125"/>
            <a:ext cx="3686400" cy="2433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81"/>
          <p:cNvSpPr txBox="1"/>
          <p:nvPr>
            <p:ph type="title"/>
          </p:nvPr>
        </p:nvSpPr>
        <p:spPr>
          <a:xfrm>
            <a:off x="726288" y="102451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Новая воронка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617" name="Google Shape;617;p81"/>
          <p:cNvSpPr txBox="1"/>
          <p:nvPr/>
        </p:nvSpPr>
        <p:spPr>
          <a:xfrm>
            <a:off x="2876100" y="1510888"/>
            <a:ext cx="30000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  <a:latin typeface="Open Sans"/>
                <a:ea typeface="Open Sans"/>
                <a:cs typeface="Open Sans"/>
                <a:sym typeface="Open Sans"/>
              </a:rPr>
              <a:t>Лист целей</a:t>
            </a:r>
            <a:endParaRPr/>
          </a:p>
        </p:txBody>
      </p:sp>
      <p:cxnSp>
        <p:nvCxnSpPr>
          <p:cNvPr id="618" name="Google Shape;618;p81"/>
          <p:cNvCxnSpPr/>
          <p:nvPr/>
        </p:nvCxnSpPr>
        <p:spPr>
          <a:xfrm>
            <a:off x="4376100" y="1889266"/>
            <a:ext cx="0" cy="161700"/>
          </a:xfrm>
          <a:prstGeom prst="straightConnector1">
            <a:avLst/>
          </a:prstGeom>
          <a:noFill/>
          <a:ln cap="flat" cmpd="sng" w="9525">
            <a:solidFill>
              <a:srgbClr val="55357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9" name="Google Shape;619;p81"/>
          <p:cNvSpPr/>
          <p:nvPr/>
        </p:nvSpPr>
        <p:spPr>
          <a:xfrm>
            <a:off x="2616050" y="2056179"/>
            <a:ext cx="3686400" cy="2433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81"/>
          <p:cNvSpPr txBox="1"/>
          <p:nvPr/>
        </p:nvSpPr>
        <p:spPr>
          <a:xfrm>
            <a:off x="2876100" y="1976141"/>
            <a:ext cx="30000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  <a:latin typeface="Open Sans"/>
                <a:ea typeface="Open Sans"/>
                <a:cs typeface="Open Sans"/>
                <a:sym typeface="Open Sans"/>
              </a:rPr>
              <a:t>Формирование вакансии</a:t>
            </a:r>
            <a:endParaRPr/>
          </a:p>
        </p:txBody>
      </p:sp>
      <p:cxnSp>
        <p:nvCxnSpPr>
          <p:cNvPr id="621" name="Google Shape;621;p81"/>
          <p:cNvCxnSpPr/>
          <p:nvPr/>
        </p:nvCxnSpPr>
        <p:spPr>
          <a:xfrm>
            <a:off x="4376100" y="2354691"/>
            <a:ext cx="0" cy="161700"/>
          </a:xfrm>
          <a:prstGeom prst="straightConnector1">
            <a:avLst/>
          </a:prstGeom>
          <a:noFill/>
          <a:ln cap="flat" cmpd="sng" w="9525">
            <a:solidFill>
              <a:srgbClr val="55357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2" name="Google Shape;622;p81"/>
          <p:cNvSpPr/>
          <p:nvPr/>
        </p:nvSpPr>
        <p:spPr>
          <a:xfrm>
            <a:off x="2616050" y="2521604"/>
            <a:ext cx="3686400" cy="2433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81"/>
          <p:cNvSpPr txBox="1"/>
          <p:nvPr/>
        </p:nvSpPr>
        <p:spPr>
          <a:xfrm>
            <a:off x="2876100" y="2441566"/>
            <a:ext cx="30000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  <a:latin typeface="Open Sans"/>
                <a:ea typeface="Open Sans"/>
                <a:cs typeface="Open Sans"/>
                <a:sym typeface="Open Sans"/>
              </a:rPr>
              <a:t>HR интервью</a:t>
            </a:r>
            <a:endParaRPr/>
          </a:p>
        </p:txBody>
      </p:sp>
      <p:cxnSp>
        <p:nvCxnSpPr>
          <p:cNvPr id="624" name="Google Shape;624;p81"/>
          <p:cNvCxnSpPr/>
          <p:nvPr/>
        </p:nvCxnSpPr>
        <p:spPr>
          <a:xfrm>
            <a:off x="4376100" y="2798866"/>
            <a:ext cx="0" cy="161700"/>
          </a:xfrm>
          <a:prstGeom prst="straightConnector1">
            <a:avLst/>
          </a:prstGeom>
          <a:noFill/>
          <a:ln cap="flat" cmpd="sng" w="9525">
            <a:solidFill>
              <a:srgbClr val="55357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5" name="Google Shape;625;p81"/>
          <p:cNvSpPr/>
          <p:nvPr/>
        </p:nvSpPr>
        <p:spPr>
          <a:xfrm>
            <a:off x="2616050" y="2965779"/>
            <a:ext cx="3686400" cy="2433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81"/>
          <p:cNvSpPr txBox="1"/>
          <p:nvPr/>
        </p:nvSpPr>
        <p:spPr>
          <a:xfrm>
            <a:off x="2876100" y="2885741"/>
            <a:ext cx="30000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Техническое задание</a:t>
            </a:r>
            <a:endParaRPr/>
          </a:p>
        </p:txBody>
      </p:sp>
      <p:sp>
        <p:nvSpPr>
          <p:cNvPr id="627" name="Google Shape;627;p81"/>
          <p:cNvSpPr/>
          <p:nvPr/>
        </p:nvSpPr>
        <p:spPr>
          <a:xfrm>
            <a:off x="2616050" y="3426825"/>
            <a:ext cx="3686400" cy="2433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81"/>
          <p:cNvSpPr/>
          <p:nvPr/>
        </p:nvSpPr>
        <p:spPr>
          <a:xfrm>
            <a:off x="2616050" y="3913425"/>
            <a:ext cx="3686400" cy="2433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81"/>
          <p:cNvSpPr/>
          <p:nvPr/>
        </p:nvSpPr>
        <p:spPr>
          <a:xfrm>
            <a:off x="2616050" y="4372000"/>
            <a:ext cx="3686400" cy="2433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0" name="Google Shape;630;p81"/>
          <p:cNvCxnSpPr/>
          <p:nvPr/>
        </p:nvCxnSpPr>
        <p:spPr>
          <a:xfrm>
            <a:off x="4376100" y="3710913"/>
            <a:ext cx="0" cy="161700"/>
          </a:xfrm>
          <a:prstGeom prst="straightConnector1">
            <a:avLst/>
          </a:prstGeom>
          <a:noFill/>
          <a:ln cap="flat" cmpd="sng" w="9525">
            <a:solidFill>
              <a:srgbClr val="55357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1" name="Google Shape;631;p81"/>
          <p:cNvCxnSpPr/>
          <p:nvPr/>
        </p:nvCxnSpPr>
        <p:spPr>
          <a:xfrm>
            <a:off x="4376100" y="4169475"/>
            <a:ext cx="0" cy="161700"/>
          </a:xfrm>
          <a:prstGeom prst="straightConnector1">
            <a:avLst/>
          </a:prstGeom>
          <a:noFill/>
          <a:ln cap="flat" cmpd="sng" w="9525">
            <a:solidFill>
              <a:srgbClr val="55357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2" name="Google Shape;632;p81"/>
          <p:cNvSpPr txBox="1"/>
          <p:nvPr/>
        </p:nvSpPr>
        <p:spPr>
          <a:xfrm>
            <a:off x="2876100" y="3339588"/>
            <a:ext cx="30000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  <a:latin typeface="Open Sans"/>
                <a:ea typeface="Open Sans"/>
                <a:cs typeface="Open Sans"/>
                <a:sym typeface="Open Sans"/>
              </a:rPr>
              <a:t>Тех.интервью</a:t>
            </a:r>
            <a:endParaRPr b="1">
              <a:solidFill>
                <a:srgbClr val="55357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5535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3" name="Google Shape;633;p81"/>
          <p:cNvSpPr txBox="1"/>
          <p:nvPr/>
        </p:nvSpPr>
        <p:spPr>
          <a:xfrm>
            <a:off x="2876100" y="3815950"/>
            <a:ext cx="30000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  <a:latin typeface="Open Sans"/>
                <a:ea typeface="Open Sans"/>
                <a:cs typeface="Open Sans"/>
                <a:sym typeface="Open Sans"/>
              </a:rPr>
              <a:t>Интервью с руководителем</a:t>
            </a:r>
            <a:endParaRPr b="1">
              <a:solidFill>
                <a:srgbClr val="55357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5535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4" name="Google Shape;634;p81"/>
          <p:cNvSpPr txBox="1"/>
          <p:nvPr/>
        </p:nvSpPr>
        <p:spPr>
          <a:xfrm>
            <a:off x="2876100" y="4288550"/>
            <a:ext cx="30000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  <a:latin typeface="Open Sans"/>
                <a:ea typeface="Open Sans"/>
                <a:cs typeface="Open Sans"/>
                <a:sym typeface="Open Sans"/>
              </a:rPr>
              <a:t>Сбор рекомендаций</a:t>
            </a:r>
            <a:endParaRPr b="1">
              <a:solidFill>
                <a:srgbClr val="55357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5535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35" name="Google Shape;635;p81"/>
          <p:cNvCxnSpPr/>
          <p:nvPr/>
        </p:nvCxnSpPr>
        <p:spPr>
          <a:xfrm>
            <a:off x="4387254" y="3253713"/>
            <a:ext cx="0" cy="161700"/>
          </a:xfrm>
          <a:prstGeom prst="straightConnector1">
            <a:avLst/>
          </a:prstGeom>
          <a:noFill/>
          <a:ln cap="flat" cmpd="sng" w="9525">
            <a:solidFill>
              <a:srgbClr val="553577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36" name="Google Shape;63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Дополнительно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642" name="Google Shape;642;p82"/>
          <p:cNvSpPr txBox="1"/>
          <p:nvPr>
            <p:ph idx="1" type="body"/>
          </p:nvPr>
        </p:nvSpPr>
        <p:spPr>
          <a:xfrm>
            <a:off x="462500" y="1658100"/>
            <a:ext cx="38937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Давать сразу развернутую обратную связь по окончанию интервью</a:t>
            </a:r>
            <a:endParaRPr/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ru"/>
              <a:t>Плюсы кандидата</a:t>
            </a:r>
            <a:endParaRPr/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ru"/>
              <a:t>Минусы кандидата</a:t>
            </a:r>
            <a:endParaRPr/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ru"/>
              <a:t>Не обобщаем, опираемся на нашу компанию и цели</a:t>
            </a:r>
            <a:endParaRPr/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ru"/>
              <a:t>Сообщать об отказе в 100% случаях (сразу/после если думаем)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3" name="Google Shape;643;p82"/>
          <p:cNvPicPr preferRelativeResize="0"/>
          <p:nvPr/>
        </p:nvPicPr>
        <p:blipFill rotWithShape="1">
          <a:blip r:embed="rId3">
            <a:alphaModFix/>
          </a:blip>
          <a:srcRect b="0" l="0" r="4752" t="0"/>
          <a:stretch/>
        </p:blipFill>
        <p:spPr>
          <a:xfrm>
            <a:off x="4530325" y="1578700"/>
            <a:ext cx="3893675" cy="22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3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Дополнительно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650" name="Google Shape;650;p83"/>
          <p:cNvSpPr txBox="1"/>
          <p:nvPr>
            <p:ph idx="1" type="body"/>
          </p:nvPr>
        </p:nvSpPr>
        <p:spPr>
          <a:xfrm>
            <a:off x="429100" y="1669225"/>
            <a:ext cx="38937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Резерв статус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Ключевые вопросы в начало собеседования 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/>
              <a:t>Держать тайминг собеседования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обговоренные рамки на старте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ru"/>
              <a:t>формат собеседования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1" name="Google Shape;651;p83"/>
          <p:cNvPicPr preferRelativeResize="0"/>
          <p:nvPr/>
        </p:nvPicPr>
        <p:blipFill rotWithShape="1">
          <a:blip r:embed="rId3">
            <a:alphaModFix/>
          </a:blip>
          <a:srcRect b="0" l="0" r="4752" t="0"/>
          <a:stretch/>
        </p:blipFill>
        <p:spPr>
          <a:xfrm>
            <a:off x="4530325" y="1578700"/>
            <a:ext cx="3893675" cy="22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4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Итоги</a:t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658" name="Google Shape;658;p84"/>
          <p:cNvSpPr txBox="1"/>
          <p:nvPr>
            <p:ph idx="1" type="body"/>
          </p:nvPr>
        </p:nvSpPr>
        <p:spPr>
          <a:xfrm>
            <a:off x="640625" y="1522875"/>
            <a:ext cx="4443300" cy="3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Каждый этап имеет свои цели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HR понимает QA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ТЗ реально помогает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Не тратим время на лишние собеседования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659" name="Google Shape;659;p84"/>
          <p:cNvPicPr preferRelativeResize="0"/>
          <p:nvPr/>
        </p:nvPicPr>
        <p:blipFill rotWithShape="1">
          <a:blip r:embed="rId3">
            <a:alphaModFix/>
          </a:blip>
          <a:srcRect b="0" l="11732" r="13489" t="0"/>
          <a:stretch/>
        </p:blipFill>
        <p:spPr>
          <a:xfrm>
            <a:off x="4530325" y="1268175"/>
            <a:ext cx="389367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726300" y="1064225"/>
            <a:ext cx="3960300" cy="13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Подбор </a:t>
            </a:r>
            <a:r>
              <a:rPr b="1" lang="ru" sz="2400"/>
              <a:t>нужных</a:t>
            </a:r>
            <a:r>
              <a:rPr lang="ru" sz="2400"/>
              <a:t> людей - самая актуальная задача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 txBox="1"/>
          <p:nvPr>
            <p:ph idx="1" type="subTitle"/>
          </p:nvPr>
        </p:nvSpPr>
        <p:spPr>
          <a:xfrm>
            <a:off x="611694" y="2901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</a:rPr>
              <a:t>Длите</a:t>
            </a:r>
            <a:r>
              <a:rPr lang="ru">
                <a:solidFill>
                  <a:srgbClr val="26364B"/>
                </a:solidFill>
              </a:rPr>
              <a:t>льный фокус на подбор</a:t>
            </a:r>
            <a:endParaRPr>
              <a:solidFill>
                <a:srgbClr val="26364B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</a:rPr>
              <a:t>Военное положение</a:t>
            </a:r>
            <a:endParaRPr>
              <a:solidFill>
                <a:srgbClr val="26364B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</a:pPr>
            <a:r>
              <a:rPr lang="ru">
                <a:solidFill>
                  <a:srgbClr val="26364B"/>
                </a:solidFill>
              </a:rPr>
              <a:t>Сам себе HR</a:t>
            </a:r>
            <a:endParaRPr>
              <a:solidFill>
                <a:srgbClr val="263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</a:endParaRPr>
          </a:p>
        </p:txBody>
      </p:sp>
      <p:sp>
        <p:nvSpPr>
          <p:cNvPr id="145" name="Google Shape;145;p22"/>
          <p:cNvSpPr txBox="1"/>
          <p:nvPr>
            <p:ph idx="2" type="body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 b="22058" l="39826" r="23145" t="2086"/>
          <a:stretch/>
        </p:blipFill>
        <p:spPr>
          <a:xfrm>
            <a:off x="4530325" y="720000"/>
            <a:ext cx="3914000" cy="370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5"/>
          <p:cNvSpPr txBox="1"/>
          <p:nvPr>
            <p:ph type="title"/>
          </p:nvPr>
        </p:nvSpPr>
        <p:spPr>
          <a:xfrm>
            <a:off x="730713" y="951988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Вопросы?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666" name="Google Shape;666;p85"/>
          <p:cNvPicPr preferRelativeResize="0"/>
          <p:nvPr/>
        </p:nvPicPr>
        <p:blipFill rotWithShape="1">
          <a:blip r:embed="rId3">
            <a:alphaModFix/>
          </a:blip>
          <a:srcRect b="1152" l="0" r="0" t="1152"/>
          <a:stretch/>
        </p:blipFill>
        <p:spPr>
          <a:xfrm>
            <a:off x="4530325" y="669150"/>
            <a:ext cx="3893675" cy="37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999" y="1003775"/>
            <a:ext cx="7841475" cy="34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86"/>
          <p:cNvSpPr txBox="1"/>
          <p:nvPr/>
        </p:nvSpPr>
        <p:spPr>
          <a:xfrm>
            <a:off x="616375" y="3300300"/>
            <a:ext cx="4423800" cy="11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 u="sng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rostropolsky@docdoc.ru</a:t>
            </a:r>
            <a:endParaRPr i="1" sz="16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 u="sng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facebook.com/rusostropolsky</a:t>
            </a:r>
            <a:endParaRPr i="1" sz="16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" name="Google Shape;674;p86"/>
          <p:cNvSpPr txBox="1"/>
          <p:nvPr/>
        </p:nvSpPr>
        <p:spPr>
          <a:xfrm>
            <a:off x="597525" y="1574550"/>
            <a:ext cx="4901100" cy="19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Спасибо </a:t>
            </a:r>
            <a:endParaRPr sz="36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за внимание!</a:t>
            </a:r>
            <a:endParaRPr sz="36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75" name="Google Shape;67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000" y="752975"/>
            <a:ext cx="1748125" cy="3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779100" y="2571750"/>
            <a:ext cx="3354300" cy="3678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 txBox="1"/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</a:rPr>
              <a:t>План действий</a:t>
            </a:r>
            <a:endParaRPr>
              <a:solidFill>
                <a:srgbClr val="26364B"/>
              </a:solidFill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325" y="1143725"/>
            <a:ext cx="3891800" cy="291885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/>
          <p:nvPr/>
        </p:nvSpPr>
        <p:spPr>
          <a:xfrm>
            <a:off x="779100" y="2112900"/>
            <a:ext cx="3686400" cy="3678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3"/>
          <p:cNvSpPr/>
          <p:nvPr/>
        </p:nvSpPr>
        <p:spPr>
          <a:xfrm>
            <a:off x="779100" y="3030600"/>
            <a:ext cx="2805900" cy="3678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779100" y="3489450"/>
            <a:ext cx="2406000" cy="3678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779100" y="3919225"/>
            <a:ext cx="2146500" cy="367800"/>
          </a:xfrm>
          <a:prstGeom prst="rect">
            <a:avLst/>
          </a:prstGeom>
          <a:solidFill>
            <a:srgbClr val="EEF2F8"/>
          </a:solidFill>
          <a:ln cap="flat" cmpd="sng" w="9525">
            <a:solidFill>
              <a:srgbClr val="EEF2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721900" y="2147025"/>
            <a:ext cx="3447600" cy="23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</a:rPr>
              <a:t>1 этап - Разместить вакансию</a:t>
            </a:r>
            <a:endParaRPr b="1">
              <a:solidFill>
                <a:srgbClr val="553577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</a:rPr>
              <a:t>2 этап - Скриннинг откликов</a:t>
            </a:r>
            <a:endParaRPr b="1">
              <a:solidFill>
                <a:srgbClr val="553577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</a:rPr>
              <a:t>3 этап - HR интервью</a:t>
            </a:r>
            <a:endParaRPr b="1">
              <a:solidFill>
                <a:srgbClr val="553577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</a:rPr>
              <a:t>4 этап - Тестовое задание</a:t>
            </a:r>
            <a:endParaRPr b="1">
              <a:solidFill>
                <a:srgbClr val="553577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553577"/>
                </a:solidFill>
              </a:rPr>
              <a:t>5 этап - QA интервью</a:t>
            </a:r>
            <a:endParaRPr b="1">
              <a:solidFill>
                <a:srgbClr val="553577"/>
              </a:solidFill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2422975" y="252800"/>
            <a:ext cx="42147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Первые собеседование</a:t>
            </a:r>
            <a:endParaRPr b="1" sz="24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350" y="1065575"/>
            <a:ext cx="6510250" cy="33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4577016"/>
            <a:ext cx="885850" cy="56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Шаблон ДокДок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