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</p:sldIdLst>
  <p:sldSz cy="5143500" cx="9144000"/>
  <p:notesSz cx="6858000" cy="9144000"/>
  <p:embeddedFontLst>
    <p:embeddedFont>
      <p:font typeface="Open Sans SemiBold"/>
      <p:regular r:id="rId77"/>
      <p:bold r:id="rId78"/>
      <p:italic r:id="rId79"/>
      <p:boldItalic r:id="rId80"/>
    </p:embeddedFont>
    <p:embeddedFont>
      <p:font typeface="Open Sans ExtraBold"/>
      <p:bold r:id="rId81"/>
      <p:boldItalic r:id="rId82"/>
    </p:embeddedFont>
    <p:embeddedFont>
      <p:font typeface="Open Sans"/>
      <p:regular r:id="rId83"/>
      <p:bold r:id="rId84"/>
      <p:italic r:id="rId85"/>
      <p:boldItalic r:id="rId8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85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54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84" Type="http://schemas.openxmlformats.org/officeDocument/2006/relationships/font" Target="fonts/OpenSans-bold.fntdata"/><Relationship Id="rId83" Type="http://schemas.openxmlformats.org/officeDocument/2006/relationships/font" Target="fonts/OpenSans-regular.fntdata"/><Relationship Id="rId42" Type="http://schemas.openxmlformats.org/officeDocument/2006/relationships/slide" Target="slides/slide37.xml"/><Relationship Id="rId86" Type="http://schemas.openxmlformats.org/officeDocument/2006/relationships/font" Target="fonts/OpenSans-boldItalic.fntdata"/><Relationship Id="rId41" Type="http://schemas.openxmlformats.org/officeDocument/2006/relationships/slide" Target="slides/slide36.xml"/><Relationship Id="rId85" Type="http://schemas.openxmlformats.org/officeDocument/2006/relationships/font" Target="fonts/OpenSans-italic.fntdata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80" Type="http://schemas.openxmlformats.org/officeDocument/2006/relationships/font" Target="fonts/OpenSansSemiBold-boldItalic.fntdata"/><Relationship Id="rId82" Type="http://schemas.openxmlformats.org/officeDocument/2006/relationships/font" Target="fonts/OpenSansExtraBold-boldItalic.fntdata"/><Relationship Id="rId81" Type="http://schemas.openxmlformats.org/officeDocument/2006/relationships/font" Target="fonts/OpenSansExtraBold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31" Type="http://schemas.openxmlformats.org/officeDocument/2006/relationships/slide" Target="slides/slide26.xml"/><Relationship Id="rId75" Type="http://schemas.openxmlformats.org/officeDocument/2006/relationships/slide" Target="slides/slide70.xml"/><Relationship Id="rId30" Type="http://schemas.openxmlformats.org/officeDocument/2006/relationships/slide" Target="slides/slide25.xml"/><Relationship Id="rId74" Type="http://schemas.openxmlformats.org/officeDocument/2006/relationships/slide" Target="slides/slide69.xml"/><Relationship Id="rId33" Type="http://schemas.openxmlformats.org/officeDocument/2006/relationships/slide" Target="slides/slide28.xml"/><Relationship Id="rId77" Type="http://schemas.openxmlformats.org/officeDocument/2006/relationships/font" Target="fonts/OpenSansSemiBold-regular.fntdata"/><Relationship Id="rId32" Type="http://schemas.openxmlformats.org/officeDocument/2006/relationships/slide" Target="slides/slide27.xml"/><Relationship Id="rId76" Type="http://schemas.openxmlformats.org/officeDocument/2006/relationships/slide" Target="slides/slide71.xml"/><Relationship Id="rId35" Type="http://schemas.openxmlformats.org/officeDocument/2006/relationships/slide" Target="slides/slide30.xml"/><Relationship Id="rId79" Type="http://schemas.openxmlformats.org/officeDocument/2006/relationships/font" Target="fonts/OpenSansSemiBold-italic.fntdata"/><Relationship Id="rId34" Type="http://schemas.openxmlformats.org/officeDocument/2006/relationships/slide" Target="slides/slide29.xml"/><Relationship Id="rId78" Type="http://schemas.openxmlformats.org/officeDocument/2006/relationships/font" Target="fonts/OpenSansSemiBold-bold.fntdata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slide" Target="slides/slide61.xml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slide" Target="slides/slide63.xml"/><Relationship Id="rId23" Type="http://schemas.openxmlformats.org/officeDocument/2006/relationships/slide" Target="slides/slide18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slide" Target="slides/slide6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4edd0534c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4edd0534c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556eb21fbd_2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556eb21fbd_2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Работа с залом - проблемы воронки? Все норм? У кого такая же? </a:t>
            </a:r>
            <a:r>
              <a:rPr lang="ru">
                <a:solidFill>
                  <a:schemeClr val="dk1"/>
                </a:solidFill>
              </a:rPr>
              <a:t>РАБОТА С ЗАЛОМ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556eb21fbd_2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556eb21fbd_2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Работа с залом - проблемы воронки? Все норм? У кого такая же? </a:t>
            </a:r>
            <a:r>
              <a:rPr lang="ru">
                <a:solidFill>
                  <a:schemeClr val="dk1"/>
                </a:solidFill>
              </a:rPr>
              <a:t>РАБОТА С ЗАЛОМ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556eb21fbd_2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556eb21fbd_2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Работа с залом - проблемы воронки? Все норм? У кого такая же? </a:t>
            </a:r>
            <a:r>
              <a:rPr lang="ru">
                <a:solidFill>
                  <a:schemeClr val="dk1"/>
                </a:solidFill>
              </a:rPr>
              <a:t>РАБОТА С ЗАЛОМ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556eb21fbd_2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556eb21fbd_2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Работа с залом - проблемы воронки? Все норм? У кого такая же? </a:t>
            </a:r>
            <a:r>
              <a:rPr lang="ru">
                <a:solidFill>
                  <a:schemeClr val="dk1"/>
                </a:solidFill>
              </a:rPr>
              <a:t>РАБОТА С ЗАЛОМ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556eb21fbd_2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556eb21fbd_2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Работа с залом - проблемы воронки? Все норм? У кого такая же? </a:t>
            </a:r>
            <a:r>
              <a:rPr lang="ru">
                <a:solidFill>
                  <a:schemeClr val="dk1"/>
                </a:solidFill>
              </a:rPr>
              <a:t>РАБОТА С ЗАЛОМ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556eb21fbd_2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556eb21fbd_2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Работа с залом - проблемы воронки? Все норм? У кого такая же? </a:t>
            </a:r>
            <a:r>
              <a:rPr lang="ru">
                <a:solidFill>
                  <a:schemeClr val="dk1"/>
                </a:solidFill>
              </a:rPr>
              <a:t>РАБОТА С ЗАЛОМ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556eb21fbd_2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556eb21fbd_2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556eb21fbd_2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556eb21fbd_2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556eb21fbd_2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556eb21fbd_2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55fab5c08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55fab5c08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46ff471e35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46ff471e35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556eb21fbd_2_6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556eb21fbd_2_6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4efc6e16ae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4efc6e16ae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556eb21fbd_2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556eb21fbd_2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4efc6e16ae_0_2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4efc6e16ae_0_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556eb21fbd_2_2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556eb21fbd_2_2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556eb21fbd_2_2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556eb21fbd_2_2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556eb21fbd_2_3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556eb21fbd_2_3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556eb21fbd_2_3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556eb21fbd_2_3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556eb21fbd_2_3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556eb21fbd_2_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556eb21fbd_2_3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556eb21fbd_2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5197ca962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5197ca962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556eb21fbd_2_3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556eb21fbd_2_3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556eb21fbd_2_3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556eb21fbd_2_3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556eb21fbd_2_3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556eb21fbd_2_3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5640e1009f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5640e1009f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556eb21fbd_2_3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556eb21fbd_2_3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556eb21fbd_2_3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556eb21fbd_2_3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556eb21fbd_2_3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556eb21fbd_2_3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556eb21fbd_2_3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556eb21fbd_2_3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556eb21fbd_2_3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556eb21fbd_2_3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5640e1009f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5640e1009f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566b907496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566b907496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556eb21fbd_2_4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556eb21fbd_2_4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556eb21fbd_2_4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556eb21fbd_2_4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556eb21fbd_2_4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556eb21fbd_2_4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556eb21fbd_2_4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556eb21fbd_2_4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4f173003c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4f173003c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rgbClr val="666666"/>
                </a:solidFill>
              </a:rPr>
              <a:t>Как ставить оценку</a:t>
            </a:r>
            <a:endParaRPr sz="12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Цель серий интервью - выявить качества кандидата и сравнить их с листом целей данной роли.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rgbClr val="302119"/>
                </a:solidFill>
              </a:rPr>
              <a:t>Максимальное совпадение = 10 баллов.</a:t>
            </a:r>
            <a:endParaRPr>
              <a:solidFill>
                <a:srgbClr val="30211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30211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rgbClr val="302119"/>
                </a:solidFill>
              </a:rPr>
              <a:t>По сути, наш лист целей - является чек-листом для выставления оценки кандидату.</a:t>
            </a:r>
            <a:endParaRPr>
              <a:solidFill>
                <a:srgbClr val="30211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rgbClr val="302119"/>
                </a:solidFill>
              </a:rPr>
              <a:t>А его навыки и собранная информация, служит для сравнения и для корректировки оценки.</a:t>
            </a:r>
            <a:endParaRPr>
              <a:solidFill>
                <a:srgbClr val="30211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rgbClr val="302119"/>
                </a:solidFill>
              </a:rPr>
              <a:t>Оценка не должна ставиться по внутренним ощущениям - смотрим на лист целей (при необходимости дорабатываем его, если поняли что, что-то упустили)</a:t>
            </a:r>
            <a:endParaRPr>
              <a:solidFill>
                <a:srgbClr val="30211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rgbClr val="302119"/>
                </a:solidFill>
              </a:rPr>
              <a:t>Нам не важно, какой кандидат круто в чем-то, важно насколько он подходит под наши цели.</a:t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556eb21fbd_2_2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556eb21fbd_2_2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5640e1009f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5640e1009f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556eb21fbd_2_2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556eb21fbd_2_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556eb21fbd_2_2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" name="Google Shape;472;g556eb21fbd_2_2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556eb21fbd_2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556eb21fbd_2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556eb21fbd_1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556eb21fbd_1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556eb21fbd_2_2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556eb21fbd_2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556eb21fbd_2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556eb21fbd_2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5640e1009f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5640e1009f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556eb21fbd_2_2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556eb21fbd_2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556eb21fbd_2_1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556eb21fbd_2_1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556eb21fbd_2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7" name="Google Shape;527;g556eb21fbd_2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556eb21fbd_2_4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556eb21fbd_2_4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5640e1009f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5640e1009f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556eb21fbd_2_4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556eb21fbd_2_4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556eb21fbd_2_4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8" name="Google Shape;558;g556eb21fbd_2_4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4efc6e16a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4efc6e16a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556eb21fbd_2_4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6" name="Google Shape;566;g556eb21fbd_2_4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5640e1009f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3" name="Google Shape;573;g5640e1009f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556eb21fbd_2_4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Google Shape;581;g556eb21fbd_2_4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556eb21fbd_2_4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Google Shape;589;g556eb21fbd_2_4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556eb21fbd_2_4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556eb21fbd_2_4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556eb21fbd_2_4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5" name="Google Shape;605;g556eb21fbd_2_4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556eb21fbd_2_4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3" name="Google Shape;613;g556eb21fbd_2_4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Работа с залом - проблемы воронки? Все норм? У кого такая же?</a:t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g556eb21fbd_2_5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9" name="Google Shape;639;g556eb21fbd_2_5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556eb21fbd_2_5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7" name="Google Shape;647;g556eb21fbd_2_5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556eb21fbd_2_5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5" name="Google Shape;655;g556eb21fbd_2_5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556eb21fbd_2_5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556eb21fbd_2_5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Работа с залом - проблемы воронки? Все норм? У кого такая же?</a:t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g556eb21fbd_2_5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3" name="Google Shape;663;g556eb21fbd_2_5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46ff471e35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0" name="Google Shape;670;g46ff471e35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4efc6e16ae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4efc6e16ae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Работа с залом - проблемы воронки? Все норм? У кого такая же?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4efc6e16ae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4efc6e16ae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РАБОТА С ЗАЛОМ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" type="title">
  <p:cSld name="TITLE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"/>
          <p:cNvSpPr txBox="1"/>
          <p:nvPr>
            <p:ph type="title"/>
          </p:nvPr>
        </p:nvSpPr>
        <p:spPr>
          <a:xfrm>
            <a:off x="726288" y="2003588"/>
            <a:ext cx="7691400" cy="7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" type="subTitle"/>
          </p:nvPr>
        </p:nvSpPr>
        <p:spPr>
          <a:xfrm>
            <a:off x="726300" y="3212835"/>
            <a:ext cx="76914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05590" y="928500"/>
            <a:ext cx="1532825" cy="33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/>
          <p:nvPr>
            <p:ph type="title"/>
          </p:nvPr>
        </p:nvSpPr>
        <p:spPr>
          <a:xfrm>
            <a:off x="726288" y="2174538"/>
            <a:ext cx="7691400" cy="7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4000"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4000"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4000"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4000"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4000"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4000"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4000"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4000"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/>
        </p:txBody>
      </p:sp>
      <p:sp>
        <p:nvSpPr>
          <p:cNvPr id="66" name="Google Shape;66;p11"/>
          <p:cNvSpPr txBox="1"/>
          <p:nvPr>
            <p:ph idx="1" type="subTitle"/>
          </p:nvPr>
        </p:nvSpPr>
        <p:spPr>
          <a:xfrm>
            <a:off x="720000" y="4010400"/>
            <a:ext cx="32430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67" name="Google Shape;67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7793" y="928500"/>
            <a:ext cx="1532825" cy="33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hasCustomPrompt="1" type="title"/>
          </p:nvPr>
        </p:nvSpPr>
        <p:spPr>
          <a:xfrm>
            <a:off x="720000" y="872400"/>
            <a:ext cx="77040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200"/>
              <a:buFont typeface="Open Sans"/>
              <a:buChar char="●"/>
              <a:defRPr b="1" sz="1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200"/>
              <a:buFont typeface="Open Sans"/>
              <a:buChar char="○"/>
              <a:defRPr b="1" sz="1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200"/>
              <a:buFont typeface="Open Sans"/>
              <a:buChar char="■"/>
              <a:defRPr b="1" sz="1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200"/>
              <a:buFont typeface="Open Sans"/>
              <a:buChar char="●"/>
              <a:defRPr b="1" sz="1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200"/>
              <a:buFont typeface="Open Sans"/>
              <a:buChar char="○"/>
              <a:defRPr b="1" sz="1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200"/>
              <a:buFont typeface="Open Sans"/>
              <a:buChar char="■"/>
              <a:defRPr b="1" sz="1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200"/>
              <a:buFont typeface="Open Sans"/>
              <a:buChar char="●"/>
              <a:defRPr b="1" sz="1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200"/>
              <a:buFont typeface="Open Sans"/>
              <a:buChar char="○"/>
              <a:defRPr b="1" sz="1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200"/>
              <a:buFont typeface="Open Sans"/>
              <a:buChar char="■"/>
              <a:defRPr b="1" sz="1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t>xx%</a:t>
            </a:r>
          </a:p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>
            <a:off x="1915200" y="3304625"/>
            <a:ext cx="5313600" cy="11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■"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■"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■"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grpSp>
        <p:nvGrpSpPr>
          <p:cNvPr id="71" name="Google Shape;71;p12"/>
          <p:cNvGrpSpPr/>
          <p:nvPr/>
        </p:nvGrpSpPr>
        <p:grpSpPr>
          <a:xfrm>
            <a:off x="4174805" y="2907537"/>
            <a:ext cx="794400" cy="97129"/>
            <a:chOff x="2868525" y="1438650"/>
            <a:chExt cx="794400" cy="97129"/>
          </a:xfrm>
        </p:grpSpPr>
        <p:sp>
          <p:nvSpPr>
            <p:cNvPr id="72" name="Google Shape;72;p12"/>
            <p:cNvSpPr/>
            <p:nvPr/>
          </p:nvSpPr>
          <p:spPr>
            <a:xfrm>
              <a:off x="2868525" y="1438650"/>
              <a:ext cx="794400" cy="32400"/>
            </a:xfrm>
            <a:prstGeom prst="rect">
              <a:avLst/>
            </a:prstGeom>
            <a:solidFill>
              <a:srgbClr val="00AEC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2"/>
            <p:cNvSpPr/>
            <p:nvPr/>
          </p:nvSpPr>
          <p:spPr>
            <a:xfrm>
              <a:off x="2868525" y="1471015"/>
              <a:ext cx="794400" cy="32400"/>
            </a:xfrm>
            <a:prstGeom prst="rect">
              <a:avLst/>
            </a:prstGeom>
            <a:solidFill>
              <a:srgbClr val="5535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2"/>
            <p:cNvSpPr/>
            <p:nvPr/>
          </p:nvSpPr>
          <p:spPr>
            <a:xfrm>
              <a:off x="2868525" y="1503379"/>
              <a:ext cx="794400" cy="32400"/>
            </a:xfrm>
            <a:prstGeom prst="rect">
              <a:avLst/>
            </a:prstGeom>
            <a:solidFill>
              <a:srgbClr val="FE246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1">
  <p:cSld name="TITLE_2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78" name="Google Shape;78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9" name="Google Shape;79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2">
  <p:cSld name="TITLE_3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82" name="Google Shape;82;p1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83" name="Google Shape;83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- Сбер">
  <p:cSld name="TITLE_1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/>
          <p:nvPr>
            <p:ph type="title"/>
          </p:nvPr>
        </p:nvSpPr>
        <p:spPr>
          <a:xfrm>
            <a:off x="726288" y="2003588"/>
            <a:ext cx="7691400" cy="7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/>
        </p:txBody>
      </p:sp>
      <p:sp>
        <p:nvSpPr>
          <p:cNvPr id="12" name="Google Shape;12;p3"/>
          <p:cNvSpPr txBox="1"/>
          <p:nvPr>
            <p:ph idx="1" type="subTitle"/>
          </p:nvPr>
        </p:nvSpPr>
        <p:spPr>
          <a:xfrm>
            <a:off x="726288" y="3212813"/>
            <a:ext cx="76914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3" name="Google Shape;13;p3"/>
          <p:cNvSpPr txBox="1"/>
          <p:nvPr/>
        </p:nvSpPr>
        <p:spPr>
          <a:xfrm>
            <a:off x="3681313" y="1242125"/>
            <a:ext cx="1781400" cy="32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группа компаний Сбербанк</a:t>
            </a:r>
            <a:endParaRPr sz="9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" name="Google Shape;14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05590" y="928500"/>
            <a:ext cx="1532825" cy="33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726288" y="2174538"/>
            <a:ext cx="7691400" cy="7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lvl="2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lvl="3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lvl="4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lvl="5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lvl="6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lvl="7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lvl="8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/>
        </p:txBody>
      </p:sp>
      <p:grpSp>
        <p:nvGrpSpPr>
          <p:cNvPr id="17" name="Google Shape;17;p4"/>
          <p:cNvGrpSpPr/>
          <p:nvPr/>
        </p:nvGrpSpPr>
        <p:grpSpPr>
          <a:xfrm>
            <a:off x="4174800" y="1876250"/>
            <a:ext cx="794400" cy="97129"/>
            <a:chOff x="2868525" y="1438650"/>
            <a:chExt cx="794400" cy="97129"/>
          </a:xfrm>
        </p:grpSpPr>
        <p:sp>
          <p:nvSpPr>
            <p:cNvPr id="18" name="Google Shape;18;p4"/>
            <p:cNvSpPr/>
            <p:nvPr/>
          </p:nvSpPr>
          <p:spPr>
            <a:xfrm>
              <a:off x="2868525" y="1438650"/>
              <a:ext cx="794400" cy="32400"/>
            </a:xfrm>
            <a:prstGeom prst="rect">
              <a:avLst/>
            </a:prstGeom>
            <a:solidFill>
              <a:srgbClr val="00AEC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4"/>
            <p:cNvSpPr/>
            <p:nvPr/>
          </p:nvSpPr>
          <p:spPr>
            <a:xfrm>
              <a:off x="2868525" y="1471015"/>
              <a:ext cx="794400" cy="32400"/>
            </a:xfrm>
            <a:prstGeom prst="rect">
              <a:avLst/>
            </a:prstGeom>
            <a:solidFill>
              <a:srgbClr val="5535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4"/>
            <p:cNvSpPr/>
            <p:nvPr/>
          </p:nvSpPr>
          <p:spPr>
            <a:xfrm>
              <a:off x="2868525" y="1503379"/>
              <a:ext cx="794400" cy="32400"/>
            </a:xfrm>
            <a:prstGeom prst="rect">
              <a:avLst/>
            </a:prstGeom>
            <a:solidFill>
              <a:srgbClr val="FE246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oogle Shape;22;p5"/>
          <p:cNvGrpSpPr/>
          <p:nvPr/>
        </p:nvGrpSpPr>
        <p:grpSpPr>
          <a:xfrm>
            <a:off x="831505" y="720000"/>
            <a:ext cx="794400" cy="97129"/>
            <a:chOff x="2868525" y="1438650"/>
            <a:chExt cx="794400" cy="97129"/>
          </a:xfrm>
        </p:grpSpPr>
        <p:sp>
          <p:nvSpPr>
            <p:cNvPr id="23" name="Google Shape;23;p5"/>
            <p:cNvSpPr/>
            <p:nvPr/>
          </p:nvSpPr>
          <p:spPr>
            <a:xfrm>
              <a:off x="2868525" y="1438650"/>
              <a:ext cx="794400" cy="32400"/>
            </a:xfrm>
            <a:prstGeom prst="rect">
              <a:avLst/>
            </a:prstGeom>
            <a:solidFill>
              <a:srgbClr val="00AEC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5"/>
            <p:cNvSpPr/>
            <p:nvPr/>
          </p:nvSpPr>
          <p:spPr>
            <a:xfrm>
              <a:off x="2868525" y="1471015"/>
              <a:ext cx="794400" cy="32400"/>
            </a:xfrm>
            <a:prstGeom prst="rect">
              <a:avLst/>
            </a:prstGeom>
            <a:solidFill>
              <a:srgbClr val="5535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5"/>
            <p:cNvSpPr/>
            <p:nvPr/>
          </p:nvSpPr>
          <p:spPr>
            <a:xfrm>
              <a:off x="2868525" y="1503379"/>
              <a:ext cx="794400" cy="32400"/>
            </a:xfrm>
            <a:prstGeom prst="rect">
              <a:avLst/>
            </a:prstGeom>
            <a:solidFill>
              <a:srgbClr val="FE246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5"/>
          <p:cNvSpPr txBox="1"/>
          <p:nvPr>
            <p:ph type="title"/>
          </p:nvPr>
        </p:nvSpPr>
        <p:spPr>
          <a:xfrm>
            <a:off x="730713" y="1291963"/>
            <a:ext cx="7691400" cy="47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721900" y="2112802"/>
            <a:ext cx="7700100" cy="23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■"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■"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■"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6"/>
          <p:cNvGrpSpPr/>
          <p:nvPr/>
        </p:nvGrpSpPr>
        <p:grpSpPr>
          <a:xfrm>
            <a:off x="831505" y="720000"/>
            <a:ext cx="794400" cy="97129"/>
            <a:chOff x="2868525" y="1438650"/>
            <a:chExt cx="794400" cy="97129"/>
          </a:xfrm>
        </p:grpSpPr>
        <p:sp>
          <p:nvSpPr>
            <p:cNvPr id="30" name="Google Shape;30;p6"/>
            <p:cNvSpPr/>
            <p:nvPr/>
          </p:nvSpPr>
          <p:spPr>
            <a:xfrm>
              <a:off x="2868525" y="1438650"/>
              <a:ext cx="794400" cy="32400"/>
            </a:xfrm>
            <a:prstGeom prst="rect">
              <a:avLst/>
            </a:prstGeom>
            <a:solidFill>
              <a:srgbClr val="00AEC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6"/>
            <p:cNvSpPr/>
            <p:nvPr/>
          </p:nvSpPr>
          <p:spPr>
            <a:xfrm>
              <a:off x="2868525" y="1471015"/>
              <a:ext cx="794400" cy="32400"/>
            </a:xfrm>
            <a:prstGeom prst="rect">
              <a:avLst/>
            </a:prstGeom>
            <a:solidFill>
              <a:srgbClr val="5535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6"/>
            <p:cNvSpPr/>
            <p:nvPr/>
          </p:nvSpPr>
          <p:spPr>
            <a:xfrm>
              <a:off x="2868525" y="1503379"/>
              <a:ext cx="794400" cy="32400"/>
            </a:xfrm>
            <a:prstGeom prst="rect">
              <a:avLst/>
            </a:prstGeom>
            <a:solidFill>
              <a:srgbClr val="FE246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3" name="Google Shape;33;p6"/>
          <p:cNvSpPr txBox="1"/>
          <p:nvPr>
            <p:ph type="title"/>
          </p:nvPr>
        </p:nvSpPr>
        <p:spPr>
          <a:xfrm>
            <a:off x="730713" y="1291963"/>
            <a:ext cx="7691400" cy="47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721900" y="2112800"/>
            <a:ext cx="3470700" cy="23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04800" lvl="0" marL="457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●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04800" lvl="1" marL="9144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○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04800" lvl="2" marL="13716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■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04800" lvl="3" marL="18288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●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04800" lvl="4" marL="22860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○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04800" lvl="5" marL="2743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■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04800" lvl="6" marL="32004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●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04800" lvl="7" marL="36576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○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04800" lvl="8" marL="41148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■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2" type="body"/>
          </p:nvPr>
        </p:nvSpPr>
        <p:spPr>
          <a:xfrm>
            <a:off x="4951425" y="2112800"/>
            <a:ext cx="3470700" cy="23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04800" lvl="0" marL="457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●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04800" lvl="1" marL="9144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○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04800" lvl="2" marL="13716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■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04800" lvl="3" marL="18288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●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04800" lvl="4" marL="22860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○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04800" lvl="5" marL="2743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■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04800" lvl="6" marL="32004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●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04800" lvl="7" marL="36576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○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04800" lvl="8" marL="41148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■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7"/>
          <p:cNvGrpSpPr/>
          <p:nvPr/>
        </p:nvGrpSpPr>
        <p:grpSpPr>
          <a:xfrm>
            <a:off x="831505" y="720000"/>
            <a:ext cx="794400" cy="97129"/>
            <a:chOff x="2868525" y="1438650"/>
            <a:chExt cx="794400" cy="97129"/>
          </a:xfrm>
        </p:grpSpPr>
        <p:sp>
          <p:nvSpPr>
            <p:cNvPr id="38" name="Google Shape;38;p7"/>
            <p:cNvSpPr/>
            <p:nvPr/>
          </p:nvSpPr>
          <p:spPr>
            <a:xfrm>
              <a:off x="2868525" y="1438650"/>
              <a:ext cx="794400" cy="32400"/>
            </a:xfrm>
            <a:prstGeom prst="rect">
              <a:avLst/>
            </a:prstGeom>
            <a:solidFill>
              <a:srgbClr val="00AEC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7"/>
            <p:cNvSpPr/>
            <p:nvPr/>
          </p:nvSpPr>
          <p:spPr>
            <a:xfrm>
              <a:off x="2868525" y="1471015"/>
              <a:ext cx="794400" cy="32400"/>
            </a:xfrm>
            <a:prstGeom prst="rect">
              <a:avLst/>
            </a:prstGeom>
            <a:solidFill>
              <a:srgbClr val="5535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7"/>
            <p:cNvSpPr/>
            <p:nvPr/>
          </p:nvSpPr>
          <p:spPr>
            <a:xfrm>
              <a:off x="2868525" y="1503379"/>
              <a:ext cx="794400" cy="32400"/>
            </a:xfrm>
            <a:prstGeom prst="rect">
              <a:avLst/>
            </a:prstGeom>
            <a:solidFill>
              <a:srgbClr val="FE246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" name="Google Shape;41;p7"/>
          <p:cNvSpPr txBox="1"/>
          <p:nvPr>
            <p:ph type="title"/>
          </p:nvPr>
        </p:nvSpPr>
        <p:spPr>
          <a:xfrm>
            <a:off x="730713" y="1291963"/>
            <a:ext cx="7691400" cy="47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8"/>
          <p:cNvGrpSpPr/>
          <p:nvPr/>
        </p:nvGrpSpPr>
        <p:grpSpPr>
          <a:xfrm>
            <a:off x="831505" y="720000"/>
            <a:ext cx="794400" cy="97129"/>
            <a:chOff x="2868525" y="1438650"/>
            <a:chExt cx="794400" cy="97129"/>
          </a:xfrm>
        </p:grpSpPr>
        <p:sp>
          <p:nvSpPr>
            <p:cNvPr id="44" name="Google Shape;44;p8"/>
            <p:cNvSpPr/>
            <p:nvPr/>
          </p:nvSpPr>
          <p:spPr>
            <a:xfrm>
              <a:off x="2868525" y="1438650"/>
              <a:ext cx="794400" cy="32400"/>
            </a:xfrm>
            <a:prstGeom prst="rect">
              <a:avLst/>
            </a:prstGeom>
            <a:solidFill>
              <a:srgbClr val="00AEC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8"/>
            <p:cNvSpPr/>
            <p:nvPr/>
          </p:nvSpPr>
          <p:spPr>
            <a:xfrm>
              <a:off x="2868525" y="1471015"/>
              <a:ext cx="794400" cy="32400"/>
            </a:xfrm>
            <a:prstGeom prst="rect">
              <a:avLst/>
            </a:prstGeom>
            <a:solidFill>
              <a:srgbClr val="5535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8"/>
            <p:cNvSpPr/>
            <p:nvPr/>
          </p:nvSpPr>
          <p:spPr>
            <a:xfrm>
              <a:off x="2868525" y="1503379"/>
              <a:ext cx="794400" cy="32400"/>
            </a:xfrm>
            <a:prstGeom prst="rect">
              <a:avLst/>
            </a:prstGeom>
            <a:solidFill>
              <a:srgbClr val="FE246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8"/>
          <p:cNvSpPr txBox="1"/>
          <p:nvPr>
            <p:ph type="title"/>
          </p:nvPr>
        </p:nvSpPr>
        <p:spPr>
          <a:xfrm>
            <a:off x="730719" y="1291975"/>
            <a:ext cx="3947100" cy="47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/>
        </p:txBody>
      </p:sp>
      <p:sp>
        <p:nvSpPr>
          <p:cNvPr id="48" name="Google Shape;48;p8"/>
          <p:cNvSpPr txBox="1"/>
          <p:nvPr>
            <p:ph idx="1" type="body"/>
          </p:nvPr>
        </p:nvSpPr>
        <p:spPr>
          <a:xfrm>
            <a:off x="721900" y="2112800"/>
            <a:ext cx="3947100" cy="23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04800" lvl="0" marL="457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●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04800" lvl="1" marL="9144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○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04800" lvl="2" marL="13716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■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04800" lvl="3" marL="18288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●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04800" lvl="4" marL="22860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○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04800" lvl="5" marL="27432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■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04800" lvl="6" marL="32004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●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04800" lvl="7" marL="36576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○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04800" lvl="8" marL="41148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■"/>
              <a:defRPr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726300" y="1064225"/>
            <a:ext cx="5460900" cy="33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/>
        </p:txBody>
      </p:sp>
      <p:grpSp>
        <p:nvGrpSpPr>
          <p:cNvPr id="51" name="Google Shape;51;p9"/>
          <p:cNvGrpSpPr/>
          <p:nvPr/>
        </p:nvGrpSpPr>
        <p:grpSpPr>
          <a:xfrm>
            <a:off x="831505" y="720000"/>
            <a:ext cx="794400" cy="97129"/>
            <a:chOff x="2868525" y="1438650"/>
            <a:chExt cx="794400" cy="97129"/>
          </a:xfrm>
        </p:grpSpPr>
        <p:sp>
          <p:nvSpPr>
            <p:cNvPr id="52" name="Google Shape;52;p9"/>
            <p:cNvSpPr/>
            <p:nvPr/>
          </p:nvSpPr>
          <p:spPr>
            <a:xfrm>
              <a:off x="2868525" y="1438650"/>
              <a:ext cx="794400" cy="32400"/>
            </a:xfrm>
            <a:prstGeom prst="rect">
              <a:avLst/>
            </a:prstGeom>
            <a:solidFill>
              <a:srgbClr val="00AEC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9"/>
            <p:cNvSpPr/>
            <p:nvPr/>
          </p:nvSpPr>
          <p:spPr>
            <a:xfrm>
              <a:off x="2868525" y="1471015"/>
              <a:ext cx="794400" cy="32400"/>
            </a:xfrm>
            <a:prstGeom prst="rect">
              <a:avLst/>
            </a:prstGeom>
            <a:solidFill>
              <a:srgbClr val="5535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9"/>
            <p:cNvSpPr/>
            <p:nvPr/>
          </p:nvSpPr>
          <p:spPr>
            <a:xfrm>
              <a:off x="2868525" y="1503379"/>
              <a:ext cx="794400" cy="32400"/>
            </a:xfrm>
            <a:prstGeom prst="rect">
              <a:avLst/>
            </a:prstGeom>
            <a:solidFill>
              <a:srgbClr val="FE246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/>
          <p:nvPr>
            <p:ph type="title"/>
          </p:nvPr>
        </p:nvSpPr>
        <p:spPr>
          <a:xfrm>
            <a:off x="726300" y="1064225"/>
            <a:ext cx="3960300" cy="18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/>
        </p:txBody>
      </p:sp>
      <p:grpSp>
        <p:nvGrpSpPr>
          <p:cNvPr id="57" name="Google Shape;57;p10"/>
          <p:cNvGrpSpPr/>
          <p:nvPr/>
        </p:nvGrpSpPr>
        <p:grpSpPr>
          <a:xfrm>
            <a:off x="831505" y="720000"/>
            <a:ext cx="794400" cy="97129"/>
            <a:chOff x="2868525" y="1438650"/>
            <a:chExt cx="794400" cy="97129"/>
          </a:xfrm>
        </p:grpSpPr>
        <p:sp>
          <p:nvSpPr>
            <p:cNvPr id="58" name="Google Shape;58;p10"/>
            <p:cNvSpPr/>
            <p:nvPr/>
          </p:nvSpPr>
          <p:spPr>
            <a:xfrm>
              <a:off x="2868525" y="1438650"/>
              <a:ext cx="794400" cy="32400"/>
            </a:xfrm>
            <a:prstGeom prst="rect">
              <a:avLst/>
            </a:prstGeom>
            <a:solidFill>
              <a:srgbClr val="00AEC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10"/>
            <p:cNvSpPr/>
            <p:nvPr/>
          </p:nvSpPr>
          <p:spPr>
            <a:xfrm>
              <a:off x="2868525" y="1471015"/>
              <a:ext cx="794400" cy="32400"/>
            </a:xfrm>
            <a:prstGeom prst="rect">
              <a:avLst/>
            </a:prstGeom>
            <a:solidFill>
              <a:srgbClr val="5535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10"/>
            <p:cNvSpPr/>
            <p:nvPr/>
          </p:nvSpPr>
          <p:spPr>
            <a:xfrm>
              <a:off x="2868525" y="1503379"/>
              <a:ext cx="794400" cy="32400"/>
            </a:xfrm>
            <a:prstGeom prst="rect">
              <a:avLst/>
            </a:prstGeom>
            <a:solidFill>
              <a:srgbClr val="FE246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" name="Google Shape;61;p10"/>
          <p:cNvSpPr txBox="1"/>
          <p:nvPr>
            <p:ph idx="1" type="subTitle"/>
          </p:nvPr>
        </p:nvSpPr>
        <p:spPr>
          <a:xfrm>
            <a:off x="726294" y="3212825"/>
            <a:ext cx="39603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62" name="Google Shape;62;p10"/>
          <p:cNvSpPr/>
          <p:nvPr/>
        </p:nvSpPr>
        <p:spPr>
          <a:xfrm>
            <a:off x="4978000" y="0"/>
            <a:ext cx="4166100" cy="5143500"/>
          </a:xfrm>
          <a:prstGeom prst="rect">
            <a:avLst/>
          </a:prstGeom>
          <a:solidFill>
            <a:srgbClr val="EEF2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0"/>
          <p:cNvSpPr txBox="1"/>
          <p:nvPr>
            <p:ph idx="2" type="body"/>
          </p:nvPr>
        </p:nvSpPr>
        <p:spPr>
          <a:xfrm>
            <a:off x="5322225" y="720000"/>
            <a:ext cx="3102000" cy="370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-3429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800"/>
              <a:buFont typeface="Open Sans"/>
              <a:buChar char="●"/>
              <a:defRPr sz="18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42900" lvl="1" marL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800"/>
              <a:buFont typeface="Open Sans"/>
              <a:buChar char="○"/>
              <a:defRPr sz="18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42900" lvl="2" marL="13716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800"/>
              <a:buFont typeface="Open Sans"/>
              <a:buChar char="■"/>
              <a:defRPr sz="18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42900" lvl="3" marL="18288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800"/>
              <a:buFont typeface="Open Sans"/>
              <a:buChar char="●"/>
              <a:defRPr sz="18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42900" lvl="4" marL="22860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800"/>
              <a:buFont typeface="Open Sans"/>
              <a:buChar char="○"/>
              <a:defRPr sz="18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800"/>
              <a:buFont typeface="Open Sans"/>
              <a:buChar char="■"/>
              <a:defRPr sz="18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42900" lvl="6" marL="3200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800"/>
              <a:buFont typeface="Open Sans"/>
              <a:buChar char="●"/>
              <a:defRPr sz="18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42900" lvl="7" marL="36576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800"/>
              <a:buFont typeface="Open Sans"/>
              <a:buChar char="○"/>
              <a:defRPr sz="18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42900" lvl="8" marL="41148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800"/>
              <a:buFont typeface="Open Sans"/>
              <a:buChar char="■"/>
              <a:defRPr sz="18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54">
          <p15:clr>
            <a:srgbClr val="F06B4A"/>
          </p15:clr>
        </p15:guide>
        <p15:guide id="2" pos="454">
          <p15:clr>
            <a:srgbClr val="F06B4A"/>
          </p15:clr>
        </p15:guide>
        <p15:guide id="3" pos="5306">
          <p15:clr>
            <a:srgbClr val="F06B4A"/>
          </p15:clr>
        </p15:guide>
        <p15:guide id="4" orient="horz" pos="2786">
          <p15:clr>
            <a:srgbClr val="F06B4A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Relationship Id="rId4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Relationship Id="rId4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jpg"/><Relationship Id="rId4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jpg"/><Relationship Id="rId4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jpg"/><Relationship Id="rId4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jpg"/><Relationship Id="rId4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7.png"/><Relationship Id="rId4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Relationship Id="rId4" Type="http://schemas.openxmlformats.org/officeDocument/2006/relationships/image" Target="../media/image3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Relationship Id="rId4" Type="http://schemas.openxmlformats.org/officeDocument/2006/relationships/image" Target="../media/image3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2.gif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2.gif"/><Relationship Id="rId4" Type="http://schemas.openxmlformats.org/officeDocument/2006/relationships/image" Target="../media/image43.png"/><Relationship Id="rId5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9.gif"/><Relationship Id="rId4" Type="http://schemas.openxmlformats.org/officeDocument/2006/relationships/image" Target="../media/image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Relationship Id="rId4" Type="http://schemas.openxmlformats.org/officeDocument/2006/relationships/image" Target="../media/image15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5.jpg"/><Relationship Id="rId4" Type="http://schemas.openxmlformats.org/officeDocument/2006/relationships/image" Target="../media/image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5.jpg"/><Relationship Id="rId4" Type="http://schemas.openxmlformats.org/officeDocument/2006/relationships/image" Target="../media/image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8.jpg"/><Relationship Id="rId4" Type="http://schemas.openxmlformats.org/officeDocument/2006/relationships/image" Target="../media/image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7.jp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Relationship Id="rId6" Type="http://schemas.openxmlformats.org/officeDocument/2006/relationships/image" Target="../media/image6.png"/><Relationship Id="rId7" Type="http://schemas.openxmlformats.org/officeDocument/2006/relationships/image" Target="../media/image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6.jpg"/><Relationship Id="rId4" Type="http://schemas.openxmlformats.org/officeDocument/2006/relationships/image" Target="../media/image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5.png"/><Relationship Id="rId4" Type="http://schemas.openxmlformats.org/officeDocument/2006/relationships/image" Target="../media/image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7.png"/><Relationship Id="rId4" Type="http://schemas.openxmlformats.org/officeDocument/2006/relationships/image" Target="../media/image4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2.jp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2.jpg"/><Relationship Id="rId4" Type="http://schemas.openxmlformats.org/officeDocument/2006/relationships/image" Target="../media/image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.png"/><Relationship Id="rId4" Type="http://schemas.openxmlformats.org/officeDocument/2006/relationships/image" Target="../media/image22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3.jpg"/><Relationship Id="rId4" Type="http://schemas.openxmlformats.org/officeDocument/2006/relationships/image" Target="../media/image4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1.png"/><Relationship Id="rId4" Type="http://schemas.openxmlformats.org/officeDocument/2006/relationships/image" Target="../media/image4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26.jpg"/><Relationship Id="rId4" Type="http://schemas.openxmlformats.org/officeDocument/2006/relationships/image" Target="../media/image4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6.jpg"/><Relationship Id="rId4" Type="http://schemas.openxmlformats.org/officeDocument/2006/relationships/image" Target="../media/image4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4.png"/><Relationship Id="rId4" Type="http://schemas.openxmlformats.org/officeDocument/2006/relationships/image" Target="../media/image26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jpg"/><Relationship Id="rId4" Type="http://schemas.openxmlformats.org/officeDocument/2006/relationships/image" Target="../media/image4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24.png"/><Relationship Id="rId4" Type="http://schemas.openxmlformats.org/officeDocument/2006/relationships/image" Target="../media/image4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39.png"/><Relationship Id="rId4" Type="http://schemas.openxmlformats.org/officeDocument/2006/relationships/image" Target="../media/image4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39.png"/><Relationship Id="rId4" Type="http://schemas.openxmlformats.org/officeDocument/2006/relationships/image" Target="../media/image4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39.png"/><Relationship Id="rId4" Type="http://schemas.openxmlformats.org/officeDocument/2006/relationships/image" Target="../media/image4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39.png"/><Relationship Id="rId4" Type="http://schemas.openxmlformats.org/officeDocument/2006/relationships/image" Target="../media/image4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4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41.jpg"/><Relationship Id="rId4" Type="http://schemas.openxmlformats.org/officeDocument/2006/relationships/image" Target="../media/image4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41.jpg"/><Relationship Id="rId4" Type="http://schemas.openxmlformats.org/officeDocument/2006/relationships/image" Target="../media/image4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41.jpg"/><Relationship Id="rId4" Type="http://schemas.openxmlformats.org/officeDocument/2006/relationships/image" Target="../media/image4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28.jpg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Relationship Id="rId4" Type="http://schemas.openxmlformats.org/officeDocument/2006/relationships/image" Target="../media/image4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40.png"/><Relationship Id="rId4" Type="http://schemas.openxmlformats.org/officeDocument/2006/relationships/image" Target="../media/image4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40.png"/><Relationship Id="rId4" Type="http://schemas.openxmlformats.org/officeDocument/2006/relationships/image" Target="../media/image4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4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33.jpg"/><Relationship Id="rId4" Type="http://schemas.openxmlformats.org/officeDocument/2006/relationships/image" Target="../media/image4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36.jpg"/><Relationship Id="rId4" Type="http://schemas.openxmlformats.org/officeDocument/2006/relationships/image" Target="../media/image4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36.jpg"/><Relationship Id="rId4" Type="http://schemas.openxmlformats.org/officeDocument/2006/relationships/image" Target="../media/image4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4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30.jpg"/><Relationship Id="rId4" Type="http://schemas.openxmlformats.org/officeDocument/2006/relationships/image" Target="../media/image4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30.jpg"/><Relationship Id="rId4" Type="http://schemas.openxmlformats.org/officeDocument/2006/relationships/image" Target="../media/image4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35.pn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2.jpg"/><Relationship Id="rId4" Type="http://schemas.openxmlformats.org/officeDocument/2006/relationships/image" Target="../media/image4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34.jpg"/><Relationship Id="rId4" Type="http://schemas.openxmlformats.org/officeDocument/2006/relationships/image" Target="../media/image4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38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g"/><Relationship Id="rId4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6"/>
          <p:cNvPicPr preferRelativeResize="0"/>
          <p:nvPr/>
        </p:nvPicPr>
        <p:blipFill rotWithShape="1">
          <a:blip r:embed="rId3">
            <a:alphaModFix/>
          </a:blip>
          <a:srcRect b="33173" l="0" r="0" t="10265"/>
          <a:stretch/>
        </p:blipFill>
        <p:spPr>
          <a:xfrm>
            <a:off x="-25" y="1031225"/>
            <a:ext cx="9144024" cy="290930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6"/>
          <p:cNvSpPr txBox="1"/>
          <p:nvPr>
            <p:ph type="ctrTitle"/>
          </p:nvPr>
        </p:nvSpPr>
        <p:spPr>
          <a:xfrm>
            <a:off x="342975" y="3671575"/>
            <a:ext cx="8354400" cy="108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3000">
                <a:solidFill>
                  <a:srgbClr val="FE246C"/>
                </a:solidFill>
                <a:highlight>
                  <a:srgbClr val="FFFFFF"/>
                </a:highlight>
                <a:latin typeface="Open Sans ExtraBold"/>
                <a:ea typeface="Open Sans ExtraBold"/>
                <a:cs typeface="Open Sans ExtraBold"/>
                <a:sym typeface="Open Sans ExtraBold"/>
              </a:rPr>
              <a:t>Трансформация процесса найма</a:t>
            </a:r>
            <a:endParaRPr sz="3000">
              <a:solidFill>
                <a:srgbClr val="FE246C"/>
              </a:solidFill>
              <a:highlight>
                <a:srgbClr val="FFFFFF"/>
              </a:highlight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90" name="Google Shape;90;p16"/>
          <p:cNvSpPr txBox="1"/>
          <p:nvPr>
            <p:ph idx="1" type="subTitle"/>
          </p:nvPr>
        </p:nvSpPr>
        <p:spPr>
          <a:xfrm>
            <a:off x="581238" y="4301767"/>
            <a:ext cx="7981500" cy="96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>
                <a:solidFill>
                  <a:srgbClr val="26364B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на этапе скоростного роста команды с 3 до 25 человек за год</a:t>
            </a:r>
            <a:endParaRPr sz="1400">
              <a:solidFill>
                <a:srgbClr val="26364B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64575" y="428525"/>
            <a:ext cx="1331500" cy="29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6225" y="1105125"/>
            <a:ext cx="4279250" cy="3209432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5"/>
          <p:cNvSpPr txBox="1"/>
          <p:nvPr>
            <p:ph type="title"/>
          </p:nvPr>
        </p:nvSpPr>
        <p:spPr>
          <a:xfrm>
            <a:off x="730713" y="98916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Вуду рекрутинг</a:t>
            </a:r>
            <a:endParaRPr>
              <a:solidFill>
                <a:srgbClr val="26364B"/>
              </a:solidFill>
            </a:endParaRPr>
          </a:p>
        </p:txBody>
      </p:sp>
      <p:pic>
        <p:nvPicPr>
          <p:cNvPr id="174" name="Google Shape;17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6"/>
          <p:cNvSpPr txBox="1"/>
          <p:nvPr/>
        </p:nvSpPr>
        <p:spPr>
          <a:xfrm>
            <a:off x="720000" y="1689175"/>
            <a:ext cx="38436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 SemiBold"/>
              <a:buChar char="●"/>
            </a:pPr>
            <a: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Ценитель прекрасного — интуиция, </a:t>
            </a:r>
            <a:b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«я так чувствую»</a:t>
            </a:r>
            <a:b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45720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457200" rtl="0" algn="l">
              <a:spcBef>
                <a:spcPts val="1400"/>
              </a:spcBef>
              <a:spcAft>
                <a:spcPts val="1400"/>
              </a:spcAft>
              <a:buNone/>
            </a:pPr>
            <a:r>
              <a:t/>
            </a: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180" name="Google Shape;18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6225" y="1105125"/>
            <a:ext cx="4279250" cy="3209432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6"/>
          <p:cNvSpPr txBox="1"/>
          <p:nvPr>
            <p:ph type="title"/>
          </p:nvPr>
        </p:nvSpPr>
        <p:spPr>
          <a:xfrm>
            <a:off x="730713" y="98916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Вуду рекрутинг</a:t>
            </a:r>
            <a:endParaRPr>
              <a:solidFill>
                <a:srgbClr val="26364B"/>
              </a:solidFill>
            </a:endParaRPr>
          </a:p>
        </p:txBody>
      </p:sp>
      <p:pic>
        <p:nvPicPr>
          <p:cNvPr id="182" name="Google Shape;182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7"/>
          <p:cNvSpPr txBox="1"/>
          <p:nvPr/>
        </p:nvSpPr>
        <p:spPr>
          <a:xfrm>
            <a:off x="720000" y="1689175"/>
            <a:ext cx="38436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 SemiBold"/>
              <a:buChar char="●"/>
            </a:pPr>
            <a: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Ценитель прекрасного — интуиция, </a:t>
            </a:r>
            <a:b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«я так чувствую»</a:t>
            </a:r>
            <a:b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 SemiBold"/>
              <a:buChar char="●"/>
            </a:pPr>
            <a: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Губка - перепоручаем собеседования</a:t>
            </a:r>
            <a:b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45720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457200" rtl="0" algn="l">
              <a:spcBef>
                <a:spcPts val="1400"/>
              </a:spcBef>
              <a:spcAft>
                <a:spcPts val="1400"/>
              </a:spcAft>
              <a:buNone/>
            </a:pPr>
            <a:r>
              <a:t/>
            </a: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188" name="Google Shape;18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6225" y="1105125"/>
            <a:ext cx="4279250" cy="3209432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7"/>
          <p:cNvSpPr txBox="1"/>
          <p:nvPr>
            <p:ph type="title"/>
          </p:nvPr>
        </p:nvSpPr>
        <p:spPr>
          <a:xfrm>
            <a:off x="730713" y="98916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Вуду рекрутинг</a:t>
            </a:r>
            <a:endParaRPr>
              <a:solidFill>
                <a:srgbClr val="26364B"/>
              </a:solidFill>
            </a:endParaRPr>
          </a:p>
        </p:txBody>
      </p:sp>
      <p:pic>
        <p:nvPicPr>
          <p:cNvPr id="190" name="Google Shape;19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8"/>
          <p:cNvSpPr txBox="1"/>
          <p:nvPr/>
        </p:nvSpPr>
        <p:spPr>
          <a:xfrm>
            <a:off x="720000" y="1689175"/>
            <a:ext cx="38436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 SemiBold"/>
              <a:buChar char="●"/>
            </a:pPr>
            <a: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Ценитель прекрасного — интуиция, </a:t>
            </a:r>
            <a:b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«я так чувствую»</a:t>
            </a:r>
            <a:b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 SemiBold"/>
              <a:buChar char="●"/>
            </a:pPr>
            <a: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Губка - перепоручаем собеседования</a:t>
            </a:r>
            <a:b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 SemiBold"/>
              <a:buChar char="●"/>
            </a:pPr>
            <a: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Обвинитель - каверзные задачи, головоломки, стресс-интервью</a:t>
            </a:r>
            <a:b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45720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457200" rtl="0" algn="l">
              <a:spcBef>
                <a:spcPts val="1400"/>
              </a:spcBef>
              <a:spcAft>
                <a:spcPts val="1400"/>
              </a:spcAft>
              <a:buNone/>
            </a:pPr>
            <a:r>
              <a:t/>
            </a: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196" name="Google Shape;19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6225" y="1105125"/>
            <a:ext cx="4279250" cy="3209432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8"/>
          <p:cNvSpPr txBox="1"/>
          <p:nvPr>
            <p:ph type="title"/>
          </p:nvPr>
        </p:nvSpPr>
        <p:spPr>
          <a:xfrm>
            <a:off x="730713" y="98916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Вуду рекрутинг</a:t>
            </a:r>
            <a:endParaRPr>
              <a:solidFill>
                <a:srgbClr val="26364B"/>
              </a:solidFill>
            </a:endParaRPr>
          </a:p>
        </p:txBody>
      </p:sp>
      <p:pic>
        <p:nvPicPr>
          <p:cNvPr id="198" name="Google Shape;198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9"/>
          <p:cNvSpPr txBox="1"/>
          <p:nvPr/>
        </p:nvSpPr>
        <p:spPr>
          <a:xfrm>
            <a:off x="720000" y="1689175"/>
            <a:ext cx="38436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 SemiBold"/>
              <a:buChar char="●"/>
            </a:pPr>
            <a: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Ценитель прекрасного — интуиция, </a:t>
            </a:r>
            <a:b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«я так чувствую»</a:t>
            </a:r>
            <a:b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 SemiBold"/>
              <a:buChar char="●"/>
            </a:pPr>
            <a: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Губка - перепоручаем собеседования</a:t>
            </a:r>
            <a:b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 SemiBold"/>
              <a:buChar char="●"/>
            </a:pPr>
            <a: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Обвинитель - каверзные задачи, головоломки, стресс-интервью</a:t>
            </a:r>
            <a:b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 SemiBold"/>
              <a:buChar char="●"/>
            </a:pPr>
            <a: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Поклонник- больше о себе,</a:t>
            </a:r>
            <a:b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чем «о нём»</a:t>
            </a:r>
            <a:b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45720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457200" rtl="0" algn="l">
              <a:spcBef>
                <a:spcPts val="1400"/>
              </a:spcBef>
              <a:spcAft>
                <a:spcPts val="1400"/>
              </a:spcAft>
              <a:buNone/>
            </a:pPr>
            <a:r>
              <a:t/>
            </a: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204" name="Google Shape;20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6225" y="1105125"/>
            <a:ext cx="4279250" cy="3209432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9"/>
          <p:cNvSpPr txBox="1"/>
          <p:nvPr>
            <p:ph type="title"/>
          </p:nvPr>
        </p:nvSpPr>
        <p:spPr>
          <a:xfrm>
            <a:off x="730713" y="98916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Вуду рекрутинг</a:t>
            </a:r>
            <a:endParaRPr>
              <a:solidFill>
                <a:srgbClr val="26364B"/>
              </a:solidFill>
            </a:endParaRPr>
          </a:p>
        </p:txBody>
      </p:sp>
      <p:pic>
        <p:nvPicPr>
          <p:cNvPr id="206" name="Google Shape;20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0"/>
          <p:cNvSpPr txBox="1"/>
          <p:nvPr>
            <p:ph type="title"/>
          </p:nvPr>
        </p:nvSpPr>
        <p:spPr>
          <a:xfrm>
            <a:off x="730713" y="98916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Вуду рекрутинг</a:t>
            </a:r>
            <a:endParaRPr>
              <a:solidFill>
                <a:srgbClr val="26364B"/>
              </a:solidFill>
            </a:endParaRPr>
          </a:p>
        </p:txBody>
      </p:sp>
      <p:sp>
        <p:nvSpPr>
          <p:cNvPr id="212" name="Google Shape;212;p30"/>
          <p:cNvSpPr txBox="1"/>
          <p:nvPr/>
        </p:nvSpPr>
        <p:spPr>
          <a:xfrm>
            <a:off x="720000" y="1689175"/>
            <a:ext cx="38436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 SemiBold"/>
              <a:buChar char="●"/>
            </a:pPr>
            <a: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Ценитель прекрасного — интуиция, </a:t>
            </a:r>
            <a:b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«я так чувствую»</a:t>
            </a:r>
            <a:b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 SemiBold"/>
              <a:buChar char="●"/>
            </a:pPr>
            <a: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Губка - перепоручаем собеседования</a:t>
            </a:r>
            <a:b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 SemiBold"/>
              <a:buChar char="●"/>
            </a:pPr>
            <a: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Обвинитель - каверзные задачи, головоломки, стресс-интервью</a:t>
            </a:r>
            <a:b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 SemiBold"/>
              <a:buChar char="●"/>
            </a:pPr>
            <a: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Поклонник- больше о себе,</a:t>
            </a:r>
            <a:b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чем «о нём»</a:t>
            </a:r>
            <a:b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 SemiBold"/>
              <a:buChar char="●"/>
            </a:pPr>
            <a:r>
              <a:rPr lang="ru" sz="1200">
                <a:solidFill>
                  <a:srgbClr val="26364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А также - 5.фокусник, 6.Любитель животных, 7. Пустомеля, 8. Психологический опросник, 9. предсказатель судьбы.</a:t>
            </a: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45720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457200" rtl="0" algn="l">
              <a:spcBef>
                <a:spcPts val="1400"/>
              </a:spcBef>
              <a:spcAft>
                <a:spcPts val="1400"/>
              </a:spcAft>
              <a:buNone/>
            </a:pPr>
            <a:r>
              <a:t/>
            </a:r>
            <a:endParaRPr sz="1200">
              <a:solidFill>
                <a:srgbClr val="26364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213" name="Google Shape;21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6225" y="1105125"/>
            <a:ext cx="4279250" cy="3209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1"/>
          <p:cNvSpPr txBox="1"/>
          <p:nvPr>
            <p:ph type="title"/>
          </p:nvPr>
        </p:nvSpPr>
        <p:spPr>
          <a:xfrm>
            <a:off x="730713" y="113506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Проблемы</a:t>
            </a:r>
            <a:endParaRPr/>
          </a:p>
        </p:txBody>
      </p:sp>
      <p:sp>
        <p:nvSpPr>
          <p:cNvPr id="220" name="Google Shape;220;p31"/>
          <p:cNvSpPr txBox="1"/>
          <p:nvPr>
            <p:ph idx="1" type="body"/>
          </p:nvPr>
        </p:nvSpPr>
        <p:spPr>
          <a:xfrm>
            <a:off x="627325" y="1792200"/>
            <a:ext cx="3903000" cy="272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ru"/>
              <a:t>Плохое описание вакансии</a:t>
            </a:r>
            <a:endParaRPr b="1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идут не те люди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мало откликов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1" name="Google Shape;22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1475" y="331875"/>
            <a:ext cx="4692525" cy="469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2"/>
          <p:cNvSpPr txBox="1"/>
          <p:nvPr>
            <p:ph type="title"/>
          </p:nvPr>
        </p:nvSpPr>
        <p:spPr>
          <a:xfrm>
            <a:off x="730713" y="113506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Проблемы</a:t>
            </a:r>
            <a:endParaRPr/>
          </a:p>
        </p:txBody>
      </p:sp>
      <p:sp>
        <p:nvSpPr>
          <p:cNvPr id="228" name="Google Shape;228;p32"/>
          <p:cNvSpPr txBox="1"/>
          <p:nvPr>
            <p:ph idx="1" type="body"/>
          </p:nvPr>
        </p:nvSpPr>
        <p:spPr>
          <a:xfrm>
            <a:off x="627325" y="1792200"/>
            <a:ext cx="3903000" cy="272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ru"/>
              <a:t>Плохое описание вакансии</a:t>
            </a:r>
            <a:endParaRPr b="1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идут не те люди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мало откликов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ru"/>
              <a:t>Поток нерелевантного резюме</a:t>
            </a:r>
            <a:endParaRPr b="1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hr не понимает QA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не срезаем лишних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9" name="Google Shape;22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51475" y="331875"/>
            <a:ext cx="4692525" cy="469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3"/>
          <p:cNvSpPr txBox="1"/>
          <p:nvPr>
            <p:ph type="title"/>
          </p:nvPr>
        </p:nvSpPr>
        <p:spPr>
          <a:xfrm>
            <a:off x="730713" y="113506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Проблемы</a:t>
            </a:r>
            <a:endParaRPr/>
          </a:p>
        </p:txBody>
      </p:sp>
      <p:sp>
        <p:nvSpPr>
          <p:cNvPr id="236" name="Google Shape;236;p33"/>
          <p:cNvSpPr txBox="1"/>
          <p:nvPr>
            <p:ph idx="1" type="body"/>
          </p:nvPr>
        </p:nvSpPr>
        <p:spPr>
          <a:xfrm>
            <a:off x="627325" y="1792200"/>
            <a:ext cx="3903000" cy="272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ru"/>
              <a:t>Плохое описание вакансии</a:t>
            </a:r>
            <a:endParaRPr b="1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идут не те люди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мало откликов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ru"/>
              <a:t>Поток нерелевантного резюме</a:t>
            </a:r>
            <a:endParaRPr b="1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hr не понимает QA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не срезаем лишних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ru"/>
              <a:t>ТЗ не помогает</a:t>
            </a:r>
            <a:endParaRPr b="1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не уникально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не определяет применение знаний на практике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7" name="Google Shape;23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51475" y="331875"/>
            <a:ext cx="4692525" cy="469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/>
          <p:cNvSpPr txBox="1"/>
          <p:nvPr>
            <p:ph type="title"/>
          </p:nvPr>
        </p:nvSpPr>
        <p:spPr>
          <a:xfrm>
            <a:off x="730713" y="196626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highlight>
                  <a:schemeClr val="lt1"/>
                </a:highlight>
              </a:rPr>
              <a:t>Успех был близко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highlight>
                <a:schemeClr val="lt1"/>
              </a:highlight>
            </a:endParaRPr>
          </a:p>
        </p:txBody>
      </p:sp>
      <p:sp>
        <p:nvSpPr>
          <p:cNvPr id="244" name="Google Shape;244;p34"/>
          <p:cNvSpPr txBox="1"/>
          <p:nvPr>
            <p:ph idx="2" type="body"/>
          </p:nvPr>
        </p:nvSpPr>
        <p:spPr>
          <a:xfrm>
            <a:off x="4951425" y="2112800"/>
            <a:ext cx="3470700" cy="23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5" name="Google Shape;245;p34"/>
          <p:cNvPicPr preferRelativeResize="0"/>
          <p:nvPr/>
        </p:nvPicPr>
        <p:blipFill rotWithShape="1">
          <a:blip r:embed="rId3">
            <a:alphaModFix/>
          </a:blip>
          <a:srcRect b="0" l="14182" r="3022" t="0"/>
          <a:stretch/>
        </p:blipFill>
        <p:spPr>
          <a:xfrm>
            <a:off x="4530325" y="720000"/>
            <a:ext cx="3859075" cy="370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noFill/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31075" y="639063"/>
            <a:ext cx="3865375" cy="386537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7"/>
          <p:cNvSpPr txBox="1"/>
          <p:nvPr/>
        </p:nvSpPr>
        <p:spPr>
          <a:xfrm>
            <a:off x="642500" y="2722400"/>
            <a:ext cx="3419700" cy="13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800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Head of QA</a:t>
            </a:r>
            <a:endParaRPr b="1" sz="1800">
              <a:solidFill>
                <a:srgbClr val="FE246C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ru" sz="1600" u="sng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rostropolsky@docdoc.ru</a:t>
            </a:r>
            <a:endParaRPr i="1" sz="1600" u="sng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ru" sz="1600" u="sng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facebook.com/rusostropolsky</a:t>
            </a:r>
            <a:endParaRPr i="1" sz="1600" u="sng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6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9" name="Google Shape;99;p17"/>
          <p:cNvSpPr txBox="1"/>
          <p:nvPr/>
        </p:nvSpPr>
        <p:spPr>
          <a:xfrm>
            <a:off x="646900" y="1216625"/>
            <a:ext cx="6459600" cy="81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Остропольский</a:t>
            </a:r>
            <a:endParaRPr sz="3000">
              <a:solidFill>
                <a:srgbClr val="26364B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Руслан</a:t>
            </a:r>
            <a:endParaRPr sz="3000">
              <a:solidFill>
                <a:srgbClr val="26364B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100" name="Google Shape;10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5"/>
          <p:cNvSpPr txBox="1"/>
          <p:nvPr>
            <p:ph type="title"/>
          </p:nvPr>
        </p:nvSpPr>
        <p:spPr>
          <a:xfrm>
            <a:off x="730713" y="196626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highlight>
                  <a:schemeClr val="lt1"/>
                </a:highlight>
              </a:rPr>
              <a:t>Делаем правильно</a:t>
            </a:r>
            <a:endParaRPr>
              <a:solidFill>
                <a:srgbClr val="26364B"/>
              </a:solidFill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35"/>
          <p:cNvSpPr txBox="1"/>
          <p:nvPr>
            <p:ph idx="2" type="body"/>
          </p:nvPr>
        </p:nvSpPr>
        <p:spPr>
          <a:xfrm>
            <a:off x="4951425" y="2112800"/>
            <a:ext cx="3470700" cy="23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3" name="Google Shape;253;p35"/>
          <p:cNvPicPr preferRelativeResize="0"/>
          <p:nvPr/>
        </p:nvPicPr>
        <p:blipFill rotWithShape="1">
          <a:blip r:embed="rId3">
            <a:alphaModFix/>
          </a:blip>
          <a:srcRect b="0" l="14182" r="3022" t="0"/>
          <a:stretch/>
        </p:blipFill>
        <p:spPr>
          <a:xfrm>
            <a:off x="4530325" y="720000"/>
            <a:ext cx="3859075" cy="370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5"/>
          <p:cNvPicPr preferRelativeResize="0"/>
          <p:nvPr/>
        </p:nvPicPr>
        <p:blipFill rotWithShape="1">
          <a:blip r:embed="rId4">
            <a:alphaModFix/>
          </a:blip>
          <a:srcRect b="8594" l="0" r="0" t="23837"/>
          <a:stretch/>
        </p:blipFill>
        <p:spPr>
          <a:xfrm>
            <a:off x="4530325" y="720000"/>
            <a:ext cx="3893675" cy="370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6"/>
          <p:cNvSpPr txBox="1"/>
          <p:nvPr>
            <p:ph type="title"/>
          </p:nvPr>
        </p:nvSpPr>
        <p:spPr>
          <a:xfrm>
            <a:off x="730713" y="129196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Лист целей</a:t>
            </a:r>
            <a:endParaRPr>
              <a:solidFill>
                <a:srgbClr val="26364B"/>
              </a:solidFill>
            </a:endParaRPr>
          </a:p>
        </p:txBody>
      </p:sp>
      <p:sp>
        <p:nvSpPr>
          <p:cNvPr id="261" name="Google Shape;261;p36"/>
          <p:cNvSpPr txBox="1"/>
          <p:nvPr/>
        </p:nvSpPr>
        <p:spPr>
          <a:xfrm>
            <a:off x="665075" y="1899375"/>
            <a:ext cx="3865200" cy="17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ru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Описание поставленных задач</a:t>
            </a: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перед сотрудником,</a:t>
            </a: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ru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предполагаемые результаты</a:t>
            </a: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его </a:t>
            </a: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работы и </a:t>
            </a:r>
            <a:r>
              <a:rPr b="1" lang="ru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качества</a:t>
            </a: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, необходимые для соответствия уровню компании в целом и его роли в ней </a:t>
            </a:r>
            <a:b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в частности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62" name="Google Shape;26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30275" y="1354438"/>
            <a:ext cx="3879325" cy="2184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7"/>
          <p:cNvSpPr txBox="1"/>
          <p:nvPr>
            <p:ph type="title"/>
          </p:nvPr>
        </p:nvSpPr>
        <p:spPr>
          <a:xfrm>
            <a:off x="730713" y="129196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latin typeface="Open Sans"/>
                <a:ea typeface="Open Sans"/>
                <a:cs typeface="Open Sans"/>
                <a:sym typeface="Open Sans"/>
              </a:rPr>
              <a:t>Лист целей состоит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>
                <a:latin typeface="Open Sans"/>
                <a:ea typeface="Open Sans"/>
                <a:cs typeface="Open Sans"/>
                <a:sym typeface="Open Sans"/>
              </a:rPr>
              <a:t>из трех частей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9" name="Google Shape;269;p37"/>
          <p:cNvSpPr txBox="1"/>
          <p:nvPr/>
        </p:nvSpPr>
        <p:spPr>
          <a:xfrm>
            <a:off x="665075" y="2387550"/>
            <a:ext cx="4294800" cy="17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800"/>
              <a:buFont typeface="Open Sans"/>
              <a:buAutoNum type="arabicPeriod"/>
            </a:pPr>
            <a:r>
              <a:rPr lang="ru" sz="18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основные задачи</a:t>
            </a:r>
            <a:endParaRPr sz="18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800"/>
              <a:buFont typeface="Open Sans"/>
              <a:buAutoNum type="arabicPeriod"/>
            </a:pPr>
            <a:r>
              <a:rPr lang="ru" sz="18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предполагаемый результат</a:t>
            </a:r>
            <a:endParaRPr sz="18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800"/>
              <a:buFont typeface="Open Sans"/>
              <a:buAutoNum type="arabicPeriod"/>
            </a:pPr>
            <a:r>
              <a:rPr lang="ru" sz="18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профессионализм кандидата                                                                 </a:t>
            </a:r>
            <a:endParaRPr sz="18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70" name="Google Shape;27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02975" y="971151"/>
            <a:ext cx="2221025" cy="327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8"/>
          <p:cNvSpPr txBox="1"/>
          <p:nvPr/>
        </p:nvSpPr>
        <p:spPr>
          <a:xfrm>
            <a:off x="720000" y="1747625"/>
            <a:ext cx="6326700" cy="3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Основные задачи:</a:t>
            </a:r>
            <a:endParaRPr b="1">
              <a:solidFill>
                <a:srgbClr val="FE246C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Планирование тестирования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Функциональное тестирование продуктов компании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Проведение различных видов тестирования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Написание и поддержание тестовой документации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Локализация и документирование дефектов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Проведение тест-анализа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                                                           </a:t>
            </a:r>
            <a:endParaRPr>
              <a:solidFill>
                <a:srgbClr val="26364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</a:endParaRPr>
          </a:p>
        </p:txBody>
      </p:sp>
      <p:pic>
        <p:nvPicPr>
          <p:cNvPr id="277" name="Google Shape;27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2975" y="971151"/>
            <a:ext cx="2221025" cy="327065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38"/>
          <p:cNvSpPr txBox="1"/>
          <p:nvPr>
            <p:ph type="title"/>
          </p:nvPr>
        </p:nvSpPr>
        <p:spPr>
          <a:xfrm>
            <a:off x="730713" y="108386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Пример</a:t>
            </a:r>
            <a:endParaRPr/>
          </a:p>
        </p:txBody>
      </p:sp>
      <p:pic>
        <p:nvPicPr>
          <p:cNvPr id="279" name="Google Shape;279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2975" y="971151"/>
            <a:ext cx="2221025" cy="327065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9"/>
          <p:cNvSpPr txBox="1"/>
          <p:nvPr>
            <p:ph type="title"/>
          </p:nvPr>
        </p:nvSpPr>
        <p:spPr>
          <a:xfrm>
            <a:off x="730713" y="108386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Пример</a:t>
            </a:r>
            <a:endParaRPr/>
          </a:p>
        </p:txBody>
      </p:sp>
      <p:sp>
        <p:nvSpPr>
          <p:cNvPr id="286" name="Google Shape;286;p39"/>
          <p:cNvSpPr txBox="1"/>
          <p:nvPr/>
        </p:nvSpPr>
        <p:spPr>
          <a:xfrm>
            <a:off x="720000" y="1781900"/>
            <a:ext cx="7935300" cy="3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Предполагаемый результат:</a:t>
            </a:r>
            <a:r>
              <a:rPr b="1" lang="ru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 (от 3 до 6 мес)</a:t>
            </a:r>
            <a:endParaRPr b="1">
              <a:solidFill>
                <a:srgbClr val="FE246C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Не пропустить ни один критичный баг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Пройти все кейсы регресса максимум за 4ч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Без посторонней помощи :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Работает в Jira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Работает в Testrail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Работает с API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Принесет новые методики, техники и инструменты тестирования, 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которые усилят качество и скорость в тестировании на 10%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                                                          </a:t>
            </a:r>
            <a:endParaRPr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                                                          </a:t>
            </a:r>
            <a:endParaRPr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87" name="Google Shape;287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0"/>
          <p:cNvSpPr txBox="1"/>
          <p:nvPr>
            <p:ph type="title"/>
          </p:nvPr>
        </p:nvSpPr>
        <p:spPr>
          <a:xfrm>
            <a:off x="730713" y="107911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Профессиональные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качества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40"/>
          <p:cNvSpPr txBox="1"/>
          <p:nvPr/>
        </p:nvSpPr>
        <p:spPr>
          <a:xfrm>
            <a:off x="619800" y="2023825"/>
            <a:ext cx="3758400" cy="3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Перечислить</a:t>
            </a:r>
            <a:r>
              <a:rPr lang="ru">
                <a:solidFill>
                  <a:srgbClr val="30211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как можно больше профессиональных навыков</a:t>
            </a: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, которые вы ожидаете от кандидата. 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Добавить в каждый лист целей</a:t>
            </a:r>
            <a:r>
              <a:rPr lang="ru">
                <a:solidFill>
                  <a:srgbClr val="30211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от пяти до восьми пунктов, </a:t>
            </a:r>
            <a:r>
              <a:rPr lang="ru">
                <a:latin typeface="Open Sans"/>
                <a:ea typeface="Open Sans"/>
                <a:cs typeface="Open Sans"/>
                <a:sym typeface="Open Sans"/>
              </a:rPr>
              <a:t>относящихся к культуре вашей компании.   </a:t>
            </a:r>
            <a:r>
              <a:rPr lang="ru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                                             </a:t>
            </a:r>
            <a:r>
              <a:rPr lang="ru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                 </a:t>
            </a:r>
            <a:endParaRPr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94" name="Google Shape;294;p40"/>
          <p:cNvPicPr preferRelativeResize="0"/>
          <p:nvPr/>
        </p:nvPicPr>
        <p:blipFill rotWithShape="1">
          <a:blip r:embed="rId3">
            <a:alphaModFix/>
          </a:blip>
          <a:srcRect b="-1990" l="3247" r="12619" t="1990"/>
          <a:stretch/>
        </p:blipFill>
        <p:spPr>
          <a:xfrm>
            <a:off x="4441625" y="1681050"/>
            <a:ext cx="4613700" cy="17814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95" name="Google Shape;295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1"/>
          <p:cNvSpPr txBox="1"/>
          <p:nvPr>
            <p:ph type="title"/>
          </p:nvPr>
        </p:nvSpPr>
        <p:spPr>
          <a:xfrm>
            <a:off x="730713" y="107911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Пример</a:t>
            </a:r>
            <a:endParaRPr/>
          </a:p>
        </p:txBody>
      </p:sp>
      <p:sp>
        <p:nvSpPr>
          <p:cNvPr id="301" name="Google Shape;301;p41"/>
          <p:cNvSpPr txBox="1"/>
          <p:nvPr/>
        </p:nvSpPr>
        <p:spPr>
          <a:xfrm>
            <a:off x="211950" y="1664375"/>
            <a:ext cx="4480500" cy="43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00"/>
              <a:buChar char="●"/>
            </a:pPr>
            <a:r>
              <a:rPr b="1" lang="ru" sz="1100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Продуктивность:</a:t>
            </a:r>
            <a:r>
              <a:rPr lang="ru" sz="1100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способен получать значимый результат при минимальных затратах.</a:t>
            </a:r>
            <a:endParaRPr sz="11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00"/>
              <a:buChar char="●"/>
            </a:pPr>
            <a:r>
              <a:rPr b="1"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Честность и добросовестность:</a:t>
            </a:r>
            <a:r>
              <a:rPr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 не нарушает этические принципы.</a:t>
            </a:r>
            <a:endParaRPr sz="11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00"/>
              <a:buChar char="●"/>
            </a:pPr>
            <a:r>
              <a:rPr b="1"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Уверенность в себе:</a:t>
            </a:r>
            <a:r>
              <a:rPr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 делает то, что правильно, а не то, что выгодно; выражается ясно и недвусмысленно.</a:t>
            </a:r>
            <a:endParaRPr sz="11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00"/>
              <a:buChar char="●"/>
            </a:pPr>
            <a:r>
              <a:rPr b="1" lang="ru" sz="1100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Организованность и умение планировать:</a:t>
            </a:r>
            <a:r>
              <a:rPr lang="ru" sz="1100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составляет планы, организует работу, формирует расписания и бюджет в эффективной, продуктивной манере; умеет правильно расставлять</a:t>
            </a:r>
            <a:endParaRPr b="1" sz="11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2" name="Google Shape;302;p41"/>
          <p:cNvSpPr txBox="1"/>
          <p:nvPr/>
        </p:nvSpPr>
        <p:spPr>
          <a:xfrm>
            <a:off x="4605150" y="1664375"/>
            <a:ext cx="4223700" cy="43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00"/>
              <a:buChar char="●"/>
            </a:pPr>
            <a:r>
              <a:rPr b="1"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Упорство:</a:t>
            </a:r>
            <a:r>
              <a:rPr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 демонстрирует настойчивость и волю к достижению далеко поставленной цели.</a:t>
            </a:r>
            <a:endParaRPr sz="11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00"/>
              <a:buChar char="●"/>
            </a:pPr>
            <a:r>
              <a:rPr b="1" lang="ru" sz="1100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Проактивность:</a:t>
            </a:r>
            <a:r>
              <a:rPr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 действует самостоятельно, без понуканий; предлагает компании новые идеи.</a:t>
            </a:r>
            <a:endParaRPr sz="11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00"/>
              <a:buFont typeface="Open Sans"/>
              <a:buChar char="●"/>
            </a:pPr>
            <a:r>
              <a:rPr b="1"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Решительность:</a:t>
            </a:r>
            <a:r>
              <a:rPr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 умеет быстро реагировать на ситуацию и вежливо, но твердо отстаивать свою позицию.</a:t>
            </a:r>
            <a:endParaRPr b="1" sz="11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03" name="Google Shape;303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2"/>
          <p:cNvSpPr txBox="1"/>
          <p:nvPr>
            <p:ph type="title"/>
          </p:nvPr>
        </p:nvSpPr>
        <p:spPr>
          <a:xfrm>
            <a:off x="730713" y="107911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Пример</a:t>
            </a:r>
            <a:endParaRPr/>
          </a:p>
        </p:txBody>
      </p:sp>
      <p:sp>
        <p:nvSpPr>
          <p:cNvPr id="309" name="Google Shape;309;p42"/>
          <p:cNvSpPr txBox="1"/>
          <p:nvPr/>
        </p:nvSpPr>
        <p:spPr>
          <a:xfrm>
            <a:off x="145150" y="1664375"/>
            <a:ext cx="4547400" cy="43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00"/>
              <a:buChar char="●"/>
            </a:pPr>
            <a:r>
              <a:rPr b="1"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Умение сохранять спокойствие в стрессовых ситуациях:</a:t>
            </a:r>
            <a:r>
              <a:rPr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 способен продолжать работу в условиях спешки или стресса.</a:t>
            </a:r>
            <a:endParaRPr sz="11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00"/>
              <a:buChar char="●"/>
            </a:pPr>
            <a:r>
              <a:rPr b="1"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Стратегическое мышление, воображение:</a:t>
            </a:r>
            <a:r>
              <a:rPr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 умеет широкомасштабно мыслить и видеть общую картину в положительном аспекте; вовремя замечает потенциальные возможности и угрозы благодаря сравнительному анализу современных и будущих тенденций.</a:t>
            </a:r>
            <a:endParaRPr sz="11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00"/>
              <a:buChar char="●"/>
            </a:pPr>
            <a:r>
              <a:rPr b="1" lang="ru" sz="1100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Творческий подход, стремление к инновациям:</a:t>
            </a:r>
            <a:r>
              <a:rPr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 умеет найти новый, подчас неожиданный подход к проблемам.</a:t>
            </a:r>
            <a:endParaRPr sz="11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0" name="Google Shape;310;p42"/>
          <p:cNvSpPr txBox="1"/>
          <p:nvPr/>
        </p:nvSpPr>
        <p:spPr>
          <a:xfrm>
            <a:off x="4837950" y="1664375"/>
            <a:ext cx="4095900" cy="43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00"/>
              <a:buChar char="●"/>
            </a:pPr>
            <a:r>
              <a:rPr b="1"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Энтузиазм:</a:t>
            </a:r>
            <a:r>
              <a:rPr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 демонстрирует неравнодушное и оптимистичное отношение к работе; верит в свои способности.</a:t>
            </a:r>
            <a:endParaRPr sz="11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00"/>
              <a:buChar char="●"/>
            </a:pPr>
            <a:r>
              <a:rPr b="1" lang="ru" sz="1100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Трудовая этика:</a:t>
            </a:r>
            <a:r>
              <a:rPr lang="ru" sz="1100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искренне стремится работать в полную силу и подчас даже перерабатывать, если требует ситуация; это подтверждает послужной список кандидата</a:t>
            </a:r>
            <a:endParaRPr b="1" sz="11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11" name="Google Shape;31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737425"/>
            <a:ext cx="635025" cy="40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3"/>
          <p:cNvSpPr txBox="1"/>
          <p:nvPr>
            <p:ph type="title"/>
          </p:nvPr>
        </p:nvSpPr>
        <p:spPr>
          <a:xfrm>
            <a:off x="730713" y="107911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Пример</a:t>
            </a:r>
            <a:endParaRPr/>
          </a:p>
        </p:txBody>
      </p:sp>
      <p:sp>
        <p:nvSpPr>
          <p:cNvPr id="317" name="Google Shape;317;p43"/>
          <p:cNvSpPr txBox="1"/>
          <p:nvPr/>
        </p:nvSpPr>
        <p:spPr>
          <a:xfrm>
            <a:off x="596550" y="1664375"/>
            <a:ext cx="4095900" cy="43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00"/>
              <a:buChar char="●"/>
            </a:pPr>
            <a:r>
              <a:rPr b="1" lang="ru" sz="1100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Высокие стандарты качества: </a:t>
            </a:r>
            <a:r>
              <a:rPr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и от себя, и от подчиненных ожидает только отличных результатов.</a:t>
            </a:r>
            <a:endParaRPr sz="11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00"/>
              <a:buChar char="●"/>
            </a:pPr>
            <a:r>
              <a:rPr b="1"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Умение слушать собеседника:</a:t>
            </a:r>
            <a:r>
              <a:rPr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 дает высказаться коллегам и учитывает их точку зрения.</a:t>
            </a:r>
            <a:endParaRPr sz="11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00"/>
              <a:buChar char="●"/>
            </a:pPr>
            <a:r>
              <a:rPr b="1"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Восприимчивость к критике и новым идеям:</a:t>
            </a:r>
            <a:r>
              <a:rPr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 создает условия для обратной связи и спокойно реагирует на отрицательные отзывы и критику.</a:t>
            </a:r>
            <a:endParaRPr sz="11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8" name="Google Shape;318;p43"/>
          <p:cNvSpPr txBox="1"/>
          <p:nvPr/>
        </p:nvSpPr>
        <p:spPr>
          <a:xfrm>
            <a:off x="4837950" y="1664375"/>
            <a:ext cx="4095900" cy="43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00"/>
              <a:buChar char="●"/>
            </a:pPr>
            <a:r>
              <a:rPr b="1" lang="ru" sz="1100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Коммуникабельность:</a:t>
            </a:r>
            <a:r>
              <a:rPr lang="ru" sz="1100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четко выражает свои мысли как в устной, так и в письменной формах, не впадая в многословие; это же относится и к общению в электронной форме.</a:t>
            </a:r>
            <a:endParaRPr sz="11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00"/>
              <a:buChar char="●"/>
            </a:pPr>
            <a:r>
              <a:rPr b="1" lang="ru" sz="1100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Умение работать в команде:</a:t>
            </a:r>
            <a:r>
              <a:rPr lang="ru" sz="1100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находит общий язык как с подчиненными, так и с начальством, создавая оптимальные</a:t>
            </a:r>
            <a:endParaRPr sz="11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00"/>
              <a:buChar char="●"/>
            </a:pPr>
            <a:r>
              <a:rPr b="1"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Умение увлечь за собой:</a:t>
            </a:r>
            <a:r>
              <a:rPr lang="ru" sz="11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 способен убедить коллег в правильности выбранного пути</a:t>
            </a:r>
            <a:endParaRPr sz="15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19" name="Google Shape;319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9350" y="1207149"/>
            <a:ext cx="4447225" cy="2910925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44"/>
          <p:cNvSpPr txBox="1"/>
          <p:nvPr>
            <p:ph type="title"/>
          </p:nvPr>
        </p:nvSpPr>
        <p:spPr>
          <a:xfrm>
            <a:off x="730713" y="107911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Типы сотрудников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44"/>
          <p:cNvSpPr txBox="1"/>
          <p:nvPr/>
        </p:nvSpPr>
        <p:spPr>
          <a:xfrm>
            <a:off x="596550" y="1664375"/>
            <a:ext cx="4255800" cy="43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00"/>
              <a:buChar char="●"/>
            </a:pPr>
            <a:r>
              <a:rPr b="1" lang="ru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А</a:t>
            </a: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- талантливые люди, </a:t>
            </a:r>
            <a:b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с </a:t>
            </a:r>
            <a:r>
              <a:rPr b="1" lang="ru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вероятностью 90% могут добиться результата</a:t>
            </a: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 доступного лишь </a:t>
            </a:r>
            <a:r>
              <a:rPr b="1" lang="ru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10% подходящих кандидатов </a:t>
            </a:r>
            <a:endParaRPr b="1">
              <a:solidFill>
                <a:srgbClr val="FE246C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00"/>
              <a:buChar char="●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В - среднячки 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00"/>
              <a:buChar char="●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С -лузеры </a:t>
            </a:r>
            <a:endParaRPr sz="1200">
              <a:solidFill>
                <a:srgbClr val="30211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27" name="Google Shape;327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8"/>
          <p:cNvPicPr preferRelativeResize="0"/>
          <p:nvPr/>
        </p:nvPicPr>
        <p:blipFill rotWithShape="1">
          <a:blip r:embed="rId3">
            <a:alphaModFix/>
          </a:blip>
          <a:srcRect b="46524" l="13341" r="917" t="0"/>
          <a:stretch/>
        </p:blipFill>
        <p:spPr>
          <a:xfrm>
            <a:off x="328125" y="2041625"/>
            <a:ext cx="4841976" cy="17538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8"/>
          <p:cNvSpPr txBox="1"/>
          <p:nvPr>
            <p:ph type="title"/>
          </p:nvPr>
        </p:nvSpPr>
        <p:spPr>
          <a:xfrm>
            <a:off x="730713" y="129196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O DocDoc</a:t>
            </a:r>
            <a:endParaRPr/>
          </a:p>
        </p:txBody>
      </p:sp>
      <p:pic>
        <p:nvPicPr>
          <p:cNvPr id="107" name="Google Shape;107;p18"/>
          <p:cNvPicPr preferRelativeResize="0"/>
          <p:nvPr/>
        </p:nvPicPr>
        <p:blipFill rotWithShape="1">
          <a:blip r:embed="rId3">
            <a:alphaModFix/>
          </a:blip>
          <a:srcRect b="-3470" l="73015" r="453" t="49994"/>
          <a:stretch/>
        </p:blipFill>
        <p:spPr>
          <a:xfrm>
            <a:off x="5001500" y="2571750"/>
            <a:ext cx="1726051" cy="202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8"/>
          <p:cNvPicPr preferRelativeResize="0"/>
          <p:nvPr/>
        </p:nvPicPr>
        <p:blipFill rotWithShape="1">
          <a:blip r:embed="rId3">
            <a:alphaModFix/>
          </a:blip>
          <a:srcRect b="-3470" l="455" r="37960" t="49994"/>
          <a:stretch/>
        </p:blipFill>
        <p:spPr>
          <a:xfrm>
            <a:off x="4415500" y="1375250"/>
            <a:ext cx="4006625" cy="20205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9" name="Google Shape;109;p18"/>
          <p:cNvCxnSpPr/>
          <p:nvPr/>
        </p:nvCxnSpPr>
        <p:spPr>
          <a:xfrm>
            <a:off x="4584050" y="1469150"/>
            <a:ext cx="0" cy="301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0" name="Google Shape;11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2677" y="2149050"/>
            <a:ext cx="4006625" cy="1701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42200" y="1897497"/>
            <a:ext cx="3946351" cy="119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25300" y="3240363"/>
            <a:ext cx="1534600" cy="114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5"/>
          <p:cNvSpPr txBox="1"/>
          <p:nvPr>
            <p:ph type="title"/>
          </p:nvPr>
        </p:nvSpPr>
        <p:spPr>
          <a:xfrm>
            <a:off x="730713" y="107911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Нужны игроки типа А</a:t>
            </a:r>
            <a:endParaRPr/>
          </a:p>
        </p:txBody>
      </p:sp>
      <p:sp>
        <p:nvSpPr>
          <p:cNvPr id="333" name="Google Shape;333;p45"/>
          <p:cNvSpPr txBox="1"/>
          <p:nvPr/>
        </p:nvSpPr>
        <p:spPr>
          <a:xfrm>
            <a:off x="596550" y="1664375"/>
            <a:ext cx="4255800" cy="43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100"/>
              <a:buChar char="●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Поднимите планку ожидаемых результатов как можно выше — конечно, оставаясь в пределах разумного, — </a:t>
            </a: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и вы избавитесь от игроков В и С,</a:t>
            </a: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 одновременно привлекая игроков А дерзновенными целями, бросающими вызов их таланту.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26364B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34" name="Google Shape;334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68350" y="1310975"/>
            <a:ext cx="2801575" cy="259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46"/>
          <p:cNvSpPr txBox="1"/>
          <p:nvPr>
            <p:ph type="title"/>
          </p:nvPr>
        </p:nvSpPr>
        <p:spPr>
          <a:xfrm>
            <a:off x="730713" y="107911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Чек-лист по целям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46"/>
          <p:cNvSpPr txBox="1"/>
          <p:nvPr/>
        </p:nvSpPr>
        <p:spPr>
          <a:xfrm>
            <a:off x="596550" y="1664375"/>
            <a:ext cx="4255800" cy="43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Правильные вопросы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Не даем себя «обмануть»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кандидат классный, но не под наши цели/культуру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кандидат сносит интервью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42" name="Google Shape;342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6875" y="1079125"/>
            <a:ext cx="3760336" cy="2614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7"/>
          <p:cNvSpPr txBox="1"/>
          <p:nvPr>
            <p:ph type="title"/>
          </p:nvPr>
        </p:nvSpPr>
        <p:spPr>
          <a:xfrm>
            <a:off x="730713" y="107911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Итог по листу целей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47"/>
          <p:cNvSpPr txBox="1"/>
          <p:nvPr/>
        </p:nvSpPr>
        <p:spPr>
          <a:xfrm>
            <a:off x="596550" y="1664375"/>
            <a:ext cx="4561500" cy="43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Понимаем кого мы хотим нанять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Пониманием какие цели будем закрывать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Понятные критерии оценки кандидата в процессе работы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Уникальное описание вакансии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50" name="Google Shape;350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9475" y="1171275"/>
            <a:ext cx="2837626" cy="2837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48"/>
          <p:cNvSpPr txBox="1"/>
          <p:nvPr>
            <p:ph type="title"/>
          </p:nvPr>
        </p:nvSpPr>
        <p:spPr>
          <a:xfrm>
            <a:off x="730713" y="107911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rgbClr val="26364B"/>
                </a:solidFill>
              </a:rPr>
              <a:t>Добавим силы HR</a:t>
            </a:r>
            <a:endParaRPr>
              <a:solidFill>
                <a:srgbClr val="26364B"/>
              </a:solidFill>
            </a:endParaRPr>
          </a:p>
        </p:txBody>
      </p:sp>
      <p:pic>
        <p:nvPicPr>
          <p:cNvPr id="357" name="Google Shape;357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35400" y="926375"/>
            <a:ext cx="3323400" cy="3330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9"/>
          <p:cNvSpPr txBox="1"/>
          <p:nvPr>
            <p:ph type="title"/>
          </p:nvPr>
        </p:nvSpPr>
        <p:spPr>
          <a:xfrm>
            <a:off x="730713" y="107911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rgbClr val="26364B"/>
                </a:solidFill>
              </a:rPr>
              <a:t>Добавим силы HR</a:t>
            </a:r>
            <a:endParaRPr>
              <a:solidFill>
                <a:srgbClr val="26364B"/>
              </a:solidFill>
            </a:endParaRPr>
          </a:p>
        </p:txBody>
      </p:sp>
      <p:sp>
        <p:nvSpPr>
          <p:cNvPr id="364" name="Google Shape;364;p49"/>
          <p:cNvSpPr txBox="1"/>
          <p:nvPr/>
        </p:nvSpPr>
        <p:spPr>
          <a:xfrm>
            <a:off x="596550" y="1664375"/>
            <a:ext cx="4561500" cy="43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Обучаем HR</a:t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Основы  QA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Разница между тестировщиком и QA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Процессы QA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65" name="Google Shape;365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35400" y="926375"/>
            <a:ext cx="3323400" cy="3330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50"/>
          <p:cNvSpPr txBox="1"/>
          <p:nvPr>
            <p:ph type="title"/>
          </p:nvPr>
        </p:nvSpPr>
        <p:spPr>
          <a:xfrm>
            <a:off x="730713" y="107911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Добавим силы HR</a:t>
            </a:r>
            <a:endParaRPr>
              <a:solidFill>
                <a:srgbClr val="26364B"/>
              </a:solidFill>
            </a:endParaRPr>
          </a:p>
        </p:txBody>
      </p:sp>
      <p:sp>
        <p:nvSpPr>
          <p:cNvPr id="372" name="Google Shape;372;p50"/>
          <p:cNvSpPr txBox="1"/>
          <p:nvPr/>
        </p:nvSpPr>
        <p:spPr>
          <a:xfrm>
            <a:off x="596550" y="1664375"/>
            <a:ext cx="4561500" cy="43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Обучаем HR</a:t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Основы  QA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Разница между тестировщиком и QA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Процессы QA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QA в вашей компании</a:t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Процессы разработки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Как бывает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Как нужно нам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73" name="Google Shape;373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35400" y="926375"/>
            <a:ext cx="3323400" cy="3330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51"/>
          <p:cNvSpPr txBox="1"/>
          <p:nvPr>
            <p:ph type="title"/>
          </p:nvPr>
        </p:nvSpPr>
        <p:spPr>
          <a:xfrm>
            <a:off x="730713" y="107911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Добавим силы HR</a:t>
            </a:r>
            <a:endParaRPr>
              <a:solidFill>
                <a:srgbClr val="26364B"/>
              </a:solidFill>
            </a:endParaRPr>
          </a:p>
        </p:txBody>
      </p:sp>
      <p:sp>
        <p:nvSpPr>
          <p:cNvPr id="380" name="Google Shape;380;p51"/>
          <p:cNvSpPr txBox="1"/>
          <p:nvPr/>
        </p:nvSpPr>
        <p:spPr>
          <a:xfrm>
            <a:off x="596550" y="1664375"/>
            <a:ext cx="4561500" cy="43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Обучаем HR</a:t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Основы  QA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Разница между тестировщиком и QA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Процессы QA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QA в вашей компании</a:t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Процессы разработки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Как бывает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Как нужно нам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1" name="Google Shape;381;p51"/>
          <p:cNvSpPr txBox="1"/>
          <p:nvPr/>
        </p:nvSpPr>
        <p:spPr>
          <a:xfrm>
            <a:off x="4925225" y="1664375"/>
            <a:ext cx="4561500" cy="43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Совместные собеседования</a:t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QA ведущий, HR слушает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Ретро после собеседования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82" name="Google Shape;382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52"/>
          <p:cNvSpPr txBox="1"/>
          <p:nvPr>
            <p:ph type="title"/>
          </p:nvPr>
        </p:nvSpPr>
        <p:spPr>
          <a:xfrm>
            <a:off x="730713" y="107911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Добавим силы HR</a:t>
            </a:r>
            <a:endParaRPr>
              <a:solidFill>
                <a:srgbClr val="26364B"/>
              </a:solidFill>
            </a:endParaRPr>
          </a:p>
        </p:txBody>
      </p:sp>
      <p:sp>
        <p:nvSpPr>
          <p:cNvPr id="388" name="Google Shape;388;p52"/>
          <p:cNvSpPr txBox="1"/>
          <p:nvPr/>
        </p:nvSpPr>
        <p:spPr>
          <a:xfrm>
            <a:off x="596550" y="1664375"/>
            <a:ext cx="4561500" cy="43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Обучаем HR</a:t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Основы  QA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Разница между тестировщиком и QA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Процессы QA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QA в вашей компании</a:t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Процессы разработки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Как бывает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Как нужно нам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9" name="Google Shape;389;p52"/>
          <p:cNvSpPr txBox="1"/>
          <p:nvPr/>
        </p:nvSpPr>
        <p:spPr>
          <a:xfrm>
            <a:off x="4925225" y="1664375"/>
            <a:ext cx="4561500" cy="43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Совместные собеседования</a:t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QA ведущий, HR слушает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Ретро после собеседования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Формируем список вопросов для HR интервью</a:t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90" name="Google Shape;390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" name="Google Shape;395;p53"/>
          <p:cNvPicPr preferRelativeResize="0"/>
          <p:nvPr/>
        </p:nvPicPr>
        <p:blipFill rotWithShape="1">
          <a:blip r:embed="rId3">
            <a:alphaModFix/>
          </a:blip>
          <a:srcRect b="0" l="0" r="55871" t="0"/>
          <a:stretch/>
        </p:blipFill>
        <p:spPr>
          <a:xfrm>
            <a:off x="4595800" y="2488325"/>
            <a:ext cx="2090025" cy="1948575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53"/>
          <p:cNvSpPr txBox="1"/>
          <p:nvPr>
            <p:ph type="title"/>
          </p:nvPr>
        </p:nvSpPr>
        <p:spPr>
          <a:xfrm>
            <a:off x="730713" y="107911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Итог по HR</a:t>
            </a:r>
            <a:endParaRPr>
              <a:solidFill>
                <a:srgbClr val="26364B"/>
              </a:solidFill>
            </a:endParaRPr>
          </a:p>
        </p:txBody>
      </p:sp>
      <p:sp>
        <p:nvSpPr>
          <p:cNvPr id="397" name="Google Shape;397;p53"/>
          <p:cNvSpPr txBox="1"/>
          <p:nvPr/>
        </p:nvSpPr>
        <p:spPr>
          <a:xfrm>
            <a:off x="596550" y="1664375"/>
            <a:ext cx="4561500" cy="43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Понимает специфику работы QA в компании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Понимает Кто нужен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Самостоятельный первичный скрининг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98" name="Google Shape;398;p53"/>
          <p:cNvPicPr preferRelativeResize="0"/>
          <p:nvPr/>
        </p:nvPicPr>
        <p:blipFill rotWithShape="1">
          <a:blip r:embed="rId3">
            <a:alphaModFix/>
          </a:blip>
          <a:srcRect b="0" l="42750" r="-1425" t="0"/>
          <a:stretch/>
        </p:blipFill>
        <p:spPr>
          <a:xfrm>
            <a:off x="6242050" y="983525"/>
            <a:ext cx="2779075" cy="194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Google Shape;404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2575" y="1168438"/>
            <a:ext cx="4531426" cy="2419312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54"/>
          <p:cNvSpPr txBox="1"/>
          <p:nvPr>
            <p:ph type="title"/>
          </p:nvPr>
        </p:nvSpPr>
        <p:spPr>
          <a:xfrm>
            <a:off x="730713" y="107911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Работа с тестовым заданием</a:t>
            </a:r>
            <a:endParaRPr>
              <a:solidFill>
                <a:srgbClr val="26364B"/>
              </a:solidFill>
            </a:endParaRPr>
          </a:p>
        </p:txBody>
      </p:sp>
      <p:pic>
        <p:nvPicPr>
          <p:cNvPr id="406" name="Google Shape;406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9"/>
          <p:cNvPicPr preferRelativeResize="0"/>
          <p:nvPr/>
        </p:nvPicPr>
        <p:blipFill rotWithShape="1">
          <a:blip r:embed="rId3">
            <a:alphaModFix/>
          </a:blip>
          <a:srcRect b="0" l="0" r="616" t="0"/>
          <a:stretch/>
        </p:blipFill>
        <p:spPr>
          <a:xfrm>
            <a:off x="1349600" y="1235475"/>
            <a:ext cx="6199851" cy="273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9"/>
          <p:cNvSpPr txBox="1"/>
          <p:nvPr>
            <p:ph type="title"/>
          </p:nvPr>
        </p:nvSpPr>
        <p:spPr>
          <a:xfrm>
            <a:off x="730713" y="481638"/>
            <a:ext cx="7691400" cy="47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Распределенная команда</a:t>
            </a:r>
            <a:endParaRPr sz="2400">
              <a:solidFill>
                <a:srgbClr val="26364B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26364B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20" name="Google Shape;120;p19"/>
          <p:cNvSpPr txBox="1"/>
          <p:nvPr/>
        </p:nvSpPr>
        <p:spPr>
          <a:xfrm>
            <a:off x="2051250" y="4176400"/>
            <a:ext cx="3215700" cy="8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E246C"/>
              </a:buClr>
              <a:buSzPts val="1600"/>
              <a:buFont typeface="Open Sans"/>
              <a:buChar char="●"/>
            </a:pPr>
            <a:r>
              <a:rPr b="1" lang="ru" sz="1600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25 человек QA отдел</a:t>
            </a:r>
            <a:endParaRPr b="1" sz="1600">
              <a:solidFill>
                <a:srgbClr val="FE246C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E246C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1" name="Google Shape;121;p19"/>
          <p:cNvSpPr txBox="1"/>
          <p:nvPr/>
        </p:nvSpPr>
        <p:spPr>
          <a:xfrm>
            <a:off x="4919900" y="4176400"/>
            <a:ext cx="2776200" cy="8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E246C"/>
              </a:buClr>
              <a:buSzPts val="1600"/>
              <a:buFont typeface="Open Sans"/>
              <a:buChar char="●"/>
            </a:pPr>
            <a:r>
              <a:rPr b="1" lang="ru" sz="1600">
                <a:solidFill>
                  <a:srgbClr val="FE246C"/>
                </a:solidFill>
                <a:latin typeface="Open Sans"/>
                <a:ea typeface="Open Sans"/>
                <a:cs typeface="Open Sans"/>
                <a:sym typeface="Open Sans"/>
              </a:rPr>
              <a:t>10 городов</a:t>
            </a:r>
            <a:endParaRPr b="1" sz="1600">
              <a:solidFill>
                <a:srgbClr val="FE246C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Google Shape;411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2575" y="1168438"/>
            <a:ext cx="4531426" cy="2419312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55"/>
          <p:cNvSpPr txBox="1"/>
          <p:nvPr>
            <p:ph type="title"/>
          </p:nvPr>
        </p:nvSpPr>
        <p:spPr>
          <a:xfrm>
            <a:off x="730713" y="107911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Работа с тестовым заданием</a:t>
            </a:r>
            <a:endParaRPr>
              <a:solidFill>
                <a:srgbClr val="26364B"/>
              </a:solidFill>
            </a:endParaRPr>
          </a:p>
        </p:txBody>
      </p:sp>
      <p:sp>
        <p:nvSpPr>
          <p:cNvPr id="413" name="Google Shape;413;p55"/>
          <p:cNvSpPr txBox="1"/>
          <p:nvPr/>
        </p:nvSpPr>
        <p:spPr>
          <a:xfrm>
            <a:off x="632700" y="1821900"/>
            <a:ext cx="4728900" cy="3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Критерии ТЗ</a:t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Проверяет технологию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Реальные практические навыки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Не более 3-х пунктов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14" name="Google Shape;414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56"/>
          <p:cNvSpPr txBox="1"/>
          <p:nvPr/>
        </p:nvSpPr>
        <p:spPr>
          <a:xfrm>
            <a:off x="632700" y="1821900"/>
            <a:ext cx="4728900" cy="3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Критерии ТЗ</a:t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Проверяет технологию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Реальные практические навыки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Не более 3-х пунктов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Дедлайн выполнения</a:t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Идеально &lt;= 30 мин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Просим обозначить срок выполнения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Уточнять по вопросам сразу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20" name="Google Shape;420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12575" y="1168438"/>
            <a:ext cx="4531426" cy="2419312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56"/>
          <p:cNvSpPr txBox="1"/>
          <p:nvPr>
            <p:ph type="title"/>
          </p:nvPr>
        </p:nvSpPr>
        <p:spPr>
          <a:xfrm>
            <a:off x="730713" y="107911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Работа с тестовым заданием</a:t>
            </a:r>
            <a:endParaRPr>
              <a:solidFill>
                <a:srgbClr val="26364B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57"/>
          <p:cNvSpPr txBox="1"/>
          <p:nvPr>
            <p:ph type="title"/>
          </p:nvPr>
        </p:nvSpPr>
        <p:spPr>
          <a:xfrm>
            <a:off x="730713" y="107911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Работа с тестовым заданием</a:t>
            </a:r>
            <a:endParaRPr>
              <a:solidFill>
                <a:srgbClr val="26364B"/>
              </a:solidFill>
            </a:endParaRPr>
          </a:p>
        </p:txBody>
      </p:sp>
      <p:sp>
        <p:nvSpPr>
          <p:cNvPr id="428" name="Google Shape;428;p57"/>
          <p:cNvSpPr txBox="1"/>
          <p:nvPr/>
        </p:nvSpPr>
        <p:spPr>
          <a:xfrm>
            <a:off x="632700" y="1821900"/>
            <a:ext cx="4728900" cy="3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Критерии ТЗ</a:t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Проверяет технологию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Реальные практические навыки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Не более 3-х пунктов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Дедлайн выполнения</a:t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Идеально &lt;= 30 мин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Просим обозначить срок выполнения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Уточнять по вопросам сразу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9" name="Google Shape;429;p57"/>
          <p:cNvSpPr txBox="1"/>
          <p:nvPr/>
        </p:nvSpPr>
        <p:spPr>
          <a:xfrm>
            <a:off x="5099625" y="1821900"/>
            <a:ext cx="4728900" cy="3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Р</a:t>
            </a: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ешенное ТЗ</a:t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скорость проверки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% выполнения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слабые зоны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30" name="Google Shape;430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58"/>
          <p:cNvSpPr txBox="1"/>
          <p:nvPr>
            <p:ph type="title"/>
          </p:nvPr>
        </p:nvSpPr>
        <p:spPr>
          <a:xfrm>
            <a:off x="730713" y="107911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Работа с тестовым заданием</a:t>
            </a:r>
            <a:endParaRPr>
              <a:solidFill>
                <a:srgbClr val="26364B"/>
              </a:solidFill>
            </a:endParaRPr>
          </a:p>
        </p:txBody>
      </p:sp>
      <p:sp>
        <p:nvSpPr>
          <p:cNvPr id="436" name="Google Shape;436;p58"/>
          <p:cNvSpPr txBox="1"/>
          <p:nvPr/>
        </p:nvSpPr>
        <p:spPr>
          <a:xfrm>
            <a:off x="632700" y="1821900"/>
            <a:ext cx="4728900" cy="3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Критерии ТЗ</a:t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Проверяет технологию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Реальные практические навыки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Не более 3-х пунктов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Дедлайн выполнения</a:t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Идеально &lt;= 30 мин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Просим обозначить срок выполнения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Уточнять по вопросам сразу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7" name="Google Shape;437;p58"/>
          <p:cNvSpPr txBox="1"/>
          <p:nvPr/>
        </p:nvSpPr>
        <p:spPr>
          <a:xfrm>
            <a:off x="5099625" y="1821900"/>
            <a:ext cx="4728900" cy="3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Решенное ТЗ</a:t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скорость проверки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% выполнения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○"/>
            </a:pPr>
            <a:r>
              <a:rPr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слабые зоны</a:t>
            </a:r>
            <a:endParaRPr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Сохранять историю решений</a:t>
            </a:r>
            <a:b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ru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 в резюме кандидата</a:t>
            </a:r>
            <a:endParaRPr b="1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38" name="Google Shape;438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59"/>
          <p:cNvSpPr txBox="1"/>
          <p:nvPr>
            <p:ph type="title"/>
          </p:nvPr>
        </p:nvSpPr>
        <p:spPr>
          <a:xfrm>
            <a:off x="749322" y="10764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Итог по тестовому заданию</a:t>
            </a:r>
            <a:endParaRPr/>
          </a:p>
        </p:txBody>
      </p:sp>
      <p:sp>
        <p:nvSpPr>
          <p:cNvPr id="444" name="Google Shape;444;p59"/>
          <p:cNvSpPr txBox="1"/>
          <p:nvPr>
            <p:ph idx="1" type="body"/>
          </p:nvPr>
        </p:nvSpPr>
        <p:spPr>
          <a:xfrm>
            <a:off x="749322" y="1783925"/>
            <a:ext cx="85938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02119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302119"/>
                </a:solidFill>
                <a:latin typeface="Open Sans"/>
                <a:ea typeface="Open Sans"/>
                <a:cs typeface="Open Sans"/>
                <a:sym typeface="Open Sans"/>
              </a:rPr>
              <a:t>Видим навыки, знания кандидата</a:t>
            </a:r>
            <a:endParaRPr>
              <a:solidFill>
                <a:srgbClr val="30211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02119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302119"/>
                </a:solidFill>
                <a:latin typeface="Open Sans"/>
                <a:ea typeface="Open Sans"/>
                <a:cs typeface="Open Sans"/>
                <a:sym typeface="Open Sans"/>
              </a:rPr>
              <a:t>У</a:t>
            </a:r>
            <a:r>
              <a:rPr lang="ru">
                <a:solidFill>
                  <a:srgbClr val="302119"/>
                </a:solidFill>
                <a:latin typeface="Open Sans"/>
                <a:ea typeface="Open Sans"/>
                <a:cs typeface="Open Sans"/>
                <a:sym typeface="Open Sans"/>
              </a:rPr>
              <a:t>мение применять на практике эти навыки</a:t>
            </a:r>
            <a:endParaRPr>
              <a:solidFill>
                <a:srgbClr val="30211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02119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302119"/>
                </a:solidFill>
                <a:latin typeface="Open Sans"/>
                <a:ea typeface="Open Sans"/>
                <a:cs typeface="Open Sans"/>
                <a:sym typeface="Open Sans"/>
              </a:rPr>
              <a:t>Срезаем неподходящих кандидатов</a:t>
            </a:r>
            <a:endParaRPr>
              <a:solidFill>
                <a:srgbClr val="30211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02119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302119"/>
                </a:solidFill>
                <a:latin typeface="Open Sans"/>
                <a:ea typeface="Open Sans"/>
                <a:cs typeface="Open Sans"/>
                <a:sym typeface="Open Sans"/>
              </a:rPr>
              <a:t>Экономим время технического интервью</a:t>
            </a:r>
            <a:endParaRPr>
              <a:solidFill>
                <a:srgbClr val="30211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45" name="Google Shape;445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1522" y="1362400"/>
            <a:ext cx="1952625" cy="234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2263" y="2184725"/>
            <a:ext cx="6055174" cy="2798900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60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Разделяем QA интервью </a:t>
            </a:r>
            <a:endParaRPr/>
          </a:p>
        </p:txBody>
      </p:sp>
      <p:sp>
        <p:nvSpPr>
          <p:cNvPr id="453" name="Google Shape;453;p60"/>
          <p:cNvSpPr txBox="1"/>
          <p:nvPr>
            <p:ph idx="1" type="body"/>
          </p:nvPr>
        </p:nvSpPr>
        <p:spPr>
          <a:xfrm>
            <a:off x="720000" y="1456525"/>
            <a:ext cx="5479200" cy="309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sz="1400"/>
              <a:t>Тех.интервью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sz="1400"/>
              <a:t>Интервью с руководителями</a:t>
            </a:r>
            <a:endParaRPr b="1"/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54" name="Google Shape;454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61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Тех. интервью</a:t>
            </a:r>
            <a:endParaRPr/>
          </a:p>
        </p:txBody>
      </p:sp>
      <p:pic>
        <p:nvPicPr>
          <p:cNvPr id="460" name="Google Shape;460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6350" y="1339425"/>
            <a:ext cx="4070950" cy="261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62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Тех. интервью</a:t>
            </a:r>
            <a:endParaRPr/>
          </a:p>
        </p:txBody>
      </p:sp>
      <p:sp>
        <p:nvSpPr>
          <p:cNvPr id="467" name="Google Shape;467;p62"/>
          <p:cNvSpPr txBox="1"/>
          <p:nvPr>
            <p:ph idx="1" type="body"/>
          </p:nvPr>
        </p:nvSpPr>
        <p:spPr>
          <a:xfrm>
            <a:off x="649175" y="1520925"/>
            <a:ext cx="5479200" cy="309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ru"/>
              <a:t>Работа с тех.заданием</a:t>
            </a:r>
            <a:endParaRPr b="1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вопросы по выполнению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готовый фидбэк по выполнению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разбор с кандидатом</a:t>
            </a:r>
            <a:endParaRPr/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68" name="Google Shape;468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6350" y="1339425"/>
            <a:ext cx="4070950" cy="261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63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Тех. интервью</a:t>
            </a:r>
            <a:endParaRPr/>
          </a:p>
        </p:txBody>
      </p:sp>
      <p:sp>
        <p:nvSpPr>
          <p:cNvPr id="475" name="Google Shape;475;p63"/>
          <p:cNvSpPr txBox="1"/>
          <p:nvPr>
            <p:ph idx="1" type="body"/>
          </p:nvPr>
        </p:nvSpPr>
        <p:spPr>
          <a:xfrm>
            <a:off x="649175" y="1520925"/>
            <a:ext cx="5479200" cy="309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ru"/>
              <a:t>Работа с тех.заданием</a:t>
            </a:r>
            <a:endParaRPr b="1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вопросы по выполнению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готовый фидбэк по выполнению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разбор с кандидатом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ru"/>
              <a:t>Технические вопросы</a:t>
            </a:r>
            <a:endParaRPr b="1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Инструменты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Кейсы применения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Hard skills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76" name="Google Shape;476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6350" y="1339425"/>
            <a:ext cx="4070950" cy="261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64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Тех. интервью</a:t>
            </a:r>
            <a:endParaRPr/>
          </a:p>
        </p:txBody>
      </p:sp>
      <p:sp>
        <p:nvSpPr>
          <p:cNvPr id="483" name="Google Shape;483;p64"/>
          <p:cNvSpPr txBox="1"/>
          <p:nvPr>
            <p:ph idx="1" type="body"/>
          </p:nvPr>
        </p:nvSpPr>
        <p:spPr>
          <a:xfrm>
            <a:off x="649175" y="1520925"/>
            <a:ext cx="5479200" cy="309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ru"/>
              <a:t>Работа с тех.заданием</a:t>
            </a:r>
            <a:endParaRPr b="1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вопросы по выполнению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готовый фидбэк по выполнению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разбор с кандидатом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ru"/>
              <a:t>Технические вопросы</a:t>
            </a:r>
            <a:endParaRPr b="1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Инструменты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Кейсы применения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Hard skills</a:t>
            </a:r>
            <a:endParaRPr/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64"/>
          <p:cNvSpPr txBox="1"/>
          <p:nvPr/>
        </p:nvSpPr>
        <p:spPr>
          <a:xfrm>
            <a:off x="4530325" y="1495175"/>
            <a:ext cx="35808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●"/>
            </a:pPr>
            <a:r>
              <a:rPr b="1" lang="ru"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Практическое применение, </a:t>
            </a:r>
            <a:endParaRPr b="1" sz="12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а не только знание теории</a:t>
            </a:r>
            <a:endParaRPr b="1" sz="12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○"/>
            </a:pPr>
            <a:r>
              <a:rPr lang="ru"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задание в онлайн режиме</a:t>
            </a:r>
            <a:endParaRPr sz="12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○"/>
            </a:pPr>
            <a:r>
              <a:rPr lang="ru"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структура и логика выполнения</a:t>
            </a:r>
            <a:endParaRPr sz="12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200"/>
              <a:buFont typeface="Open Sans"/>
              <a:buChar char="○"/>
            </a:pPr>
            <a:r>
              <a:rPr lang="ru" sz="1200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выход за рамки задания</a:t>
            </a:r>
            <a:endParaRPr/>
          </a:p>
        </p:txBody>
      </p:sp>
      <p:pic>
        <p:nvPicPr>
          <p:cNvPr id="485" name="Google Shape;485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/>
          <p:nvPr>
            <p:ph type="title"/>
          </p:nvPr>
        </p:nvSpPr>
        <p:spPr>
          <a:xfrm>
            <a:off x="730713" y="129196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Начало</a:t>
            </a:r>
            <a:endParaRPr/>
          </a:p>
        </p:txBody>
      </p:sp>
      <p:sp>
        <p:nvSpPr>
          <p:cNvPr id="127" name="Google Shape;127;p20"/>
          <p:cNvSpPr txBox="1"/>
          <p:nvPr>
            <p:ph idx="1" type="body"/>
          </p:nvPr>
        </p:nvSpPr>
        <p:spPr>
          <a:xfrm>
            <a:off x="721900" y="2112800"/>
            <a:ext cx="3470700" cy="23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b="1" lang="ru" sz="1400"/>
              <a:t>1 HR</a:t>
            </a:r>
            <a:endParaRPr b="1"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b="1" lang="ru" sz="1400"/>
              <a:t>1 QA способный собеседовать</a:t>
            </a:r>
            <a:endParaRPr b="1"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</p:txBody>
      </p:sp>
      <p:sp>
        <p:nvSpPr>
          <p:cNvPr id="128" name="Google Shape;128;p20"/>
          <p:cNvSpPr txBox="1"/>
          <p:nvPr>
            <p:ph idx="2" type="body"/>
          </p:nvPr>
        </p:nvSpPr>
        <p:spPr>
          <a:xfrm>
            <a:off x="4951425" y="2112800"/>
            <a:ext cx="3470700" cy="23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9" name="Google Shape;129;p20"/>
          <p:cNvPicPr preferRelativeResize="0"/>
          <p:nvPr/>
        </p:nvPicPr>
        <p:blipFill rotWithShape="1">
          <a:blip r:embed="rId3">
            <a:alphaModFix/>
          </a:blip>
          <a:srcRect b="0" l="7360" r="23782" t="0"/>
          <a:stretch/>
        </p:blipFill>
        <p:spPr>
          <a:xfrm>
            <a:off x="4311075" y="1058750"/>
            <a:ext cx="4112925" cy="336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65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Итог по тех. интервью</a:t>
            </a:r>
            <a:endParaRPr>
              <a:solidFill>
                <a:srgbClr val="26364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65"/>
          <p:cNvSpPr txBox="1"/>
          <p:nvPr>
            <p:ph idx="1" type="body"/>
          </p:nvPr>
        </p:nvSpPr>
        <p:spPr>
          <a:xfrm>
            <a:off x="658475" y="1720500"/>
            <a:ext cx="4656900" cy="342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sz="1400"/>
              <a:t>Видим навыки, знания кандидата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sz="1400"/>
              <a:t>Умение применять на практике эти навыки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sz="1400"/>
              <a:t>Срезаем неподходящих кандидатов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sz="1400"/>
              <a:t>Экономим время финального интервью</a:t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</p:txBody>
      </p:sp>
      <p:pic>
        <p:nvPicPr>
          <p:cNvPr id="492" name="Google Shape;492;p65"/>
          <p:cNvPicPr preferRelativeResize="0"/>
          <p:nvPr/>
        </p:nvPicPr>
        <p:blipFill rotWithShape="1">
          <a:blip r:embed="rId3">
            <a:alphaModFix/>
          </a:blip>
          <a:srcRect b="0" l="0" r="22094" t="0"/>
          <a:stretch/>
        </p:blipFill>
        <p:spPr>
          <a:xfrm>
            <a:off x="5219500" y="1485925"/>
            <a:ext cx="3204499" cy="200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66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Интервью с руководителем</a:t>
            </a:r>
            <a:endParaRPr>
              <a:solidFill>
                <a:srgbClr val="26364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99" name="Google Shape;499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30325" y="1800700"/>
            <a:ext cx="3870975" cy="173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67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Интервью с руководителем</a:t>
            </a:r>
            <a:endParaRPr>
              <a:solidFill>
                <a:srgbClr val="26364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67"/>
          <p:cNvSpPr txBox="1"/>
          <p:nvPr>
            <p:ph idx="1" type="body"/>
          </p:nvPr>
        </p:nvSpPr>
        <p:spPr>
          <a:xfrm>
            <a:off x="721900" y="1720500"/>
            <a:ext cx="4656900" cy="342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ru" sz="1400"/>
              <a:t>Soft skills</a:t>
            </a:r>
            <a:endParaRPr b="1"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</p:txBody>
      </p:sp>
      <p:pic>
        <p:nvPicPr>
          <p:cNvPr id="507" name="Google Shape;507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30325" y="1800700"/>
            <a:ext cx="3870975" cy="173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68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Интервью с руководителем</a:t>
            </a:r>
            <a:endParaRPr>
              <a:solidFill>
                <a:srgbClr val="26364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p68"/>
          <p:cNvSpPr txBox="1"/>
          <p:nvPr>
            <p:ph idx="1" type="body"/>
          </p:nvPr>
        </p:nvSpPr>
        <p:spPr>
          <a:xfrm>
            <a:off x="721900" y="1720500"/>
            <a:ext cx="4656900" cy="342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ru" sz="1400"/>
              <a:t>Soft skills</a:t>
            </a:r>
            <a:endParaRPr b="1"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ru" sz="1400"/>
              <a:t>Понимание процессов QA/</a:t>
            </a:r>
            <a:br>
              <a:rPr b="1" lang="ru" sz="1400"/>
            </a:br>
            <a:r>
              <a:rPr b="1" lang="ru" sz="1400"/>
              <a:t>разработки</a:t>
            </a:r>
            <a:endParaRPr b="1"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</p:txBody>
      </p:sp>
      <p:pic>
        <p:nvPicPr>
          <p:cNvPr id="515" name="Google Shape;515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30325" y="1800700"/>
            <a:ext cx="3870975" cy="173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69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Интервью с руководителем</a:t>
            </a:r>
            <a:endParaRPr>
              <a:solidFill>
                <a:srgbClr val="26364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p69"/>
          <p:cNvSpPr txBox="1"/>
          <p:nvPr>
            <p:ph idx="1" type="body"/>
          </p:nvPr>
        </p:nvSpPr>
        <p:spPr>
          <a:xfrm>
            <a:off x="721900" y="1720500"/>
            <a:ext cx="4280100" cy="342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ru" sz="1400"/>
              <a:t>Soft skills</a:t>
            </a:r>
            <a:endParaRPr b="1"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ru" sz="1400"/>
              <a:t>Понимание процессов QA/</a:t>
            </a:r>
            <a:br>
              <a:rPr b="1" lang="ru" sz="1400"/>
            </a:br>
            <a:r>
              <a:rPr b="1" lang="ru" sz="1400"/>
              <a:t>разработки</a:t>
            </a:r>
            <a:endParaRPr b="1"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ru" sz="1400"/>
              <a:t>Выявляем суть</a:t>
            </a:r>
            <a:endParaRPr b="1" sz="1400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расскажи подробнее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опиши свою роль в этом процессе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проблемы/решения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сильные/слабые стороны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командная игра</a:t>
            </a:r>
            <a:endParaRPr b="1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</p:txBody>
      </p:sp>
      <p:pic>
        <p:nvPicPr>
          <p:cNvPr id="523" name="Google Shape;523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30325" y="1800700"/>
            <a:ext cx="3870975" cy="173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70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Интервью с руководителем</a:t>
            </a:r>
            <a:endParaRPr>
              <a:solidFill>
                <a:srgbClr val="26364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70"/>
          <p:cNvSpPr txBox="1"/>
          <p:nvPr>
            <p:ph idx="1" type="body"/>
          </p:nvPr>
        </p:nvSpPr>
        <p:spPr>
          <a:xfrm>
            <a:off x="721900" y="1720500"/>
            <a:ext cx="4289700" cy="342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ru" sz="1400"/>
              <a:t>Soft skills</a:t>
            </a:r>
            <a:endParaRPr b="1"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ru" sz="1400"/>
              <a:t>Понимание процессов QA/разработки</a:t>
            </a:r>
            <a:endParaRPr b="1"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ru" sz="1400"/>
              <a:t>Выявляем суть</a:t>
            </a:r>
            <a:endParaRPr b="1" sz="1400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расскажи подробнее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опиши свою роль в этом процессе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проблемы/решения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сильные/слабые стороны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командная игра</a:t>
            </a:r>
            <a:endParaRPr b="1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</p:txBody>
      </p:sp>
      <p:sp>
        <p:nvSpPr>
          <p:cNvPr id="531" name="Google Shape;531;p70"/>
          <p:cNvSpPr txBox="1"/>
          <p:nvPr>
            <p:ph idx="1" type="body"/>
          </p:nvPr>
        </p:nvSpPr>
        <p:spPr>
          <a:xfrm>
            <a:off x="4844600" y="1720500"/>
            <a:ext cx="4019700" cy="342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ru" sz="1400"/>
              <a:t>Продажа компании</a:t>
            </a:r>
            <a:endParaRPr b="1" sz="1400"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Раскрываем историю через себя/кейсы</a:t>
            </a:r>
            <a:endParaRPr/>
          </a:p>
          <a:p>
            <a:pPr indent="-3048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</a:pPr>
            <a:r>
              <a:rPr lang="ru"/>
              <a:t>как пришли</a:t>
            </a:r>
            <a:endParaRPr/>
          </a:p>
          <a:p>
            <a:pPr indent="-3048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</a:pPr>
            <a:r>
              <a:rPr lang="ru"/>
              <a:t>в чем сомневались</a:t>
            </a:r>
            <a:endParaRPr/>
          </a:p>
          <a:p>
            <a:pPr indent="-3048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</a:pPr>
            <a:r>
              <a:rPr lang="ru"/>
              <a:t>кто проводил собеседование</a:t>
            </a:r>
            <a:endParaRPr/>
          </a:p>
          <a:p>
            <a:pPr indent="-3048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</a:pPr>
            <a:r>
              <a:rPr lang="ru"/>
              <a:t>успехи и рост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Мотивация от желаний кандидата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Сильный кандидат выбирает компанию, а не вы его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</p:txBody>
      </p:sp>
      <p:pic>
        <p:nvPicPr>
          <p:cNvPr id="532" name="Google Shape;532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71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Тревожные признаки</a:t>
            </a:r>
            <a:endParaRPr/>
          </a:p>
        </p:txBody>
      </p:sp>
      <p:pic>
        <p:nvPicPr>
          <p:cNvPr id="538" name="Google Shape;538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69526" y="951999"/>
            <a:ext cx="2618100" cy="328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72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Тревожные признаки</a:t>
            </a:r>
            <a:endParaRPr/>
          </a:p>
        </p:txBody>
      </p:sp>
      <p:sp>
        <p:nvSpPr>
          <p:cNvPr id="545" name="Google Shape;545;p72"/>
          <p:cNvSpPr txBox="1"/>
          <p:nvPr>
            <p:ph idx="1" type="body"/>
          </p:nvPr>
        </p:nvSpPr>
        <p:spPr>
          <a:xfrm>
            <a:off x="721900" y="1720500"/>
            <a:ext cx="3410400" cy="342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sz="1400"/>
              <a:t>кандидат старается опустить упоминание о своих ошибках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sz="1400"/>
              <a:t>отвечает слишком пространно и многословно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sz="1400"/>
              <a:t>приписывает себе чужие заслуги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sz="1400"/>
              <a:t>плохо отзывается о прежних коллегах</a:t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</p:txBody>
      </p:sp>
      <p:pic>
        <p:nvPicPr>
          <p:cNvPr id="546" name="Google Shape;546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69526" y="951999"/>
            <a:ext cx="2618100" cy="328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73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Тревожные признаки</a:t>
            </a:r>
            <a:endParaRPr/>
          </a:p>
        </p:txBody>
      </p:sp>
      <p:sp>
        <p:nvSpPr>
          <p:cNvPr id="553" name="Google Shape;553;p73"/>
          <p:cNvSpPr txBox="1"/>
          <p:nvPr>
            <p:ph idx="1" type="body"/>
          </p:nvPr>
        </p:nvSpPr>
        <p:spPr>
          <a:xfrm>
            <a:off x="721900" y="1720500"/>
            <a:ext cx="4363500" cy="342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sz="1400"/>
              <a:t>самые важные для кандидата люди не поддерживают его перемены в жизни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sz="1400"/>
              <a:t>кандидат больше замотивирован </a:t>
            </a:r>
            <a:br>
              <a:rPr lang="ru" sz="1400"/>
            </a:br>
            <a:r>
              <a:rPr lang="ru" sz="1400"/>
              <a:t>на деньги и выгоды, чем на специфику работы как таковой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sz="1400"/>
              <a:t>кандидат зациклен на себе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sz="1400"/>
              <a:t>слишком сильно пытается показать, что он эксперт</a:t>
            </a:r>
            <a:endParaRPr b="1" sz="1400"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pic>
        <p:nvPicPr>
          <p:cNvPr id="554" name="Google Shape;554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69526" y="951999"/>
            <a:ext cx="2618100" cy="328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74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Тревожные признаки</a:t>
            </a:r>
            <a:endParaRPr/>
          </a:p>
        </p:txBody>
      </p:sp>
      <p:sp>
        <p:nvSpPr>
          <p:cNvPr id="561" name="Google Shape;561;p74"/>
          <p:cNvSpPr txBox="1"/>
          <p:nvPr>
            <p:ph idx="1" type="body"/>
          </p:nvPr>
        </p:nvSpPr>
        <p:spPr>
          <a:xfrm>
            <a:off x="730725" y="1720500"/>
            <a:ext cx="4443300" cy="342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sz="1400"/>
              <a:t>Полная картина о кандидате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sz="1400"/>
              <a:t>Сбор контактов для рекомендаций</a:t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pic>
        <p:nvPicPr>
          <p:cNvPr id="562" name="Google Shape;562;p74"/>
          <p:cNvPicPr preferRelativeResize="0"/>
          <p:nvPr/>
        </p:nvPicPr>
        <p:blipFill rotWithShape="1">
          <a:blip r:embed="rId3">
            <a:alphaModFix/>
          </a:blip>
          <a:srcRect b="0" l="0" r="-16292" t="-24579"/>
          <a:stretch/>
        </p:blipFill>
        <p:spPr>
          <a:xfrm flipH="1">
            <a:off x="4980450" y="1136975"/>
            <a:ext cx="3370800" cy="29889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63" name="Google Shape;563;p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1"/>
          <p:cNvSpPr txBox="1"/>
          <p:nvPr>
            <p:ph type="title"/>
          </p:nvPr>
        </p:nvSpPr>
        <p:spPr>
          <a:xfrm>
            <a:off x="730713" y="129196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Рост</a:t>
            </a:r>
            <a:endParaRPr>
              <a:solidFill>
                <a:srgbClr val="26364B"/>
              </a:solidFill>
            </a:endParaRPr>
          </a:p>
        </p:txBody>
      </p:sp>
      <p:sp>
        <p:nvSpPr>
          <p:cNvPr id="136" name="Google Shape;136;p21"/>
          <p:cNvSpPr txBox="1"/>
          <p:nvPr>
            <p:ph idx="1" type="body"/>
          </p:nvPr>
        </p:nvSpPr>
        <p:spPr>
          <a:xfrm>
            <a:off x="606050" y="2114400"/>
            <a:ext cx="38937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Char char="●"/>
            </a:pPr>
            <a:r>
              <a:rPr lang="ru">
                <a:solidFill>
                  <a:srgbClr val="26364B"/>
                </a:solidFill>
              </a:rPr>
              <a:t>нужно нанимать много (3-4 в месяц)</a:t>
            </a:r>
            <a:endParaRPr>
              <a:solidFill>
                <a:srgbClr val="26364B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Char char="●"/>
            </a:pPr>
            <a:r>
              <a:rPr lang="ru">
                <a:solidFill>
                  <a:srgbClr val="26364B"/>
                </a:solidFill>
              </a:rPr>
              <a:t>нужно нанимать быстро</a:t>
            </a:r>
            <a:endParaRPr>
              <a:solidFill>
                <a:srgbClr val="26364B"/>
              </a:solidFill>
            </a:endParaRPr>
          </a:p>
        </p:txBody>
      </p:sp>
      <p:pic>
        <p:nvPicPr>
          <p:cNvPr id="137" name="Google Shape;137;p21"/>
          <p:cNvPicPr preferRelativeResize="0"/>
          <p:nvPr/>
        </p:nvPicPr>
        <p:blipFill rotWithShape="1">
          <a:blip r:embed="rId3">
            <a:alphaModFix/>
          </a:blip>
          <a:srcRect b="0" l="6432" r="13758" t="0"/>
          <a:stretch/>
        </p:blipFill>
        <p:spPr>
          <a:xfrm>
            <a:off x="4530325" y="1074825"/>
            <a:ext cx="3893675" cy="278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75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rgbClr val="26364B"/>
                </a:solidFill>
              </a:rPr>
              <a:t>Интервью с рекомендателем</a:t>
            </a:r>
            <a:endParaRPr>
              <a:solidFill>
                <a:srgbClr val="26364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</a:endParaRPr>
          </a:p>
        </p:txBody>
      </p:sp>
      <p:pic>
        <p:nvPicPr>
          <p:cNvPr id="569" name="Google Shape;569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2413" y="1844263"/>
            <a:ext cx="3324225" cy="138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76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rgbClr val="26364B"/>
                </a:solidFill>
              </a:rPr>
              <a:t>Интервью с рекомендателем</a:t>
            </a:r>
            <a:endParaRPr>
              <a:solidFill>
                <a:srgbClr val="26364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</a:endParaRPr>
          </a:p>
        </p:txBody>
      </p:sp>
      <p:sp>
        <p:nvSpPr>
          <p:cNvPr id="576" name="Google Shape;576;p76"/>
          <p:cNvSpPr txBox="1"/>
          <p:nvPr>
            <p:ph idx="1" type="body"/>
          </p:nvPr>
        </p:nvSpPr>
        <p:spPr>
          <a:xfrm>
            <a:off x="620100" y="1720500"/>
            <a:ext cx="4443300" cy="342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b="1" lang="ru" sz="1400"/>
              <a:t>Как строить</a:t>
            </a:r>
            <a:br>
              <a:rPr lang="ru" sz="1400"/>
            </a:br>
            <a:r>
              <a:rPr lang="ru" sz="1400"/>
              <a:t>— Список вопросов с предыдущих этапов</a:t>
            </a:r>
            <a:br>
              <a:rPr lang="ru" sz="1400"/>
            </a:br>
            <a:r>
              <a:rPr lang="ru" sz="1400"/>
              <a:t>— Вопросы - любопытство - что? как? расскажите подробнее?</a:t>
            </a:r>
            <a:br>
              <a:rPr lang="ru" sz="1400"/>
            </a:br>
            <a:r>
              <a:rPr lang="ru" sz="1400"/>
              <a:t>— Умение услышать и понять сигналы риска</a:t>
            </a:r>
            <a:endParaRPr b="1"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pic>
        <p:nvPicPr>
          <p:cNvPr id="577" name="Google Shape;577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2413" y="1844263"/>
            <a:ext cx="3324225" cy="138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p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77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Интервью с рекомендателем</a:t>
            </a:r>
            <a:endParaRPr>
              <a:solidFill>
                <a:srgbClr val="26364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</a:endParaRPr>
          </a:p>
        </p:txBody>
      </p:sp>
      <p:sp>
        <p:nvSpPr>
          <p:cNvPr id="584" name="Google Shape;584;p77"/>
          <p:cNvSpPr txBox="1"/>
          <p:nvPr>
            <p:ph idx="1" type="body"/>
          </p:nvPr>
        </p:nvSpPr>
        <p:spPr>
          <a:xfrm>
            <a:off x="620100" y="1720500"/>
            <a:ext cx="4443300" cy="342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b="1" lang="ru" sz="1400"/>
              <a:t>Как строить</a:t>
            </a:r>
            <a:br>
              <a:rPr lang="ru" sz="1400"/>
            </a:br>
            <a:r>
              <a:rPr lang="ru" sz="1400"/>
              <a:t>— Список вопросов с предыдущих этапов</a:t>
            </a:r>
            <a:br>
              <a:rPr lang="ru" sz="1400"/>
            </a:br>
            <a:r>
              <a:rPr lang="ru" sz="1400"/>
              <a:t>— Вопросы - любопытство - что? как? расскажите подробнее?</a:t>
            </a:r>
            <a:br>
              <a:rPr lang="ru" sz="1400"/>
            </a:br>
            <a:r>
              <a:rPr lang="ru" sz="1400"/>
              <a:t>— Умение услышать и понять сигналы риска</a:t>
            </a:r>
            <a:endParaRPr b="1"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585" name="Google Shape;585;p77"/>
          <p:cNvSpPr txBox="1"/>
          <p:nvPr>
            <p:ph idx="1" type="body"/>
          </p:nvPr>
        </p:nvSpPr>
        <p:spPr>
          <a:xfrm>
            <a:off x="4767050" y="1720500"/>
            <a:ext cx="3827100" cy="342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b="1" lang="ru" sz="1400"/>
              <a:t>Список рекомендателей</a:t>
            </a:r>
            <a:br>
              <a:rPr lang="ru" sz="1400"/>
            </a:br>
            <a:r>
              <a:rPr lang="ru" sz="1400"/>
              <a:t>Расширяем список рекомендателей - не только прямой руководитель, но и подчиненные, коллеги, пробиваем свою сеть контактов, клиенты - партнёры данного сотрудника (чем шире, тем лучше)</a:t>
            </a:r>
            <a:br>
              <a:rPr lang="ru" sz="1400"/>
            </a:br>
            <a:endParaRPr b="1"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pic>
        <p:nvPicPr>
          <p:cNvPr id="586" name="Google Shape;586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78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Итого рекомендаций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</a:endParaRPr>
          </a:p>
        </p:txBody>
      </p:sp>
      <p:sp>
        <p:nvSpPr>
          <p:cNvPr id="592" name="Google Shape;592;p78"/>
          <p:cNvSpPr txBox="1"/>
          <p:nvPr>
            <p:ph idx="1" type="body"/>
          </p:nvPr>
        </p:nvSpPr>
        <p:spPr>
          <a:xfrm>
            <a:off x="620100" y="1720500"/>
            <a:ext cx="4443300" cy="342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sz="1400"/>
              <a:t>Собрать больше информации о кандидате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sz="1400"/>
              <a:t>Снижение рисков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sz="1400"/>
              <a:t>Развеивание сомнений/вопросов</a:t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</p:txBody>
      </p:sp>
      <p:pic>
        <p:nvPicPr>
          <p:cNvPr id="593" name="Google Shape;593;p78"/>
          <p:cNvPicPr preferRelativeResize="0"/>
          <p:nvPr/>
        </p:nvPicPr>
        <p:blipFill rotWithShape="1">
          <a:blip r:embed="rId3">
            <a:alphaModFix/>
          </a:blip>
          <a:srcRect b="0" l="25711" r="23534" t="0"/>
          <a:stretch/>
        </p:blipFill>
        <p:spPr>
          <a:xfrm>
            <a:off x="5103400" y="1657475"/>
            <a:ext cx="3288600" cy="214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79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Выстрел в 10-ку:</a:t>
            </a:r>
            <a:endParaRPr>
              <a:solidFill>
                <a:srgbClr val="26364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rgbClr val="26364B"/>
                </a:solidFill>
              </a:rPr>
              <a:t>Решаем кто будет принят</a:t>
            </a:r>
            <a:endParaRPr>
              <a:solidFill>
                <a:srgbClr val="26364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</a:endParaRPr>
          </a:p>
        </p:txBody>
      </p:sp>
      <p:sp>
        <p:nvSpPr>
          <p:cNvPr id="600" name="Google Shape;600;p79"/>
          <p:cNvSpPr txBox="1"/>
          <p:nvPr>
            <p:ph idx="1" type="body"/>
          </p:nvPr>
        </p:nvSpPr>
        <p:spPr>
          <a:xfrm>
            <a:off x="755750" y="2233350"/>
            <a:ext cx="4443300" cy="342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400"/>
              <a:t>Выбор</a:t>
            </a:r>
            <a:r>
              <a:rPr lang="ru" sz="1400"/>
              <a:t> - сбор фактов, необходимых для того, чтобы решить отвечает ли </a:t>
            </a:r>
            <a:r>
              <a:rPr lang="ru" sz="1400">
                <a:solidFill>
                  <a:srgbClr val="FE246C"/>
                </a:solidFill>
              </a:rPr>
              <a:t>квалификация кандидата</a:t>
            </a:r>
            <a:r>
              <a:rPr lang="ru" sz="1400"/>
              <a:t> </a:t>
            </a:r>
            <a:r>
              <a:rPr lang="ru" sz="1400">
                <a:solidFill>
                  <a:srgbClr val="FE246C"/>
                </a:solidFill>
              </a:rPr>
              <a:t>(что он может сделать)</a:t>
            </a:r>
            <a:r>
              <a:rPr lang="ru" sz="1400"/>
              <a:t> и </a:t>
            </a:r>
            <a:r>
              <a:rPr lang="ru" sz="1400">
                <a:solidFill>
                  <a:srgbClr val="FE246C"/>
                </a:solidFill>
              </a:rPr>
              <a:t>его воля ( что он хочет сделать) </a:t>
            </a:r>
            <a:r>
              <a:rPr lang="ru" sz="1400"/>
              <a:t>вашему </a:t>
            </a:r>
            <a:r>
              <a:rPr lang="ru" sz="1400">
                <a:solidFill>
                  <a:srgbClr val="FE246C"/>
                </a:solidFill>
              </a:rPr>
              <a:t>листу целей.</a:t>
            </a:r>
            <a:endParaRPr b="1" sz="1400">
              <a:solidFill>
                <a:srgbClr val="FE246C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pic>
        <p:nvPicPr>
          <p:cNvPr id="601" name="Google Shape;601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64625" y="994150"/>
            <a:ext cx="2857500" cy="28575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02" name="Google Shape;602;p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80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Выстрел в 10-ку:</a:t>
            </a:r>
            <a:endParaRPr>
              <a:solidFill>
                <a:srgbClr val="26364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Решаем кто будет принят</a:t>
            </a:r>
            <a:endParaRPr>
              <a:solidFill>
                <a:srgbClr val="26364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</a:endParaRPr>
          </a:p>
        </p:txBody>
      </p:sp>
      <p:sp>
        <p:nvSpPr>
          <p:cNvPr id="608" name="Google Shape;608;p80"/>
          <p:cNvSpPr txBox="1"/>
          <p:nvPr>
            <p:ph idx="1" type="body"/>
          </p:nvPr>
        </p:nvSpPr>
        <p:spPr>
          <a:xfrm>
            <a:off x="755750" y="2233350"/>
            <a:ext cx="4443300" cy="342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ru" sz="1600"/>
              <a:t>Нам нужно совпадение воли и цели не ниже 8-10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ru" sz="1600"/>
              <a:t>Сравниваем каждый параметр важный нам по 10 бальной шкале</a:t>
            </a:r>
            <a:endParaRPr b="1" sz="1600"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6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</p:txBody>
      </p:sp>
      <p:pic>
        <p:nvPicPr>
          <p:cNvPr id="609" name="Google Shape;609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64625" y="994150"/>
            <a:ext cx="2857500" cy="28575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10" name="Google Shape;610;p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81"/>
          <p:cNvSpPr/>
          <p:nvPr/>
        </p:nvSpPr>
        <p:spPr>
          <a:xfrm>
            <a:off x="2616050" y="1598125"/>
            <a:ext cx="3686400" cy="243300"/>
          </a:xfrm>
          <a:prstGeom prst="rect">
            <a:avLst/>
          </a:prstGeom>
          <a:solidFill>
            <a:srgbClr val="EEF2F8"/>
          </a:solidFill>
          <a:ln cap="flat" cmpd="sng" w="9525">
            <a:solidFill>
              <a:srgbClr val="EEF2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" name="Google Shape;616;p81"/>
          <p:cNvSpPr txBox="1"/>
          <p:nvPr>
            <p:ph type="title"/>
          </p:nvPr>
        </p:nvSpPr>
        <p:spPr>
          <a:xfrm>
            <a:off x="726288" y="102451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Новая воронка</a:t>
            </a:r>
            <a:endParaRPr>
              <a:solidFill>
                <a:srgbClr val="26364B"/>
              </a:solidFill>
            </a:endParaRPr>
          </a:p>
        </p:txBody>
      </p:sp>
      <p:sp>
        <p:nvSpPr>
          <p:cNvPr id="617" name="Google Shape;617;p81"/>
          <p:cNvSpPr txBox="1"/>
          <p:nvPr/>
        </p:nvSpPr>
        <p:spPr>
          <a:xfrm>
            <a:off x="2876100" y="1510888"/>
            <a:ext cx="30000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553577"/>
                </a:solidFill>
                <a:latin typeface="Open Sans"/>
                <a:ea typeface="Open Sans"/>
                <a:cs typeface="Open Sans"/>
                <a:sym typeface="Open Sans"/>
              </a:rPr>
              <a:t>Лист целей</a:t>
            </a:r>
            <a:endParaRPr/>
          </a:p>
        </p:txBody>
      </p:sp>
      <p:cxnSp>
        <p:nvCxnSpPr>
          <p:cNvPr id="618" name="Google Shape;618;p81"/>
          <p:cNvCxnSpPr/>
          <p:nvPr/>
        </p:nvCxnSpPr>
        <p:spPr>
          <a:xfrm>
            <a:off x="4376100" y="1889266"/>
            <a:ext cx="0" cy="161700"/>
          </a:xfrm>
          <a:prstGeom prst="straightConnector1">
            <a:avLst/>
          </a:prstGeom>
          <a:noFill/>
          <a:ln cap="flat" cmpd="sng" w="9525">
            <a:solidFill>
              <a:srgbClr val="553577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19" name="Google Shape;619;p81"/>
          <p:cNvSpPr/>
          <p:nvPr/>
        </p:nvSpPr>
        <p:spPr>
          <a:xfrm>
            <a:off x="2616050" y="2056179"/>
            <a:ext cx="3686400" cy="243300"/>
          </a:xfrm>
          <a:prstGeom prst="rect">
            <a:avLst/>
          </a:prstGeom>
          <a:solidFill>
            <a:srgbClr val="EEF2F8"/>
          </a:solidFill>
          <a:ln cap="flat" cmpd="sng" w="9525">
            <a:solidFill>
              <a:srgbClr val="EEF2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p81"/>
          <p:cNvSpPr txBox="1"/>
          <p:nvPr/>
        </p:nvSpPr>
        <p:spPr>
          <a:xfrm>
            <a:off x="2876100" y="1976141"/>
            <a:ext cx="30000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553577"/>
                </a:solidFill>
                <a:latin typeface="Open Sans"/>
                <a:ea typeface="Open Sans"/>
                <a:cs typeface="Open Sans"/>
                <a:sym typeface="Open Sans"/>
              </a:rPr>
              <a:t>Формирование вакансии</a:t>
            </a:r>
            <a:endParaRPr/>
          </a:p>
        </p:txBody>
      </p:sp>
      <p:cxnSp>
        <p:nvCxnSpPr>
          <p:cNvPr id="621" name="Google Shape;621;p81"/>
          <p:cNvCxnSpPr/>
          <p:nvPr/>
        </p:nvCxnSpPr>
        <p:spPr>
          <a:xfrm>
            <a:off x="4376100" y="2354691"/>
            <a:ext cx="0" cy="161700"/>
          </a:xfrm>
          <a:prstGeom prst="straightConnector1">
            <a:avLst/>
          </a:prstGeom>
          <a:noFill/>
          <a:ln cap="flat" cmpd="sng" w="9525">
            <a:solidFill>
              <a:srgbClr val="553577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22" name="Google Shape;622;p81"/>
          <p:cNvSpPr/>
          <p:nvPr/>
        </p:nvSpPr>
        <p:spPr>
          <a:xfrm>
            <a:off x="2616050" y="2521604"/>
            <a:ext cx="3686400" cy="243300"/>
          </a:xfrm>
          <a:prstGeom prst="rect">
            <a:avLst/>
          </a:prstGeom>
          <a:solidFill>
            <a:srgbClr val="EEF2F8"/>
          </a:solidFill>
          <a:ln cap="flat" cmpd="sng" w="9525">
            <a:solidFill>
              <a:srgbClr val="EEF2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81"/>
          <p:cNvSpPr txBox="1"/>
          <p:nvPr/>
        </p:nvSpPr>
        <p:spPr>
          <a:xfrm>
            <a:off x="2876100" y="2441566"/>
            <a:ext cx="30000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553577"/>
                </a:solidFill>
                <a:latin typeface="Open Sans"/>
                <a:ea typeface="Open Sans"/>
                <a:cs typeface="Open Sans"/>
                <a:sym typeface="Open Sans"/>
              </a:rPr>
              <a:t>HR интервью</a:t>
            </a:r>
            <a:endParaRPr/>
          </a:p>
        </p:txBody>
      </p:sp>
      <p:cxnSp>
        <p:nvCxnSpPr>
          <p:cNvPr id="624" name="Google Shape;624;p81"/>
          <p:cNvCxnSpPr/>
          <p:nvPr/>
        </p:nvCxnSpPr>
        <p:spPr>
          <a:xfrm>
            <a:off x="4376100" y="2798866"/>
            <a:ext cx="0" cy="161700"/>
          </a:xfrm>
          <a:prstGeom prst="straightConnector1">
            <a:avLst/>
          </a:prstGeom>
          <a:noFill/>
          <a:ln cap="flat" cmpd="sng" w="9525">
            <a:solidFill>
              <a:srgbClr val="553577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25" name="Google Shape;625;p81"/>
          <p:cNvSpPr/>
          <p:nvPr/>
        </p:nvSpPr>
        <p:spPr>
          <a:xfrm>
            <a:off x="2616050" y="2965779"/>
            <a:ext cx="3686400" cy="243300"/>
          </a:xfrm>
          <a:prstGeom prst="rect">
            <a:avLst/>
          </a:prstGeom>
          <a:solidFill>
            <a:srgbClr val="EEF2F8"/>
          </a:solidFill>
          <a:ln cap="flat" cmpd="sng" w="9525">
            <a:solidFill>
              <a:srgbClr val="EEF2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p81"/>
          <p:cNvSpPr txBox="1"/>
          <p:nvPr/>
        </p:nvSpPr>
        <p:spPr>
          <a:xfrm>
            <a:off x="2876100" y="2885741"/>
            <a:ext cx="30000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553577"/>
                </a:solidFill>
                <a:latin typeface="Open Sans"/>
                <a:ea typeface="Open Sans"/>
                <a:cs typeface="Open Sans"/>
                <a:sym typeface="Open Sans"/>
              </a:rPr>
              <a:t>Техническое задание</a:t>
            </a:r>
            <a:endParaRPr/>
          </a:p>
        </p:txBody>
      </p:sp>
      <p:sp>
        <p:nvSpPr>
          <p:cNvPr id="627" name="Google Shape;627;p81"/>
          <p:cNvSpPr/>
          <p:nvPr/>
        </p:nvSpPr>
        <p:spPr>
          <a:xfrm>
            <a:off x="2616050" y="3426825"/>
            <a:ext cx="3686400" cy="243300"/>
          </a:xfrm>
          <a:prstGeom prst="rect">
            <a:avLst/>
          </a:prstGeom>
          <a:solidFill>
            <a:srgbClr val="EEF2F8"/>
          </a:solidFill>
          <a:ln cap="flat" cmpd="sng" w="9525">
            <a:solidFill>
              <a:srgbClr val="EEF2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p81"/>
          <p:cNvSpPr/>
          <p:nvPr/>
        </p:nvSpPr>
        <p:spPr>
          <a:xfrm>
            <a:off x="2616050" y="3913425"/>
            <a:ext cx="3686400" cy="243300"/>
          </a:xfrm>
          <a:prstGeom prst="rect">
            <a:avLst/>
          </a:prstGeom>
          <a:solidFill>
            <a:srgbClr val="EEF2F8"/>
          </a:solidFill>
          <a:ln cap="flat" cmpd="sng" w="9525">
            <a:solidFill>
              <a:srgbClr val="EEF2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p81"/>
          <p:cNvSpPr/>
          <p:nvPr/>
        </p:nvSpPr>
        <p:spPr>
          <a:xfrm>
            <a:off x="2616050" y="4372000"/>
            <a:ext cx="3686400" cy="243300"/>
          </a:xfrm>
          <a:prstGeom prst="rect">
            <a:avLst/>
          </a:prstGeom>
          <a:solidFill>
            <a:srgbClr val="EEF2F8"/>
          </a:solidFill>
          <a:ln cap="flat" cmpd="sng" w="9525">
            <a:solidFill>
              <a:srgbClr val="EEF2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30" name="Google Shape;630;p81"/>
          <p:cNvCxnSpPr/>
          <p:nvPr/>
        </p:nvCxnSpPr>
        <p:spPr>
          <a:xfrm>
            <a:off x="4376100" y="3710913"/>
            <a:ext cx="0" cy="161700"/>
          </a:xfrm>
          <a:prstGeom prst="straightConnector1">
            <a:avLst/>
          </a:prstGeom>
          <a:noFill/>
          <a:ln cap="flat" cmpd="sng" w="9525">
            <a:solidFill>
              <a:srgbClr val="553577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31" name="Google Shape;631;p81"/>
          <p:cNvCxnSpPr/>
          <p:nvPr/>
        </p:nvCxnSpPr>
        <p:spPr>
          <a:xfrm>
            <a:off x="4376100" y="4169475"/>
            <a:ext cx="0" cy="161700"/>
          </a:xfrm>
          <a:prstGeom prst="straightConnector1">
            <a:avLst/>
          </a:prstGeom>
          <a:noFill/>
          <a:ln cap="flat" cmpd="sng" w="9525">
            <a:solidFill>
              <a:srgbClr val="553577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32" name="Google Shape;632;p81"/>
          <p:cNvSpPr txBox="1"/>
          <p:nvPr/>
        </p:nvSpPr>
        <p:spPr>
          <a:xfrm>
            <a:off x="2876100" y="3339588"/>
            <a:ext cx="30000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553577"/>
                </a:solidFill>
                <a:latin typeface="Open Sans"/>
                <a:ea typeface="Open Sans"/>
                <a:cs typeface="Open Sans"/>
                <a:sym typeface="Open Sans"/>
              </a:rPr>
              <a:t>Тех.интервью</a:t>
            </a:r>
            <a:endParaRPr b="1">
              <a:solidFill>
                <a:srgbClr val="55357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55357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33" name="Google Shape;633;p81"/>
          <p:cNvSpPr txBox="1"/>
          <p:nvPr/>
        </p:nvSpPr>
        <p:spPr>
          <a:xfrm>
            <a:off x="2876100" y="3815950"/>
            <a:ext cx="30000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553577"/>
                </a:solidFill>
                <a:latin typeface="Open Sans"/>
                <a:ea typeface="Open Sans"/>
                <a:cs typeface="Open Sans"/>
                <a:sym typeface="Open Sans"/>
              </a:rPr>
              <a:t>Интервью с руководителем</a:t>
            </a:r>
            <a:endParaRPr b="1">
              <a:solidFill>
                <a:srgbClr val="55357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55357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34" name="Google Shape;634;p81"/>
          <p:cNvSpPr txBox="1"/>
          <p:nvPr/>
        </p:nvSpPr>
        <p:spPr>
          <a:xfrm>
            <a:off x="2876100" y="4288550"/>
            <a:ext cx="30000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553577"/>
                </a:solidFill>
                <a:latin typeface="Open Sans"/>
                <a:ea typeface="Open Sans"/>
                <a:cs typeface="Open Sans"/>
                <a:sym typeface="Open Sans"/>
              </a:rPr>
              <a:t>Сбор рекомендаций</a:t>
            </a:r>
            <a:endParaRPr b="1">
              <a:solidFill>
                <a:srgbClr val="55357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55357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635" name="Google Shape;635;p81"/>
          <p:cNvCxnSpPr/>
          <p:nvPr/>
        </p:nvCxnSpPr>
        <p:spPr>
          <a:xfrm>
            <a:off x="4387254" y="3253713"/>
            <a:ext cx="0" cy="161700"/>
          </a:xfrm>
          <a:prstGeom prst="straightConnector1">
            <a:avLst/>
          </a:prstGeom>
          <a:noFill/>
          <a:ln cap="flat" cmpd="sng" w="9525">
            <a:solidFill>
              <a:srgbClr val="553577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636" name="Google Shape;636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82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Дополнительно</a:t>
            </a:r>
            <a:endParaRPr>
              <a:solidFill>
                <a:srgbClr val="26364B"/>
              </a:solidFill>
            </a:endParaRPr>
          </a:p>
        </p:txBody>
      </p:sp>
      <p:sp>
        <p:nvSpPr>
          <p:cNvPr id="642" name="Google Shape;642;p82"/>
          <p:cNvSpPr txBox="1"/>
          <p:nvPr>
            <p:ph idx="1" type="body"/>
          </p:nvPr>
        </p:nvSpPr>
        <p:spPr>
          <a:xfrm>
            <a:off x="462500" y="1658100"/>
            <a:ext cx="3893700" cy="342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ru"/>
              <a:t>Давать сразу развернутую обратную связь по окончанию интервью</a:t>
            </a:r>
            <a:endParaRPr/>
          </a:p>
          <a:p>
            <a:pPr indent="-3048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</a:pPr>
            <a:r>
              <a:rPr lang="ru"/>
              <a:t>Плюсы кандидата</a:t>
            </a:r>
            <a:endParaRPr/>
          </a:p>
          <a:p>
            <a:pPr indent="-3048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</a:pPr>
            <a:r>
              <a:rPr lang="ru"/>
              <a:t>Минусы кандидата</a:t>
            </a:r>
            <a:endParaRPr/>
          </a:p>
          <a:p>
            <a:pPr indent="-3048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</a:pPr>
            <a:r>
              <a:rPr lang="ru"/>
              <a:t>Не обобщаем, опираемся на нашу компанию и цели</a:t>
            </a:r>
            <a:endParaRPr/>
          </a:p>
          <a:p>
            <a:pPr indent="-3048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</a:pPr>
            <a:r>
              <a:rPr lang="ru"/>
              <a:t>Сообщать об отказе в 100% случаях (сразу/после если думаем)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43" name="Google Shape;643;p82"/>
          <p:cNvPicPr preferRelativeResize="0"/>
          <p:nvPr/>
        </p:nvPicPr>
        <p:blipFill rotWithShape="1">
          <a:blip r:embed="rId3">
            <a:alphaModFix/>
          </a:blip>
          <a:srcRect b="0" l="0" r="4752" t="0"/>
          <a:stretch/>
        </p:blipFill>
        <p:spPr>
          <a:xfrm>
            <a:off x="4530325" y="1578700"/>
            <a:ext cx="3893675" cy="228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4" name="Google Shape;644;p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83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Дополнительно</a:t>
            </a:r>
            <a:endParaRPr>
              <a:solidFill>
                <a:srgbClr val="26364B"/>
              </a:solidFill>
            </a:endParaRPr>
          </a:p>
        </p:txBody>
      </p:sp>
      <p:sp>
        <p:nvSpPr>
          <p:cNvPr id="650" name="Google Shape;650;p83"/>
          <p:cNvSpPr txBox="1"/>
          <p:nvPr>
            <p:ph idx="1" type="body"/>
          </p:nvPr>
        </p:nvSpPr>
        <p:spPr>
          <a:xfrm>
            <a:off x="429100" y="1669225"/>
            <a:ext cx="3893700" cy="342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ru"/>
              <a:t>Резерв статус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ru"/>
              <a:t>Ключевые вопросы в начало собеседования 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ru"/>
              <a:t>Держать тайминг собеседования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обговоренные рамки на старте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ru"/>
              <a:t>формат собеседования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51" name="Google Shape;651;p83"/>
          <p:cNvPicPr preferRelativeResize="0"/>
          <p:nvPr/>
        </p:nvPicPr>
        <p:blipFill rotWithShape="1">
          <a:blip r:embed="rId3">
            <a:alphaModFix/>
          </a:blip>
          <a:srcRect b="0" l="0" r="4752" t="0"/>
          <a:stretch/>
        </p:blipFill>
        <p:spPr>
          <a:xfrm>
            <a:off x="4530325" y="1578700"/>
            <a:ext cx="3893675" cy="228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2" name="Google Shape;652;p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84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Итоги</a:t>
            </a:r>
            <a:endParaRPr>
              <a:solidFill>
                <a:srgbClr val="26364B"/>
              </a:solidFill>
            </a:endParaRPr>
          </a:p>
        </p:txBody>
      </p:sp>
      <p:sp>
        <p:nvSpPr>
          <p:cNvPr id="658" name="Google Shape;658;p84"/>
          <p:cNvSpPr txBox="1"/>
          <p:nvPr>
            <p:ph idx="1" type="body"/>
          </p:nvPr>
        </p:nvSpPr>
        <p:spPr>
          <a:xfrm>
            <a:off x="640625" y="1522875"/>
            <a:ext cx="4443300" cy="342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sz="1400"/>
              <a:t>Каждый этап имеет свои цели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sz="1400"/>
              <a:t>HR понимает QA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sz="1400"/>
              <a:t>ТЗ реально помогает 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sz="1400"/>
              <a:t>Не тратим время на лишние собеседования</a:t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</p:txBody>
      </p:sp>
      <p:pic>
        <p:nvPicPr>
          <p:cNvPr id="659" name="Google Shape;659;p84"/>
          <p:cNvPicPr preferRelativeResize="0"/>
          <p:nvPr/>
        </p:nvPicPr>
        <p:blipFill rotWithShape="1">
          <a:blip r:embed="rId3">
            <a:alphaModFix/>
          </a:blip>
          <a:srcRect b="0" l="11732" r="13489" t="0"/>
          <a:stretch/>
        </p:blipFill>
        <p:spPr>
          <a:xfrm>
            <a:off x="4530325" y="1268175"/>
            <a:ext cx="3893675" cy="226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0" name="Google Shape;660;p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2"/>
          <p:cNvSpPr txBox="1"/>
          <p:nvPr>
            <p:ph type="title"/>
          </p:nvPr>
        </p:nvSpPr>
        <p:spPr>
          <a:xfrm>
            <a:off x="726300" y="1064225"/>
            <a:ext cx="3960300" cy="133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/>
              <a:t>Подбор </a:t>
            </a:r>
            <a:r>
              <a:rPr b="1" lang="ru" sz="2400"/>
              <a:t>нужных</a:t>
            </a:r>
            <a:r>
              <a:rPr lang="ru" sz="2400"/>
              <a:t> людей - самая актуальная задача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2"/>
          <p:cNvSpPr txBox="1"/>
          <p:nvPr>
            <p:ph idx="1" type="subTitle"/>
          </p:nvPr>
        </p:nvSpPr>
        <p:spPr>
          <a:xfrm>
            <a:off x="611694" y="2901825"/>
            <a:ext cx="39603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26364B"/>
                </a:solidFill>
              </a:rPr>
              <a:t>Длите</a:t>
            </a:r>
            <a:r>
              <a:rPr lang="ru">
                <a:solidFill>
                  <a:srgbClr val="26364B"/>
                </a:solidFill>
              </a:rPr>
              <a:t>льный фокус на подбор</a:t>
            </a:r>
            <a:endParaRPr>
              <a:solidFill>
                <a:srgbClr val="26364B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26364B"/>
                </a:solidFill>
              </a:rPr>
              <a:t>Военное положение</a:t>
            </a:r>
            <a:endParaRPr>
              <a:solidFill>
                <a:srgbClr val="26364B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64B"/>
              </a:buClr>
              <a:buSzPts val="1400"/>
              <a:buFont typeface="Open Sans"/>
              <a:buChar char="●"/>
            </a:pPr>
            <a:r>
              <a:rPr lang="ru">
                <a:solidFill>
                  <a:srgbClr val="26364B"/>
                </a:solidFill>
              </a:rPr>
              <a:t>Сам себе HR</a:t>
            </a:r>
            <a:endParaRPr>
              <a:solidFill>
                <a:srgbClr val="26364B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364B"/>
              </a:solidFill>
            </a:endParaRPr>
          </a:p>
        </p:txBody>
      </p:sp>
      <p:sp>
        <p:nvSpPr>
          <p:cNvPr id="145" name="Google Shape;145;p22"/>
          <p:cNvSpPr txBox="1"/>
          <p:nvPr>
            <p:ph idx="2" type="body"/>
          </p:nvPr>
        </p:nvSpPr>
        <p:spPr>
          <a:xfrm>
            <a:off x="5322225" y="720000"/>
            <a:ext cx="3102000" cy="370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6" name="Google Shape;146;p22"/>
          <p:cNvPicPr preferRelativeResize="0"/>
          <p:nvPr/>
        </p:nvPicPr>
        <p:blipFill rotWithShape="1">
          <a:blip r:embed="rId3">
            <a:alphaModFix/>
          </a:blip>
          <a:srcRect b="22058" l="39826" r="23145" t="2086"/>
          <a:stretch/>
        </p:blipFill>
        <p:spPr>
          <a:xfrm>
            <a:off x="4530325" y="720000"/>
            <a:ext cx="3914000" cy="370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85"/>
          <p:cNvSpPr txBox="1"/>
          <p:nvPr>
            <p:ph type="title"/>
          </p:nvPr>
        </p:nvSpPr>
        <p:spPr>
          <a:xfrm>
            <a:off x="730713" y="951988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Вопросы?</a:t>
            </a:r>
            <a:endParaRPr>
              <a:solidFill>
                <a:srgbClr val="26364B"/>
              </a:solidFill>
            </a:endParaRPr>
          </a:p>
        </p:txBody>
      </p:sp>
      <p:pic>
        <p:nvPicPr>
          <p:cNvPr id="666" name="Google Shape;666;p85"/>
          <p:cNvPicPr preferRelativeResize="0"/>
          <p:nvPr/>
        </p:nvPicPr>
        <p:blipFill rotWithShape="1">
          <a:blip r:embed="rId3">
            <a:alphaModFix/>
          </a:blip>
          <a:srcRect b="1152" l="0" r="0" t="1152"/>
          <a:stretch/>
        </p:blipFill>
        <p:spPr>
          <a:xfrm>
            <a:off x="4530325" y="669150"/>
            <a:ext cx="3893675" cy="375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7" name="Google Shape;667;p8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noFill/>
      </p:bgPr>
    </p:bg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2" name="Google Shape;672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9999" y="1003775"/>
            <a:ext cx="7841475" cy="3446800"/>
          </a:xfrm>
          <a:prstGeom prst="rect">
            <a:avLst/>
          </a:prstGeom>
          <a:noFill/>
          <a:ln>
            <a:noFill/>
          </a:ln>
        </p:spPr>
      </p:pic>
      <p:sp>
        <p:nvSpPr>
          <p:cNvPr id="673" name="Google Shape;673;p86"/>
          <p:cNvSpPr txBox="1"/>
          <p:nvPr/>
        </p:nvSpPr>
        <p:spPr>
          <a:xfrm>
            <a:off x="616375" y="3300300"/>
            <a:ext cx="4423800" cy="11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600" u="sng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" sz="1600" u="sng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rostropolsky@docdoc.ru</a:t>
            </a:r>
            <a:endParaRPr i="1" sz="1600" u="sng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" sz="1600" u="sng">
                <a:solidFill>
                  <a:srgbClr val="26364B"/>
                </a:solidFill>
                <a:latin typeface="Open Sans"/>
                <a:ea typeface="Open Sans"/>
                <a:cs typeface="Open Sans"/>
                <a:sym typeface="Open Sans"/>
              </a:rPr>
              <a:t>facebook.com/rusostropolsky</a:t>
            </a:r>
            <a:endParaRPr i="1" sz="1600" u="sng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26364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4" name="Google Shape;674;p86"/>
          <p:cNvSpPr txBox="1"/>
          <p:nvPr/>
        </p:nvSpPr>
        <p:spPr>
          <a:xfrm>
            <a:off x="597525" y="1574550"/>
            <a:ext cx="4901100" cy="19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Спасибо </a:t>
            </a:r>
            <a:endParaRPr sz="3600">
              <a:solidFill>
                <a:srgbClr val="26364B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>
                <a:solidFill>
                  <a:srgbClr val="26364B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за внимание!</a:t>
            </a:r>
            <a:endParaRPr sz="3600">
              <a:solidFill>
                <a:srgbClr val="26364B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675" name="Google Shape;675;p8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0000" y="752975"/>
            <a:ext cx="1748125" cy="38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6" name="Google Shape;676;p8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3"/>
          <p:cNvSpPr/>
          <p:nvPr/>
        </p:nvSpPr>
        <p:spPr>
          <a:xfrm>
            <a:off x="779100" y="2571750"/>
            <a:ext cx="3354300" cy="367800"/>
          </a:xfrm>
          <a:prstGeom prst="rect">
            <a:avLst/>
          </a:prstGeom>
          <a:solidFill>
            <a:srgbClr val="EEF2F8"/>
          </a:solidFill>
          <a:ln cap="flat" cmpd="sng" w="9525">
            <a:solidFill>
              <a:srgbClr val="EEF2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23"/>
          <p:cNvSpPr txBox="1"/>
          <p:nvPr>
            <p:ph type="title"/>
          </p:nvPr>
        </p:nvSpPr>
        <p:spPr>
          <a:xfrm>
            <a:off x="730713" y="1291963"/>
            <a:ext cx="7691400" cy="4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6364B"/>
                </a:solidFill>
              </a:rPr>
              <a:t>План действий</a:t>
            </a:r>
            <a:endParaRPr>
              <a:solidFill>
                <a:srgbClr val="26364B"/>
              </a:solidFill>
            </a:endParaRPr>
          </a:p>
        </p:txBody>
      </p:sp>
      <p:pic>
        <p:nvPicPr>
          <p:cNvPr id="154" name="Google Shape;15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30325" y="1143725"/>
            <a:ext cx="3891800" cy="291885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3"/>
          <p:cNvSpPr/>
          <p:nvPr/>
        </p:nvSpPr>
        <p:spPr>
          <a:xfrm>
            <a:off x="779100" y="2112900"/>
            <a:ext cx="3686400" cy="367800"/>
          </a:xfrm>
          <a:prstGeom prst="rect">
            <a:avLst/>
          </a:prstGeom>
          <a:solidFill>
            <a:srgbClr val="EEF2F8"/>
          </a:solidFill>
          <a:ln cap="flat" cmpd="sng" w="9525">
            <a:solidFill>
              <a:srgbClr val="EEF2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3"/>
          <p:cNvSpPr/>
          <p:nvPr/>
        </p:nvSpPr>
        <p:spPr>
          <a:xfrm>
            <a:off x="779100" y="3030600"/>
            <a:ext cx="2805900" cy="367800"/>
          </a:xfrm>
          <a:prstGeom prst="rect">
            <a:avLst/>
          </a:prstGeom>
          <a:solidFill>
            <a:srgbClr val="EEF2F8"/>
          </a:solidFill>
          <a:ln cap="flat" cmpd="sng" w="9525">
            <a:solidFill>
              <a:srgbClr val="EEF2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23"/>
          <p:cNvSpPr/>
          <p:nvPr/>
        </p:nvSpPr>
        <p:spPr>
          <a:xfrm>
            <a:off x="779100" y="3489450"/>
            <a:ext cx="2406000" cy="367800"/>
          </a:xfrm>
          <a:prstGeom prst="rect">
            <a:avLst/>
          </a:prstGeom>
          <a:solidFill>
            <a:srgbClr val="EEF2F8"/>
          </a:solidFill>
          <a:ln cap="flat" cmpd="sng" w="9525">
            <a:solidFill>
              <a:srgbClr val="EEF2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3"/>
          <p:cNvSpPr/>
          <p:nvPr/>
        </p:nvSpPr>
        <p:spPr>
          <a:xfrm>
            <a:off x="779100" y="3919225"/>
            <a:ext cx="2146500" cy="367800"/>
          </a:xfrm>
          <a:prstGeom prst="rect">
            <a:avLst/>
          </a:prstGeom>
          <a:solidFill>
            <a:srgbClr val="EEF2F8"/>
          </a:solidFill>
          <a:ln cap="flat" cmpd="sng" w="9525">
            <a:solidFill>
              <a:srgbClr val="EEF2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3"/>
          <p:cNvSpPr txBox="1"/>
          <p:nvPr>
            <p:ph idx="1" type="body"/>
          </p:nvPr>
        </p:nvSpPr>
        <p:spPr>
          <a:xfrm>
            <a:off x="721900" y="2147025"/>
            <a:ext cx="3447600" cy="23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553577"/>
                </a:solidFill>
              </a:rPr>
              <a:t>1 этап - Разместить вакансию</a:t>
            </a:r>
            <a:endParaRPr b="1">
              <a:solidFill>
                <a:srgbClr val="553577"/>
              </a:solidFill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553577"/>
                </a:solidFill>
              </a:rPr>
              <a:t>2 этап - Скриннинг откликов</a:t>
            </a:r>
            <a:endParaRPr b="1">
              <a:solidFill>
                <a:srgbClr val="553577"/>
              </a:solidFill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553577"/>
                </a:solidFill>
              </a:rPr>
              <a:t>3 этап - HR интервью</a:t>
            </a:r>
            <a:endParaRPr b="1">
              <a:solidFill>
                <a:srgbClr val="553577"/>
              </a:solidFill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553577"/>
                </a:solidFill>
              </a:rPr>
              <a:t>4 этап - Тестовое задание</a:t>
            </a:r>
            <a:endParaRPr b="1">
              <a:solidFill>
                <a:srgbClr val="553577"/>
              </a:solidFill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553577"/>
                </a:solidFill>
              </a:rPr>
              <a:t>5 этап - QA интервью</a:t>
            </a:r>
            <a:endParaRPr b="1">
              <a:solidFill>
                <a:srgbClr val="553577"/>
              </a:solidFill>
            </a:endParaRPr>
          </a:p>
        </p:txBody>
      </p:sp>
      <p:pic>
        <p:nvPicPr>
          <p:cNvPr id="160" name="Google Shape;16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4"/>
          <p:cNvSpPr txBox="1"/>
          <p:nvPr>
            <p:ph type="title"/>
          </p:nvPr>
        </p:nvSpPr>
        <p:spPr>
          <a:xfrm>
            <a:off x="2422975" y="252800"/>
            <a:ext cx="4214700" cy="5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400">
                <a:solidFill>
                  <a:srgbClr val="26364B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Первые собеседование</a:t>
            </a:r>
            <a:endParaRPr b="1" sz="2400">
              <a:solidFill>
                <a:srgbClr val="26364B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66" name="Google Shape;16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1350" y="1065575"/>
            <a:ext cx="6510250" cy="337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" y="4577016"/>
            <a:ext cx="885850" cy="56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Шаблон ДокДок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