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35"/>
  </p:notesMasterIdLst>
  <p:sldIdLst>
    <p:sldId id="256" r:id="rId2"/>
    <p:sldId id="260" r:id="rId3"/>
    <p:sldId id="316" r:id="rId4"/>
    <p:sldId id="362" r:id="rId5"/>
    <p:sldId id="356" r:id="rId6"/>
    <p:sldId id="294" r:id="rId7"/>
    <p:sldId id="323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291" r:id="rId19"/>
    <p:sldId id="317" r:id="rId20"/>
    <p:sldId id="309" r:id="rId21"/>
    <p:sldId id="359" r:id="rId22"/>
    <p:sldId id="327" r:id="rId23"/>
    <p:sldId id="328" r:id="rId24"/>
    <p:sldId id="329" r:id="rId25"/>
    <p:sldId id="357" r:id="rId26"/>
    <p:sldId id="261" r:id="rId27"/>
    <p:sldId id="289" r:id="rId28"/>
    <p:sldId id="364" r:id="rId29"/>
    <p:sldId id="366" r:id="rId30"/>
    <p:sldId id="361" r:id="rId31"/>
    <p:sldId id="367" r:id="rId32"/>
    <p:sldId id="331" r:id="rId33"/>
    <p:sldId id="344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Georgia" panose="02040502050405020303" pitchFamily="18" charset="0"/>
      <p:regular r:id="rId40"/>
      <p:bold r:id="rId41"/>
      <p:italic r:id="rId42"/>
      <p:boldItalic r:id="rId43"/>
    </p:embeddedFont>
    <p:embeddedFont>
      <p:font typeface="Nunito Sans" panose="020B0604020202020204" charset="0"/>
      <p:regular r:id="rId44"/>
      <p:bold r:id="rId45"/>
      <p:italic r:id="rId46"/>
      <p:boldItalic r:id="rId47"/>
    </p:embeddedFont>
    <p:embeddedFont>
      <p:font typeface="Roboto" panose="020B0604020202020204" charset="0"/>
      <p:regular r:id="rId48"/>
      <p:bold r:id="rId49"/>
      <p:italic r:id="rId50"/>
      <p:boldItalic r:id="rId51"/>
    </p:embeddedFont>
    <p:embeddedFont>
      <p:font typeface="Roboto Light" panose="020B0604020202020204" charset="0"/>
      <p:regular r:id="rId52"/>
      <p:italic r:id="rId53"/>
    </p:embeddedFont>
    <p:embeddedFont>
      <p:font typeface="Roboto Medium" panose="020B0604020202020204" charset="0"/>
      <p:regular r:id="rId54"/>
      <p: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6277CBE-9CB8-CE4B-BE42-6335DD8EA86F}">
          <p14:sldIdLst>
            <p14:sldId id="256"/>
            <p14:sldId id="260"/>
            <p14:sldId id="316"/>
            <p14:sldId id="362"/>
            <p14:sldId id="356"/>
            <p14:sldId id="294"/>
            <p14:sldId id="323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291"/>
            <p14:sldId id="317"/>
            <p14:sldId id="309"/>
            <p14:sldId id="359"/>
            <p14:sldId id="327"/>
            <p14:sldId id="328"/>
            <p14:sldId id="329"/>
            <p14:sldId id="357"/>
            <p14:sldId id="261"/>
            <p14:sldId id="289"/>
            <p14:sldId id="364"/>
            <p14:sldId id="366"/>
            <p14:sldId id="361"/>
            <p14:sldId id="367"/>
            <p14:sldId id="331"/>
            <p14:sldId id="344"/>
          </p14:sldIdLst>
        </p14:section>
      </p14:sectionLst>
    </p:ext>
    <p:ext uri="{EFAFB233-063F-42B5-8137-9DF3F51BA10A}">
      <p15:sldGuideLst xmlns:p15="http://schemas.microsoft.com/office/powerpoint/2012/main">
        <p15:guide id="1" pos="226" userDrawn="1">
          <p15:clr>
            <a:srgbClr val="A4A3A4"/>
          </p15:clr>
        </p15:guide>
        <p15:guide id="2" orient="horz" pos="3094" userDrawn="1">
          <p15:clr>
            <a:srgbClr val="A4A3A4"/>
          </p15:clr>
        </p15:guide>
        <p15:guide id="3" orient="horz" pos="804" userDrawn="1">
          <p15:clr>
            <a:srgbClr val="A4A3A4"/>
          </p15:clr>
        </p15:guide>
        <p15:guide id="4" orient="horz" pos="1597" userDrawn="1">
          <p15:clr>
            <a:srgbClr val="A4A3A4"/>
          </p15:clr>
        </p15:guide>
        <p15:guide id="5" orient="horz" pos="2482" userDrawn="1">
          <p15:clr>
            <a:srgbClr val="A4A3A4"/>
          </p15:clr>
        </p15:guide>
        <p15:guide id="6" pos="1202" userDrawn="1">
          <p15:clr>
            <a:srgbClr val="A4A3A4"/>
          </p15:clr>
        </p15:guide>
        <p15:guide id="7" pos="4591" userDrawn="1">
          <p15:clr>
            <a:srgbClr val="A4A3A4"/>
          </p15:clr>
        </p15:guide>
        <p15:guide id="8" orient="horz" pos="32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43A6"/>
    <a:srgbClr val="92D050"/>
    <a:srgbClr val="FFC55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420D1E-D587-42B6-BF11-C6FC94A6AE64}">
  <a:tblStyle styleId="{54420D1E-D587-42B6-BF11-C6FC94A6AE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8"/>
    <p:restoredTop sz="95988"/>
  </p:normalViewPr>
  <p:slideViewPr>
    <p:cSldViewPr snapToGrid="0" snapToObjects="1">
      <p:cViewPr varScale="1">
        <p:scale>
          <a:sx n="88" d="100"/>
          <a:sy n="88" d="100"/>
        </p:scale>
        <p:origin x="1000" y="44"/>
      </p:cViewPr>
      <p:guideLst>
        <p:guide pos="226"/>
        <p:guide orient="horz" pos="3094"/>
        <p:guide orient="horz" pos="804"/>
        <p:guide orient="horz" pos="1597"/>
        <p:guide orient="horz" pos="2482"/>
        <p:guide pos="1202"/>
        <p:guide pos="4591"/>
        <p:guide orient="horz" pos="3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c8d0b7f6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c8d0b7f6e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014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c8d0b7f6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c8d0b7f6e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125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c8d0b7f6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c8d0b7f6e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7606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c8d0b7f6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c8d0b7f6e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1876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c8d0b7f6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c8d0b7f6e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6830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c8d0b7f6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c8d0b7f6e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892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c8d0b7f6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c8d0b7f6e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786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6955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>
            <a:extLst>
              <a:ext uri="{FF2B5EF4-FFF2-40B4-BE49-F238E27FC236}">
                <a16:creationId xmlns:a16="http://schemas.microsoft.com/office/drawing/2014/main" id="{A6A153B2-3B1E-BE41-9AE5-FD85975336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Упрощенное тестирование на пользователях</a:t>
            </a:r>
          </a:p>
        </p:txBody>
      </p:sp>
    </p:spTree>
    <p:extLst>
      <p:ext uri="{BB962C8B-B14F-4D97-AF65-F5344CB8AC3E}">
        <p14:creationId xmlns:p14="http://schemas.microsoft.com/office/powerpoint/2010/main" val="2187541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>
            <a:extLst>
              <a:ext uri="{FF2B5EF4-FFF2-40B4-BE49-F238E27FC236}">
                <a16:creationId xmlns:a16="http://schemas.microsoft.com/office/drawing/2014/main" id="{E5D7148E-2473-E348-8070-65E698D72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90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>
            <a:extLst>
              <a:ext uri="{FF2B5EF4-FFF2-40B4-BE49-F238E27FC236}">
                <a16:creationId xmlns:a16="http://schemas.microsoft.com/office/drawing/2014/main" id="{E5D7148E-2473-E348-8070-65E698D72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336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>
            <a:extLst>
              <a:ext uri="{FF2B5EF4-FFF2-40B4-BE49-F238E27FC236}">
                <a16:creationId xmlns:a16="http://schemas.microsoft.com/office/drawing/2014/main" id="{E5D7148E-2473-E348-8070-65E698D72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754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>
            <a:extLst>
              <a:ext uri="{FF2B5EF4-FFF2-40B4-BE49-F238E27FC236}">
                <a16:creationId xmlns:a16="http://schemas.microsoft.com/office/drawing/2014/main" id="{E5D7148E-2473-E348-8070-65E698D72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698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>
            <a:extLst>
              <a:ext uri="{FF2B5EF4-FFF2-40B4-BE49-F238E27FC236}">
                <a16:creationId xmlns:a16="http://schemas.microsoft.com/office/drawing/2014/main" id="{E5D7148E-2473-E348-8070-65E698D72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002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>
            <a:extLst>
              <a:ext uri="{FF2B5EF4-FFF2-40B4-BE49-F238E27FC236}">
                <a16:creationId xmlns:a16="http://schemas.microsoft.com/office/drawing/2014/main" id="{E5D7148E-2473-E348-8070-65E698D72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3612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Какие бывают</a:t>
            </a:r>
          </a:p>
          <a:p>
            <a:r>
              <a:rPr lang="ru-RU"/>
              <a:t>В них уже прописано поведение которому </a:t>
            </a:r>
            <a:r>
              <a:rPr lang="ru-RU" err="1"/>
              <a:t>пользоватлеи</a:t>
            </a:r>
            <a:r>
              <a:rPr lang="ru-RU"/>
              <a:t> научились. За вас уже подумали и описали все рекомендации для работы. </a:t>
            </a:r>
          </a:p>
        </p:txBody>
      </p:sp>
    </p:spTree>
    <p:extLst>
      <p:ext uri="{BB962C8B-B14F-4D97-AF65-F5344CB8AC3E}">
        <p14:creationId xmlns:p14="http://schemas.microsoft.com/office/powerpoint/2010/main" val="65274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3135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537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4639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>
            <a:extLst>
              <a:ext uri="{FF2B5EF4-FFF2-40B4-BE49-F238E27FC236}">
                <a16:creationId xmlns:a16="http://schemas.microsoft.com/office/drawing/2014/main" id="{5D3CCFC5-D128-2945-9FA0-909419E7B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ru-RU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Что такое </a:t>
            </a:r>
            <a:r>
              <a:rPr lang="ru-RU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юзабилити</a:t>
            </a:r>
            <a:r>
              <a:rPr lang="ru-RU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все мы знаем и с терминами знакомы</a:t>
            </a:r>
          </a:p>
        </p:txBody>
      </p:sp>
    </p:spTree>
    <p:extLst>
      <p:ext uri="{BB962C8B-B14F-4D97-AF65-F5344CB8AC3E}">
        <p14:creationId xmlns:p14="http://schemas.microsoft.com/office/powerpoint/2010/main" val="22726208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4629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7667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c8d0b7f6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c8d0b7f6e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1655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c8d0b7f6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c8d0b7f6e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637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c8d0b7f6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c8d0b7f6e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488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c8d0b7f6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c8d0b7f6e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987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 rot="5400000" flipH="1">
            <a:off x="4518950" y="-3360875"/>
            <a:ext cx="113100" cy="91512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5"/>
          <p:cNvSpPr/>
          <p:nvPr/>
        </p:nvSpPr>
        <p:spPr>
          <a:xfrm>
            <a:off x="-7125" y="1271275"/>
            <a:ext cx="9151200" cy="387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847275" y="1704600"/>
            <a:ext cx="5449500" cy="27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Georgia"/>
              <a:buChar char="▪"/>
              <a:defRPr sz="2400" i="1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/>
          <p:nvPr/>
        </p:nvSpPr>
        <p:spPr>
          <a:xfrm>
            <a:off x="3593400" y="227724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“</a:t>
            </a:r>
            <a:endParaRPr sz="72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">
  <p:cSld name="TITLE_AND_BODY_1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0"/>
          <p:cNvSpPr/>
          <p:nvPr/>
        </p:nvSpPr>
        <p:spPr>
          <a:xfrm>
            <a:off x="4574903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511425" y="575500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511425" y="1598600"/>
            <a:ext cx="3517200" cy="29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2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3069325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2"/>
          </p:nvPr>
        </p:nvSpPr>
        <p:spPr>
          <a:xfrm>
            <a:off x="4951006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3"/>
          </p:nvPr>
        </p:nvSpPr>
        <p:spPr>
          <a:xfrm>
            <a:off x="6832686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6" r:id="rId5"/>
    <p:sldLayoutId id="2147483657" r:id="rId6"/>
    <p:sldLayoutId id="2147483658" r:id="rId7"/>
    <p:sldLayoutId id="2147483660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КАК ПРОВЕСТИ ЮЗАБИЛИТИ ТЕСТИРОВАНИЕ, ЕСЛИ ТЫ НЕ UX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ЭКСПЕРТ? 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E4F807-E763-8A4A-A9BA-EA270A1B2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15" y="1646131"/>
            <a:ext cx="1014819" cy="11208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AC39B2E-03E4-CE47-B602-B59588E08860}"/>
              </a:ext>
            </a:extLst>
          </p:cNvPr>
          <p:cNvGrpSpPr/>
          <p:nvPr/>
        </p:nvGrpSpPr>
        <p:grpSpPr>
          <a:xfrm>
            <a:off x="6239933" y="0"/>
            <a:ext cx="2376573" cy="5143500"/>
            <a:chOff x="4572000" y="0"/>
            <a:chExt cx="2376573" cy="51435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600299C-85AD-D344-BB94-7861C210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0"/>
              <a:ext cx="2376573" cy="5143500"/>
            </a:xfrm>
            <a:prstGeom prst="rect">
              <a:avLst/>
            </a:prstGeom>
            <a:noFill/>
            <a:effectLst>
              <a:outerShdw blurRad="177800" dist="38100" sx="102000" sy="102000" algn="l" rotWithShape="0">
                <a:prstClr val="black">
                  <a:alpha val="37000"/>
                </a:prstClr>
              </a:outerShdw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9F6E0B2-E6D6-AC4D-8A06-5F875320D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5" t="16976" b="14629"/>
            <a:stretch/>
          </p:blipFill>
          <p:spPr>
            <a:xfrm>
              <a:off x="4572000" y="1176866"/>
              <a:ext cx="2376573" cy="354753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F95E988-74D2-7E43-A907-80A365451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945" t="84784" r="40362" b="11471"/>
            <a:stretch/>
          </p:blipFill>
          <p:spPr>
            <a:xfrm>
              <a:off x="5450352" y="3932766"/>
              <a:ext cx="539306" cy="192650"/>
            </a:xfrm>
            <a:prstGeom prst="rect">
              <a:avLst/>
            </a:prstGeom>
            <a:noFill/>
            <a:effectLst/>
          </p:spPr>
        </p:pic>
      </p:grpSp>
      <p:sp>
        <p:nvSpPr>
          <p:cNvPr id="471" name="Google Shape;471;p40"/>
          <p:cNvSpPr txBox="1">
            <a:spLocks noGrp="1"/>
          </p:cNvSpPr>
          <p:nvPr>
            <p:ph type="title"/>
          </p:nvPr>
        </p:nvSpPr>
        <p:spPr>
          <a:xfrm>
            <a:off x="284268" y="337775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Принципы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юзабилити</a:t>
            </a: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 Якоба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Нильсена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3" name="Google Shape;473;p40"/>
          <p:cNvSpPr txBox="1">
            <a:spLocks noGrp="1"/>
          </p:cNvSpPr>
          <p:nvPr>
            <p:ph type="body" idx="1"/>
          </p:nvPr>
        </p:nvSpPr>
        <p:spPr>
          <a:xfrm>
            <a:off x="98350" y="1254554"/>
            <a:ext cx="5658983" cy="17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Статус системы очевиден в любой момент. 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использует термины, понятия и метафоры, присутствующие в реальном мире, а не обусловленные компьютером и технологиями.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любой момент времени пользователь контролирует систему, а не наоборот.</a:t>
            </a:r>
            <a:endParaRPr lang="en" sz="1050" b="1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система выглядит и функционирует единообразным и стандартным способом.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Предотвращение возможных ошибок пользователя.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сама показывает объекты и команды, у пользователя нет нужды их вспоминать.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имеет методы ускорения работы для опытных пользователей и не мешающие неопытным.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Интерфейс не содержит ненужной в данный момент информации.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помогает пользователям обнаруживать и устранять совершенные ошибки.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Справка должна быть доступной в любой момент.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60DDCA-0978-1E48-8062-15109EBC2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933" y="0"/>
            <a:ext cx="2376573" cy="51435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8D7760-3A99-6846-9944-BEC3D422AB99}"/>
              </a:ext>
            </a:extLst>
          </p:cNvPr>
          <p:cNvSpPr/>
          <p:nvPr/>
        </p:nvSpPr>
        <p:spPr>
          <a:xfrm>
            <a:off x="6785682" y="2733774"/>
            <a:ext cx="1268713" cy="2695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8B248CD-61BE-2849-ACA0-FDCBC3704F34}"/>
              </a:ext>
            </a:extLst>
          </p:cNvPr>
          <p:cNvSpPr/>
          <p:nvPr/>
        </p:nvSpPr>
        <p:spPr>
          <a:xfrm>
            <a:off x="6785681" y="3966634"/>
            <a:ext cx="1268713" cy="2695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B1C7789-D91C-0446-B7F8-FE69FCF9DACA}"/>
              </a:ext>
            </a:extLst>
          </p:cNvPr>
          <p:cNvSpPr/>
          <p:nvPr/>
        </p:nvSpPr>
        <p:spPr>
          <a:xfrm>
            <a:off x="6793862" y="4275978"/>
            <a:ext cx="1268713" cy="2695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962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AC39B2E-03E4-CE47-B602-B59588E08860}"/>
              </a:ext>
            </a:extLst>
          </p:cNvPr>
          <p:cNvGrpSpPr/>
          <p:nvPr/>
        </p:nvGrpSpPr>
        <p:grpSpPr>
          <a:xfrm>
            <a:off x="6239933" y="0"/>
            <a:ext cx="2376573" cy="5143500"/>
            <a:chOff x="4572000" y="0"/>
            <a:chExt cx="2376573" cy="51435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600299C-85AD-D344-BB94-7861C210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0"/>
              <a:ext cx="2376573" cy="5143500"/>
            </a:xfrm>
            <a:prstGeom prst="rect">
              <a:avLst/>
            </a:prstGeom>
            <a:noFill/>
            <a:effectLst>
              <a:outerShdw blurRad="177800" dist="38100" sx="102000" sy="102000" algn="l" rotWithShape="0">
                <a:prstClr val="black">
                  <a:alpha val="37000"/>
                </a:prstClr>
              </a:outerShdw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9F6E0B2-E6D6-AC4D-8A06-5F875320D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5" t="16976" b="14629"/>
            <a:stretch/>
          </p:blipFill>
          <p:spPr>
            <a:xfrm>
              <a:off x="4572000" y="1176866"/>
              <a:ext cx="2376573" cy="354753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F95E988-74D2-7E43-A907-80A365451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945" t="84784" r="40362" b="11471"/>
            <a:stretch/>
          </p:blipFill>
          <p:spPr>
            <a:xfrm>
              <a:off x="5450352" y="3932766"/>
              <a:ext cx="539306" cy="192650"/>
            </a:xfrm>
            <a:prstGeom prst="rect">
              <a:avLst/>
            </a:prstGeom>
            <a:noFill/>
            <a:effectLst/>
          </p:spPr>
        </p:pic>
      </p:grpSp>
      <p:sp>
        <p:nvSpPr>
          <p:cNvPr id="471" name="Google Shape;471;p40"/>
          <p:cNvSpPr txBox="1">
            <a:spLocks noGrp="1"/>
          </p:cNvSpPr>
          <p:nvPr>
            <p:ph type="title"/>
          </p:nvPr>
        </p:nvSpPr>
        <p:spPr>
          <a:xfrm>
            <a:off x="284268" y="337775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Принципы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юзабилити</a:t>
            </a: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 Якоба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Нильсена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3" name="Google Shape;473;p40"/>
          <p:cNvSpPr txBox="1">
            <a:spLocks noGrp="1"/>
          </p:cNvSpPr>
          <p:nvPr>
            <p:ph type="body" idx="1"/>
          </p:nvPr>
        </p:nvSpPr>
        <p:spPr>
          <a:xfrm>
            <a:off x="98350" y="1254554"/>
            <a:ext cx="5658983" cy="17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Статус системы очевиден в любой момент. 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использует термины, понятия и метафоры, присутствующие в реальном мире, а не обусловленные компьютером и технологиями.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пользователь контролирует систему, а не наоборот.</a:t>
            </a:r>
            <a:endParaRPr lang="en" sz="105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61950" indent="-209550" fontAlgn="base">
              <a:buFont typeface="+mj-lt"/>
              <a:buAutoNum type="arabicPeriod"/>
            </a:pPr>
            <a:r>
              <a:rPr lang="ru-RU" sz="105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любой момент времени система выглядит и функционирует единообразным и стандартным способом.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Предотвращение возможных ошибок пользователя.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сама показывает объекты и команды, у пользователя нет нужды их вспоминать.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имеет методы ускорения работы для опытных пользователей и не мешающие неопытным.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Интерфейс не содержит ненужной в данный момент информации.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помогает пользователям обнаруживать и устранять совершенные ошибки.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Справка должна быть доступной в любой момент.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B6BA07-D11B-7645-97EF-394C1398B678}"/>
              </a:ext>
            </a:extLst>
          </p:cNvPr>
          <p:cNvSpPr/>
          <p:nvPr/>
        </p:nvSpPr>
        <p:spPr>
          <a:xfrm>
            <a:off x="6155704" y="491471"/>
            <a:ext cx="2554664" cy="6853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046C60F-30DD-334E-A3CC-988288D6DDB3}"/>
              </a:ext>
            </a:extLst>
          </p:cNvPr>
          <p:cNvSpPr/>
          <p:nvPr/>
        </p:nvSpPr>
        <p:spPr>
          <a:xfrm>
            <a:off x="6298299" y="4151646"/>
            <a:ext cx="1359292" cy="19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526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8991D9-BCF0-3049-A84D-1EB4E44C7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933" y="0"/>
            <a:ext cx="2376573" cy="5143500"/>
          </a:xfrm>
          <a:prstGeom prst="rect">
            <a:avLst/>
          </a:prstGeom>
          <a:effectLst>
            <a:outerShdw blurRad="254000" dist="38100" dir="2700000" sx="106000" sy="106000" algn="tl" rotWithShape="0">
              <a:prstClr val="black">
                <a:alpha val="39000"/>
              </a:prstClr>
            </a:outerShdw>
          </a:effectLst>
        </p:spPr>
      </p:pic>
      <p:sp>
        <p:nvSpPr>
          <p:cNvPr id="471" name="Google Shape;471;p40"/>
          <p:cNvSpPr txBox="1">
            <a:spLocks noGrp="1"/>
          </p:cNvSpPr>
          <p:nvPr>
            <p:ph type="title"/>
          </p:nvPr>
        </p:nvSpPr>
        <p:spPr>
          <a:xfrm>
            <a:off x="284268" y="337775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Принципы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юзабилити</a:t>
            </a: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 Якоба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Нильсена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3" name="Google Shape;473;p40"/>
          <p:cNvSpPr txBox="1">
            <a:spLocks noGrp="1"/>
          </p:cNvSpPr>
          <p:nvPr>
            <p:ph type="body" idx="1"/>
          </p:nvPr>
        </p:nvSpPr>
        <p:spPr>
          <a:xfrm>
            <a:off x="98350" y="1254554"/>
            <a:ext cx="5658983" cy="17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Статус системы очевиден в любой момент. 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использует термины, понятия и метафоры, присутствующие в реальном мире, а не обусловленные компьютером и технологиями.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пользователь контролирует систему, а не наоборот.</a:t>
            </a:r>
            <a:endParaRPr lang="en" sz="105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система выглядит и функционирует единообразным и стандартным способом.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Предотвращение возможных ошибок пользователя.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сама показывает объекты и команды, у пользователя нет нужды их вспоминать.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имеет методы ускорения работы для опытных пользователей и не мешающие неопытным.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Интерфейс не содержит ненужной в данный момент информации.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помогает пользователям обнаруживать и устранять совершенные ошибки.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Справка должна быть доступной в любой момент.</a:t>
            </a:r>
          </a:p>
        </p:txBody>
      </p:sp>
    </p:spTree>
    <p:extLst>
      <p:ext uri="{BB962C8B-B14F-4D97-AF65-F5344CB8AC3E}">
        <p14:creationId xmlns:p14="http://schemas.microsoft.com/office/powerpoint/2010/main" val="4247039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0"/>
          <p:cNvSpPr txBox="1">
            <a:spLocks noGrp="1"/>
          </p:cNvSpPr>
          <p:nvPr>
            <p:ph type="title"/>
          </p:nvPr>
        </p:nvSpPr>
        <p:spPr>
          <a:xfrm>
            <a:off x="284268" y="337775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Принципы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юзабилити</a:t>
            </a: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 Якоба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Нильсена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3" name="Google Shape;473;p40"/>
          <p:cNvSpPr txBox="1">
            <a:spLocks noGrp="1"/>
          </p:cNvSpPr>
          <p:nvPr>
            <p:ph type="body" idx="1"/>
          </p:nvPr>
        </p:nvSpPr>
        <p:spPr>
          <a:xfrm>
            <a:off x="98350" y="1254554"/>
            <a:ext cx="5658983" cy="17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Статус системы очевиден в любой момент. 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использует термины, понятия и метафоры, присутствующие в реальном мире, а не обусловленные компьютером и технологиями.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пользователь контролирует систему, а не наоборот.</a:t>
            </a:r>
            <a:endParaRPr lang="en" sz="105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система выглядит и функционирует единообразным и стандартным способом.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Предотвращение возможных ошибок пользователя.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Система сама показывает объекты и команды, у пользователя нет нужды их вспоминать.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имеет методы ускорения работы для опытных пользователей и не мешающие неопытным.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Интерфейс не содержит ненужной в данный момент информации.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помогает пользователям обнаруживать и устранять совершенные ошибки.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Справка должна быть доступной в любой момент.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9F3611-3A64-AF44-B518-5B2C7CB56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933" y="0"/>
            <a:ext cx="2376573" cy="5143500"/>
          </a:xfrm>
          <a:prstGeom prst="rect">
            <a:avLst/>
          </a:prstGeom>
          <a:effectLst>
            <a:outerShdw blurRad="254000" dist="38100" sx="106000" sy="106000" algn="l" rotWithShape="0">
              <a:prstClr val="black">
                <a:alpha val="37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15EE14-75E2-6840-86BE-9D6B544BF7E6}"/>
              </a:ext>
            </a:extLst>
          </p:cNvPr>
          <p:cNvSpPr/>
          <p:nvPr/>
        </p:nvSpPr>
        <p:spPr>
          <a:xfrm>
            <a:off x="6778884" y="4479716"/>
            <a:ext cx="556181" cy="4776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035F516-77AF-D54C-9661-96F0AA0A89D0}"/>
              </a:ext>
            </a:extLst>
          </p:cNvPr>
          <p:cNvSpPr/>
          <p:nvPr/>
        </p:nvSpPr>
        <p:spPr>
          <a:xfrm>
            <a:off x="6763887" y="1651850"/>
            <a:ext cx="1310265" cy="4776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149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0"/>
          <p:cNvSpPr txBox="1">
            <a:spLocks noGrp="1"/>
          </p:cNvSpPr>
          <p:nvPr>
            <p:ph type="title"/>
          </p:nvPr>
        </p:nvSpPr>
        <p:spPr>
          <a:xfrm>
            <a:off x="284268" y="337775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Принципы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юзабилити</a:t>
            </a: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 Якоба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Нильсена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3" name="Google Shape;473;p40"/>
          <p:cNvSpPr txBox="1">
            <a:spLocks noGrp="1"/>
          </p:cNvSpPr>
          <p:nvPr>
            <p:ph type="body" idx="1"/>
          </p:nvPr>
        </p:nvSpPr>
        <p:spPr>
          <a:xfrm>
            <a:off x="98350" y="1254554"/>
            <a:ext cx="5658983" cy="17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Статус системы очевиден в любой момент. 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использует термины, понятия и метафоры, присутствующие в реальном мире, а не обусловленные компьютером и технологиями.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пользователь контролирует систему, а не наоборот.</a:t>
            </a:r>
            <a:endParaRPr lang="en" sz="105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система выглядит и функционирует единообразным и стандартным способом.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Предотвращение возможных ошибок пользователя.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сама показывает объекты и команды, у пользователя нет нужды их вспоминать.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Система имеет методы ускорения работы для опытных пользователей и не мешающие неопытным.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Интерфейс не содержит ненужной в данный момент информации.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помогает пользователям обнаруживать и устранять совершенные ошибки.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Справка должна быть доступной в любой момент.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F0902C-3A54-1A45-9913-39051BB5A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933" y="0"/>
            <a:ext cx="2376573" cy="5143500"/>
          </a:xfrm>
          <a:prstGeom prst="rect">
            <a:avLst/>
          </a:prstGeom>
          <a:effectLst>
            <a:outerShdw blurRad="254000" dist="38100" dir="2700000" sx="106000" sy="106000" algn="tl" rotWithShape="0">
              <a:prstClr val="black">
                <a:alpha val="39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F558132-22F3-8249-9D2C-6B3FF8EF0C35}"/>
              </a:ext>
            </a:extLst>
          </p:cNvPr>
          <p:cNvSpPr/>
          <p:nvPr/>
        </p:nvSpPr>
        <p:spPr>
          <a:xfrm>
            <a:off x="6645897" y="3997931"/>
            <a:ext cx="1659117" cy="56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5884D5-A20B-9E45-93BC-BB5B6EB77283}"/>
              </a:ext>
            </a:extLst>
          </p:cNvPr>
          <p:cNvSpPr txBox="1"/>
          <p:nvPr/>
        </p:nvSpPr>
        <p:spPr>
          <a:xfrm>
            <a:off x="6664750" y="4137465"/>
            <a:ext cx="123142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>
                <a:solidFill>
                  <a:schemeClr val="accent1"/>
                </a:solidFill>
              </a:rPr>
              <a:t>Двойной тап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905659-2C57-D143-8418-3A8DF2F7ED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43874" y="3972422"/>
            <a:ext cx="999857" cy="6665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1650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0"/>
          <p:cNvSpPr txBox="1">
            <a:spLocks noGrp="1"/>
          </p:cNvSpPr>
          <p:nvPr>
            <p:ph type="title"/>
          </p:nvPr>
        </p:nvSpPr>
        <p:spPr>
          <a:xfrm>
            <a:off x="284268" y="337775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Принципы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юзабилити</a:t>
            </a: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 Якоба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Нильсена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3" name="Google Shape;473;p40"/>
          <p:cNvSpPr txBox="1">
            <a:spLocks noGrp="1"/>
          </p:cNvSpPr>
          <p:nvPr>
            <p:ph type="body" idx="1"/>
          </p:nvPr>
        </p:nvSpPr>
        <p:spPr>
          <a:xfrm>
            <a:off x="98350" y="1254554"/>
            <a:ext cx="5658983" cy="17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Статус системы очевиден в любой момент. 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использует термины, понятия и метафоры, присутствующие в реальном мире, а не обусловленные компьютером и технологиями.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пользователь контролирует систему, а не наоборот.</a:t>
            </a:r>
            <a:endParaRPr lang="en" sz="105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система выглядит и функционирует единообразным и стандартным способом.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Предотвращение возможных ошибок пользователя.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сама показывает объекты и команды, у пользователя нет нужды их вспоминать.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имеет методы ускорения работы для опытных пользователей и не мешающие неопытным.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Интерфейс не содержит ненужной в данный момент информации.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помогает пользователям обнаруживать и устранять совершенные ошибки.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Справка должна быть доступной в любой момент.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9BE15D-FDF2-D441-A606-12B8B4118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933" y="0"/>
            <a:ext cx="2376573" cy="5143500"/>
          </a:xfrm>
          <a:prstGeom prst="rect">
            <a:avLst/>
          </a:prstGeom>
          <a:effectLst>
            <a:outerShdw blurRad="254000" dist="38100" dir="2700000" sx="106000" sy="106000" algn="tl" rotWithShape="0">
              <a:prstClr val="black">
                <a:alpha val="39000"/>
              </a:prst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CA6E2B0-25C3-504C-89AA-EE1BB7A0F94D}"/>
              </a:ext>
            </a:extLst>
          </p:cNvPr>
          <p:cNvSpPr/>
          <p:nvPr/>
        </p:nvSpPr>
        <p:spPr>
          <a:xfrm>
            <a:off x="7222632" y="260514"/>
            <a:ext cx="1422155" cy="4606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3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AC39B2E-03E4-CE47-B602-B59588E08860}"/>
              </a:ext>
            </a:extLst>
          </p:cNvPr>
          <p:cNvGrpSpPr/>
          <p:nvPr/>
        </p:nvGrpSpPr>
        <p:grpSpPr>
          <a:xfrm>
            <a:off x="6239933" y="0"/>
            <a:ext cx="2376573" cy="5143500"/>
            <a:chOff x="4572000" y="0"/>
            <a:chExt cx="2376573" cy="51435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600299C-85AD-D344-BB94-7861C210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0"/>
              <a:ext cx="2376573" cy="5143500"/>
            </a:xfrm>
            <a:prstGeom prst="rect">
              <a:avLst/>
            </a:prstGeom>
            <a:noFill/>
            <a:effectLst>
              <a:outerShdw blurRad="177800" dist="38100" sx="102000" sy="102000" algn="l" rotWithShape="0">
                <a:prstClr val="black">
                  <a:alpha val="37000"/>
                </a:prstClr>
              </a:outerShdw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9F6E0B2-E6D6-AC4D-8A06-5F875320D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5" t="16976" b="14629"/>
            <a:stretch/>
          </p:blipFill>
          <p:spPr>
            <a:xfrm>
              <a:off x="4572000" y="1176866"/>
              <a:ext cx="2376573" cy="354753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F95E988-74D2-7E43-A907-80A365451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945" t="84784" r="40362" b="11471"/>
            <a:stretch/>
          </p:blipFill>
          <p:spPr>
            <a:xfrm>
              <a:off x="5450352" y="3932766"/>
              <a:ext cx="539306" cy="192650"/>
            </a:xfrm>
            <a:prstGeom prst="rect">
              <a:avLst/>
            </a:prstGeom>
            <a:noFill/>
            <a:effectLst/>
          </p:spPr>
        </p:pic>
      </p:grpSp>
      <p:sp>
        <p:nvSpPr>
          <p:cNvPr id="471" name="Google Shape;471;p40"/>
          <p:cNvSpPr txBox="1">
            <a:spLocks noGrp="1"/>
          </p:cNvSpPr>
          <p:nvPr>
            <p:ph type="title"/>
          </p:nvPr>
        </p:nvSpPr>
        <p:spPr>
          <a:xfrm>
            <a:off x="284268" y="337775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Принципы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юзабилити</a:t>
            </a: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 Якоба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Нильсена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3" name="Google Shape;473;p40"/>
          <p:cNvSpPr txBox="1">
            <a:spLocks noGrp="1"/>
          </p:cNvSpPr>
          <p:nvPr>
            <p:ph type="body" idx="1"/>
          </p:nvPr>
        </p:nvSpPr>
        <p:spPr>
          <a:xfrm>
            <a:off x="98350" y="1254554"/>
            <a:ext cx="5658983" cy="17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Статус системы очевиден в любой момент. 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использует термины, понятия и метафоры, присутствующие в реальном мире, а не обусловленные компьютером и технологиями.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пользователь контролирует систему, а не наоборот.</a:t>
            </a:r>
            <a:endParaRPr lang="en" sz="105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система выглядит и функционирует единообразным и стандартным способом.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Предотвращение возможных ошибок пользователя.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сама показывает объекты и команды, у пользователя нет нужды их вспоминать.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имеет методы ускорения работы для опытных пользователей и не мешающие неопытным.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Интерфейс не содержит ненужной в данный момент информации.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Система помогает пользователям обнаруживать и устранять совершенные ошибки.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Справка должна быть доступной в любой момент.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4D3555-73FB-9B4D-B228-EB62431D5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932" y="0"/>
            <a:ext cx="2376573" cy="5143500"/>
          </a:xfrm>
          <a:prstGeom prst="rect">
            <a:avLst/>
          </a:prstGeom>
          <a:ln>
            <a:noFill/>
          </a:ln>
          <a:effectLst>
            <a:outerShdw blurRad="241300" dist="38100" dir="2700000" sx="106000" sy="106000" algn="tl" rotWithShape="0">
              <a:prstClr val="black">
                <a:alpha val="33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68423DE-AB73-684A-9FA1-42F5AC0A7D0C}"/>
              </a:ext>
            </a:extLst>
          </p:cNvPr>
          <p:cNvSpPr/>
          <p:nvPr/>
        </p:nvSpPr>
        <p:spPr>
          <a:xfrm>
            <a:off x="6150886" y="595166"/>
            <a:ext cx="2554664" cy="7161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088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0"/>
          <p:cNvSpPr txBox="1">
            <a:spLocks noGrp="1"/>
          </p:cNvSpPr>
          <p:nvPr>
            <p:ph type="title"/>
          </p:nvPr>
        </p:nvSpPr>
        <p:spPr>
          <a:xfrm>
            <a:off x="284268" y="337775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Принципы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юзабилити</a:t>
            </a: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 Якоба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Нильсена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3" name="Google Shape;473;p40"/>
          <p:cNvSpPr txBox="1">
            <a:spLocks noGrp="1"/>
          </p:cNvSpPr>
          <p:nvPr>
            <p:ph type="body" idx="1"/>
          </p:nvPr>
        </p:nvSpPr>
        <p:spPr>
          <a:xfrm>
            <a:off x="98350" y="1254554"/>
            <a:ext cx="5658983" cy="17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Статус системы очевиден в любой момент. 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использует термины, понятия и метафоры, присутствующие в реальном мире, а не обусловленные компьютером и технологиями.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пользователь контролирует систему, а не наоборот.</a:t>
            </a:r>
            <a:endParaRPr lang="en" sz="105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система выглядит и функционирует единообразным и стандартным способом.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Предотвращение возможных ошибок пользователя.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сама показывает объекты и команды, у пользователя нет нужды их вспоминать.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имеет методы ускорения работы для опытных пользователей и не мешающие неопытным.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Интерфейс не содержит ненужной в данный момент информации.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помогает пользователям обнаруживать и устранять совершенные ошибки.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Справка должна быть доступной в любой момент.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29569C-1900-7A4A-81CA-227FF57AB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932" y="0"/>
            <a:ext cx="2376573" cy="5143500"/>
          </a:xfrm>
          <a:prstGeom prst="rect">
            <a:avLst/>
          </a:prstGeom>
          <a:ln>
            <a:noFill/>
          </a:ln>
          <a:effectLst>
            <a:outerShdw blurRad="241300" dist="38100" dir="2700000" sx="106000" sy="106000" algn="tl" rotWithShape="0">
              <a:prstClr val="black">
                <a:alpha val="33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CF6161F-7749-0F4C-B2E8-96BB345B080C}"/>
              </a:ext>
            </a:extLst>
          </p:cNvPr>
          <p:cNvSpPr/>
          <p:nvPr/>
        </p:nvSpPr>
        <p:spPr>
          <a:xfrm>
            <a:off x="8239027" y="218093"/>
            <a:ext cx="457096" cy="4512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174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465"/>
                    </a14:imgEffect>
                    <a14:imgEffect>
                      <a14:saturation sat="12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ctrTitle"/>
          </p:nvPr>
        </p:nvSpPr>
        <p:spPr>
          <a:xfrm>
            <a:off x="277099" y="284200"/>
            <a:ext cx="2301509" cy="367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" sz="480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sz="48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latin typeface="Roboto" panose="02000000000000000000" pitchFamily="2" charset="0"/>
                <a:ea typeface="Roboto" panose="02000000000000000000" pitchFamily="2" charset="0"/>
              </a:rPr>
              <a:t>КОРИДОРНОЕ ТЕСТИРОВАНИЕ</a:t>
            </a:r>
            <a:br>
              <a:rPr lang="en-US" sz="210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2100">
                <a:latin typeface="Roboto" panose="02000000000000000000" pitchFamily="2" charset="0"/>
                <a:ea typeface="Roboto" panose="02000000000000000000" pitchFamily="2" charset="0"/>
              </a:rPr>
              <a:t>И НАБЛЮДЕНИЕ</a:t>
            </a:r>
            <a:endParaRPr sz="21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Добавить метрик к своим аргументам.</a:t>
            </a:r>
            <a:endParaRPr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7A96FE-C3F9-924C-8A68-78EC8A4A4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383" y="4245943"/>
            <a:ext cx="1014820" cy="112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63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358775" y="1270260"/>
            <a:ext cx="8424037" cy="3677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i="0" dirty="0">
                <a:solidFill>
                  <a:srgbClr val="F6703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КОРИДОРНОЕ ТЕСТИРОВАНИЕ</a:t>
            </a:r>
            <a:endParaRPr lang="en" i="0" dirty="0">
              <a:solidFill>
                <a:srgbClr val="F6703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4763" lvl="0" indent="0" algn="l">
              <a:lnSpc>
                <a:spcPct val="150000"/>
              </a:lnSpc>
              <a:buSzPts val="1400"/>
              <a:buNone/>
            </a:pPr>
            <a:r>
              <a:rPr lang="ru-RU" sz="1400" i="0" dirty="0">
                <a:latin typeface="Roboto Light" panose="02000000000000000000" pitchFamily="2" charset="0"/>
                <a:ea typeface="Roboto Light" panose="02000000000000000000" pitchFamily="2" charset="0"/>
              </a:rPr>
              <a:t>Упрощенное тестирование на пользователях.</a:t>
            </a:r>
          </a:p>
          <a:p>
            <a:pPr marL="4763" indent="0">
              <a:lnSpc>
                <a:spcPct val="150000"/>
              </a:lnSpc>
              <a:buSzPts val="1400"/>
              <a:buNone/>
            </a:pPr>
            <a:r>
              <a:rPr lang="ru-RU" i="0" dirty="0">
                <a:solidFill>
                  <a:srgbClr val="F6703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НАБЛЮДЕНИЕ</a:t>
            </a:r>
          </a:p>
          <a:p>
            <a:pPr marL="4763" indent="0" algn="l">
              <a:lnSpc>
                <a:spcPct val="150000"/>
              </a:lnSpc>
              <a:buSzPts val="1400"/>
              <a:buNone/>
            </a:pPr>
            <a:r>
              <a:rPr lang="ru-RU" sz="1400" i="0" dirty="0">
                <a:latin typeface="Roboto Light" panose="02000000000000000000" pitchFamily="2" charset="0"/>
                <a:ea typeface="Roboto Light" panose="02000000000000000000" pitchFamily="2" charset="0"/>
              </a:rPr>
              <a:t>Наблюдение модератором за респондентом выполняющим задачу.*</a:t>
            </a:r>
            <a:br>
              <a:rPr lang="ru-RU" sz="1400" i="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endParaRPr lang="ru-RU" sz="1400" i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4763" indent="0" algn="l">
              <a:lnSpc>
                <a:spcPct val="150000"/>
              </a:lnSpc>
              <a:buSzPts val="1400"/>
              <a:buNone/>
            </a:pPr>
            <a:endParaRPr lang="ru-RU" sz="1400" i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4763" indent="0" algn="l">
              <a:lnSpc>
                <a:spcPct val="150000"/>
              </a:lnSpc>
              <a:buSzPts val="1400"/>
              <a:buNone/>
            </a:pPr>
            <a:r>
              <a:rPr lang="ru-RU" sz="1400" i="0" dirty="0">
                <a:latin typeface="Roboto Light" panose="02000000000000000000" pitchFamily="2" charset="0"/>
                <a:ea typeface="Roboto Light" panose="02000000000000000000" pitchFamily="2" charset="0"/>
              </a:rPr>
              <a:t>*Простое – без плана, короткие вопросы. </a:t>
            </a:r>
          </a:p>
          <a:p>
            <a:pPr marL="4763" indent="0" algn="l">
              <a:lnSpc>
                <a:spcPct val="150000"/>
              </a:lnSpc>
              <a:buSzPts val="1400"/>
              <a:buNone/>
            </a:pPr>
            <a:r>
              <a:rPr lang="ru-RU" sz="1400" i="0" dirty="0">
                <a:latin typeface="Roboto Light" panose="02000000000000000000" pitchFamily="2" charset="0"/>
                <a:ea typeface="Roboto Light" panose="02000000000000000000" pitchFamily="2" charset="0"/>
              </a:rPr>
              <a:t>*Лабораторное – формализованное, по заданию, с соблюдением процессов. </a:t>
            </a:r>
          </a:p>
          <a:p>
            <a:pPr marL="4763" lvl="0" indent="0" algn="l">
              <a:lnSpc>
                <a:spcPct val="150000"/>
              </a:lnSpc>
              <a:buSzPts val="1400"/>
              <a:buNone/>
            </a:pPr>
            <a:endParaRPr lang="ru-RU" sz="1400" i="0" dirty="0">
              <a:latin typeface="Roboto Light" panose="02000000000000000000" pitchFamily="2" charset="0"/>
              <a:ea typeface="Roboto Light" panose="02000000000000000000" pitchFamily="2" charset="0"/>
              <a:sym typeface="Nunito San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6CDF0E-AB17-7D49-9F22-2AD461142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382" y="4245944"/>
            <a:ext cx="1014819" cy="11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15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F738EC-5823-2D49-AC51-5E24B9D92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6365" r="-5164" b="9154"/>
          <a:stretch/>
        </p:blipFill>
        <p:spPr>
          <a:xfrm>
            <a:off x="4540050" y="0"/>
            <a:ext cx="4841694" cy="5143500"/>
          </a:xfrm>
          <a:prstGeom prst="rect">
            <a:avLst/>
          </a:prstGeom>
          <a:effectLst/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67014F2-B5F9-F046-9528-CE6C452D9E8F}"/>
              </a:ext>
            </a:extLst>
          </p:cNvPr>
          <p:cNvSpPr/>
          <p:nvPr/>
        </p:nvSpPr>
        <p:spPr>
          <a:xfrm>
            <a:off x="0" y="-2562"/>
            <a:ext cx="4572000" cy="51460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sx="102000" sy="102000" algn="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511425" y="575500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ДАВА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ЙТЕ ЗНАКОМИТЬСЯ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511424" y="1598600"/>
            <a:ext cx="4060575" cy="29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QA Manager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в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В тестировании с 2014 года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Член программного комитета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SQA Days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Тренер курсов по тестированию ПО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Мать трех </a:t>
            </a:r>
            <a:r>
              <a:rPr lang="ru-RU" sz="1400" strike="sngStrike" dirty="0">
                <a:latin typeface="Roboto" panose="02000000000000000000" pitchFamily="2" charset="0"/>
                <a:ea typeface="Roboto" panose="02000000000000000000" pitchFamily="2" charset="0"/>
              </a:rPr>
              <a:t>драконов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 котов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>
                <a:latin typeface="Roboto" panose="02000000000000000000" pitchFamily="2" charset="0"/>
                <a:ea typeface="Roboto" panose="02000000000000000000" pitchFamily="2" charset="0"/>
              </a:rPr>
              <a:t>      </a:t>
            </a:r>
            <a:r>
              <a:rPr lang="en" sz="1400" dirty="0" err="1">
                <a:latin typeface="Roboto" panose="02000000000000000000" pitchFamily="2" charset="0"/>
                <a:ea typeface="Roboto" panose="02000000000000000000" pitchFamily="2" charset="0"/>
              </a:rPr>
              <a:t>ya.korsunskaya@gmail.com</a:t>
            </a:r>
            <a:endParaRPr lang="en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91CEB6-D69B-D848-84CB-3FB292BB57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094" b="38281"/>
          <a:stretch/>
        </p:blipFill>
        <p:spPr>
          <a:xfrm>
            <a:off x="1761998" y="1769710"/>
            <a:ext cx="1120971" cy="2648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63C561-13F9-9C46-BD95-953BA4279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382" y="4245944"/>
            <a:ext cx="1014819" cy="1120876"/>
          </a:xfrm>
          <a:prstGeom prst="rect">
            <a:avLst/>
          </a:prstGeom>
        </p:spPr>
      </p:pic>
      <p:grpSp>
        <p:nvGrpSpPr>
          <p:cNvPr id="14" name="Google Shape;555;p43">
            <a:extLst>
              <a:ext uri="{FF2B5EF4-FFF2-40B4-BE49-F238E27FC236}">
                <a16:creationId xmlns:a16="http://schemas.microsoft.com/office/drawing/2014/main" id="{01A4C37A-FE97-9547-A68B-3443DE811300}"/>
              </a:ext>
            </a:extLst>
          </p:cNvPr>
          <p:cNvGrpSpPr/>
          <p:nvPr/>
        </p:nvGrpSpPr>
        <p:grpSpPr>
          <a:xfrm>
            <a:off x="619525" y="3760336"/>
            <a:ext cx="184173" cy="128967"/>
            <a:chOff x="564675" y="1689071"/>
            <a:chExt cx="465200" cy="325754"/>
          </a:xfrm>
        </p:grpSpPr>
        <p:sp>
          <p:nvSpPr>
            <p:cNvPr id="15" name="Google Shape;556;p43">
              <a:extLst>
                <a:ext uri="{FF2B5EF4-FFF2-40B4-BE49-F238E27FC236}">
                  <a16:creationId xmlns:a16="http://schemas.microsoft.com/office/drawing/2014/main" id="{0BB5A44F-640F-3D41-843B-6A69F5D920C1}"/>
                </a:ext>
              </a:extLst>
            </p:cNvPr>
            <p:cNvSpPr/>
            <p:nvPr/>
          </p:nvSpPr>
          <p:spPr>
            <a:xfrm>
              <a:off x="564675" y="1689071"/>
              <a:ext cx="465200" cy="29250"/>
            </a:xfrm>
            <a:custGeom>
              <a:avLst/>
              <a:gdLst/>
              <a:ahLst/>
              <a:cxnLst/>
              <a:rect l="l" t="t" r="r" b="b"/>
              <a:pathLst>
                <a:path w="18608" h="1170" fill="none" extrusionOk="0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w="12175" cap="rnd" cmpd="sng">
              <a:solidFill>
                <a:srgbClr val="2143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57;p43">
              <a:extLst>
                <a:ext uri="{FF2B5EF4-FFF2-40B4-BE49-F238E27FC236}">
                  <a16:creationId xmlns:a16="http://schemas.microsoft.com/office/drawing/2014/main" id="{7D2EACD0-01DF-E043-977F-D2CEF1C2689C}"/>
                </a:ext>
              </a:extLst>
            </p:cNvPr>
            <p:cNvSpPr/>
            <p:nvPr/>
          </p:nvSpPr>
          <p:spPr>
            <a:xfrm>
              <a:off x="564675" y="1732300"/>
              <a:ext cx="465200" cy="272175"/>
            </a:xfrm>
            <a:custGeom>
              <a:avLst/>
              <a:gdLst/>
              <a:ahLst/>
              <a:cxnLst/>
              <a:rect l="l" t="t" r="r" b="b"/>
              <a:pathLst>
                <a:path w="18608" h="10887" fill="none" extrusionOk="0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w="12175" cap="rnd" cmpd="sng">
              <a:solidFill>
                <a:srgbClr val="2143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58;p43">
              <a:extLst>
                <a:ext uri="{FF2B5EF4-FFF2-40B4-BE49-F238E27FC236}">
                  <a16:creationId xmlns:a16="http://schemas.microsoft.com/office/drawing/2014/main" id="{C03D1D81-25A6-F54E-A356-49F8969F51FE}"/>
                </a:ext>
              </a:extLst>
            </p:cNvPr>
            <p:cNvSpPr/>
            <p:nvPr/>
          </p:nvSpPr>
          <p:spPr>
            <a:xfrm>
              <a:off x="572600" y="201420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2143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11" name="Google Shape;364;p33">
            <a:extLst>
              <a:ext uri="{FF2B5EF4-FFF2-40B4-BE49-F238E27FC236}">
                <a16:creationId xmlns:a16="http://schemas.microsoft.com/office/drawing/2014/main" id="{F76FB2B2-194A-AA4C-BBCC-008A51FA3C28}"/>
              </a:ext>
            </a:extLst>
          </p:cNvPr>
          <p:cNvSpPr/>
          <p:nvPr/>
        </p:nvSpPr>
        <p:spPr>
          <a:xfrm>
            <a:off x="194764" y="339119"/>
            <a:ext cx="1870503" cy="945614"/>
          </a:xfrm>
          <a:prstGeom prst="chevron">
            <a:avLst>
              <a:gd name="adj" fmla="val 29853"/>
            </a:avLst>
          </a:prstGeom>
          <a:solidFill>
            <a:srgbClr val="FFA400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Выдвинуть гипотезу</a:t>
            </a:r>
          </a:p>
        </p:txBody>
      </p:sp>
      <p:sp>
        <p:nvSpPr>
          <p:cNvPr id="12" name="Google Shape;364;p33">
            <a:extLst>
              <a:ext uri="{FF2B5EF4-FFF2-40B4-BE49-F238E27FC236}">
                <a16:creationId xmlns:a16="http://schemas.microsoft.com/office/drawing/2014/main" id="{823CC55D-E648-4E47-8026-617D2C1D14DE}"/>
              </a:ext>
            </a:extLst>
          </p:cNvPr>
          <p:cNvSpPr/>
          <p:nvPr/>
        </p:nvSpPr>
        <p:spPr>
          <a:xfrm>
            <a:off x="1813670" y="339117"/>
            <a:ext cx="1981782" cy="945614"/>
          </a:xfrm>
          <a:prstGeom prst="chevron">
            <a:avLst>
              <a:gd name="adj" fmla="val 29853"/>
            </a:avLst>
          </a:prstGeom>
          <a:solidFill>
            <a:schemeClr val="accent1"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Выбрать критерии  и метрики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3" name="Google Shape;364;p33">
            <a:extLst>
              <a:ext uri="{FF2B5EF4-FFF2-40B4-BE49-F238E27FC236}">
                <a16:creationId xmlns:a16="http://schemas.microsoft.com/office/drawing/2014/main" id="{27D36F1E-E96C-D54E-9C74-47B9925CE6B9}"/>
              </a:ext>
            </a:extLst>
          </p:cNvPr>
          <p:cNvSpPr/>
          <p:nvPr/>
        </p:nvSpPr>
        <p:spPr>
          <a:xfrm>
            <a:off x="3541452" y="339117"/>
            <a:ext cx="1981782" cy="945614"/>
          </a:xfrm>
          <a:prstGeom prst="chevron">
            <a:avLst>
              <a:gd name="adj" fmla="val 29853"/>
            </a:avLst>
          </a:prstGeom>
          <a:solidFill>
            <a:schemeClr val="accent5">
              <a:lumMod val="75000"/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Создать задание и список вопросов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4" name="Google Shape;364;p33">
            <a:extLst>
              <a:ext uri="{FF2B5EF4-FFF2-40B4-BE49-F238E27FC236}">
                <a16:creationId xmlns:a16="http://schemas.microsoft.com/office/drawing/2014/main" id="{0DA2D901-9636-1C40-86D1-FADB00B16181}"/>
              </a:ext>
            </a:extLst>
          </p:cNvPr>
          <p:cNvSpPr/>
          <p:nvPr/>
        </p:nvSpPr>
        <p:spPr>
          <a:xfrm>
            <a:off x="5266470" y="339117"/>
            <a:ext cx="1981782" cy="945614"/>
          </a:xfrm>
          <a:prstGeom prst="chevron">
            <a:avLst>
              <a:gd name="adj" fmla="val 29853"/>
            </a:avLst>
          </a:prstGeom>
          <a:solidFill>
            <a:srgbClr val="C00000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Провести опрос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5" name="Google Shape;364;p33">
            <a:extLst>
              <a:ext uri="{FF2B5EF4-FFF2-40B4-BE49-F238E27FC236}">
                <a16:creationId xmlns:a16="http://schemas.microsoft.com/office/drawing/2014/main" id="{2C42E938-56EB-3D43-B06F-DCA62F9FCDB6}"/>
              </a:ext>
            </a:extLst>
          </p:cNvPr>
          <p:cNvSpPr/>
          <p:nvPr/>
        </p:nvSpPr>
        <p:spPr>
          <a:xfrm>
            <a:off x="6994252" y="339117"/>
            <a:ext cx="1981782" cy="945614"/>
          </a:xfrm>
          <a:prstGeom prst="chevron">
            <a:avLst>
              <a:gd name="adj" fmla="val 29853"/>
            </a:avLst>
          </a:prstGeom>
          <a:solidFill>
            <a:schemeClr val="accent5">
              <a:lumMod val="50000"/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Анализировать результаты</a:t>
            </a:r>
          </a:p>
        </p:txBody>
      </p:sp>
      <p:sp>
        <p:nvSpPr>
          <p:cNvPr id="18" name="Google Shape;105;p16">
            <a:extLst>
              <a:ext uri="{FF2B5EF4-FFF2-40B4-BE49-F238E27FC236}">
                <a16:creationId xmlns:a16="http://schemas.microsoft.com/office/drawing/2014/main" id="{9FD5AEF8-A922-F945-A08B-F047D8218B8F}"/>
              </a:ext>
            </a:extLst>
          </p:cNvPr>
          <p:cNvSpPr txBox="1">
            <a:spLocks/>
          </p:cNvSpPr>
          <p:nvPr/>
        </p:nvSpPr>
        <p:spPr>
          <a:xfrm>
            <a:off x="3570752" y="1374674"/>
            <a:ext cx="1858844" cy="119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У задания есть конечная цель, опрашиваемый понимает, что должен сделать.</a:t>
            </a:r>
            <a:endParaRPr lang="en-US" sz="9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Формулировка задания не намекает ни на цель исследования ни на важные для нас метрики.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Дополнительные вопросы лучше открытые.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Дополнительные вопросы лучше начинать задавать с позитивного.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Тоном голоса не передавать ваше отношение к вопросу.</a:t>
            </a:r>
          </a:p>
          <a:p>
            <a:pPr marL="0" indent="0">
              <a:buNone/>
            </a:pPr>
            <a:endParaRPr lang="ru-RU" sz="10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9" name="Google Shape;105;p16">
            <a:extLst>
              <a:ext uri="{FF2B5EF4-FFF2-40B4-BE49-F238E27FC236}">
                <a16:creationId xmlns:a16="http://schemas.microsoft.com/office/drawing/2014/main" id="{DAA0CB39-EA5E-AF49-B64C-D2AC049FBE05}"/>
              </a:ext>
            </a:extLst>
          </p:cNvPr>
          <p:cNvSpPr txBox="1">
            <a:spLocks/>
          </p:cNvSpPr>
          <p:nvPr/>
        </p:nvSpPr>
        <p:spPr>
          <a:xfrm>
            <a:off x="138198" y="1374674"/>
            <a:ext cx="1858844" cy="119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Определить область проблемы.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Взглянуть критически является ли это проблемой, а не субъективным мнением.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Сформулировать гипотезу которую нужно будет подтвердить или опровергнуть.</a:t>
            </a:r>
          </a:p>
        </p:txBody>
      </p:sp>
      <p:sp>
        <p:nvSpPr>
          <p:cNvPr id="20" name="Google Shape;105;p16">
            <a:extLst>
              <a:ext uri="{FF2B5EF4-FFF2-40B4-BE49-F238E27FC236}">
                <a16:creationId xmlns:a16="http://schemas.microsoft.com/office/drawing/2014/main" id="{F6209CDF-FFC5-354E-87D2-DB0E8895EC7B}"/>
              </a:ext>
            </a:extLst>
          </p:cNvPr>
          <p:cNvSpPr txBox="1">
            <a:spLocks/>
          </p:cNvSpPr>
          <p:nvPr/>
        </p:nvSpPr>
        <p:spPr>
          <a:xfrm>
            <a:off x="1840932" y="1374674"/>
            <a:ext cx="1858844" cy="2611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Какие критерии и метрики будут ключевыми при подтверждении или опровержении проблемы?  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Какие значения этих метрик и критериев будут говорить о наличии проблемы? 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Будут использоваться в качестве аргумента для подтверждения вашей точки зрения. </a:t>
            </a:r>
          </a:p>
        </p:txBody>
      </p:sp>
      <p:sp>
        <p:nvSpPr>
          <p:cNvPr id="21" name="Google Shape;105;p16">
            <a:extLst>
              <a:ext uri="{FF2B5EF4-FFF2-40B4-BE49-F238E27FC236}">
                <a16:creationId xmlns:a16="http://schemas.microsoft.com/office/drawing/2014/main" id="{AA59DF1E-DA97-0748-A3C9-611D7875514E}"/>
              </a:ext>
            </a:extLst>
          </p:cNvPr>
          <p:cNvSpPr txBox="1">
            <a:spLocks/>
          </p:cNvSpPr>
          <p:nvPr/>
        </p:nvSpPr>
        <p:spPr>
          <a:xfrm>
            <a:off x="5318780" y="1374673"/>
            <a:ext cx="1858844" cy="181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Записывать все как есть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Не додумывать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Наблюдать за настроением и невербальными знаками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Не мешать, не подсказывать, не склонять к своему мнению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Вас не должны слышать другие потенциальные респонденты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Дополнительные вопросы задаем с позитивного </a:t>
            </a:r>
          </a:p>
        </p:txBody>
      </p:sp>
      <p:sp>
        <p:nvSpPr>
          <p:cNvPr id="22" name="Google Shape;105;p16">
            <a:extLst>
              <a:ext uri="{FF2B5EF4-FFF2-40B4-BE49-F238E27FC236}">
                <a16:creationId xmlns:a16="http://schemas.microsoft.com/office/drawing/2014/main" id="{E5EB83E4-48E7-2246-A4A5-756C4213B557}"/>
              </a:ext>
            </a:extLst>
          </p:cNvPr>
          <p:cNvSpPr txBox="1">
            <a:spLocks/>
          </p:cNvSpPr>
          <p:nvPr/>
        </p:nvSpPr>
        <p:spPr>
          <a:xfrm>
            <a:off x="7117190" y="1374672"/>
            <a:ext cx="1858844" cy="181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8113" indent="-138113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Ориентироваться на собранные метрики и наблюдения, а не только на слова.</a:t>
            </a:r>
          </a:p>
          <a:p>
            <a:pPr marL="138113" indent="-138113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Не подгонять результаты под свое мнение.</a:t>
            </a:r>
          </a:p>
          <a:p>
            <a:pPr marL="138113" indent="-138113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Аргументировать почему важно это исправить.</a:t>
            </a:r>
          </a:p>
          <a:p>
            <a:pPr marL="138113" indent="-138113">
              <a:buFont typeface="Arial" panose="020B0604020202020204" pitchFamily="34" charset="0"/>
              <a:buChar char="•"/>
            </a:pPr>
            <a:r>
              <a:rPr lang="ru-RU" sz="900">
                <a:latin typeface="Roboto Light" panose="02000000000000000000" pitchFamily="2" charset="0"/>
                <a:ea typeface="Roboto Light" panose="02000000000000000000" pitchFamily="2" charset="0"/>
              </a:rPr>
              <a:t>Не прислушиваться к советам, анализировать факты. 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endParaRPr lang="ru-RU" sz="10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D30093-1E2D-D148-B433-1EF197C1A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382" y="4245944"/>
            <a:ext cx="1014819" cy="11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07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5;p16">
            <a:extLst>
              <a:ext uri="{FF2B5EF4-FFF2-40B4-BE49-F238E27FC236}">
                <a16:creationId xmlns:a16="http://schemas.microsoft.com/office/drawing/2014/main" id="{CC89D4C2-1F34-4940-85E9-974B76D0EDFD}"/>
              </a:ext>
            </a:extLst>
          </p:cNvPr>
          <p:cNvSpPr txBox="1">
            <a:spLocks/>
          </p:cNvSpPr>
          <p:nvPr/>
        </p:nvSpPr>
        <p:spPr>
          <a:xfrm>
            <a:off x="277586" y="1462177"/>
            <a:ext cx="6077494" cy="368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Определить область проблемы.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Взглянуть критически является ли это проблемой, а не субъективным мнением.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Сформулировать гипотезу которую нужно будет подтвердить или опровергнуть.</a:t>
            </a:r>
          </a:p>
          <a:p>
            <a:pPr marL="0" indent="0">
              <a:buNone/>
            </a:pPr>
            <a:endParaRPr lang="ru-RU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Гипотеза:</a:t>
            </a:r>
          </a:p>
          <a:p>
            <a:pPr marL="0" indent="0">
              <a:buNone/>
            </a:pPr>
            <a:r>
              <a:rPr lang="ru-RU" sz="1200" b="1" i="1" dirty="0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Пользователи вынуждены </a:t>
            </a:r>
            <a:r>
              <a:rPr lang="ru-RU" sz="1200" b="1" i="1" dirty="0" err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тапать</a:t>
            </a:r>
            <a:r>
              <a:rPr lang="ru-RU" sz="1200" b="1" i="1" dirty="0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 несколько раз </a:t>
            </a:r>
            <a:endParaRPr lang="en-US" sz="1200" b="1" i="1" dirty="0">
              <a:solidFill>
                <a:schemeClr val="accent1"/>
              </a:solidFill>
              <a:latin typeface="Georgia" panose="02040502050405020303" pitchFamily="18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ru-RU" sz="1200" b="1" i="1" dirty="0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в одно место</a:t>
            </a:r>
          </a:p>
          <a:p>
            <a:pPr marL="0" indent="0">
              <a:buNone/>
            </a:pPr>
            <a:endParaRPr lang="ru-RU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11" name="Google Shape;364;p33">
            <a:extLst>
              <a:ext uri="{FF2B5EF4-FFF2-40B4-BE49-F238E27FC236}">
                <a16:creationId xmlns:a16="http://schemas.microsoft.com/office/drawing/2014/main" id="{F76FB2B2-194A-AA4C-BBCC-008A51FA3C28}"/>
              </a:ext>
            </a:extLst>
          </p:cNvPr>
          <p:cNvSpPr/>
          <p:nvPr/>
        </p:nvSpPr>
        <p:spPr>
          <a:xfrm>
            <a:off x="194764" y="155448"/>
            <a:ext cx="1870503" cy="1306729"/>
          </a:xfrm>
          <a:prstGeom prst="chevron">
            <a:avLst>
              <a:gd name="adj" fmla="val 29853"/>
            </a:avLst>
          </a:prstGeom>
          <a:solidFill>
            <a:srgbClr val="FFA400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Выдвинуть гипотезу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3" name="Google Shape;364;p33">
            <a:extLst>
              <a:ext uri="{FF2B5EF4-FFF2-40B4-BE49-F238E27FC236}">
                <a16:creationId xmlns:a16="http://schemas.microsoft.com/office/drawing/2014/main" id="{27D36F1E-E96C-D54E-9C74-47B9925CE6B9}"/>
              </a:ext>
            </a:extLst>
          </p:cNvPr>
          <p:cNvSpPr/>
          <p:nvPr/>
        </p:nvSpPr>
        <p:spPr>
          <a:xfrm>
            <a:off x="3541452" y="339117"/>
            <a:ext cx="1981782" cy="945614"/>
          </a:xfrm>
          <a:prstGeom prst="chevron">
            <a:avLst>
              <a:gd name="adj" fmla="val 29853"/>
            </a:avLst>
          </a:prstGeom>
          <a:solidFill>
            <a:schemeClr val="accent5">
              <a:lumMod val="75000"/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Создать задание и список вопросов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4" name="Google Shape;364;p33">
            <a:extLst>
              <a:ext uri="{FF2B5EF4-FFF2-40B4-BE49-F238E27FC236}">
                <a16:creationId xmlns:a16="http://schemas.microsoft.com/office/drawing/2014/main" id="{0DA2D901-9636-1C40-86D1-FADB00B16181}"/>
              </a:ext>
            </a:extLst>
          </p:cNvPr>
          <p:cNvSpPr/>
          <p:nvPr/>
        </p:nvSpPr>
        <p:spPr>
          <a:xfrm>
            <a:off x="5266470" y="339117"/>
            <a:ext cx="1981782" cy="945614"/>
          </a:xfrm>
          <a:prstGeom prst="chevron">
            <a:avLst>
              <a:gd name="adj" fmla="val 29853"/>
            </a:avLst>
          </a:prstGeom>
          <a:solidFill>
            <a:srgbClr val="C00000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Провести опрос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5" name="Google Shape;364;p33">
            <a:extLst>
              <a:ext uri="{FF2B5EF4-FFF2-40B4-BE49-F238E27FC236}">
                <a16:creationId xmlns:a16="http://schemas.microsoft.com/office/drawing/2014/main" id="{2C42E938-56EB-3D43-B06F-DCA62F9FCDB6}"/>
              </a:ext>
            </a:extLst>
          </p:cNvPr>
          <p:cNvSpPr/>
          <p:nvPr/>
        </p:nvSpPr>
        <p:spPr>
          <a:xfrm>
            <a:off x="6994252" y="339117"/>
            <a:ext cx="1981782" cy="945614"/>
          </a:xfrm>
          <a:prstGeom prst="chevron">
            <a:avLst>
              <a:gd name="adj" fmla="val 29853"/>
            </a:avLst>
          </a:prstGeom>
          <a:solidFill>
            <a:schemeClr val="accent5">
              <a:lumMod val="50000"/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Анализировать результаты</a:t>
            </a:r>
          </a:p>
        </p:txBody>
      </p:sp>
      <p:sp>
        <p:nvSpPr>
          <p:cNvPr id="19" name="Google Shape;364;p33">
            <a:extLst>
              <a:ext uri="{FF2B5EF4-FFF2-40B4-BE49-F238E27FC236}">
                <a16:creationId xmlns:a16="http://schemas.microsoft.com/office/drawing/2014/main" id="{10160DEB-EDD6-DF4B-823E-84CE8D063CAF}"/>
              </a:ext>
            </a:extLst>
          </p:cNvPr>
          <p:cNvSpPr/>
          <p:nvPr/>
        </p:nvSpPr>
        <p:spPr>
          <a:xfrm>
            <a:off x="1813670" y="339117"/>
            <a:ext cx="1981782" cy="945614"/>
          </a:xfrm>
          <a:prstGeom prst="chevron">
            <a:avLst>
              <a:gd name="adj" fmla="val 29853"/>
            </a:avLst>
          </a:prstGeom>
          <a:solidFill>
            <a:schemeClr val="accent1"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Выбрать критерии  и метрики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AC4BD0-49BB-344B-88CE-3DD2F8086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6954" y="1347560"/>
            <a:ext cx="1896412" cy="38560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DA9EDE0-9A91-1F40-991D-3AA3CB091F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55" t="13562" r="6725" b="37839"/>
          <a:stretch/>
        </p:blipFill>
        <p:spPr>
          <a:xfrm>
            <a:off x="5266470" y="2627745"/>
            <a:ext cx="1981782" cy="23673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E229B36-25E5-FA45-9A22-A457CD36169A}"/>
              </a:ext>
            </a:extLst>
          </p:cNvPr>
          <p:cNvCxnSpPr>
            <a:cxnSpLocks/>
          </p:cNvCxnSpPr>
          <p:nvPr/>
        </p:nvCxnSpPr>
        <p:spPr>
          <a:xfrm flipH="1">
            <a:off x="7248252" y="3544558"/>
            <a:ext cx="193415" cy="53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4B8344-0BFB-0E49-BDFF-87A5D238A6EF}"/>
              </a:ext>
            </a:extLst>
          </p:cNvPr>
          <p:cNvSpPr/>
          <p:nvPr/>
        </p:nvSpPr>
        <p:spPr>
          <a:xfrm>
            <a:off x="7441667" y="3465285"/>
            <a:ext cx="70129" cy="7927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521424E-FD3A-0045-B6D8-7ECBCA1004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309" t="73298"/>
          <a:stretch/>
        </p:blipFill>
        <p:spPr>
          <a:xfrm>
            <a:off x="8124444" y="4137660"/>
            <a:ext cx="638922" cy="102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21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11" name="Google Shape;364;p33">
            <a:extLst>
              <a:ext uri="{FF2B5EF4-FFF2-40B4-BE49-F238E27FC236}">
                <a16:creationId xmlns:a16="http://schemas.microsoft.com/office/drawing/2014/main" id="{F76FB2B2-194A-AA4C-BBCC-008A51FA3C28}"/>
              </a:ext>
            </a:extLst>
          </p:cNvPr>
          <p:cNvSpPr/>
          <p:nvPr/>
        </p:nvSpPr>
        <p:spPr>
          <a:xfrm>
            <a:off x="194764" y="339119"/>
            <a:ext cx="1870503" cy="945614"/>
          </a:xfrm>
          <a:prstGeom prst="chevron">
            <a:avLst>
              <a:gd name="adj" fmla="val 29853"/>
            </a:avLst>
          </a:prstGeom>
          <a:solidFill>
            <a:srgbClr val="FFA400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Выдвинуть гипотезу</a:t>
            </a:r>
          </a:p>
        </p:txBody>
      </p:sp>
      <p:sp>
        <p:nvSpPr>
          <p:cNvPr id="12" name="Google Shape;364;p33">
            <a:extLst>
              <a:ext uri="{FF2B5EF4-FFF2-40B4-BE49-F238E27FC236}">
                <a16:creationId xmlns:a16="http://schemas.microsoft.com/office/drawing/2014/main" id="{823CC55D-E648-4E47-8026-617D2C1D14DE}"/>
              </a:ext>
            </a:extLst>
          </p:cNvPr>
          <p:cNvSpPr/>
          <p:nvPr/>
        </p:nvSpPr>
        <p:spPr>
          <a:xfrm>
            <a:off x="1758806" y="137160"/>
            <a:ext cx="1981782" cy="1306729"/>
          </a:xfrm>
          <a:prstGeom prst="chevron">
            <a:avLst>
              <a:gd name="adj" fmla="val 29853"/>
            </a:avLst>
          </a:prstGeom>
          <a:solidFill>
            <a:schemeClr val="accent1"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Выбрать критерии  и метрики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3" name="Google Shape;364;p33">
            <a:extLst>
              <a:ext uri="{FF2B5EF4-FFF2-40B4-BE49-F238E27FC236}">
                <a16:creationId xmlns:a16="http://schemas.microsoft.com/office/drawing/2014/main" id="{27D36F1E-E96C-D54E-9C74-47B9925CE6B9}"/>
              </a:ext>
            </a:extLst>
          </p:cNvPr>
          <p:cNvSpPr/>
          <p:nvPr/>
        </p:nvSpPr>
        <p:spPr>
          <a:xfrm>
            <a:off x="3541452" y="339117"/>
            <a:ext cx="1981782" cy="945614"/>
          </a:xfrm>
          <a:prstGeom prst="chevron">
            <a:avLst>
              <a:gd name="adj" fmla="val 29853"/>
            </a:avLst>
          </a:prstGeom>
          <a:solidFill>
            <a:schemeClr val="accent5">
              <a:lumMod val="75000"/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Создать задание и список вопросов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4" name="Google Shape;364;p33">
            <a:extLst>
              <a:ext uri="{FF2B5EF4-FFF2-40B4-BE49-F238E27FC236}">
                <a16:creationId xmlns:a16="http://schemas.microsoft.com/office/drawing/2014/main" id="{0DA2D901-9636-1C40-86D1-FADB00B16181}"/>
              </a:ext>
            </a:extLst>
          </p:cNvPr>
          <p:cNvSpPr/>
          <p:nvPr/>
        </p:nvSpPr>
        <p:spPr>
          <a:xfrm>
            <a:off x="5266470" y="339117"/>
            <a:ext cx="1981782" cy="945614"/>
          </a:xfrm>
          <a:prstGeom prst="chevron">
            <a:avLst>
              <a:gd name="adj" fmla="val 29853"/>
            </a:avLst>
          </a:prstGeom>
          <a:solidFill>
            <a:srgbClr val="C00000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Провести опрос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5" name="Google Shape;364;p33">
            <a:extLst>
              <a:ext uri="{FF2B5EF4-FFF2-40B4-BE49-F238E27FC236}">
                <a16:creationId xmlns:a16="http://schemas.microsoft.com/office/drawing/2014/main" id="{2C42E938-56EB-3D43-B06F-DCA62F9FCDB6}"/>
              </a:ext>
            </a:extLst>
          </p:cNvPr>
          <p:cNvSpPr/>
          <p:nvPr/>
        </p:nvSpPr>
        <p:spPr>
          <a:xfrm>
            <a:off x="6994252" y="339117"/>
            <a:ext cx="1981782" cy="945614"/>
          </a:xfrm>
          <a:prstGeom prst="chevron">
            <a:avLst>
              <a:gd name="adj" fmla="val 29853"/>
            </a:avLst>
          </a:prstGeom>
          <a:solidFill>
            <a:schemeClr val="accent5">
              <a:lumMod val="50000"/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Анализировать результаты</a:t>
            </a:r>
          </a:p>
        </p:txBody>
      </p:sp>
      <p:sp>
        <p:nvSpPr>
          <p:cNvPr id="16" name="Google Shape;105;p16">
            <a:extLst>
              <a:ext uri="{FF2B5EF4-FFF2-40B4-BE49-F238E27FC236}">
                <a16:creationId xmlns:a16="http://schemas.microsoft.com/office/drawing/2014/main" id="{CC89D4C2-1F34-4940-85E9-974B76D0EDFD}"/>
              </a:ext>
            </a:extLst>
          </p:cNvPr>
          <p:cNvSpPr txBox="1">
            <a:spLocks/>
          </p:cNvSpPr>
          <p:nvPr/>
        </p:nvSpPr>
        <p:spPr>
          <a:xfrm>
            <a:off x="277586" y="1462177"/>
            <a:ext cx="6077494" cy="368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Какие критерии и метрики будут ключевыми при подтверждении или опровержении гипотезы? 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Какие значения этих метрик и критериев будут говорить о наличии проблемы? </a:t>
            </a:r>
          </a:p>
          <a:p>
            <a:pPr marL="0" indent="0">
              <a:buNone/>
            </a:pPr>
            <a:endParaRPr lang="ru-RU" sz="12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Метрики: </a:t>
            </a:r>
            <a:endParaRPr lang="ru-RU" sz="1200" b="1" i="1">
              <a:solidFill>
                <a:schemeClr val="accent1"/>
              </a:solidFill>
              <a:latin typeface="Georgia" panose="02040502050405020303" pitchFamily="18" charset="0"/>
              <a:ea typeface="Roboto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Сколько промахов делает человек при сборе картинки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Какой % промахов на кол-во соединенных точек</a:t>
            </a:r>
          </a:p>
          <a:p>
            <a:pPr marL="0" indent="0">
              <a:buNone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Критерии: </a:t>
            </a:r>
            <a:endParaRPr lang="ru-RU" sz="1200" b="1" i="1">
              <a:solidFill>
                <a:schemeClr val="accent1"/>
              </a:solidFill>
              <a:latin typeface="Georgia" panose="02040502050405020303" pitchFamily="18" charset="0"/>
              <a:ea typeface="Roboto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Минимум 50% опрошенных должны быть девушки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Опрашиваемые ни разу не играли в эту игру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Изменяется ли настроение или паттерн складывания картинки</a:t>
            </a:r>
          </a:p>
          <a:p>
            <a:pPr marL="0" indent="0">
              <a:buNone/>
            </a:pPr>
            <a:endParaRPr lang="ru-RU" sz="12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D18BA16-1F52-124E-9A96-FFFD816CEAAB}"/>
              </a:ext>
            </a:extLst>
          </p:cNvPr>
          <p:cNvGrpSpPr/>
          <p:nvPr/>
        </p:nvGrpSpPr>
        <p:grpSpPr>
          <a:xfrm>
            <a:off x="6866954" y="1311275"/>
            <a:ext cx="1896412" cy="3856038"/>
            <a:chOff x="6866954" y="1311275"/>
            <a:chExt cx="1896412" cy="3856038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2693EE7-0C92-564A-84BD-92D1DAB03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6954" y="1311275"/>
              <a:ext cx="1896412" cy="3856038"/>
            </a:xfrm>
            <a:prstGeom prst="rect">
              <a:avLst/>
            </a:prstGeom>
          </p:spPr>
        </p:pic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17C2CAA0-FBA3-5C45-AF84-6A209B839D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8252" y="3508273"/>
              <a:ext cx="193415" cy="53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04B47DE-2DCA-8045-AF69-C006555ED624}"/>
                </a:ext>
              </a:extLst>
            </p:cNvPr>
            <p:cNvSpPr/>
            <p:nvPr/>
          </p:nvSpPr>
          <p:spPr>
            <a:xfrm>
              <a:off x="7441667" y="3429000"/>
              <a:ext cx="70129" cy="7927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DA9EDE0-9A91-1F40-991D-3AA3CB091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954" y="1311274"/>
            <a:ext cx="1896412" cy="38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52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11" name="Google Shape;364;p33">
            <a:extLst>
              <a:ext uri="{FF2B5EF4-FFF2-40B4-BE49-F238E27FC236}">
                <a16:creationId xmlns:a16="http://schemas.microsoft.com/office/drawing/2014/main" id="{F76FB2B2-194A-AA4C-BBCC-008A51FA3C28}"/>
              </a:ext>
            </a:extLst>
          </p:cNvPr>
          <p:cNvSpPr/>
          <p:nvPr/>
        </p:nvSpPr>
        <p:spPr>
          <a:xfrm>
            <a:off x="194764" y="339119"/>
            <a:ext cx="1870503" cy="945614"/>
          </a:xfrm>
          <a:prstGeom prst="chevron">
            <a:avLst>
              <a:gd name="adj" fmla="val 29853"/>
            </a:avLst>
          </a:prstGeom>
          <a:solidFill>
            <a:srgbClr val="FFA400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Выдвинуть гипотезу</a:t>
            </a:r>
          </a:p>
        </p:txBody>
      </p:sp>
      <p:sp>
        <p:nvSpPr>
          <p:cNvPr id="12" name="Google Shape;364;p33">
            <a:extLst>
              <a:ext uri="{FF2B5EF4-FFF2-40B4-BE49-F238E27FC236}">
                <a16:creationId xmlns:a16="http://schemas.microsoft.com/office/drawing/2014/main" id="{823CC55D-E648-4E47-8026-617D2C1D14DE}"/>
              </a:ext>
            </a:extLst>
          </p:cNvPr>
          <p:cNvSpPr/>
          <p:nvPr/>
        </p:nvSpPr>
        <p:spPr>
          <a:xfrm>
            <a:off x="1813670" y="339117"/>
            <a:ext cx="1981782" cy="945614"/>
          </a:xfrm>
          <a:prstGeom prst="chevron">
            <a:avLst>
              <a:gd name="adj" fmla="val 29853"/>
            </a:avLst>
          </a:prstGeom>
          <a:solidFill>
            <a:schemeClr val="accent1"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Выбрать критерии  и метрики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3" name="Google Shape;364;p33">
            <a:extLst>
              <a:ext uri="{FF2B5EF4-FFF2-40B4-BE49-F238E27FC236}">
                <a16:creationId xmlns:a16="http://schemas.microsoft.com/office/drawing/2014/main" id="{27D36F1E-E96C-D54E-9C74-47B9925CE6B9}"/>
              </a:ext>
            </a:extLst>
          </p:cNvPr>
          <p:cNvSpPr/>
          <p:nvPr/>
        </p:nvSpPr>
        <p:spPr>
          <a:xfrm>
            <a:off x="3486588" y="137160"/>
            <a:ext cx="1981782" cy="1306729"/>
          </a:xfrm>
          <a:prstGeom prst="chevron">
            <a:avLst>
              <a:gd name="adj" fmla="val 29853"/>
            </a:avLst>
          </a:prstGeom>
          <a:solidFill>
            <a:schemeClr val="accent5">
              <a:lumMod val="75000"/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Создать задание и список вопросов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4" name="Google Shape;364;p33">
            <a:extLst>
              <a:ext uri="{FF2B5EF4-FFF2-40B4-BE49-F238E27FC236}">
                <a16:creationId xmlns:a16="http://schemas.microsoft.com/office/drawing/2014/main" id="{0DA2D901-9636-1C40-86D1-FADB00B16181}"/>
              </a:ext>
            </a:extLst>
          </p:cNvPr>
          <p:cNvSpPr/>
          <p:nvPr/>
        </p:nvSpPr>
        <p:spPr>
          <a:xfrm>
            <a:off x="5266470" y="339117"/>
            <a:ext cx="1981782" cy="945614"/>
          </a:xfrm>
          <a:prstGeom prst="chevron">
            <a:avLst>
              <a:gd name="adj" fmla="val 29853"/>
            </a:avLst>
          </a:prstGeom>
          <a:solidFill>
            <a:srgbClr val="C00000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Провести опрос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5" name="Google Shape;364;p33">
            <a:extLst>
              <a:ext uri="{FF2B5EF4-FFF2-40B4-BE49-F238E27FC236}">
                <a16:creationId xmlns:a16="http://schemas.microsoft.com/office/drawing/2014/main" id="{2C42E938-56EB-3D43-B06F-DCA62F9FCDB6}"/>
              </a:ext>
            </a:extLst>
          </p:cNvPr>
          <p:cNvSpPr/>
          <p:nvPr/>
        </p:nvSpPr>
        <p:spPr>
          <a:xfrm>
            <a:off x="6994252" y="339117"/>
            <a:ext cx="1981782" cy="945614"/>
          </a:xfrm>
          <a:prstGeom prst="chevron">
            <a:avLst>
              <a:gd name="adj" fmla="val 29853"/>
            </a:avLst>
          </a:prstGeom>
          <a:solidFill>
            <a:schemeClr val="accent5">
              <a:lumMod val="50000"/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Анализировать результаты</a:t>
            </a:r>
          </a:p>
        </p:txBody>
      </p:sp>
      <p:sp>
        <p:nvSpPr>
          <p:cNvPr id="16" name="Google Shape;105;p16">
            <a:extLst>
              <a:ext uri="{FF2B5EF4-FFF2-40B4-BE49-F238E27FC236}">
                <a16:creationId xmlns:a16="http://schemas.microsoft.com/office/drawing/2014/main" id="{CC89D4C2-1F34-4940-85E9-974B76D0EDFD}"/>
              </a:ext>
            </a:extLst>
          </p:cNvPr>
          <p:cNvSpPr txBox="1">
            <a:spLocks/>
          </p:cNvSpPr>
          <p:nvPr/>
        </p:nvSpPr>
        <p:spPr>
          <a:xfrm>
            <a:off x="277586" y="1462177"/>
            <a:ext cx="6077494" cy="234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У задания есть конечная цель, опрашиваемый понимает, что должен сделать.</a:t>
            </a:r>
            <a:endParaRPr lang="en-US" sz="12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Формулировка задания не намекает ни на цель исследования ни на важные для нас метрики.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Дополнительные вопросы лучше открытые.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Дополнительные вопросы лучше начинать задавать с позитивного.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Тоном голоса не передавать ваше отношение к вопросу.</a:t>
            </a:r>
          </a:p>
          <a:p>
            <a:pPr marL="0" indent="0">
              <a:buNone/>
            </a:pPr>
            <a:endParaRPr lang="ru-RU" sz="12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Задание:</a:t>
            </a:r>
          </a:p>
          <a:p>
            <a:pPr marL="0" indent="0">
              <a:buNone/>
            </a:pPr>
            <a:r>
              <a:rPr lang="ru-RU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Найти картинку с котом и собрать ее. </a:t>
            </a:r>
          </a:p>
          <a:p>
            <a:pPr marL="0" indent="0">
              <a:buNone/>
            </a:pPr>
            <a:endParaRPr lang="ru-RU" sz="12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82B158C-BAE1-4849-A20C-A2492C8E6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954" y="1311274"/>
            <a:ext cx="1896412" cy="38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56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11" name="Google Shape;364;p33">
            <a:extLst>
              <a:ext uri="{FF2B5EF4-FFF2-40B4-BE49-F238E27FC236}">
                <a16:creationId xmlns:a16="http://schemas.microsoft.com/office/drawing/2014/main" id="{F76FB2B2-194A-AA4C-BBCC-008A51FA3C28}"/>
              </a:ext>
            </a:extLst>
          </p:cNvPr>
          <p:cNvSpPr/>
          <p:nvPr/>
        </p:nvSpPr>
        <p:spPr>
          <a:xfrm>
            <a:off x="194764" y="339119"/>
            <a:ext cx="1870503" cy="945614"/>
          </a:xfrm>
          <a:prstGeom prst="chevron">
            <a:avLst>
              <a:gd name="adj" fmla="val 29853"/>
            </a:avLst>
          </a:prstGeom>
          <a:solidFill>
            <a:srgbClr val="FFA400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Выдвинуть гипотезу</a:t>
            </a:r>
          </a:p>
        </p:txBody>
      </p:sp>
      <p:sp>
        <p:nvSpPr>
          <p:cNvPr id="12" name="Google Shape;364;p33">
            <a:extLst>
              <a:ext uri="{FF2B5EF4-FFF2-40B4-BE49-F238E27FC236}">
                <a16:creationId xmlns:a16="http://schemas.microsoft.com/office/drawing/2014/main" id="{823CC55D-E648-4E47-8026-617D2C1D14DE}"/>
              </a:ext>
            </a:extLst>
          </p:cNvPr>
          <p:cNvSpPr/>
          <p:nvPr/>
        </p:nvSpPr>
        <p:spPr>
          <a:xfrm>
            <a:off x="1813670" y="339117"/>
            <a:ext cx="1981782" cy="945614"/>
          </a:xfrm>
          <a:prstGeom prst="chevron">
            <a:avLst>
              <a:gd name="adj" fmla="val 29853"/>
            </a:avLst>
          </a:prstGeom>
          <a:solidFill>
            <a:schemeClr val="accent1"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Выбрать критерии  и метрики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4" name="Google Shape;364;p33">
            <a:extLst>
              <a:ext uri="{FF2B5EF4-FFF2-40B4-BE49-F238E27FC236}">
                <a16:creationId xmlns:a16="http://schemas.microsoft.com/office/drawing/2014/main" id="{0DA2D901-9636-1C40-86D1-FADB00B16181}"/>
              </a:ext>
            </a:extLst>
          </p:cNvPr>
          <p:cNvSpPr/>
          <p:nvPr/>
        </p:nvSpPr>
        <p:spPr>
          <a:xfrm>
            <a:off x="5211606" y="137160"/>
            <a:ext cx="1981782" cy="1306729"/>
          </a:xfrm>
          <a:prstGeom prst="chevron">
            <a:avLst>
              <a:gd name="adj" fmla="val 29853"/>
            </a:avLst>
          </a:prstGeom>
          <a:solidFill>
            <a:srgbClr val="C00000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Провести опрос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5" name="Google Shape;364;p33">
            <a:extLst>
              <a:ext uri="{FF2B5EF4-FFF2-40B4-BE49-F238E27FC236}">
                <a16:creationId xmlns:a16="http://schemas.microsoft.com/office/drawing/2014/main" id="{2C42E938-56EB-3D43-B06F-DCA62F9FCDB6}"/>
              </a:ext>
            </a:extLst>
          </p:cNvPr>
          <p:cNvSpPr/>
          <p:nvPr/>
        </p:nvSpPr>
        <p:spPr>
          <a:xfrm>
            <a:off x="6994252" y="339117"/>
            <a:ext cx="1981782" cy="945614"/>
          </a:xfrm>
          <a:prstGeom prst="chevron">
            <a:avLst>
              <a:gd name="adj" fmla="val 29853"/>
            </a:avLst>
          </a:prstGeom>
          <a:solidFill>
            <a:schemeClr val="accent5">
              <a:lumMod val="50000"/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Анализировать результаты</a:t>
            </a:r>
          </a:p>
        </p:txBody>
      </p:sp>
      <p:sp>
        <p:nvSpPr>
          <p:cNvPr id="17" name="Google Shape;364;p33">
            <a:extLst>
              <a:ext uri="{FF2B5EF4-FFF2-40B4-BE49-F238E27FC236}">
                <a16:creationId xmlns:a16="http://schemas.microsoft.com/office/drawing/2014/main" id="{FAF9244E-109F-E54B-B628-12ECB8BABD18}"/>
              </a:ext>
            </a:extLst>
          </p:cNvPr>
          <p:cNvSpPr/>
          <p:nvPr/>
        </p:nvSpPr>
        <p:spPr>
          <a:xfrm>
            <a:off x="3541452" y="339117"/>
            <a:ext cx="1981782" cy="945614"/>
          </a:xfrm>
          <a:prstGeom prst="chevron">
            <a:avLst>
              <a:gd name="adj" fmla="val 29853"/>
            </a:avLst>
          </a:prstGeom>
          <a:solidFill>
            <a:schemeClr val="accent5">
              <a:lumMod val="75000"/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Создать задание и список вопросов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8" name="Google Shape;105;p16">
            <a:extLst>
              <a:ext uri="{FF2B5EF4-FFF2-40B4-BE49-F238E27FC236}">
                <a16:creationId xmlns:a16="http://schemas.microsoft.com/office/drawing/2014/main" id="{88ED7E94-527B-294C-88BB-4D1455C41C08}"/>
              </a:ext>
            </a:extLst>
          </p:cNvPr>
          <p:cNvSpPr txBox="1">
            <a:spLocks/>
          </p:cNvSpPr>
          <p:nvPr/>
        </p:nvSpPr>
        <p:spPr>
          <a:xfrm>
            <a:off x="277586" y="1462177"/>
            <a:ext cx="6351814" cy="171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Записывать все как есть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Не додумывать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Наблюдать за настроением и невербальными знаками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Не мешать, не подсказывать, не склонять к своему мнению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Вас не должны слышать другие потенциальные респонденты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Дополнительные вопросы задаем с позитивного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D43E19-D095-7B45-AB77-B8E067854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954" y="1311274"/>
            <a:ext cx="1896412" cy="38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54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11" name="Google Shape;364;p33">
            <a:extLst>
              <a:ext uri="{FF2B5EF4-FFF2-40B4-BE49-F238E27FC236}">
                <a16:creationId xmlns:a16="http://schemas.microsoft.com/office/drawing/2014/main" id="{F76FB2B2-194A-AA4C-BBCC-008A51FA3C28}"/>
              </a:ext>
            </a:extLst>
          </p:cNvPr>
          <p:cNvSpPr/>
          <p:nvPr/>
        </p:nvSpPr>
        <p:spPr>
          <a:xfrm>
            <a:off x="194764" y="339119"/>
            <a:ext cx="1870503" cy="945614"/>
          </a:xfrm>
          <a:prstGeom prst="chevron">
            <a:avLst>
              <a:gd name="adj" fmla="val 29853"/>
            </a:avLst>
          </a:prstGeom>
          <a:solidFill>
            <a:srgbClr val="FFA400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Выдвинуть гипотезу</a:t>
            </a:r>
          </a:p>
        </p:txBody>
      </p:sp>
      <p:sp>
        <p:nvSpPr>
          <p:cNvPr id="12" name="Google Shape;364;p33">
            <a:extLst>
              <a:ext uri="{FF2B5EF4-FFF2-40B4-BE49-F238E27FC236}">
                <a16:creationId xmlns:a16="http://schemas.microsoft.com/office/drawing/2014/main" id="{823CC55D-E648-4E47-8026-617D2C1D14DE}"/>
              </a:ext>
            </a:extLst>
          </p:cNvPr>
          <p:cNvSpPr/>
          <p:nvPr/>
        </p:nvSpPr>
        <p:spPr>
          <a:xfrm>
            <a:off x="1813670" y="339117"/>
            <a:ext cx="1981782" cy="945614"/>
          </a:xfrm>
          <a:prstGeom prst="chevron">
            <a:avLst>
              <a:gd name="adj" fmla="val 29853"/>
            </a:avLst>
          </a:prstGeom>
          <a:solidFill>
            <a:schemeClr val="accent1"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Выбрать критерии  и метрики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5" name="Google Shape;364;p33">
            <a:extLst>
              <a:ext uri="{FF2B5EF4-FFF2-40B4-BE49-F238E27FC236}">
                <a16:creationId xmlns:a16="http://schemas.microsoft.com/office/drawing/2014/main" id="{2C42E938-56EB-3D43-B06F-DCA62F9FCDB6}"/>
              </a:ext>
            </a:extLst>
          </p:cNvPr>
          <p:cNvSpPr/>
          <p:nvPr/>
        </p:nvSpPr>
        <p:spPr>
          <a:xfrm>
            <a:off x="6939388" y="137160"/>
            <a:ext cx="2076596" cy="1306729"/>
          </a:xfrm>
          <a:prstGeom prst="chevron">
            <a:avLst>
              <a:gd name="adj" fmla="val 29853"/>
            </a:avLst>
          </a:prstGeom>
          <a:solidFill>
            <a:schemeClr val="accent5">
              <a:lumMod val="50000"/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Анализировать результаты</a:t>
            </a:r>
          </a:p>
        </p:txBody>
      </p:sp>
      <p:sp>
        <p:nvSpPr>
          <p:cNvPr id="17" name="Google Shape;364;p33">
            <a:extLst>
              <a:ext uri="{FF2B5EF4-FFF2-40B4-BE49-F238E27FC236}">
                <a16:creationId xmlns:a16="http://schemas.microsoft.com/office/drawing/2014/main" id="{FAF9244E-109F-E54B-B628-12ECB8BABD18}"/>
              </a:ext>
            </a:extLst>
          </p:cNvPr>
          <p:cNvSpPr/>
          <p:nvPr/>
        </p:nvSpPr>
        <p:spPr>
          <a:xfrm>
            <a:off x="3541452" y="339117"/>
            <a:ext cx="1981782" cy="945614"/>
          </a:xfrm>
          <a:prstGeom prst="chevron">
            <a:avLst>
              <a:gd name="adj" fmla="val 29853"/>
            </a:avLst>
          </a:prstGeom>
          <a:solidFill>
            <a:schemeClr val="accent5">
              <a:lumMod val="75000"/>
              <a:alpha val="715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Создать задание и список вопросов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sp>
        <p:nvSpPr>
          <p:cNvPr id="18" name="Google Shape;105;p16">
            <a:extLst>
              <a:ext uri="{FF2B5EF4-FFF2-40B4-BE49-F238E27FC236}">
                <a16:creationId xmlns:a16="http://schemas.microsoft.com/office/drawing/2014/main" id="{88ED7E94-527B-294C-88BB-4D1455C41C08}"/>
              </a:ext>
            </a:extLst>
          </p:cNvPr>
          <p:cNvSpPr txBox="1">
            <a:spLocks/>
          </p:cNvSpPr>
          <p:nvPr/>
        </p:nvSpPr>
        <p:spPr>
          <a:xfrm>
            <a:off x="277586" y="1462177"/>
            <a:ext cx="6351814" cy="171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8113" indent="-138113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Ориентироваться на собранные метрики и наблюдения, а не только на слова.</a:t>
            </a:r>
          </a:p>
          <a:p>
            <a:pPr marL="138113" indent="-138113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Не подгонять результаты под свое мнение.</a:t>
            </a:r>
          </a:p>
          <a:p>
            <a:pPr marL="138113" indent="-138113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Аргументировать почему важно это исправить.</a:t>
            </a:r>
          </a:p>
          <a:p>
            <a:pPr marL="138113" indent="-138113">
              <a:buFont typeface="Arial" panose="020B0604020202020204" pitchFamily="34" charset="0"/>
              <a:buChar char="•"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Не прислушиваться к советам, анализировать факты. </a:t>
            </a:r>
          </a:p>
          <a:p>
            <a:pPr marL="0" indent="0">
              <a:buNone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Итого: </a:t>
            </a:r>
            <a:br>
              <a:rPr lang="ru-RU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</a:br>
            <a:r>
              <a:rPr lang="ru-RU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Пользователи вынуждены </a:t>
            </a:r>
            <a:r>
              <a:rPr lang="ru-RU" sz="1200" b="1" i="1" err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тапать</a:t>
            </a:r>
            <a:r>
              <a:rPr lang="ru-RU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 несколько раз в одно место. </a:t>
            </a:r>
          </a:p>
          <a:p>
            <a:pPr marL="0" indent="0">
              <a:buNone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Метрики: </a:t>
            </a:r>
            <a:endParaRPr lang="ru-RU" sz="1200" b="1" i="1">
              <a:solidFill>
                <a:schemeClr val="accent1"/>
              </a:solidFill>
              <a:latin typeface="Georgia" panose="02040502050405020303" pitchFamily="18" charset="0"/>
              <a:ea typeface="Roboto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От 10 до 50+ промахов (двойных </a:t>
            </a:r>
            <a:r>
              <a:rPr lang="ru-RU" sz="1200" b="1" i="1" err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тапов</a:t>
            </a:r>
            <a:r>
              <a:rPr lang="ru-RU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) на 100 точек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20+% лишних </a:t>
            </a:r>
            <a:r>
              <a:rPr lang="ru-RU" sz="1200" b="1" i="1" err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тапов</a:t>
            </a:r>
            <a:r>
              <a:rPr lang="ru-RU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 на картинку</a:t>
            </a:r>
          </a:p>
          <a:p>
            <a:pPr marL="0" indent="0">
              <a:buNone/>
            </a:pPr>
            <a:r>
              <a:rPr lang="ru-RU" sz="1200">
                <a:latin typeface="Roboto Light" panose="02000000000000000000" pitchFamily="2" charset="0"/>
                <a:ea typeface="Roboto Light" panose="02000000000000000000" pitchFamily="2" charset="0"/>
              </a:rPr>
              <a:t>Критерии: </a:t>
            </a:r>
            <a:endParaRPr lang="ru-RU" sz="1200" b="1" i="1">
              <a:solidFill>
                <a:schemeClr val="accent1"/>
              </a:solidFill>
              <a:latin typeface="Georgia" panose="02040502050405020303" pitchFamily="18" charset="0"/>
              <a:ea typeface="Roboto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Меняется настроение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Зависимости парень</a:t>
            </a:r>
            <a:r>
              <a:rPr lang="en-US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/</a:t>
            </a:r>
            <a:r>
              <a:rPr lang="ru-RU" sz="1200" b="1" i="1">
                <a:solidFill>
                  <a:schemeClr val="accent1"/>
                </a:solidFill>
                <a:latin typeface="Georgia" panose="02040502050405020303" pitchFamily="18" charset="0"/>
                <a:ea typeface="Roboto Light" panose="02000000000000000000" pitchFamily="2" charset="0"/>
              </a:rPr>
              <a:t>девушка не выявлено</a:t>
            </a:r>
          </a:p>
          <a:p>
            <a:pPr marL="138113" indent="-138113">
              <a:buFont typeface="Arial" panose="020B0604020202020204" pitchFamily="34" charset="0"/>
              <a:buChar char="•"/>
            </a:pPr>
            <a:endParaRPr lang="ru-RU" sz="12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" name="Google Shape;364;p33">
            <a:extLst>
              <a:ext uri="{FF2B5EF4-FFF2-40B4-BE49-F238E27FC236}">
                <a16:creationId xmlns:a16="http://schemas.microsoft.com/office/drawing/2014/main" id="{88B10C37-29E2-3549-AA0F-8190EC51C062}"/>
              </a:ext>
            </a:extLst>
          </p:cNvPr>
          <p:cNvSpPr/>
          <p:nvPr/>
        </p:nvSpPr>
        <p:spPr>
          <a:xfrm>
            <a:off x="5266470" y="339117"/>
            <a:ext cx="1981782" cy="945614"/>
          </a:xfrm>
          <a:prstGeom prst="chevron">
            <a:avLst>
              <a:gd name="adj" fmla="val 29853"/>
            </a:avLst>
          </a:prstGeom>
          <a:solidFill>
            <a:srgbClr val="C00000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Nunito Sans"/>
                <a:sym typeface="Nunito Sans"/>
              </a:rPr>
              <a:t>Провести опрос</a:t>
            </a:r>
            <a:endParaRPr sz="12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Nunito Sans"/>
              <a:sym typeface="Nunito San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18E916-C2FA-A44B-8DA4-95732934A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954" y="1311274"/>
            <a:ext cx="1896412" cy="38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80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ctrTitle"/>
          </p:nvPr>
        </p:nvSpPr>
        <p:spPr>
          <a:xfrm>
            <a:off x="277099" y="284200"/>
            <a:ext cx="2276587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" sz="480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sz="48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latin typeface="Roboto" panose="02000000000000000000" pitchFamily="2" charset="0"/>
                <a:ea typeface="Roboto" panose="02000000000000000000" pitchFamily="2" charset="0"/>
              </a:rPr>
              <a:t>ГАЙДЛАЙНЫ,  СТАНДАРТЫ</a:t>
            </a:r>
            <a:endParaRPr sz="21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150632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Использовать то, что уже придумали до нас.</a:t>
            </a:r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84E913-4034-924F-ACAB-4C05BE19A1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82" b="37344"/>
          <a:stretch/>
        </p:blipFill>
        <p:spPr>
          <a:xfrm>
            <a:off x="8135389" y="4245944"/>
            <a:ext cx="933812" cy="70229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id="{9C96DC91-A8A3-B842-B655-EBDA0D401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12" y="1265555"/>
            <a:ext cx="8362975" cy="3409385"/>
          </a:xfrm>
        </p:spPr>
        <p:txBody>
          <a:bodyPr/>
          <a:lstStyle/>
          <a:p>
            <a:pPr marL="180975" indent="-176213">
              <a:buFont typeface="Arial" panose="020B0604020202020204" pitchFamily="34" charset="0"/>
              <a:buChar char="•"/>
            </a:pPr>
            <a:r>
              <a:rPr lang="en-US" sz="1050">
                <a:latin typeface="Roboto Light" panose="02000000000000000000" pitchFamily="2" charset="0"/>
                <a:ea typeface="Roboto Light" panose="02000000000000000000" pitchFamily="2" charset="0"/>
              </a:rPr>
              <a:t>Mobile (</a:t>
            </a:r>
            <a:r>
              <a:rPr lang="ru-RU" sz="1050" err="1">
                <a:latin typeface="Roboto Light" panose="02000000000000000000" pitchFamily="2" charset="0"/>
                <a:ea typeface="Roboto Light" panose="02000000000000000000" pitchFamily="2" charset="0"/>
              </a:rPr>
              <a:t>iO</a:t>
            </a:r>
            <a:r>
              <a:rPr lang="en-US" sz="1050">
                <a:latin typeface="Roboto Light" panose="02000000000000000000" pitchFamily="2" charset="0"/>
                <a:ea typeface="Roboto Light" panose="02000000000000000000" pitchFamily="2" charset="0"/>
              </a:rPr>
              <a:t>S, Android) </a:t>
            </a:r>
          </a:p>
          <a:p>
            <a:pPr marL="180975" indent="-176213">
              <a:buFont typeface="Arial" panose="020B0604020202020204" pitchFamily="34" charset="0"/>
              <a:buChar char="•"/>
            </a:pPr>
            <a:r>
              <a:rPr lang="en-US" sz="1050">
                <a:latin typeface="Roboto Light" panose="02000000000000000000" pitchFamily="2" charset="0"/>
                <a:ea typeface="Roboto Light" panose="02000000000000000000" pitchFamily="2" charset="0"/>
              </a:rPr>
              <a:t>Web</a:t>
            </a: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 (</a:t>
            </a:r>
            <a:r>
              <a:rPr lang="en-US" sz="1050" err="1">
                <a:latin typeface="Roboto Light" panose="02000000000000000000" pitchFamily="2" charset="0"/>
                <a:ea typeface="Roboto Light" panose="02000000000000000000" pitchFamily="2" charset="0"/>
              </a:rPr>
              <a:t>гайдлайны</a:t>
            </a:r>
            <a:r>
              <a:rPr lang="en-US" sz="105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для браузеров, принципы)</a:t>
            </a:r>
            <a:endParaRPr lang="en-US" sz="105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80975" indent="-176213">
              <a:buFont typeface="Arial" panose="020B0604020202020204" pitchFamily="34" charset="0"/>
              <a:buChar char="•"/>
            </a:pPr>
            <a:r>
              <a:rPr lang="en-US" sz="1050">
                <a:latin typeface="Roboto Light" panose="02000000000000000000" pitchFamily="2" charset="0"/>
                <a:ea typeface="Roboto Light" panose="02000000000000000000" pitchFamily="2" charset="0"/>
              </a:rPr>
              <a:t>Desktop</a:t>
            </a: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 (</a:t>
            </a:r>
            <a:r>
              <a:rPr lang="en-US" sz="1050">
                <a:latin typeface="Roboto Light" panose="02000000000000000000" pitchFamily="2" charset="0"/>
                <a:ea typeface="Roboto Light" panose="02000000000000000000" pitchFamily="2" charset="0"/>
              </a:rPr>
              <a:t>Microsoft, Apple, GNOM </a:t>
            </a: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и т.д.</a:t>
            </a:r>
            <a:r>
              <a:rPr lang="en-US" sz="1050">
                <a:latin typeface="Roboto Light" panose="02000000000000000000" pitchFamily="2" charset="0"/>
                <a:ea typeface="Roboto Light" panose="02000000000000000000" pitchFamily="2" charset="0"/>
              </a:rPr>
              <a:t>)</a:t>
            </a:r>
            <a:endParaRPr lang="ru-RU" sz="105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80975" indent="-176213">
              <a:buFont typeface="Arial" panose="020B0604020202020204" pitchFamily="34" charset="0"/>
              <a:buChar char="•"/>
            </a:pPr>
            <a:r>
              <a:rPr lang="en-US" sz="1050">
                <a:latin typeface="Roboto Light" panose="02000000000000000000" pitchFamily="2" charset="0"/>
                <a:ea typeface="Roboto Light" panose="02000000000000000000" pitchFamily="2" charset="0"/>
              </a:rPr>
              <a:t>Style Guides (</a:t>
            </a: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Внутренние стандарты компании</a:t>
            </a:r>
            <a:r>
              <a:rPr lang="en-US" sz="1050">
                <a:latin typeface="Roboto Light" panose="02000000000000000000" pitchFamily="2" charset="0"/>
                <a:ea typeface="Roboto Light" panose="02000000000000000000" pitchFamily="2" charset="0"/>
              </a:rPr>
              <a:t>) </a:t>
            </a:r>
            <a:endParaRPr lang="ru-RU" sz="105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80975" indent="-176213">
              <a:buFont typeface="Arial" panose="020B0604020202020204" pitchFamily="34" charset="0"/>
              <a:buChar char="•"/>
            </a:pPr>
            <a:r>
              <a:rPr lang="ru-RU" sz="1050" err="1">
                <a:latin typeface="Roboto Light" panose="02000000000000000000" pitchFamily="2" charset="0"/>
                <a:ea typeface="Roboto Light" panose="02000000000000000000" pitchFamily="2" charset="0"/>
              </a:rPr>
              <a:t>Гайдлайны</a:t>
            </a: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  и стандарты в зависимости от доменной области</a:t>
            </a:r>
          </a:p>
          <a:p>
            <a:pPr marL="4763" indent="0">
              <a:buNone/>
            </a:pPr>
            <a:endParaRPr lang="ru-RU" sz="105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4763" indent="0">
              <a:buNone/>
            </a:pPr>
            <a:r>
              <a:rPr lang="ru-RU" sz="1050" b="1">
                <a:latin typeface="Roboto Light" panose="02000000000000000000" pitchFamily="2" charset="0"/>
                <a:ea typeface="Roboto Light" panose="02000000000000000000" pitchFamily="2" charset="0"/>
              </a:rPr>
              <a:t>На что обращать внимание: </a:t>
            </a:r>
          </a:p>
          <a:p>
            <a:pPr marL="176213" indent="-171450">
              <a:buFont typeface="Arial" panose="020B0604020202020204" pitchFamily="34" charset="0"/>
              <a:buChar char="•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Интерфейс (иконки, анимация) </a:t>
            </a:r>
          </a:p>
          <a:p>
            <a:pPr marL="176213" indent="-171450">
              <a:buFont typeface="Arial" panose="020B0604020202020204" pitchFamily="34" charset="0"/>
              <a:buChar char="•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Взаимодействие (позитивные и негативный сценарии)</a:t>
            </a:r>
          </a:p>
          <a:p>
            <a:pPr marL="176213" indent="-171450">
              <a:buFont typeface="Arial" panose="020B0604020202020204" pitchFamily="34" charset="0"/>
              <a:buChar char="•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Текст (</a:t>
            </a:r>
            <a:r>
              <a:rPr lang="ru-RU" sz="1050" err="1">
                <a:latin typeface="Roboto Light" panose="02000000000000000000" pitchFamily="2" charset="0"/>
                <a:ea typeface="Roboto Light" panose="02000000000000000000" pitchFamily="2" charset="0"/>
              </a:rPr>
              <a:t>плейсхолдеры</a:t>
            </a: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, сообщения, названия и т.д.)</a:t>
            </a:r>
          </a:p>
          <a:p>
            <a:pPr marL="176213" indent="-171450">
              <a:buFont typeface="Arial" panose="020B0604020202020204" pitchFamily="34" charset="0"/>
              <a:buChar char="•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Аудио</a:t>
            </a:r>
          </a:p>
          <a:p>
            <a:pPr marL="176213" indent="-171450">
              <a:buFont typeface="Arial" panose="020B0604020202020204" pitchFamily="34" charset="0"/>
              <a:buChar char="•"/>
            </a:pPr>
            <a:r>
              <a:rPr lang="ru-RU" sz="1050" err="1">
                <a:latin typeface="Roboto Light" panose="02000000000000000000" pitchFamily="2" charset="0"/>
                <a:ea typeface="Roboto Light" panose="02000000000000000000" pitchFamily="2" charset="0"/>
              </a:rPr>
              <a:t>Фидбек</a:t>
            </a: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 (тактильный, сообщения, эффекты и </a:t>
            </a:r>
            <a:r>
              <a:rPr lang="ru-RU" sz="1050" err="1">
                <a:latin typeface="Roboto Light" panose="02000000000000000000" pitchFamily="2" charset="0"/>
                <a:ea typeface="Roboto Light" panose="02000000000000000000" pitchFamily="2" charset="0"/>
              </a:rPr>
              <a:t>т.д</a:t>
            </a: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) </a:t>
            </a:r>
          </a:p>
        </p:txBody>
      </p:sp>
      <p:sp>
        <p:nvSpPr>
          <p:cNvPr id="5" name="Google Shape;471;p40">
            <a:extLst>
              <a:ext uri="{FF2B5EF4-FFF2-40B4-BE49-F238E27FC236}">
                <a16:creationId xmlns:a16="http://schemas.microsoft.com/office/drawing/2014/main" id="{84A1934F-8278-914E-A3DA-527EB184E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268" y="337775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ГАЙДЛАЙНЫ И</a:t>
            </a:r>
            <a:br>
              <a:rPr lang="ru-RU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СТАНДАРТЫ</a:t>
            </a:r>
            <a:endParaRPr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A404AA-7884-0141-8F96-AC4A273A8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714" y="573675"/>
            <a:ext cx="3965077" cy="38932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186ED8-31DC-F14E-AA23-ADA76C27C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382" y="4245944"/>
            <a:ext cx="1014819" cy="11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99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533A56-DA15-3044-A6A1-E1B1521BEA5B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076F006-69E2-FF45-A103-C0A256B15927}"/>
              </a:ext>
            </a:extLst>
          </p:cNvPr>
          <p:cNvSpPr txBox="1">
            <a:spLocks/>
          </p:cNvSpPr>
          <p:nvPr/>
        </p:nvSpPr>
        <p:spPr>
          <a:xfrm>
            <a:off x="4952556" y="521592"/>
            <a:ext cx="3916806" cy="341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ru-RU" sz="2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Делимся итогами</a:t>
            </a:r>
            <a:r>
              <a:rPr lang="en-US" sz="2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</a:t>
            </a:r>
            <a:endParaRPr lang="ru-RU" sz="2400" b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7013" indent="-2270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устно</a:t>
            </a:r>
          </a:p>
          <a:p>
            <a:pPr marL="227013" indent="-2270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 треке (баги, </a:t>
            </a:r>
            <a:r>
              <a:rPr lang="ru-RU" sz="2400" b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импрувы</a:t>
            </a:r>
            <a:r>
              <a:rPr lang="ru-RU" sz="2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)</a:t>
            </a:r>
          </a:p>
          <a:p>
            <a:pPr marL="227013" indent="-2270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отчет</a:t>
            </a:r>
          </a:p>
          <a:p>
            <a:pPr marL="227013" indent="-2270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….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C32354-4EC0-5C41-B113-2926565C8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6" y="519113"/>
            <a:ext cx="4388105" cy="4311121"/>
          </a:xfrm>
          <a:prstGeom prst="rect">
            <a:avLst/>
          </a:prstGeom>
        </p:spPr>
      </p:pic>
      <p:sp>
        <p:nvSpPr>
          <p:cNvPr id="10" name="Google Shape;471;p40">
            <a:extLst>
              <a:ext uri="{FF2B5EF4-FFF2-40B4-BE49-F238E27FC236}">
                <a16:creationId xmlns:a16="http://schemas.microsoft.com/office/drawing/2014/main" id="{03104C04-9EA6-AE4B-AD28-82C65CF236C1}"/>
              </a:ext>
            </a:extLst>
          </p:cNvPr>
          <p:cNvSpPr txBox="1">
            <a:spLocks/>
          </p:cNvSpPr>
          <p:nvPr/>
        </p:nvSpPr>
        <p:spPr>
          <a:xfrm>
            <a:off x="4952556" y="4070880"/>
            <a:ext cx="3813599" cy="9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Отчет о несоответствии 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Material Design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79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076F006-69E2-FF45-A103-C0A256B15927}"/>
              </a:ext>
            </a:extLst>
          </p:cNvPr>
          <p:cNvSpPr txBox="1">
            <a:spLocks/>
          </p:cNvSpPr>
          <p:nvPr/>
        </p:nvSpPr>
        <p:spPr>
          <a:xfrm>
            <a:off x="4952556" y="521592"/>
            <a:ext cx="3916806" cy="341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ru-RU" sz="2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Делимся итогами</a:t>
            </a:r>
            <a:r>
              <a:rPr lang="en-US" sz="2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</a:t>
            </a:r>
            <a:endParaRPr lang="ru-RU" sz="2400" b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7013" indent="-2270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устно</a:t>
            </a:r>
          </a:p>
          <a:p>
            <a:pPr marL="227013" indent="-2270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 треке (баги, </a:t>
            </a:r>
            <a:r>
              <a:rPr lang="ru-RU" sz="2400" b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импрувы</a:t>
            </a:r>
            <a:r>
              <a:rPr lang="ru-RU" sz="2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)</a:t>
            </a:r>
          </a:p>
          <a:p>
            <a:pPr marL="227013" indent="-2270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отчет</a:t>
            </a:r>
          </a:p>
        </p:txBody>
      </p:sp>
      <p:sp>
        <p:nvSpPr>
          <p:cNvPr id="10" name="Google Shape;471;p40">
            <a:extLst>
              <a:ext uri="{FF2B5EF4-FFF2-40B4-BE49-F238E27FC236}">
                <a16:creationId xmlns:a16="http://schemas.microsoft.com/office/drawing/2014/main" id="{03104C04-9EA6-AE4B-AD28-82C65CF236C1}"/>
              </a:ext>
            </a:extLst>
          </p:cNvPr>
          <p:cNvSpPr txBox="1">
            <a:spLocks/>
          </p:cNvSpPr>
          <p:nvPr/>
        </p:nvSpPr>
        <p:spPr>
          <a:xfrm>
            <a:off x="4952556" y="4070880"/>
            <a:ext cx="3979777" cy="9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Отчет о результатах тестирования на пользователях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AA2855-7556-104F-9CAD-FA45425E7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5" y="441595"/>
            <a:ext cx="4472781" cy="443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64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358775" y="1270260"/>
            <a:ext cx="8424037" cy="27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i="0">
                <a:solidFill>
                  <a:srgbClr val="F6703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УДОБСТВО ИСПОЛЬЗОВАНИЯ</a:t>
            </a:r>
            <a:endParaRPr lang="en" i="0">
              <a:solidFill>
                <a:srgbClr val="F6703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4763" lvl="0" indent="0" algn="l">
              <a:lnSpc>
                <a:spcPct val="150000"/>
              </a:lnSpc>
              <a:buSzPts val="1400"/>
              <a:buNone/>
            </a:pPr>
            <a:r>
              <a:rPr lang="en-US" sz="1400" b="1" i="0">
                <a:latin typeface="Roboto" panose="02000000000000000000" pitchFamily="2" charset="0"/>
                <a:ea typeface="Roboto" panose="02000000000000000000" pitchFamily="2" charset="0"/>
                <a:sym typeface="Nunito Sans"/>
              </a:rPr>
              <a:t>ISO</a:t>
            </a:r>
            <a:r>
              <a:rPr lang="en" sz="1400" b="1" i="0">
                <a:latin typeface="Roboto" panose="02000000000000000000" pitchFamily="2" charset="0"/>
                <a:ea typeface="Roboto" panose="02000000000000000000" pitchFamily="2" charset="0"/>
                <a:sym typeface="Nunito Sans"/>
              </a:rPr>
              <a:t>/IEC 25010 </a:t>
            </a:r>
            <a:r>
              <a:rPr lang="ru-RU" sz="1400" i="0">
                <a:latin typeface="Roboto Light" panose="02000000000000000000" pitchFamily="2" charset="0"/>
                <a:ea typeface="Roboto Light" panose="02000000000000000000" pitchFamily="2" charset="0"/>
                <a:sym typeface="Nunito Sans"/>
              </a:rPr>
              <a:t>«Способность продукта быть </a:t>
            </a:r>
            <a:r>
              <a:rPr lang="ru-RU" sz="1400" i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sym typeface="Nunito Sans"/>
              </a:rPr>
              <a:t>понимаемым, изучаемым, используемым и привлекательным</a:t>
            </a:r>
            <a:r>
              <a:rPr lang="ru-RU" sz="1400" i="0">
                <a:latin typeface="Roboto Light" panose="02000000000000000000" pitchFamily="2" charset="0"/>
                <a:ea typeface="Roboto Light" panose="02000000000000000000" pitchFamily="2" charset="0"/>
                <a:sym typeface="Nunito Sans"/>
              </a:rPr>
              <a:t> для</a:t>
            </a:r>
            <a:r>
              <a:rPr lang="en-US" sz="1400" i="0">
                <a:latin typeface="Roboto Light" panose="02000000000000000000" pitchFamily="2" charset="0"/>
                <a:ea typeface="Roboto Light" panose="02000000000000000000" pitchFamily="2" charset="0"/>
                <a:sym typeface="Nunito Sans"/>
              </a:rPr>
              <a:t> </a:t>
            </a:r>
            <a:r>
              <a:rPr lang="ru-RU" sz="1400" i="0">
                <a:latin typeface="Roboto Light" panose="02000000000000000000" pitchFamily="2" charset="0"/>
                <a:ea typeface="Roboto Light" panose="02000000000000000000" pitchFamily="2" charset="0"/>
                <a:sym typeface="Nunito Sans"/>
              </a:rPr>
              <a:t>пользователя  в заданных условиях.»</a:t>
            </a:r>
          </a:p>
          <a:p>
            <a:pPr marL="4763" lvl="0" indent="0" algn="l">
              <a:lnSpc>
                <a:spcPct val="150000"/>
              </a:lnSpc>
              <a:buSzPts val="1400"/>
              <a:buNone/>
            </a:pPr>
            <a:endParaRPr lang="ru-RU" sz="1400" b="1" i="0">
              <a:latin typeface="Roboto" panose="02000000000000000000" pitchFamily="2" charset="0"/>
              <a:ea typeface="Roboto" panose="02000000000000000000" pitchFamily="2" charset="0"/>
              <a:sym typeface="Nunito Sans"/>
            </a:endParaRPr>
          </a:p>
          <a:p>
            <a:pPr marL="4763" lvl="0" indent="0" algn="l">
              <a:lnSpc>
                <a:spcPct val="150000"/>
              </a:lnSpc>
              <a:buSzPts val="1400"/>
              <a:buNone/>
            </a:pPr>
            <a:r>
              <a:rPr lang="en" sz="1400" b="1" i="0">
                <a:latin typeface="Roboto" panose="02000000000000000000" pitchFamily="2" charset="0"/>
                <a:ea typeface="Roboto" panose="02000000000000000000" pitchFamily="2" charset="0"/>
                <a:sym typeface="Nunito Sans"/>
              </a:rPr>
              <a:t>ISO 9241-210 </a:t>
            </a:r>
            <a:r>
              <a:rPr lang="ru-RU" sz="1400" b="1" i="0">
                <a:latin typeface="Roboto" panose="02000000000000000000" pitchFamily="2" charset="0"/>
                <a:ea typeface="Roboto" panose="02000000000000000000" pitchFamily="2" charset="0"/>
                <a:sym typeface="Nunito Sans"/>
              </a:rPr>
              <a:t> </a:t>
            </a:r>
            <a:r>
              <a:rPr lang="ru-RU" sz="1400" i="0">
                <a:latin typeface="Roboto Light" panose="02000000000000000000" pitchFamily="2" charset="0"/>
                <a:ea typeface="Roboto Light" panose="02000000000000000000" pitchFamily="2" charset="0"/>
                <a:sym typeface="Nunito Sans"/>
              </a:rPr>
              <a:t>«Свойство системы, продукта или услуги, при наличии которого конкретный пользователь может эксплуатировать систему в определённых условиях для достижения установленных </a:t>
            </a:r>
            <a:r>
              <a:rPr lang="ru-RU" sz="1400" i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sym typeface="Nunito Sans"/>
              </a:rPr>
              <a:t>целей</a:t>
            </a:r>
            <a:r>
              <a:rPr lang="ru-RU" sz="1400" i="0">
                <a:latin typeface="Roboto Light" panose="02000000000000000000" pitchFamily="2" charset="0"/>
                <a:ea typeface="Roboto Light" panose="02000000000000000000" pitchFamily="2" charset="0"/>
                <a:sym typeface="Nunito Sans"/>
              </a:rPr>
              <a:t> с необходимой </a:t>
            </a:r>
            <a:r>
              <a:rPr lang="ru-RU" sz="1400" i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sym typeface="Nunito Sans"/>
              </a:rPr>
              <a:t>результативностью, эффективностью</a:t>
            </a:r>
            <a:r>
              <a:rPr lang="ru-RU" sz="140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Nunito Sans"/>
              </a:rPr>
              <a:t> и </a:t>
            </a:r>
            <a:r>
              <a:rPr lang="ru-RU" sz="1400" i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sym typeface="Nunito Sans"/>
              </a:rPr>
              <a:t>удовлетворённостью</a:t>
            </a:r>
            <a:r>
              <a:rPr lang="en" sz="1400" i="0">
                <a:latin typeface="Roboto Light" panose="02000000000000000000" pitchFamily="2" charset="0"/>
                <a:ea typeface="Roboto Light" panose="02000000000000000000" pitchFamily="2" charset="0"/>
                <a:sym typeface="Nunito Sans"/>
              </a:rPr>
              <a:t>.</a:t>
            </a:r>
            <a:r>
              <a:rPr lang="ru-RU" sz="1400" i="0">
                <a:latin typeface="Roboto Light" panose="02000000000000000000" pitchFamily="2" charset="0"/>
                <a:ea typeface="Roboto Light" panose="02000000000000000000" pitchFamily="2" charset="0"/>
                <a:sym typeface="Nunito Sans"/>
              </a:rPr>
              <a:t>»</a:t>
            </a:r>
            <a:endParaRPr sz="1400" i="0">
              <a:latin typeface="Roboto Light" panose="02000000000000000000" pitchFamily="2" charset="0"/>
              <a:ea typeface="Roboto Light" panose="02000000000000000000" pitchFamily="2" charset="0"/>
              <a:sym typeface="Nunito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E90699-332C-8749-8DD3-36AEE477C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382" y="4245944"/>
            <a:ext cx="1014819" cy="11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15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Что получаем?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12" name="Google Shape;212;p25"/>
          <p:cNvSpPr txBox="1">
            <a:spLocks noGrp="1"/>
          </p:cNvSpPr>
          <p:nvPr>
            <p:ph type="body" idx="1"/>
          </p:nvPr>
        </p:nvSpPr>
        <p:spPr>
          <a:xfrm>
            <a:off x="2667810" y="1041607"/>
            <a:ext cx="2171221" cy="12419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</a:rPr>
              <a:t>Юзабилити тестирование проведено  по простым сценариям. 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Заболите тестирование проводиться. Можно точно сказать какое покрытие обеспечено тестами. </a:t>
            </a:r>
            <a:endParaRPr lang="en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13" name="Google Shape;213;p25"/>
          <p:cNvSpPr txBox="1">
            <a:spLocks noGrp="1"/>
          </p:cNvSpPr>
          <p:nvPr>
            <p:ph type="body" idx="2"/>
          </p:nvPr>
        </p:nvSpPr>
        <p:spPr>
          <a:xfrm>
            <a:off x="6897303" y="1024953"/>
            <a:ext cx="2031316" cy="11829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</a:rPr>
              <a:t>Твои баги и улучшения принимаются в работу.</a:t>
            </a:r>
          </a:p>
          <a:p>
            <a:pPr marL="0" indent="0"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Аргументы, метрики и наблюдения помогают более профессионально и четко доносить проблему. </a:t>
            </a:r>
            <a:endParaRPr lang="en" i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14" name="Google Shape;214;p25"/>
          <p:cNvSpPr txBox="1">
            <a:spLocks noGrp="1"/>
          </p:cNvSpPr>
          <p:nvPr>
            <p:ph type="body" idx="3"/>
          </p:nvPr>
        </p:nvSpPr>
        <p:spPr>
          <a:xfrm>
            <a:off x="6951794" y="3174609"/>
            <a:ext cx="1959083" cy="11829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</a:rPr>
              <a:t>Влияние на приоритет и важность.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Достаточно аргументов для объяснения важности и критичности найденных проблем.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1" name="Google Shape;212;p25">
            <a:extLst>
              <a:ext uri="{FF2B5EF4-FFF2-40B4-BE49-F238E27FC236}">
                <a16:creationId xmlns:a16="http://schemas.microsoft.com/office/drawing/2014/main" id="{A8B3908D-1FB2-F344-8794-16B7B30EB5EA}"/>
              </a:ext>
            </a:extLst>
          </p:cNvPr>
          <p:cNvSpPr txBox="1">
            <a:spLocks/>
          </p:cNvSpPr>
          <p:nvPr/>
        </p:nvSpPr>
        <p:spPr>
          <a:xfrm>
            <a:off x="4851003" y="3184406"/>
            <a:ext cx="2046300" cy="1241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▪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ru-RU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Проблемы выявляются на этапе тестирования требований.</a:t>
            </a:r>
          </a:p>
          <a:p>
            <a:pPr marL="0" indent="0">
              <a:buFont typeface="Nunito Sans"/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Проблемы выявляются  и исправляются еще на этапе обсуждений и формирования ТЗ, если в этом процессе участвует тестировщик.</a:t>
            </a:r>
          </a:p>
        </p:txBody>
      </p:sp>
      <p:sp>
        <p:nvSpPr>
          <p:cNvPr id="25" name="Google Shape;213;p25">
            <a:extLst>
              <a:ext uri="{FF2B5EF4-FFF2-40B4-BE49-F238E27FC236}">
                <a16:creationId xmlns:a16="http://schemas.microsoft.com/office/drawing/2014/main" id="{77DE1AA0-6431-154B-ADF3-C3DFD5A53D16}"/>
              </a:ext>
            </a:extLst>
          </p:cNvPr>
          <p:cNvSpPr txBox="1">
            <a:spLocks/>
          </p:cNvSpPr>
          <p:nvPr/>
        </p:nvSpPr>
        <p:spPr>
          <a:xfrm>
            <a:off x="2667810" y="3184406"/>
            <a:ext cx="2090210" cy="1763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▪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</a:rPr>
              <a:t>Экономия ресурсов.</a:t>
            </a:r>
          </a:p>
          <a:p>
            <a:pPr marL="0" indent="0">
              <a:buFont typeface="Nunito Sans"/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Базовые проверки по юзабилити можно провести без привлечения сторонних людей. С опытом знания и навыки применяются интуитивно без значительных временных затрат. </a:t>
            </a:r>
            <a:endParaRPr lang="en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3" name="Google Shape;214;p25">
            <a:extLst>
              <a:ext uri="{FF2B5EF4-FFF2-40B4-BE49-F238E27FC236}">
                <a16:creationId xmlns:a16="http://schemas.microsoft.com/office/drawing/2014/main" id="{2D23A6D9-75AA-A242-B0AC-85F7666CF6F9}"/>
              </a:ext>
            </a:extLst>
          </p:cNvPr>
          <p:cNvSpPr txBox="1">
            <a:spLocks/>
          </p:cNvSpPr>
          <p:nvPr/>
        </p:nvSpPr>
        <p:spPr>
          <a:xfrm>
            <a:off x="4839031" y="1027955"/>
            <a:ext cx="1935076" cy="118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▪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</a:rPr>
              <a:t>Появляется экспертное мнение.</a:t>
            </a:r>
          </a:p>
          <a:p>
            <a:pPr marL="0" indent="0">
              <a:buFont typeface="Nunito Sans"/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Нарабатывается опыт и навыки, остается их поддерживать и развивать далее. </a:t>
            </a:r>
            <a:endParaRPr lang="en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E6BD6B4-586E-F744-84B1-A2FCB8986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382" y="4245944"/>
            <a:ext cx="1014819" cy="1120876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6F0049C-ED61-6C43-B507-1F4860B94665}"/>
              </a:ext>
            </a:extLst>
          </p:cNvPr>
          <p:cNvGrpSpPr/>
          <p:nvPr/>
        </p:nvGrpSpPr>
        <p:grpSpPr>
          <a:xfrm>
            <a:off x="2995013" y="277089"/>
            <a:ext cx="593873" cy="569117"/>
            <a:chOff x="3302891" y="553045"/>
            <a:chExt cx="593873" cy="56911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52796188-5CA5-4546-ABF8-73FA7E985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7647" y="553045"/>
              <a:ext cx="569117" cy="569117"/>
            </a:xfrm>
            <a:prstGeom prst="rect">
              <a:avLst/>
            </a:prstGeom>
          </p:spPr>
        </p:pic>
        <p:sp>
          <p:nvSpPr>
            <p:cNvPr id="49" name="Google Shape;374;p34">
              <a:extLst>
                <a:ext uri="{FF2B5EF4-FFF2-40B4-BE49-F238E27FC236}">
                  <a16:creationId xmlns:a16="http://schemas.microsoft.com/office/drawing/2014/main" id="{57A0BC94-EE6E-A442-AC33-A4E73FB7B313}"/>
                </a:ext>
              </a:extLst>
            </p:cNvPr>
            <p:cNvSpPr/>
            <p:nvPr/>
          </p:nvSpPr>
          <p:spPr>
            <a:xfrm>
              <a:off x="3302891" y="649362"/>
              <a:ext cx="472800" cy="472800"/>
            </a:xfrm>
            <a:prstGeom prst="ellipse">
              <a:avLst/>
            </a:prstGeom>
            <a:solidFill>
              <a:srgbClr val="92D05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6FAB5705-565E-5147-92B9-21F4741A3F1A}"/>
              </a:ext>
            </a:extLst>
          </p:cNvPr>
          <p:cNvGrpSpPr/>
          <p:nvPr/>
        </p:nvGrpSpPr>
        <p:grpSpPr>
          <a:xfrm>
            <a:off x="5223532" y="277089"/>
            <a:ext cx="593873" cy="569117"/>
            <a:chOff x="3302891" y="553045"/>
            <a:chExt cx="593873" cy="56911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B4090D4-81A9-914D-8532-10DC19CE4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7647" y="553045"/>
              <a:ext cx="569117" cy="569117"/>
            </a:xfrm>
            <a:prstGeom prst="rect">
              <a:avLst/>
            </a:prstGeom>
          </p:spPr>
        </p:pic>
        <p:sp>
          <p:nvSpPr>
            <p:cNvPr id="54" name="Google Shape;374;p34">
              <a:extLst>
                <a:ext uri="{FF2B5EF4-FFF2-40B4-BE49-F238E27FC236}">
                  <a16:creationId xmlns:a16="http://schemas.microsoft.com/office/drawing/2014/main" id="{3C7CD511-7E47-444E-BAA8-8F5FC3F468FE}"/>
                </a:ext>
              </a:extLst>
            </p:cNvPr>
            <p:cNvSpPr/>
            <p:nvPr/>
          </p:nvSpPr>
          <p:spPr>
            <a:xfrm>
              <a:off x="3302891" y="649362"/>
              <a:ext cx="472800" cy="472800"/>
            </a:xfrm>
            <a:prstGeom prst="ellipse">
              <a:avLst/>
            </a:prstGeom>
            <a:solidFill>
              <a:srgbClr val="92D05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B80F0BD3-3235-4E40-A211-6A280D5BA7D2}"/>
              </a:ext>
            </a:extLst>
          </p:cNvPr>
          <p:cNvGrpSpPr/>
          <p:nvPr/>
        </p:nvGrpSpPr>
        <p:grpSpPr>
          <a:xfrm>
            <a:off x="7264627" y="277089"/>
            <a:ext cx="593873" cy="569117"/>
            <a:chOff x="3302891" y="553045"/>
            <a:chExt cx="593873" cy="569117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DBBB14EA-6D38-AC41-A3C2-7F17D3A50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7647" y="553045"/>
              <a:ext cx="569117" cy="569117"/>
            </a:xfrm>
            <a:prstGeom prst="rect">
              <a:avLst/>
            </a:prstGeom>
          </p:spPr>
        </p:pic>
        <p:sp>
          <p:nvSpPr>
            <p:cNvPr id="58" name="Google Shape;374;p34">
              <a:extLst>
                <a:ext uri="{FF2B5EF4-FFF2-40B4-BE49-F238E27FC236}">
                  <a16:creationId xmlns:a16="http://schemas.microsoft.com/office/drawing/2014/main" id="{C1D6C93D-0C10-F04F-A6A3-73BDE8048900}"/>
                </a:ext>
              </a:extLst>
            </p:cNvPr>
            <p:cNvSpPr/>
            <p:nvPr/>
          </p:nvSpPr>
          <p:spPr>
            <a:xfrm>
              <a:off x="3302891" y="649362"/>
              <a:ext cx="472800" cy="472800"/>
            </a:xfrm>
            <a:prstGeom prst="ellipse">
              <a:avLst/>
            </a:prstGeom>
            <a:solidFill>
              <a:srgbClr val="92D05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8DA7C65-565B-FB46-BFC5-FF735EE896FB}"/>
              </a:ext>
            </a:extLst>
          </p:cNvPr>
          <p:cNvGrpSpPr/>
          <p:nvPr/>
        </p:nvGrpSpPr>
        <p:grpSpPr>
          <a:xfrm>
            <a:off x="3001345" y="2431676"/>
            <a:ext cx="593873" cy="569117"/>
            <a:chOff x="3302891" y="553045"/>
            <a:chExt cx="593873" cy="569117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D676562A-8BAD-BA42-A466-C0B621786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7647" y="553045"/>
              <a:ext cx="569117" cy="569117"/>
            </a:xfrm>
            <a:prstGeom prst="rect">
              <a:avLst/>
            </a:prstGeom>
          </p:spPr>
        </p:pic>
        <p:sp>
          <p:nvSpPr>
            <p:cNvPr id="61" name="Google Shape;374;p34">
              <a:extLst>
                <a:ext uri="{FF2B5EF4-FFF2-40B4-BE49-F238E27FC236}">
                  <a16:creationId xmlns:a16="http://schemas.microsoft.com/office/drawing/2014/main" id="{623991C2-1FA9-3E48-A8EC-F2E846B78239}"/>
                </a:ext>
              </a:extLst>
            </p:cNvPr>
            <p:cNvSpPr/>
            <p:nvPr/>
          </p:nvSpPr>
          <p:spPr>
            <a:xfrm>
              <a:off x="3302891" y="649362"/>
              <a:ext cx="472800" cy="472800"/>
            </a:xfrm>
            <a:prstGeom prst="ellipse">
              <a:avLst/>
            </a:prstGeom>
            <a:solidFill>
              <a:srgbClr val="92D05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FC3705F3-81D2-D942-BEC4-414FFD3217F2}"/>
              </a:ext>
            </a:extLst>
          </p:cNvPr>
          <p:cNvGrpSpPr/>
          <p:nvPr/>
        </p:nvGrpSpPr>
        <p:grpSpPr>
          <a:xfrm>
            <a:off x="5223532" y="2439015"/>
            <a:ext cx="593873" cy="569117"/>
            <a:chOff x="3302891" y="553045"/>
            <a:chExt cx="593873" cy="569117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7EB2DBED-846A-6146-8D5B-C38317A6F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7647" y="553045"/>
              <a:ext cx="569117" cy="569117"/>
            </a:xfrm>
            <a:prstGeom prst="rect">
              <a:avLst/>
            </a:prstGeom>
          </p:spPr>
        </p:pic>
        <p:sp>
          <p:nvSpPr>
            <p:cNvPr id="87" name="Google Shape;374;p34">
              <a:extLst>
                <a:ext uri="{FF2B5EF4-FFF2-40B4-BE49-F238E27FC236}">
                  <a16:creationId xmlns:a16="http://schemas.microsoft.com/office/drawing/2014/main" id="{A2A63AAD-7229-A648-9748-48444E1BDD8B}"/>
                </a:ext>
              </a:extLst>
            </p:cNvPr>
            <p:cNvSpPr/>
            <p:nvPr/>
          </p:nvSpPr>
          <p:spPr>
            <a:xfrm>
              <a:off x="3302891" y="649362"/>
              <a:ext cx="472800" cy="472800"/>
            </a:xfrm>
            <a:prstGeom prst="ellipse">
              <a:avLst/>
            </a:prstGeom>
            <a:solidFill>
              <a:srgbClr val="92D05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70FC77A-98A7-3048-AB55-FC76BBB4C947}"/>
              </a:ext>
            </a:extLst>
          </p:cNvPr>
          <p:cNvGrpSpPr/>
          <p:nvPr/>
        </p:nvGrpSpPr>
        <p:grpSpPr>
          <a:xfrm>
            <a:off x="7277004" y="2445692"/>
            <a:ext cx="593873" cy="569117"/>
            <a:chOff x="3302891" y="553045"/>
            <a:chExt cx="593873" cy="569117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7CCDCA60-EAC2-C64F-8FD8-C20F748D1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7647" y="553045"/>
              <a:ext cx="569117" cy="569117"/>
            </a:xfrm>
            <a:prstGeom prst="rect">
              <a:avLst/>
            </a:prstGeom>
          </p:spPr>
        </p:pic>
        <p:sp>
          <p:nvSpPr>
            <p:cNvPr id="90" name="Google Shape;374;p34">
              <a:extLst>
                <a:ext uri="{FF2B5EF4-FFF2-40B4-BE49-F238E27FC236}">
                  <a16:creationId xmlns:a16="http://schemas.microsoft.com/office/drawing/2014/main" id="{81666684-931F-6047-82E3-21281666CBFE}"/>
                </a:ext>
              </a:extLst>
            </p:cNvPr>
            <p:cNvSpPr/>
            <p:nvPr/>
          </p:nvSpPr>
          <p:spPr>
            <a:xfrm>
              <a:off x="3302891" y="649362"/>
              <a:ext cx="472800" cy="472800"/>
            </a:xfrm>
            <a:prstGeom prst="ellipse">
              <a:avLst/>
            </a:prstGeom>
            <a:solidFill>
              <a:srgbClr val="92D05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" name="Google Shape;219;p25">
            <a:extLst>
              <a:ext uri="{FF2B5EF4-FFF2-40B4-BE49-F238E27FC236}">
                <a16:creationId xmlns:a16="http://schemas.microsoft.com/office/drawing/2014/main" id="{EE43FDF8-61D4-9F4B-BFC0-C865910099D2}"/>
              </a:ext>
            </a:extLst>
          </p:cNvPr>
          <p:cNvGrpSpPr/>
          <p:nvPr/>
        </p:nvGrpSpPr>
        <p:grpSpPr>
          <a:xfrm>
            <a:off x="2724814" y="2780604"/>
            <a:ext cx="413782" cy="413782"/>
            <a:chOff x="5941025" y="3634400"/>
            <a:chExt cx="467650" cy="467650"/>
          </a:xfrm>
        </p:grpSpPr>
        <p:sp>
          <p:nvSpPr>
            <p:cNvPr id="27" name="Google Shape;220;p25">
              <a:extLst>
                <a:ext uri="{FF2B5EF4-FFF2-40B4-BE49-F238E27FC236}">
                  <a16:creationId xmlns:a16="http://schemas.microsoft.com/office/drawing/2014/main" id="{98700EAE-8841-394D-A160-C32D202607DD}"/>
                </a:ext>
              </a:extLst>
            </p:cNvPr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21;p25">
              <a:extLst>
                <a:ext uri="{FF2B5EF4-FFF2-40B4-BE49-F238E27FC236}">
                  <a16:creationId xmlns:a16="http://schemas.microsoft.com/office/drawing/2014/main" id="{8FB355DF-7083-9E40-8CAA-CBE7F7774DFE}"/>
                </a:ext>
              </a:extLst>
            </p:cNvPr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222;p25">
              <a:extLst>
                <a:ext uri="{FF2B5EF4-FFF2-40B4-BE49-F238E27FC236}">
                  <a16:creationId xmlns:a16="http://schemas.microsoft.com/office/drawing/2014/main" id="{7DBFBE79-5D06-8E48-9FE1-38282978DCA6}"/>
                </a:ext>
              </a:extLst>
            </p:cNvPr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223;p25">
              <a:extLst>
                <a:ext uri="{FF2B5EF4-FFF2-40B4-BE49-F238E27FC236}">
                  <a16:creationId xmlns:a16="http://schemas.microsoft.com/office/drawing/2014/main" id="{2A5B336A-0F1D-7549-B8BB-0053CA949FCD}"/>
                </a:ext>
              </a:extLst>
            </p:cNvPr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224;p25">
              <a:extLst>
                <a:ext uri="{FF2B5EF4-FFF2-40B4-BE49-F238E27FC236}">
                  <a16:creationId xmlns:a16="http://schemas.microsoft.com/office/drawing/2014/main" id="{AC3470D8-D14D-2F4D-A05E-D46706B98CDD}"/>
                </a:ext>
              </a:extLst>
            </p:cNvPr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225;p25">
              <a:extLst>
                <a:ext uri="{FF2B5EF4-FFF2-40B4-BE49-F238E27FC236}">
                  <a16:creationId xmlns:a16="http://schemas.microsoft.com/office/drawing/2014/main" id="{F416593A-7FED-4A4A-91B2-EFE4661F16FA}"/>
                </a:ext>
              </a:extLst>
            </p:cNvPr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3" name="Google Shape;639;p43">
            <a:extLst>
              <a:ext uri="{FF2B5EF4-FFF2-40B4-BE49-F238E27FC236}">
                <a16:creationId xmlns:a16="http://schemas.microsoft.com/office/drawing/2014/main" id="{17C9B301-2581-F643-B274-4CFD021E3CCB}"/>
              </a:ext>
            </a:extLst>
          </p:cNvPr>
          <p:cNvSpPr/>
          <p:nvPr/>
        </p:nvSpPr>
        <p:spPr>
          <a:xfrm>
            <a:off x="4946692" y="563843"/>
            <a:ext cx="446234" cy="479952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2" name="Google Shape;862;p43">
            <a:extLst>
              <a:ext uri="{FF2B5EF4-FFF2-40B4-BE49-F238E27FC236}">
                <a16:creationId xmlns:a16="http://schemas.microsoft.com/office/drawing/2014/main" id="{CDD28AF4-9C25-3F4F-BE33-A6C3B5331F8A}"/>
              </a:ext>
            </a:extLst>
          </p:cNvPr>
          <p:cNvGrpSpPr/>
          <p:nvPr/>
        </p:nvGrpSpPr>
        <p:grpSpPr>
          <a:xfrm>
            <a:off x="2790449" y="561432"/>
            <a:ext cx="302867" cy="480175"/>
            <a:chOff x="6718575" y="2318625"/>
            <a:chExt cx="256950" cy="407375"/>
          </a:xfrm>
        </p:grpSpPr>
        <p:sp>
          <p:nvSpPr>
            <p:cNvPr id="63" name="Google Shape;863;p43">
              <a:extLst>
                <a:ext uri="{FF2B5EF4-FFF2-40B4-BE49-F238E27FC236}">
                  <a16:creationId xmlns:a16="http://schemas.microsoft.com/office/drawing/2014/main" id="{7F63F06D-4C4F-2546-81DA-BD96B709BDAC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864;p43">
              <a:extLst>
                <a:ext uri="{FF2B5EF4-FFF2-40B4-BE49-F238E27FC236}">
                  <a16:creationId xmlns:a16="http://schemas.microsoft.com/office/drawing/2014/main" id="{794C1D2F-50C5-054C-A4B3-0B0CE2B6ED19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Google Shape;865;p43">
              <a:extLst>
                <a:ext uri="{FF2B5EF4-FFF2-40B4-BE49-F238E27FC236}">
                  <a16:creationId xmlns:a16="http://schemas.microsoft.com/office/drawing/2014/main" id="{5CD703A8-1BC8-A347-AA6E-9C7BF1581D5F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Google Shape;866;p43">
              <a:extLst>
                <a:ext uri="{FF2B5EF4-FFF2-40B4-BE49-F238E27FC236}">
                  <a16:creationId xmlns:a16="http://schemas.microsoft.com/office/drawing/2014/main" id="{2194B4D8-8A18-E441-94F4-864AB6E28FB3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867;p43">
              <a:extLst>
                <a:ext uri="{FF2B5EF4-FFF2-40B4-BE49-F238E27FC236}">
                  <a16:creationId xmlns:a16="http://schemas.microsoft.com/office/drawing/2014/main" id="{11F04C1C-C8BD-6F45-97B8-24B7E82798E5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868;p43">
              <a:extLst>
                <a:ext uri="{FF2B5EF4-FFF2-40B4-BE49-F238E27FC236}">
                  <a16:creationId xmlns:a16="http://schemas.microsoft.com/office/drawing/2014/main" id="{DFC9645F-2508-AA42-B1BC-9B8054452859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869;p43">
              <a:extLst>
                <a:ext uri="{FF2B5EF4-FFF2-40B4-BE49-F238E27FC236}">
                  <a16:creationId xmlns:a16="http://schemas.microsoft.com/office/drawing/2014/main" id="{BE6BFF1C-843A-2A4D-B788-785EA924DB35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870;p43">
              <a:extLst>
                <a:ext uri="{FF2B5EF4-FFF2-40B4-BE49-F238E27FC236}">
                  <a16:creationId xmlns:a16="http://schemas.microsoft.com/office/drawing/2014/main" id="{BA8E43E8-104E-3E44-B383-690197F26FD1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1" name="Google Shape;730;p43">
            <a:extLst>
              <a:ext uri="{FF2B5EF4-FFF2-40B4-BE49-F238E27FC236}">
                <a16:creationId xmlns:a16="http://schemas.microsoft.com/office/drawing/2014/main" id="{76D1C980-A314-424D-9B37-276F87DB7BDF}"/>
              </a:ext>
            </a:extLst>
          </p:cNvPr>
          <p:cNvSpPr/>
          <p:nvPr/>
        </p:nvSpPr>
        <p:spPr>
          <a:xfrm>
            <a:off x="7046888" y="2749780"/>
            <a:ext cx="446234" cy="389976"/>
          </a:xfrm>
          <a:custGeom>
            <a:avLst/>
            <a:gdLst/>
            <a:ahLst/>
            <a:cxnLst/>
            <a:rect l="l" t="t" r="r" b="b"/>
            <a:pathLst>
              <a:path w="16221" h="14176" fill="none" extrusionOk="0">
                <a:moveTo>
                  <a:pt x="16075" y="12665"/>
                </a:moveTo>
                <a:lnTo>
                  <a:pt x="8987" y="488"/>
                </a:lnTo>
                <a:lnTo>
                  <a:pt x="8987" y="488"/>
                </a:lnTo>
                <a:lnTo>
                  <a:pt x="8914" y="390"/>
                </a:lnTo>
                <a:lnTo>
                  <a:pt x="8817" y="293"/>
                </a:lnTo>
                <a:lnTo>
                  <a:pt x="8720" y="196"/>
                </a:lnTo>
                <a:lnTo>
                  <a:pt x="8622" y="123"/>
                </a:lnTo>
                <a:lnTo>
                  <a:pt x="8500" y="74"/>
                </a:lnTo>
                <a:lnTo>
                  <a:pt x="8379" y="25"/>
                </a:lnTo>
                <a:lnTo>
                  <a:pt x="8232" y="1"/>
                </a:lnTo>
                <a:lnTo>
                  <a:pt x="8111" y="1"/>
                </a:lnTo>
                <a:lnTo>
                  <a:pt x="8111" y="1"/>
                </a:lnTo>
                <a:lnTo>
                  <a:pt x="7965" y="1"/>
                </a:lnTo>
                <a:lnTo>
                  <a:pt x="7843" y="25"/>
                </a:lnTo>
                <a:lnTo>
                  <a:pt x="7721" y="74"/>
                </a:lnTo>
                <a:lnTo>
                  <a:pt x="7599" y="123"/>
                </a:lnTo>
                <a:lnTo>
                  <a:pt x="7502" y="196"/>
                </a:lnTo>
                <a:lnTo>
                  <a:pt x="7404" y="293"/>
                </a:lnTo>
                <a:lnTo>
                  <a:pt x="7307" y="390"/>
                </a:lnTo>
                <a:lnTo>
                  <a:pt x="7234" y="488"/>
                </a:lnTo>
                <a:lnTo>
                  <a:pt x="147" y="12665"/>
                </a:lnTo>
                <a:lnTo>
                  <a:pt x="147" y="12665"/>
                </a:lnTo>
                <a:lnTo>
                  <a:pt x="74" y="12787"/>
                </a:lnTo>
                <a:lnTo>
                  <a:pt x="25" y="12909"/>
                </a:lnTo>
                <a:lnTo>
                  <a:pt x="0" y="13031"/>
                </a:lnTo>
                <a:lnTo>
                  <a:pt x="0" y="13177"/>
                </a:lnTo>
                <a:lnTo>
                  <a:pt x="0" y="13177"/>
                </a:lnTo>
                <a:lnTo>
                  <a:pt x="0" y="13299"/>
                </a:lnTo>
                <a:lnTo>
                  <a:pt x="25" y="13420"/>
                </a:lnTo>
                <a:lnTo>
                  <a:pt x="74" y="13567"/>
                </a:lnTo>
                <a:lnTo>
                  <a:pt x="147" y="13688"/>
                </a:lnTo>
                <a:lnTo>
                  <a:pt x="147" y="13688"/>
                </a:lnTo>
                <a:lnTo>
                  <a:pt x="220" y="13786"/>
                </a:lnTo>
                <a:lnTo>
                  <a:pt x="293" y="13883"/>
                </a:lnTo>
                <a:lnTo>
                  <a:pt x="390" y="13981"/>
                </a:lnTo>
                <a:lnTo>
                  <a:pt x="512" y="14054"/>
                </a:lnTo>
                <a:lnTo>
                  <a:pt x="634" y="14102"/>
                </a:lnTo>
                <a:lnTo>
                  <a:pt x="755" y="14151"/>
                </a:lnTo>
                <a:lnTo>
                  <a:pt x="877" y="14175"/>
                </a:lnTo>
                <a:lnTo>
                  <a:pt x="1023" y="14175"/>
                </a:lnTo>
                <a:lnTo>
                  <a:pt x="15198" y="14175"/>
                </a:lnTo>
                <a:lnTo>
                  <a:pt x="15198" y="14175"/>
                </a:lnTo>
                <a:lnTo>
                  <a:pt x="15344" y="14175"/>
                </a:lnTo>
                <a:lnTo>
                  <a:pt x="15466" y="14151"/>
                </a:lnTo>
                <a:lnTo>
                  <a:pt x="15588" y="14102"/>
                </a:lnTo>
                <a:lnTo>
                  <a:pt x="15709" y="14054"/>
                </a:lnTo>
                <a:lnTo>
                  <a:pt x="15831" y="13981"/>
                </a:lnTo>
                <a:lnTo>
                  <a:pt x="15929" y="13883"/>
                </a:lnTo>
                <a:lnTo>
                  <a:pt x="16002" y="13786"/>
                </a:lnTo>
                <a:lnTo>
                  <a:pt x="16075" y="13688"/>
                </a:lnTo>
                <a:lnTo>
                  <a:pt x="16075" y="13688"/>
                </a:lnTo>
                <a:lnTo>
                  <a:pt x="16148" y="13567"/>
                </a:lnTo>
                <a:lnTo>
                  <a:pt x="16197" y="13420"/>
                </a:lnTo>
                <a:lnTo>
                  <a:pt x="16221" y="13299"/>
                </a:lnTo>
                <a:lnTo>
                  <a:pt x="16221" y="13177"/>
                </a:lnTo>
                <a:lnTo>
                  <a:pt x="16221" y="13177"/>
                </a:lnTo>
                <a:lnTo>
                  <a:pt x="16221" y="13031"/>
                </a:lnTo>
                <a:lnTo>
                  <a:pt x="16197" y="12909"/>
                </a:lnTo>
                <a:lnTo>
                  <a:pt x="16148" y="12787"/>
                </a:lnTo>
                <a:lnTo>
                  <a:pt x="16075" y="12665"/>
                </a:lnTo>
                <a:lnTo>
                  <a:pt x="16075" y="12665"/>
                </a:lnTo>
                <a:close/>
                <a:moveTo>
                  <a:pt x="8111" y="12349"/>
                </a:moveTo>
                <a:lnTo>
                  <a:pt x="8111" y="12349"/>
                </a:lnTo>
                <a:lnTo>
                  <a:pt x="7916" y="12324"/>
                </a:lnTo>
                <a:lnTo>
                  <a:pt x="7721" y="12276"/>
                </a:lnTo>
                <a:lnTo>
                  <a:pt x="7575" y="12178"/>
                </a:lnTo>
                <a:lnTo>
                  <a:pt x="7429" y="12057"/>
                </a:lnTo>
                <a:lnTo>
                  <a:pt x="7307" y="11910"/>
                </a:lnTo>
                <a:lnTo>
                  <a:pt x="7210" y="11764"/>
                </a:lnTo>
                <a:lnTo>
                  <a:pt x="7161" y="11569"/>
                </a:lnTo>
                <a:lnTo>
                  <a:pt x="7136" y="11375"/>
                </a:lnTo>
                <a:lnTo>
                  <a:pt x="7136" y="11375"/>
                </a:lnTo>
                <a:lnTo>
                  <a:pt x="7161" y="11180"/>
                </a:lnTo>
                <a:lnTo>
                  <a:pt x="7210" y="11009"/>
                </a:lnTo>
                <a:lnTo>
                  <a:pt x="7307" y="10839"/>
                </a:lnTo>
                <a:lnTo>
                  <a:pt x="7429" y="10693"/>
                </a:lnTo>
                <a:lnTo>
                  <a:pt x="7575" y="10571"/>
                </a:lnTo>
                <a:lnTo>
                  <a:pt x="7721" y="10473"/>
                </a:lnTo>
                <a:lnTo>
                  <a:pt x="7916" y="10425"/>
                </a:lnTo>
                <a:lnTo>
                  <a:pt x="8111" y="10400"/>
                </a:lnTo>
                <a:lnTo>
                  <a:pt x="8111" y="10400"/>
                </a:lnTo>
                <a:lnTo>
                  <a:pt x="8306" y="10425"/>
                </a:lnTo>
                <a:lnTo>
                  <a:pt x="8476" y="10473"/>
                </a:lnTo>
                <a:lnTo>
                  <a:pt x="8646" y="10571"/>
                </a:lnTo>
                <a:lnTo>
                  <a:pt x="8793" y="10693"/>
                </a:lnTo>
                <a:lnTo>
                  <a:pt x="8914" y="10839"/>
                </a:lnTo>
                <a:lnTo>
                  <a:pt x="9012" y="11009"/>
                </a:lnTo>
                <a:lnTo>
                  <a:pt x="9061" y="11180"/>
                </a:lnTo>
                <a:lnTo>
                  <a:pt x="9085" y="11375"/>
                </a:lnTo>
                <a:lnTo>
                  <a:pt x="9085" y="11375"/>
                </a:lnTo>
                <a:lnTo>
                  <a:pt x="9061" y="11569"/>
                </a:lnTo>
                <a:lnTo>
                  <a:pt x="9012" y="11764"/>
                </a:lnTo>
                <a:lnTo>
                  <a:pt x="8914" y="11910"/>
                </a:lnTo>
                <a:lnTo>
                  <a:pt x="8793" y="12057"/>
                </a:lnTo>
                <a:lnTo>
                  <a:pt x="8646" y="12178"/>
                </a:lnTo>
                <a:lnTo>
                  <a:pt x="8476" y="12276"/>
                </a:lnTo>
                <a:lnTo>
                  <a:pt x="8306" y="12324"/>
                </a:lnTo>
                <a:lnTo>
                  <a:pt x="8111" y="12349"/>
                </a:lnTo>
                <a:lnTo>
                  <a:pt x="8111" y="12349"/>
                </a:lnTo>
                <a:close/>
                <a:moveTo>
                  <a:pt x="9231" y="5091"/>
                </a:moveTo>
                <a:lnTo>
                  <a:pt x="8939" y="8915"/>
                </a:lnTo>
                <a:lnTo>
                  <a:pt x="8939" y="8915"/>
                </a:lnTo>
                <a:lnTo>
                  <a:pt x="8914" y="9061"/>
                </a:lnTo>
                <a:lnTo>
                  <a:pt x="8866" y="9207"/>
                </a:lnTo>
                <a:lnTo>
                  <a:pt x="8793" y="9304"/>
                </a:lnTo>
                <a:lnTo>
                  <a:pt x="8695" y="9426"/>
                </a:lnTo>
                <a:lnTo>
                  <a:pt x="8573" y="9499"/>
                </a:lnTo>
                <a:lnTo>
                  <a:pt x="8452" y="9572"/>
                </a:lnTo>
                <a:lnTo>
                  <a:pt x="8330" y="9621"/>
                </a:lnTo>
                <a:lnTo>
                  <a:pt x="8184" y="9621"/>
                </a:lnTo>
                <a:lnTo>
                  <a:pt x="8038" y="9621"/>
                </a:lnTo>
                <a:lnTo>
                  <a:pt x="8038" y="9621"/>
                </a:lnTo>
                <a:lnTo>
                  <a:pt x="7891" y="9621"/>
                </a:lnTo>
                <a:lnTo>
                  <a:pt x="7770" y="9572"/>
                </a:lnTo>
                <a:lnTo>
                  <a:pt x="7648" y="9499"/>
                </a:lnTo>
                <a:lnTo>
                  <a:pt x="7526" y="9426"/>
                </a:lnTo>
                <a:lnTo>
                  <a:pt x="7429" y="9304"/>
                </a:lnTo>
                <a:lnTo>
                  <a:pt x="7356" y="9207"/>
                </a:lnTo>
                <a:lnTo>
                  <a:pt x="7307" y="9061"/>
                </a:lnTo>
                <a:lnTo>
                  <a:pt x="7283" y="8915"/>
                </a:lnTo>
                <a:lnTo>
                  <a:pt x="6990" y="5091"/>
                </a:lnTo>
                <a:lnTo>
                  <a:pt x="6990" y="5091"/>
                </a:lnTo>
                <a:lnTo>
                  <a:pt x="7015" y="4945"/>
                </a:lnTo>
                <a:lnTo>
                  <a:pt x="7039" y="4823"/>
                </a:lnTo>
                <a:lnTo>
                  <a:pt x="7088" y="4701"/>
                </a:lnTo>
                <a:lnTo>
                  <a:pt x="7161" y="4604"/>
                </a:lnTo>
                <a:lnTo>
                  <a:pt x="7258" y="4506"/>
                </a:lnTo>
                <a:lnTo>
                  <a:pt x="7380" y="4433"/>
                </a:lnTo>
                <a:lnTo>
                  <a:pt x="7526" y="4409"/>
                </a:lnTo>
                <a:lnTo>
                  <a:pt x="7648" y="4385"/>
                </a:lnTo>
                <a:lnTo>
                  <a:pt x="8573" y="4385"/>
                </a:lnTo>
                <a:lnTo>
                  <a:pt x="8573" y="4385"/>
                </a:lnTo>
                <a:lnTo>
                  <a:pt x="8695" y="4409"/>
                </a:lnTo>
                <a:lnTo>
                  <a:pt x="8841" y="4433"/>
                </a:lnTo>
                <a:lnTo>
                  <a:pt x="8963" y="4506"/>
                </a:lnTo>
                <a:lnTo>
                  <a:pt x="9061" y="4604"/>
                </a:lnTo>
                <a:lnTo>
                  <a:pt x="9134" y="4701"/>
                </a:lnTo>
                <a:lnTo>
                  <a:pt x="9182" y="4823"/>
                </a:lnTo>
                <a:lnTo>
                  <a:pt x="9207" y="4945"/>
                </a:lnTo>
                <a:lnTo>
                  <a:pt x="9231" y="5091"/>
                </a:lnTo>
                <a:lnTo>
                  <a:pt x="9231" y="5091"/>
                </a:lnTo>
                <a:close/>
              </a:path>
            </a:pathLst>
          </a:custGeom>
          <a:noFill/>
          <a:ln w="12175" cap="rnd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grpSp>
        <p:nvGrpSpPr>
          <p:cNvPr id="72" name="Google Shape;592;p43">
            <a:extLst>
              <a:ext uri="{FF2B5EF4-FFF2-40B4-BE49-F238E27FC236}">
                <a16:creationId xmlns:a16="http://schemas.microsoft.com/office/drawing/2014/main" id="{4AA6B44B-B435-7B45-A9F3-C613A0383B1D}"/>
              </a:ext>
            </a:extLst>
          </p:cNvPr>
          <p:cNvGrpSpPr/>
          <p:nvPr/>
        </p:nvGrpSpPr>
        <p:grpSpPr>
          <a:xfrm>
            <a:off x="4982780" y="2720546"/>
            <a:ext cx="478276" cy="491999"/>
            <a:chOff x="5961125" y="1623900"/>
            <a:chExt cx="427450" cy="448175"/>
          </a:xfrm>
        </p:grpSpPr>
        <p:sp>
          <p:nvSpPr>
            <p:cNvPr id="73" name="Google Shape;593;p43">
              <a:extLst>
                <a:ext uri="{FF2B5EF4-FFF2-40B4-BE49-F238E27FC236}">
                  <a16:creationId xmlns:a16="http://schemas.microsoft.com/office/drawing/2014/main" id="{268C47D5-648A-7E40-8186-4CD041E32F09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594;p43">
              <a:extLst>
                <a:ext uri="{FF2B5EF4-FFF2-40B4-BE49-F238E27FC236}">
                  <a16:creationId xmlns:a16="http://schemas.microsoft.com/office/drawing/2014/main" id="{B9797E65-E995-774C-93C5-C80CE76AD6B7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Google Shape;595;p43">
              <a:extLst>
                <a:ext uri="{FF2B5EF4-FFF2-40B4-BE49-F238E27FC236}">
                  <a16:creationId xmlns:a16="http://schemas.microsoft.com/office/drawing/2014/main" id="{2779F47E-96DC-E240-ACBA-089BBC893078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596;p43">
              <a:extLst>
                <a:ext uri="{FF2B5EF4-FFF2-40B4-BE49-F238E27FC236}">
                  <a16:creationId xmlns:a16="http://schemas.microsoft.com/office/drawing/2014/main" id="{F210438B-A507-7849-B05C-502E4F83DE9B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597;p43">
              <a:extLst>
                <a:ext uri="{FF2B5EF4-FFF2-40B4-BE49-F238E27FC236}">
                  <a16:creationId xmlns:a16="http://schemas.microsoft.com/office/drawing/2014/main" id="{515C3FE9-7FF5-804C-9CE6-61F2A9A2ED60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" name="Google Shape;598;p43">
              <a:extLst>
                <a:ext uri="{FF2B5EF4-FFF2-40B4-BE49-F238E27FC236}">
                  <a16:creationId xmlns:a16="http://schemas.microsoft.com/office/drawing/2014/main" id="{BFD02391-6447-1644-A946-BAB50A756B98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" name="Google Shape;599;p43">
              <a:extLst>
                <a:ext uri="{FF2B5EF4-FFF2-40B4-BE49-F238E27FC236}">
                  <a16:creationId xmlns:a16="http://schemas.microsoft.com/office/drawing/2014/main" id="{98662227-9837-DF45-BE9D-2616482B7522}"/>
                </a:ext>
              </a:extLst>
            </p:cNvPr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" name="Google Shape;615;p43">
            <a:extLst>
              <a:ext uri="{FF2B5EF4-FFF2-40B4-BE49-F238E27FC236}">
                <a16:creationId xmlns:a16="http://schemas.microsoft.com/office/drawing/2014/main" id="{59B0FCB3-B48C-BF44-A602-4E6AFDF87DE6}"/>
              </a:ext>
            </a:extLst>
          </p:cNvPr>
          <p:cNvGrpSpPr/>
          <p:nvPr/>
        </p:nvGrpSpPr>
        <p:grpSpPr>
          <a:xfrm>
            <a:off x="6961221" y="575500"/>
            <a:ext cx="446234" cy="446234"/>
            <a:chOff x="1278900" y="2333250"/>
            <a:chExt cx="381175" cy="381175"/>
          </a:xfrm>
        </p:grpSpPr>
        <p:sp>
          <p:nvSpPr>
            <p:cNvPr id="42" name="Google Shape;616;p43">
              <a:extLst>
                <a:ext uri="{FF2B5EF4-FFF2-40B4-BE49-F238E27FC236}">
                  <a16:creationId xmlns:a16="http://schemas.microsoft.com/office/drawing/2014/main" id="{0A76EBA1-ACF9-A442-85E0-45AAB5C13D70}"/>
                </a:ext>
              </a:extLst>
            </p:cNvPr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617;p43">
              <a:extLst>
                <a:ext uri="{FF2B5EF4-FFF2-40B4-BE49-F238E27FC236}">
                  <a16:creationId xmlns:a16="http://schemas.microsoft.com/office/drawing/2014/main" id="{183FFF82-A5C7-A246-8EB0-52ED5A41E2A3}"/>
                </a:ext>
              </a:extLst>
            </p:cNvPr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618;p43">
              <a:extLst>
                <a:ext uri="{FF2B5EF4-FFF2-40B4-BE49-F238E27FC236}">
                  <a16:creationId xmlns:a16="http://schemas.microsoft.com/office/drawing/2014/main" id="{10DD6BE1-2390-6C46-9536-5ED76AF1CCE6}"/>
                </a:ext>
              </a:extLst>
            </p:cNvPr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619;p43">
              <a:extLst>
                <a:ext uri="{FF2B5EF4-FFF2-40B4-BE49-F238E27FC236}">
                  <a16:creationId xmlns:a16="http://schemas.microsoft.com/office/drawing/2014/main" id="{5B37319B-183E-0544-8472-340CBD5670B9}"/>
                </a:ext>
              </a:extLst>
            </p:cNvPr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l" t="t" r="r" b="b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222478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1F707F-8456-684D-96EA-612705D67F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388" r="16607"/>
          <a:stretch/>
        </p:blipFill>
        <p:spPr>
          <a:xfrm>
            <a:off x="3341481" y="-7814"/>
            <a:ext cx="5802519" cy="514606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67014F2-B5F9-F046-9528-CE6C452D9E8F}"/>
              </a:ext>
            </a:extLst>
          </p:cNvPr>
          <p:cNvSpPr/>
          <p:nvPr/>
        </p:nvSpPr>
        <p:spPr>
          <a:xfrm>
            <a:off x="0" y="-2562"/>
            <a:ext cx="4572000" cy="51460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sx="102000" sy="102000" algn="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527400" y="1744423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ЭТО ЧТО, ВСЕ?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63C561-13F9-9C46-BD95-953BA4279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382" y="4245944"/>
            <a:ext cx="1014819" cy="11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4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>
            <a:spLocks noGrp="1"/>
          </p:cNvSpPr>
          <p:nvPr>
            <p:ph type="body" idx="1"/>
          </p:nvPr>
        </p:nvSpPr>
        <p:spPr>
          <a:xfrm>
            <a:off x="284241" y="3543953"/>
            <a:ext cx="2679092" cy="12419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Опросы и анкетирование  на реальных  пользователях.</a:t>
            </a:r>
            <a:endParaRPr lang="ru-RU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Расширять тесты на пользователях выходя за пределы коллег. Возможно потребует затрат на привлечение респондентов. Требует оборудования своей лаборатории.  </a:t>
            </a:r>
          </a:p>
        </p:txBody>
      </p:sp>
      <p:sp>
        <p:nvSpPr>
          <p:cNvPr id="214" name="Google Shape;214;p25"/>
          <p:cNvSpPr txBox="1">
            <a:spLocks noGrp="1"/>
          </p:cNvSpPr>
          <p:nvPr>
            <p:ph type="body" idx="3"/>
          </p:nvPr>
        </p:nvSpPr>
        <p:spPr>
          <a:xfrm>
            <a:off x="273526" y="1732902"/>
            <a:ext cx="2802578" cy="11829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Тестировать доступность (</a:t>
            </a:r>
            <a:r>
              <a:rPr lang="en" sz="1200" b="1" dirty="0">
                <a:latin typeface="Roboto" panose="02000000000000000000" pitchFamily="2" charset="0"/>
                <a:ea typeface="Roboto" panose="02000000000000000000" pitchFamily="2" charset="0"/>
              </a:rPr>
              <a:t>Accessibility Testing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  <a:endParaRPr lang="en" sz="12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Проверяем на сколько приложение доступно людям с особыми потребностями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 (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по слуху, зрению, жестам и т.д.). У каждой платформы есть свои разделы гайдла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йн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ах, у веба свой </a:t>
            </a:r>
            <a:r>
              <a:rPr lang="en" dirty="0">
                <a:latin typeface="Roboto Light" panose="02000000000000000000" pitchFamily="2" charset="0"/>
                <a:ea typeface="Roboto Light" panose="02000000000000000000" pitchFamily="2" charset="0"/>
              </a:rPr>
              <a:t>Web Content Accessibility Guidelines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  <a:endParaRPr lang="en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lvl="0" indent="0">
              <a:buNone/>
            </a:pP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219" name="Google Shape;219;p25"/>
          <p:cNvGrpSpPr/>
          <p:nvPr/>
        </p:nvGrpSpPr>
        <p:grpSpPr>
          <a:xfrm>
            <a:off x="3275260" y="1374966"/>
            <a:ext cx="393060" cy="393060"/>
            <a:chOff x="5941025" y="3634400"/>
            <a:chExt cx="467650" cy="467650"/>
          </a:xfrm>
        </p:grpSpPr>
        <p:sp>
          <p:nvSpPr>
            <p:cNvPr id="220" name="Google Shape;220;p25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221;p25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222;p25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23;p25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225;p25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" name="Google Shape;212;p25">
            <a:extLst>
              <a:ext uri="{FF2B5EF4-FFF2-40B4-BE49-F238E27FC236}">
                <a16:creationId xmlns:a16="http://schemas.microsoft.com/office/drawing/2014/main" id="{A8B3908D-1FB2-F344-8794-16B7B30EB5EA}"/>
              </a:ext>
            </a:extLst>
          </p:cNvPr>
          <p:cNvSpPr txBox="1">
            <a:spLocks/>
          </p:cNvSpPr>
          <p:nvPr/>
        </p:nvSpPr>
        <p:spPr>
          <a:xfrm>
            <a:off x="6332487" y="3524017"/>
            <a:ext cx="2736713" cy="1241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▪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Заказать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UX аудит 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в лаборатории.</a:t>
            </a:r>
          </a:p>
          <a:p>
            <a:pPr marL="0" indent="0"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В зависимости от целей обращаться на разных этапах разработки. Финансово затратное мероприятие.</a:t>
            </a:r>
            <a:endParaRPr lang="en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5" name="Google Shape;213;p25">
            <a:extLst>
              <a:ext uri="{FF2B5EF4-FFF2-40B4-BE49-F238E27FC236}">
                <a16:creationId xmlns:a16="http://schemas.microsoft.com/office/drawing/2014/main" id="{77DE1AA0-6431-154B-ADF3-C3DFD5A53D16}"/>
              </a:ext>
            </a:extLst>
          </p:cNvPr>
          <p:cNvSpPr txBox="1">
            <a:spLocks/>
          </p:cNvSpPr>
          <p:nvPr/>
        </p:nvSpPr>
        <p:spPr>
          <a:xfrm>
            <a:off x="3164372" y="3534137"/>
            <a:ext cx="2954336" cy="118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▪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Нанять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UX 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эксперта. </a:t>
            </a:r>
          </a:p>
          <a:p>
            <a:pPr marL="0" indent="0">
              <a:buFont typeface="Nunito Sans"/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Продвинуть необходимость такого эксперта (если для него есть  достаточный объем работы). Проводит ревью, решает спорные вопросы, консультирует и т.д.</a:t>
            </a:r>
            <a:endParaRPr lang="en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3" name="Google Shape;214;p25">
            <a:extLst>
              <a:ext uri="{FF2B5EF4-FFF2-40B4-BE49-F238E27FC236}">
                <a16:creationId xmlns:a16="http://schemas.microsoft.com/office/drawing/2014/main" id="{2D23A6D9-75AA-A242-B0AC-85F7666CF6F9}"/>
              </a:ext>
            </a:extLst>
          </p:cNvPr>
          <p:cNvSpPr txBox="1">
            <a:spLocks/>
          </p:cNvSpPr>
          <p:nvPr/>
        </p:nvSpPr>
        <p:spPr>
          <a:xfrm>
            <a:off x="3212259" y="1712591"/>
            <a:ext cx="2906449" cy="118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▪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Использовать онлайн инструменты для реальных пользователях.</a:t>
            </a:r>
          </a:p>
          <a:p>
            <a:pPr marL="0" indent="0">
              <a:buFont typeface="Nunito Sans"/>
              <a:buNone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Usertesting, </a:t>
            </a: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</a:rPr>
              <a:t>Uxcam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и т.д. Хороший способ расширить тесты на пользователях, но стоит денег и нужны базовые навыки проведения наблюдений. Можно использовать для А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/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Б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тестов. </a:t>
            </a:r>
            <a:endParaRPr lang="en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CCAE3E1-29CE-AB45-8B7A-EB9A01C9E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344"/>
          <a:stretch/>
        </p:blipFill>
        <p:spPr>
          <a:xfrm>
            <a:off x="8054383" y="4245944"/>
            <a:ext cx="1014818" cy="702294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6BB5719-F863-964F-8973-D818197942BF}"/>
              </a:ext>
            </a:extLst>
          </p:cNvPr>
          <p:cNvGrpSpPr/>
          <p:nvPr/>
        </p:nvGrpSpPr>
        <p:grpSpPr>
          <a:xfrm>
            <a:off x="370175" y="3163526"/>
            <a:ext cx="326628" cy="426890"/>
            <a:chOff x="2697209" y="2033603"/>
            <a:chExt cx="326628" cy="426890"/>
          </a:xfrm>
        </p:grpSpPr>
        <p:grpSp>
          <p:nvGrpSpPr>
            <p:cNvPr id="40" name="Google Shape;630;p43">
              <a:extLst>
                <a:ext uri="{FF2B5EF4-FFF2-40B4-BE49-F238E27FC236}">
                  <a16:creationId xmlns:a16="http://schemas.microsoft.com/office/drawing/2014/main" id="{B6DE464C-02D6-2A4D-8B56-6C29F1D95EC6}"/>
                </a:ext>
              </a:extLst>
            </p:cNvPr>
            <p:cNvGrpSpPr/>
            <p:nvPr/>
          </p:nvGrpSpPr>
          <p:grpSpPr>
            <a:xfrm>
              <a:off x="2697209" y="2033603"/>
              <a:ext cx="170937" cy="426827"/>
              <a:chOff x="3384375" y="2267500"/>
              <a:chExt cx="203375" cy="507825"/>
            </a:xfrm>
          </p:grpSpPr>
          <p:sp>
            <p:nvSpPr>
              <p:cNvPr id="44" name="Google Shape;631;p43">
                <a:extLst>
                  <a:ext uri="{FF2B5EF4-FFF2-40B4-BE49-F238E27FC236}">
                    <a16:creationId xmlns:a16="http://schemas.microsoft.com/office/drawing/2014/main" id="{72B11F70-949B-DB4B-9A48-A7A9D7E4369B}"/>
                  </a:ext>
                </a:extLst>
              </p:cNvPr>
              <p:cNvSpPr/>
              <p:nvPr/>
            </p:nvSpPr>
            <p:spPr>
              <a:xfrm>
                <a:off x="3384375" y="2373425"/>
                <a:ext cx="203375" cy="401900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16076" fill="none" extrusionOk="0">
                    <a:moveTo>
                      <a:pt x="4896" y="1"/>
                    </a:moveTo>
                    <a:lnTo>
                      <a:pt x="4896" y="1"/>
                    </a:lnTo>
                    <a:lnTo>
                      <a:pt x="4701" y="74"/>
                    </a:lnTo>
                    <a:lnTo>
                      <a:pt x="4506" y="147"/>
                    </a:lnTo>
                    <a:lnTo>
                      <a:pt x="4287" y="196"/>
                    </a:lnTo>
                    <a:lnTo>
                      <a:pt x="4068" y="196"/>
                    </a:lnTo>
                    <a:lnTo>
                      <a:pt x="4068" y="196"/>
                    </a:lnTo>
                    <a:lnTo>
                      <a:pt x="3848" y="196"/>
                    </a:lnTo>
                    <a:lnTo>
                      <a:pt x="3654" y="147"/>
                    </a:lnTo>
                    <a:lnTo>
                      <a:pt x="3434" y="98"/>
                    </a:lnTo>
                    <a:lnTo>
                      <a:pt x="3240" y="1"/>
                    </a:lnTo>
                    <a:lnTo>
                      <a:pt x="3240" y="1"/>
                    </a:lnTo>
                    <a:lnTo>
                      <a:pt x="2996" y="50"/>
                    </a:lnTo>
                    <a:lnTo>
                      <a:pt x="2777" y="98"/>
                    </a:lnTo>
                    <a:lnTo>
                      <a:pt x="2558" y="171"/>
                    </a:lnTo>
                    <a:lnTo>
                      <a:pt x="2363" y="269"/>
                    </a:lnTo>
                    <a:lnTo>
                      <a:pt x="2168" y="366"/>
                    </a:lnTo>
                    <a:lnTo>
                      <a:pt x="1973" y="464"/>
                    </a:lnTo>
                    <a:lnTo>
                      <a:pt x="1803" y="585"/>
                    </a:lnTo>
                    <a:lnTo>
                      <a:pt x="1632" y="731"/>
                    </a:lnTo>
                    <a:lnTo>
                      <a:pt x="1486" y="878"/>
                    </a:lnTo>
                    <a:lnTo>
                      <a:pt x="1340" y="1024"/>
                    </a:lnTo>
                    <a:lnTo>
                      <a:pt x="1072" y="1365"/>
                    </a:lnTo>
                    <a:lnTo>
                      <a:pt x="853" y="1779"/>
                    </a:lnTo>
                    <a:lnTo>
                      <a:pt x="658" y="2193"/>
                    </a:lnTo>
                    <a:lnTo>
                      <a:pt x="488" y="2680"/>
                    </a:lnTo>
                    <a:lnTo>
                      <a:pt x="341" y="3167"/>
                    </a:lnTo>
                    <a:lnTo>
                      <a:pt x="244" y="3727"/>
                    </a:lnTo>
                    <a:lnTo>
                      <a:pt x="147" y="4287"/>
                    </a:lnTo>
                    <a:lnTo>
                      <a:pt x="73" y="4896"/>
                    </a:lnTo>
                    <a:lnTo>
                      <a:pt x="49" y="5529"/>
                    </a:lnTo>
                    <a:lnTo>
                      <a:pt x="25" y="6187"/>
                    </a:lnTo>
                    <a:lnTo>
                      <a:pt x="0" y="6869"/>
                    </a:lnTo>
                    <a:lnTo>
                      <a:pt x="0" y="6869"/>
                    </a:lnTo>
                    <a:lnTo>
                      <a:pt x="25" y="7015"/>
                    </a:lnTo>
                    <a:lnTo>
                      <a:pt x="49" y="7161"/>
                    </a:lnTo>
                    <a:lnTo>
                      <a:pt x="98" y="7307"/>
                    </a:lnTo>
                    <a:lnTo>
                      <a:pt x="171" y="7405"/>
                    </a:lnTo>
                    <a:lnTo>
                      <a:pt x="268" y="7502"/>
                    </a:lnTo>
                    <a:lnTo>
                      <a:pt x="390" y="7575"/>
                    </a:lnTo>
                    <a:lnTo>
                      <a:pt x="512" y="7624"/>
                    </a:lnTo>
                    <a:lnTo>
                      <a:pt x="658" y="7648"/>
                    </a:lnTo>
                    <a:lnTo>
                      <a:pt x="658" y="7648"/>
                    </a:lnTo>
                    <a:lnTo>
                      <a:pt x="804" y="7624"/>
                    </a:lnTo>
                    <a:lnTo>
                      <a:pt x="926" y="7575"/>
                    </a:lnTo>
                    <a:lnTo>
                      <a:pt x="1048" y="7502"/>
                    </a:lnTo>
                    <a:lnTo>
                      <a:pt x="1145" y="7405"/>
                    </a:lnTo>
                    <a:lnTo>
                      <a:pt x="1218" y="7307"/>
                    </a:lnTo>
                    <a:lnTo>
                      <a:pt x="1267" y="7161"/>
                    </a:lnTo>
                    <a:lnTo>
                      <a:pt x="1291" y="7015"/>
                    </a:lnTo>
                    <a:lnTo>
                      <a:pt x="1316" y="6869"/>
                    </a:lnTo>
                    <a:lnTo>
                      <a:pt x="1316" y="6869"/>
                    </a:lnTo>
                    <a:lnTo>
                      <a:pt x="1340" y="6260"/>
                    </a:lnTo>
                    <a:lnTo>
                      <a:pt x="1413" y="5554"/>
                    </a:lnTo>
                    <a:lnTo>
                      <a:pt x="1510" y="4847"/>
                    </a:lnTo>
                    <a:lnTo>
                      <a:pt x="1632" y="4141"/>
                    </a:lnTo>
                    <a:lnTo>
                      <a:pt x="1754" y="3532"/>
                    </a:lnTo>
                    <a:lnTo>
                      <a:pt x="1876" y="3021"/>
                    </a:lnTo>
                    <a:lnTo>
                      <a:pt x="1998" y="2680"/>
                    </a:lnTo>
                    <a:lnTo>
                      <a:pt x="2046" y="2607"/>
                    </a:lnTo>
                    <a:lnTo>
                      <a:pt x="2095" y="2582"/>
                    </a:lnTo>
                    <a:lnTo>
                      <a:pt x="2095" y="2582"/>
                    </a:lnTo>
                    <a:lnTo>
                      <a:pt x="2095" y="2631"/>
                    </a:lnTo>
                    <a:lnTo>
                      <a:pt x="2119" y="2729"/>
                    </a:lnTo>
                    <a:lnTo>
                      <a:pt x="2119" y="3143"/>
                    </a:lnTo>
                    <a:lnTo>
                      <a:pt x="2071" y="4555"/>
                    </a:lnTo>
                    <a:lnTo>
                      <a:pt x="1949" y="6577"/>
                    </a:lnTo>
                    <a:lnTo>
                      <a:pt x="1827" y="8842"/>
                    </a:lnTo>
                    <a:lnTo>
                      <a:pt x="1535" y="13128"/>
                    </a:lnTo>
                    <a:lnTo>
                      <a:pt x="1389" y="15077"/>
                    </a:lnTo>
                    <a:lnTo>
                      <a:pt x="1389" y="15077"/>
                    </a:lnTo>
                    <a:lnTo>
                      <a:pt x="1389" y="15247"/>
                    </a:lnTo>
                    <a:lnTo>
                      <a:pt x="1413" y="15418"/>
                    </a:lnTo>
                    <a:lnTo>
                      <a:pt x="1462" y="15564"/>
                    </a:lnTo>
                    <a:lnTo>
                      <a:pt x="1559" y="15710"/>
                    </a:lnTo>
                    <a:lnTo>
                      <a:pt x="1657" y="15856"/>
                    </a:lnTo>
                    <a:lnTo>
                      <a:pt x="1778" y="15953"/>
                    </a:lnTo>
                    <a:lnTo>
                      <a:pt x="1924" y="16026"/>
                    </a:lnTo>
                    <a:lnTo>
                      <a:pt x="2095" y="16075"/>
                    </a:lnTo>
                    <a:lnTo>
                      <a:pt x="2095" y="16075"/>
                    </a:lnTo>
                    <a:lnTo>
                      <a:pt x="2217" y="16075"/>
                    </a:lnTo>
                    <a:lnTo>
                      <a:pt x="2217" y="16075"/>
                    </a:lnTo>
                    <a:lnTo>
                      <a:pt x="2387" y="16075"/>
                    </a:lnTo>
                    <a:lnTo>
                      <a:pt x="2509" y="16026"/>
                    </a:lnTo>
                    <a:lnTo>
                      <a:pt x="2655" y="15953"/>
                    </a:lnTo>
                    <a:lnTo>
                      <a:pt x="2777" y="15880"/>
                    </a:lnTo>
                    <a:lnTo>
                      <a:pt x="2874" y="15758"/>
                    </a:lnTo>
                    <a:lnTo>
                      <a:pt x="2947" y="15637"/>
                    </a:lnTo>
                    <a:lnTo>
                      <a:pt x="3020" y="15491"/>
                    </a:lnTo>
                    <a:lnTo>
                      <a:pt x="3045" y="15344"/>
                    </a:lnTo>
                    <a:lnTo>
                      <a:pt x="3702" y="8525"/>
                    </a:lnTo>
                    <a:lnTo>
                      <a:pt x="3702" y="8525"/>
                    </a:lnTo>
                    <a:lnTo>
                      <a:pt x="3727" y="8452"/>
                    </a:lnTo>
                    <a:lnTo>
                      <a:pt x="3775" y="8330"/>
                    </a:lnTo>
                    <a:lnTo>
                      <a:pt x="3824" y="8282"/>
                    </a:lnTo>
                    <a:lnTo>
                      <a:pt x="3873" y="8208"/>
                    </a:lnTo>
                    <a:lnTo>
                      <a:pt x="3970" y="8184"/>
                    </a:lnTo>
                    <a:lnTo>
                      <a:pt x="4068" y="8160"/>
                    </a:lnTo>
                    <a:lnTo>
                      <a:pt x="4068" y="8160"/>
                    </a:lnTo>
                    <a:lnTo>
                      <a:pt x="4165" y="8184"/>
                    </a:lnTo>
                    <a:lnTo>
                      <a:pt x="4263" y="8208"/>
                    </a:lnTo>
                    <a:lnTo>
                      <a:pt x="4311" y="8282"/>
                    </a:lnTo>
                    <a:lnTo>
                      <a:pt x="4360" y="8330"/>
                    </a:lnTo>
                    <a:lnTo>
                      <a:pt x="4409" y="8452"/>
                    </a:lnTo>
                    <a:lnTo>
                      <a:pt x="4433" y="8525"/>
                    </a:lnTo>
                    <a:lnTo>
                      <a:pt x="5091" y="15344"/>
                    </a:lnTo>
                    <a:lnTo>
                      <a:pt x="5091" y="15344"/>
                    </a:lnTo>
                    <a:lnTo>
                      <a:pt x="5115" y="15491"/>
                    </a:lnTo>
                    <a:lnTo>
                      <a:pt x="5188" y="15637"/>
                    </a:lnTo>
                    <a:lnTo>
                      <a:pt x="5261" y="15758"/>
                    </a:lnTo>
                    <a:lnTo>
                      <a:pt x="5358" y="15880"/>
                    </a:lnTo>
                    <a:lnTo>
                      <a:pt x="5480" y="15953"/>
                    </a:lnTo>
                    <a:lnTo>
                      <a:pt x="5626" y="16026"/>
                    </a:lnTo>
                    <a:lnTo>
                      <a:pt x="5748" y="16075"/>
                    </a:lnTo>
                    <a:lnTo>
                      <a:pt x="5919" y="16075"/>
                    </a:lnTo>
                    <a:lnTo>
                      <a:pt x="5919" y="16075"/>
                    </a:lnTo>
                    <a:lnTo>
                      <a:pt x="6040" y="16075"/>
                    </a:lnTo>
                    <a:lnTo>
                      <a:pt x="6040" y="16075"/>
                    </a:lnTo>
                    <a:lnTo>
                      <a:pt x="6211" y="16026"/>
                    </a:lnTo>
                    <a:lnTo>
                      <a:pt x="6357" y="15953"/>
                    </a:lnTo>
                    <a:lnTo>
                      <a:pt x="6479" y="15856"/>
                    </a:lnTo>
                    <a:lnTo>
                      <a:pt x="6576" y="15710"/>
                    </a:lnTo>
                    <a:lnTo>
                      <a:pt x="6674" y="15564"/>
                    </a:lnTo>
                    <a:lnTo>
                      <a:pt x="6722" y="15418"/>
                    </a:lnTo>
                    <a:lnTo>
                      <a:pt x="6747" y="15247"/>
                    </a:lnTo>
                    <a:lnTo>
                      <a:pt x="6747" y="15077"/>
                    </a:lnTo>
                    <a:lnTo>
                      <a:pt x="6747" y="15077"/>
                    </a:lnTo>
                    <a:lnTo>
                      <a:pt x="6601" y="13128"/>
                    </a:lnTo>
                    <a:lnTo>
                      <a:pt x="6333" y="8890"/>
                    </a:lnTo>
                    <a:lnTo>
                      <a:pt x="6187" y="6601"/>
                    </a:lnTo>
                    <a:lnTo>
                      <a:pt x="6089" y="4604"/>
                    </a:lnTo>
                    <a:lnTo>
                      <a:pt x="6040" y="3167"/>
                    </a:lnTo>
                    <a:lnTo>
                      <a:pt x="6040" y="2753"/>
                    </a:lnTo>
                    <a:lnTo>
                      <a:pt x="6040" y="2582"/>
                    </a:lnTo>
                    <a:lnTo>
                      <a:pt x="6040" y="2582"/>
                    </a:lnTo>
                    <a:lnTo>
                      <a:pt x="6065" y="2582"/>
                    </a:lnTo>
                    <a:lnTo>
                      <a:pt x="6089" y="2582"/>
                    </a:lnTo>
                    <a:lnTo>
                      <a:pt x="6138" y="2680"/>
                    </a:lnTo>
                    <a:lnTo>
                      <a:pt x="6235" y="2996"/>
                    </a:lnTo>
                    <a:lnTo>
                      <a:pt x="6381" y="3484"/>
                    </a:lnTo>
                    <a:lnTo>
                      <a:pt x="6503" y="4117"/>
                    </a:lnTo>
                    <a:lnTo>
                      <a:pt x="6625" y="4823"/>
                    </a:lnTo>
                    <a:lnTo>
                      <a:pt x="6722" y="5554"/>
                    </a:lnTo>
                    <a:lnTo>
                      <a:pt x="6795" y="6260"/>
                    </a:lnTo>
                    <a:lnTo>
                      <a:pt x="6820" y="6869"/>
                    </a:lnTo>
                    <a:lnTo>
                      <a:pt x="6820" y="6869"/>
                    </a:lnTo>
                    <a:lnTo>
                      <a:pt x="6844" y="7015"/>
                    </a:lnTo>
                    <a:lnTo>
                      <a:pt x="6869" y="7161"/>
                    </a:lnTo>
                    <a:lnTo>
                      <a:pt x="6917" y="7307"/>
                    </a:lnTo>
                    <a:lnTo>
                      <a:pt x="6990" y="7405"/>
                    </a:lnTo>
                    <a:lnTo>
                      <a:pt x="7088" y="7502"/>
                    </a:lnTo>
                    <a:lnTo>
                      <a:pt x="7209" y="7575"/>
                    </a:lnTo>
                    <a:lnTo>
                      <a:pt x="7331" y="7624"/>
                    </a:lnTo>
                    <a:lnTo>
                      <a:pt x="7477" y="7648"/>
                    </a:lnTo>
                    <a:lnTo>
                      <a:pt x="7477" y="7648"/>
                    </a:lnTo>
                    <a:lnTo>
                      <a:pt x="7624" y="7624"/>
                    </a:lnTo>
                    <a:lnTo>
                      <a:pt x="7745" y="7575"/>
                    </a:lnTo>
                    <a:lnTo>
                      <a:pt x="7867" y="7502"/>
                    </a:lnTo>
                    <a:lnTo>
                      <a:pt x="7964" y="7405"/>
                    </a:lnTo>
                    <a:lnTo>
                      <a:pt x="8038" y="7307"/>
                    </a:lnTo>
                    <a:lnTo>
                      <a:pt x="8086" y="7161"/>
                    </a:lnTo>
                    <a:lnTo>
                      <a:pt x="8111" y="7015"/>
                    </a:lnTo>
                    <a:lnTo>
                      <a:pt x="8135" y="6869"/>
                    </a:lnTo>
                    <a:lnTo>
                      <a:pt x="8135" y="6869"/>
                    </a:lnTo>
                    <a:lnTo>
                      <a:pt x="8111" y="5505"/>
                    </a:lnTo>
                    <a:lnTo>
                      <a:pt x="8086" y="4872"/>
                    </a:lnTo>
                    <a:lnTo>
                      <a:pt x="8038" y="4287"/>
                    </a:lnTo>
                    <a:lnTo>
                      <a:pt x="7964" y="3703"/>
                    </a:lnTo>
                    <a:lnTo>
                      <a:pt x="7867" y="3167"/>
                    </a:lnTo>
                    <a:lnTo>
                      <a:pt x="7745" y="2656"/>
                    </a:lnTo>
                    <a:lnTo>
                      <a:pt x="7599" y="2168"/>
                    </a:lnTo>
                    <a:lnTo>
                      <a:pt x="7404" y="1754"/>
                    </a:lnTo>
                    <a:lnTo>
                      <a:pt x="7185" y="1365"/>
                    </a:lnTo>
                    <a:lnTo>
                      <a:pt x="7063" y="1170"/>
                    </a:lnTo>
                    <a:lnTo>
                      <a:pt x="6917" y="999"/>
                    </a:lnTo>
                    <a:lnTo>
                      <a:pt x="6771" y="853"/>
                    </a:lnTo>
                    <a:lnTo>
                      <a:pt x="6625" y="707"/>
                    </a:lnTo>
                    <a:lnTo>
                      <a:pt x="6454" y="561"/>
                    </a:lnTo>
                    <a:lnTo>
                      <a:pt x="6260" y="439"/>
                    </a:lnTo>
                    <a:lnTo>
                      <a:pt x="6065" y="342"/>
                    </a:lnTo>
                    <a:lnTo>
                      <a:pt x="5870" y="244"/>
                    </a:lnTo>
                    <a:lnTo>
                      <a:pt x="5651" y="171"/>
                    </a:lnTo>
                    <a:lnTo>
                      <a:pt x="5407" y="98"/>
                    </a:lnTo>
                    <a:lnTo>
                      <a:pt x="5164" y="50"/>
                    </a:lnTo>
                    <a:lnTo>
                      <a:pt x="4896" y="1"/>
                    </a:lnTo>
                    <a:lnTo>
                      <a:pt x="4896" y="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" name="Google Shape;632;p43">
                <a:extLst>
                  <a:ext uri="{FF2B5EF4-FFF2-40B4-BE49-F238E27FC236}">
                    <a16:creationId xmlns:a16="http://schemas.microsoft.com/office/drawing/2014/main" id="{1CF337C3-8548-8E47-BC07-9DB50E5366D3}"/>
                  </a:ext>
                </a:extLst>
              </p:cNvPr>
              <p:cNvSpPr/>
              <p:nvPr/>
            </p:nvSpPr>
            <p:spPr>
              <a:xfrm>
                <a:off x="3443425" y="2267500"/>
                <a:ext cx="85275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751" fill="none" extrusionOk="0">
                    <a:moveTo>
                      <a:pt x="1" y="1705"/>
                    </a:moveTo>
                    <a:lnTo>
                      <a:pt x="1" y="1705"/>
                    </a:lnTo>
                    <a:lnTo>
                      <a:pt x="1" y="1510"/>
                    </a:lnTo>
                    <a:lnTo>
                      <a:pt x="25" y="1315"/>
                    </a:lnTo>
                    <a:lnTo>
                      <a:pt x="74" y="1145"/>
                    </a:lnTo>
                    <a:lnTo>
                      <a:pt x="123" y="999"/>
                    </a:lnTo>
                    <a:lnTo>
                      <a:pt x="196" y="852"/>
                    </a:lnTo>
                    <a:lnTo>
                      <a:pt x="293" y="706"/>
                    </a:lnTo>
                    <a:lnTo>
                      <a:pt x="391" y="585"/>
                    </a:lnTo>
                    <a:lnTo>
                      <a:pt x="488" y="463"/>
                    </a:lnTo>
                    <a:lnTo>
                      <a:pt x="610" y="341"/>
                    </a:lnTo>
                    <a:lnTo>
                      <a:pt x="756" y="268"/>
                    </a:lnTo>
                    <a:lnTo>
                      <a:pt x="902" y="171"/>
                    </a:lnTo>
                    <a:lnTo>
                      <a:pt x="1048" y="122"/>
                    </a:lnTo>
                    <a:lnTo>
                      <a:pt x="1194" y="49"/>
                    </a:lnTo>
                    <a:lnTo>
                      <a:pt x="1365" y="24"/>
                    </a:lnTo>
                    <a:lnTo>
                      <a:pt x="1535" y="0"/>
                    </a:lnTo>
                    <a:lnTo>
                      <a:pt x="1706" y="0"/>
                    </a:lnTo>
                    <a:lnTo>
                      <a:pt x="1706" y="0"/>
                    </a:lnTo>
                    <a:lnTo>
                      <a:pt x="1876" y="0"/>
                    </a:lnTo>
                    <a:lnTo>
                      <a:pt x="2047" y="24"/>
                    </a:lnTo>
                    <a:lnTo>
                      <a:pt x="2217" y="49"/>
                    </a:lnTo>
                    <a:lnTo>
                      <a:pt x="2363" y="122"/>
                    </a:lnTo>
                    <a:lnTo>
                      <a:pt x="2509" y="171"/>
                    </a:lnTo>
                    <a:lnTo>
                      <a:pt x="2656" y="268"/>
                    </a:lnTo>
                    <a:lnTo>
                      <a:pt x="2802" y="341"/>
                    </a:lnTo>
                    <a:lnTo>
                      <a:pt x="2923" y="463"/>
                    </a:lnTo>
                    <a:lnTo>
                      <a:pt x="3021" y="585"/>
                    </a:lnTo>
                    <a:lnTo>
                      <a:pt x="3118" y="706"/>
                    </a:lnTo>
                    <a:lnTo>
                      <a:pt x="3216" y="852"/>
                    </a:lnTo>
                    <a:lnTo>
                      <a:pt x="3289" y="999"/>
                    </a:lnTo>
                    <a:lnTo>
                      <a:pt x="3337" y="1145"/>
                    </a:lnTo>
                    <a:lnTo>
                      <a:pt x="3386" y="1315"/>
                    </a:lnTo>
                    <a:lnTo>
                      <a:pt x="3411" y="1510"/>
                    </a:lnTo>
                    <a:lnTo>
                      <a:pt x="3411" y="1705"/>
                    </a:lnTo>
                    <a:lnTo>
                      <a:pt x="3411" y="1705"/>
                    </a:lnTo>
                    <a:lnTo>
                      <a:pt x="3411" y="1900"/>
                    </a:lnTo>
                    <a:lnTo>
                      <a:pt x="3386" y="2095"/>
                    </a:lnTo>
                    <a:lnTo>
                      <a:pt x="3337" y="2265"/>
                    </a:lnTo>
                    <a:lnTo>
                      <a:pt x="3289" y="2460"/>
                    </a:lnTo>
                    <a:lnTo>
                      <a:pt x="3216" y="2630"/>
                    </a:lnTo>
                    <a:lnTo>
                      <a:pt x="3118" y="2801"/>
                    </a:lnTo>
                    <a:lnTo>
                      <a:pt x="3021" y="2971"/>
                    </a:lnTo>
                    <a:lnTo>
                      <a:pt x="2923" y="3117"/>
                    </a:lnTo>
                    <a:lnTo>
                      <a:pt x="2802" y="3264"/>
                    </a:lnTo>
                    <a:lnTo>
                      <a:pt x="2656" y="3385"/>
                    </a:lnTo>
                    <a:lnTo>
                      <a:pt x="2509" y="3483"/>
                    </a:lnTo>
                    <a:lnTo>
                      <a:pt x="2363" y="3580"/>
                    </a:lnTo>
                    <a:lnTo>
                      <a:pt x="2217" y="3653"/>
                    </a:lnTo>
                    <a:lnTo>
                      <a:pt x="2047" y="3702"/>
                    </a:lnTo>
                    <a:lnTo>
                      <a:pt x="1876" y="3751"/>
                    </a:lnTo>
                    <a:lnTo>
                      <a:pt x="1706" y="3751"/>
                    </a:lnTo>
                    <a:lnTo>
                      <a:pt x="1706" y="3751"/>
                    </a:lnTo>
                    <a:lnTo>
                      <a:pt x="1535" y="3751"/>
                    </a:lnTo>
                    <a:lnTo>
                      <a:pt x="1365" y="3702"/>
                    </a:lnTo>
                    <a:lnTo>
                      <a:pt x="1194" y="3653"/>
                    </a:lnTo>
                    <a:lnTo>
                      <a:pt x="1048" y="3580"/>
                    </a:lnTo>
                    <a:lnTo>
                      <a:pt x="902" y="3483"/>
                    </a:lnTo>
                    <a:lnTo>
                      <a:pt x="756" y="3385"/>
                    </a:lnTo>
                    <a:lnTo>
                      <a:pt x="610" y="3264"/>
                    </a:lnTo>
                    <a:lnTo>
                      <a:pt x="488" y="3117"/>
                    </a:lnTo>
                    <a:lnTo>
                      <a:pt x="391" y="2971"/>
                    </a:lnTo>
                    <a:lnTo>
                      <a:pt x="293" y="2801"/>
                    </a:lnTo>
                    <a:lnTo>
                      <a:pt x="196" y="2630"/>
                    </a:lnTo>
                    <a:lnTo>
                      <a:pt x="123" y="2460"/>
                    </a:lnTo>
                    <a:lnTo>
                      <a:pt x="74" y="2265"/>
                    </a:lnTo>
                    <a:lnTo>
                      <a:pt x="25" y="2095"/>
                    </a:lnTo>
                    <a:lnTo>
                      <a:pt x="1" y="1900"/>
                    </a:lnTo>
                    <a:lnTo>
                      <a:pt x="1" y="1705"/>
                    </a:lnTo>
                    <a:lnTo>
                      <a:pt x="1" y="1705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1" name="Google Shape;636;p43">
              <a:extLst>
                <a:ext uri="{FF2B5EF4-FFF2-40B4-BE49-F238E27FC236}">
                  <a16:creationId xmlns:a16="http://schemas.microsoft.com/office/drawing/2014/main" id="{ED1E47F1-A085-314E-8902-4A430A812B95}"/>
                </a:ext>
              </a:extLst>
            </p:cNvPr>
            <p:cNvGrpSpPr/>
            <p:nvPr/>
          </p:nvGrpSpPr>
          <p:grpSpPr>
            <a:xfrm>
              <a:off x="2878494" y="2037764"/>
              <a:ext cx="145343" cy="422729"/>
              <a:chOff x="4071800" y="2269925"/>
              <a:chExt cx="172925" cy="502950"/>
            </a:xfrm>
          </p:grpSpPr>
          <p:sp>
            <p:nvSpPr>
              <p:cNvPr id="42" name="Google Shape;637;p43">
                <a:extLst>
                  <a:ext uri="{FF2B5EF4-FFF2-40B4-BE49-F238E27FC236}">
                    <a16:creationId xmlns:a16="http://schemas.microsoft.com/office/drawing/2014/main" id="{ECE1A9E3-B08D-A545-B241-3F1284EA7024}"/>
                  </a:ext>
                </a:extLst>
              </p:cNvPr>
              <p:cNvSpPr/>
              <p:nvPr/>
            </p:nvSpPr>
            <p:spPr>
              <a:xfrm>
                <a:off x="4118075" y="2269925"/>
                <a:ext cx="8037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3654" fill="none" extrusionOk="0">
                    <a:moveTo>
                      <a:pt x="0" y="1657"/>
                    </a:moveTo>
                    <a:lnTo>
                      <a:pt x="0" y="1657"/>
                    </a:lnTo>
                    <a:lnTo>
                      <a:pt x="0" y="1462"/>
                    </a:lnTo>
                    <a:lnTo>
                      <a:pt x="24" y="1291"/>
                    </a:lnTo>
                    <a:lnTo>
                      <a:pt x="73" y="1121"/>
                    </a:lnTo>
                    <a:lnTo>
                      <a:pt x="122" y="975"/>
                    </a:lnTo>
                    <a:lnTo>
                      <a:pt x="195" y="829"/>
                    </a:lnTo>
                    <a:lnTo>
                      <a:pt x="268" y="682"/>
                    </a:lnTo>
                    <a:lnTo>
                      <a:pt x="365" y="561"/>
                    </a:lnTo>
                    <a:lnTo>
                      <a:pt x="463" y="439"/>
                    </a:lnTo>
                    <a:lnTo>
                      <a:pt x="585" y="341"/>
                    </a:lnTo>
                    <a:lnTo>
                      <a:pt x="706" y="244"/>
                    </a:lnTo>
                    <a:lnTo>
                      <a:pt x="853" y="171"/>
                    </a:lnTo>
                    <a:lnTo>
                      <a:pt x="974" y="122"/>
                    </a:lnTo>
                    <a:lnTo>
                      <a:pt x="1120" y="74"/>
                    </a:lnTo>
                    <a:lnTo>
                      <a:pt x="1291" y="25"/>
                    </a:lnTo>
                    <a:lnTo>
                      <a:pt x="1437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778" y="0"/>
                    </a:lnTo>
                    <a:lnTo>
                      <a:pt x="1924" y="25"/>
                    </a:lnTo>
                    <a:lnTo>
                      <a:pt x="2095" y="74"/>
                    </a:lnTo>
                    <a:lnTo>
                      <a:pt x="2241" y="122"/>
                    </a:lnTo>
                    <a:lnTo>
                      <a:pt x="2363" y="171"/>
                    </a:lnTo>
                    <a:lnTo>
                      <a:pt x="2509" y="244"/>
                    </a:lnTo>
                    <a:lnTo>
                      <a:pt x="2630" y="341"/>
                    </a:lnTo>
                    <a:lnTo>
                      <a:pt x="2752" y="439"/>
                    </a:lnTo>
                    <a:lnTo>
                      <a:pt x="2850" y="561"/>
                    </a:lnTo>
                    <a:lnTo>
                      <a:pt x="2947" y="682"/>
                    </a:lnTo>
                    <a:lnTo>
                      <a:pt x="3020" y="829"/>
                    </a:lnTo>
                    <a:lnTo>
                      <a:pt x="3093" y="975"/>
                    </a:lnTo>
                    <a:lnTo>
                      <a:pt x="3142" y="1121"/>
                    </a:lnTo>
                    <a:lnTo>
                      <a:pt x="3191" y="1291"/>
                    </a:lnTo>
                    <a:lnTo>
                      <a:pt x="3215" y="1462"/>
                    </a:lnTo>
                    <a:lnTo>
                      <a:pt x="3215" y="1657"/>
                    </a:lnTo>
                    <a:lnTo>
                      <a:pt x="3215" y="1657"/>
                    </a:lnTo>
                    <a:lnTo>
                      <a:pt x="3215" y="1827"/>
                    </a:lnTo>
                    <a:lnTo>
                      <a:pt x="3191" y="2022"/>
                    </a:lnTo>
                    <a:lnTo>
                      <a:pt x="3142" y="2217"/>
                    </a:lnTo>
                    <a:lnTo>
                      <a:pt x="3093" y="2387"/>
                    </a:lnTo>
                    <a:lnTo>
                      <a:pt x="3020" y="2558"/>
                    </a:lnTo>
                    <a:lnTo>
                      <a:pt x="2947" y="2728"/>
                    </a:lnTo>
                    <a:lnTo>
                      <a:pt x="2850" y="2874"/>
                    </a:lnTo>
                    <a:lnTo>
                      <a:pt x="2752" y="3020"/>
                    </a:lnTo>
                    <a:lnTo>
                      <a:pt x="2630" y="3167"/>
                    </a:lnTo>
                    <a:lnTo>
                      <a:pt x="2509" y="3288"/>
                    </a:lnTo>
                    <a:lnTo>
                      <a:pt x="2363" y="3386"/>
                    </a:lnTo>
                    <a:lnTo>
                      <a:pt x="2241" y="3483"/>
                    </a:lnTo>
                    <a:lnTo>
                      <a:pt x="2095" y="3556"/>
                    </a:lnTo>
                    <a:lnTo>
                      <a:pt x="1924" y="3605"/>
                    </a:lnTo>
                    <a:lnTo>
                      <a:pt x="1778" y="3629"/>
                    </a:lnTo>
                    <a:lnTo>
                      <a:pt x="1608" y="3654"/>
                    </a:lnTo>
                    <a:lnTo>
                      <a:pt x="1608" y="3654"/>
                    </a:lnTo>
                    <a:lnTo>
                      <a:pt x="1437" y="3629"/>
                    </a:lnTo>
                    <a:lnTo>
                      <a:pt x="1291" y="3605"/>
                    </a:lnTo>
                    <a:lnTo>
                      <a:pt x="1120" y="3556"/>
                    </a:lnTo>
                    <a:lnTo>
                      <a:pt x="974" y="3483"/>
                    </a:lnTo>
                    <a:lnTo>
                      <a:pt x="853" y="3386"/>
                    </a:lnTo>
                    <a:lnTo>
                      <a:pt x="706" y="3288"/>
                    </a:lnTo>
                    <a:lnTo>
                      <a:pt x="585" y="3167"/>
                    </a:lnTo>
                    <a:lnTo>
                      <a:pt x="463" y="3020"/>
                    </a:lnTo>
                    <a:lnTo>
                      <a:pt x="365" y="2874"/>
                    </a:lnTo>
                    <a:lnTo>
                      <a:pt x="268" y="2728"/>
                    </a:lnTo>
                    <a:lnTo>
                      <a:pt x="195" y="2558"/>
                    </a:lnTo>
                    <a:lnTo>
                      <a:pt x="122" y="2387"/>
                    </a:lnTo>
                    <a:lnTo>
                      <a:pt x="73" y="2217"/>
                    </a:lnTo>
                    <a:lnTo>
                      <a:pt x="24" y="2022"/>
                    </a:lnTo>
                    <a:lnTo>
                      <a:pt x="0" y="1827"/>
                    </a:lnTo>
                    <a:lnTo>
                      <a:pt x="0" y="1657"/>
                    </a:lnTo>
                    <a:lnTo>
                      <a:pt x="0" y="1657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" name="Google Shape;638;p43">
                <a:extLst>
                  <a:ext uri="{FF2B5EF4-FFF2-40B4-BE49-F238E27FC236}">
                    <a16:creationId xmlns:a16="http://schemas.microsoft.com/office/drawing/2014/main" id="{1EFCA108-BE78-4549-9722-B51A7CF2367E}"/>
                  </a:ext>
                </a:extLst>
              </p:cNvPr>
              <p:cNvSpPr/>
              <p:nvPr/>
            </p:nvSpPr>
            <p:spPr>
              <a:xfrm>
                <a:off x="4071800" y="2372825"/>
                <a:ext cx="172925" cy="4000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16002" fill="none" extrusionOk="0">
                    <a:moveTo>
                      <a:pt x="4189" y="0"/>
                    </a:moveTo>
                    <a:lnTo>
                      <a:pt x="4189" y="0"/>
                    </a:lnTo>
                    <a:lnTo>
                      <a:pt x="4019" y="98"/>
                    </a:lnTo>
                    <a:lnTo>
                      <a:pt x="3848" y="147"/>
                    </a:lnTo>
                    <a:lnTo>
                      <a:pt x="3653" y="195"/>
                    </a:lnTo>
                    <a:lnTo>
                      <a:pt x="3459" y="220"/>
                    </a:lnTo>
                    <a:lnTo>
                      <a:pt x="3459" y="220"/>
                    </a:lnTo>
                    <a:lnTo>
                      <a:pt x="3264" y="195"/>
                    </a:lnTo>
                    <a:lnTo>
                      <a:pt x="3069" y="147"/>
                    </a:lnTo>
                    <a:lnTo>
                      <a:pt x="2898" y="98"/>
                    </a:lnTo>
                    <a:lnTo>
                      <a:pt x="2728" y="0"/>
                    </a:lnTo>
                    <a:lnTo>
                      <a:pt x="2728" y="0"/>
                    </a:lnTo>
                    <a:lnTo>
                      <a:pt x="2533" y="49"/>
                    </a:lnTo>
                    <a:lnTo>
                      <a:pt x="2338" y="122"/>
                    </a:lnTo>
                    <a:lnTo>
                      <a:pt x="2168" y="195"/>
                    </a:lnTo>
                    <a:lnTo>
                      <a:pt x="2022" y="293"/>
                    </a:lnTo>
                    <a:lnTo>
                      <a:pt x="1705" y="488"/>
                    </a:lnTo>
                    <a:lnTo>
                      <a:pt x="1437" y="755"/>
                    </a:lnTo>
                    <a:lnTo>
                      <a:pt x="1169" y="1072"/>
                    </a:lnTo>
                    <a:lnTo>
                      <a:pt x="950" y="1413"/>
                    </a:lnTo>
                    <a:lnTo>
                      <a:pt x="755" y="1803"/>
                    </a:lnTo>
                    <a:lnTo>
                      <a:pt x="585" y="2217"/>
                    </a:lnTo>
                    <a:lnTo>
                      <a:pt x="439" y="2704"/>
                    </a:lnTo>
                    <a:lnTo>
                      <a:pt x="317" y="3191"/>
                    </a:lnTo>
                    <a:lnTo>
                      <a:pt x="219" y="3727"/>
                    </a:lnTo>
                    <a:lnTo>
                      <a:pt x="146" y="4311"/>
                    </a:lnTo>
                    <a:lnTo>
                      <a:pt x="73" y="4896"/>
                    </a:lnTo>
                    <a:lnTo>
                      <a:pt x="24" y="5529"/>
                    </a:lnTo>
                    <a:lnTo>
                      <a:pt x="0" y="6187"/>
                    </a:lnTo>
                    <a:lnTo>
                      <a:pt x="0" y="6869"/>
                    </a:lnTo>
                    <a:lnTo>
                      <a:pt x="0" y="6869"/>
                    </a:lnTo>
                    <a:lnTo>
                      <a:pt x="24" y="7015"/>
                    </a:lnTo>
                    <a:lnTo>
                      <a:pt x="49" y="7161"/>
                    </a:lnTo>
                    <a:lnTo>
                      <a:pt x="98" y="7307"/>
                    </a:lnTo>
                    <a:lnTo>
                      <a:pt x="171" y="7404"/>
                    </a:lnTo>
                    <a:lnTo>
                      <a:pt x="244" y="7502"/>
                    </a:lnTo>
                    <a:lnTo>
                      <a:pt x="317" y="7575"/>
                    </a:lnTo>
                    <a:lnTo>
                      <a:pt x="414" y="7624"/>
                    </a:lnTo>
                    <a:lnTo>
                      <a:pt x="487" y="7624"/>
                    </a:lnTo>
                    <a:lnTo>
                      <a:pt x="487" y="7624"/>
                    </a:lnTo>
                    <a:lnTo>
                      <a:pt x="633" y="7624"/>
                    </a:lnTo>
                    <a:lnTo>
                      <a:pt x="731" y="7575"/>
                    </a:lnTo>
                    <a:lnTo>
                      <a:pt x="804" y="7502"/>
                    </a:lnTo>
                    <a:lnTo>
                      <a:pt x="877" y="7404"/>
                    </a:lnTo>
                    <a:lnTo>
                      <a:pt x="926" y="7307"/>
                    </a:lnTo>
                    <a:lnTo>
                      <a:pt x="950" y="7161"/>
                    </a:lnTo>
                    <a:lnTo>
                      <a:pt x="974" y="6869"/>
                    </a:lnTo>
                    <a:lnTo>
                      <a:pt x="974" y="6869"/>
                    </a:lnTo>
                    <a:lnTo>
                      <a:pt x="999" y="6503"/>
                    </a:lnTo>
                    <a:lnTo>
                      <a:pt x="1023" y="6089"/>
                    </a:lnTo>
                    <a:lnTo>
                      <a:pt x="1145" y="5091"/>
                    </a:lnTo>
                    <a:lnTo>
                      <a:pt x="1291" y="4092"/>
                    </a:lnTo>
                    <a:lnTo>
                      <a:pt x="1364" y="3654"/>
                    </a:lnTo>
                    <a:lnTo>
                      <a:pt x="1461" y="3288"/>
                    </a:lnTo>
                    <a:lnTo>
                      <a:pt x="1461" y="3288"/>
                    </a:lnTo>
                    <a:lnTo>
                      <a:pt x="1413" y="3094"/>
                    </a:lnTo>
                    <a:lnTo>
                      <a:pt x="1388" y="2899"/>
                    </a:lnTo>
                    <a:lnTo>
                      <a:pt x="1388" y="2704"/>
                    </a:lnTo>
                    <a:lnTo>
                      <a:pt x="1413" y="2533"/>
                    </a:lnTo>
                    <a:lnTo>
                      <a:pt x="1437" y="2387"/>
                    </a:lnTo>
                    <a:lnTo>
                      <a:pt x="1510" y="2241"/>
                    </a:lnTo>
                    <a:lnTo>
                      <a:pt x="1583" y="2119"/>
                    </a:lnTo>
                    <a:lnTo>
                      <a:pt x="1656" y="2046"/>
                    </a:lnTo>
                    <a:lnTo>
                      <a:pt x="1656" y="2046"/>
                    </a:lnTo>
                    <a:lnTo>
                      <a:pt x="1583" y="2144"/>
                    </a:lnTo>
                    <a:lnTo>
                      <a:pt x="1534" y="2290"/>
                    </a:lnTo>
                    <a:lnTo>
                      <a:pt x="1486" y="2485"/>
                    </a:lnTo>
                    <a:lnTo>
                      <a:pt x="1486" y="2680"/>
                    </a:lnTo>
                    <a:lnTo>
                      <a:pt x="1510" y="2874"/>
                    </a:lnTo>
                    <a:lnTo>
                      <a:pt x="1559" y="3069"/>
                    </a:lnTo>
                    <a:lnTo>
                      <a:pt x="1608" y="3167"/>
                    </a:lnTo>
                    <a:lnTo>
                      <a:pt x="1681" y="3264"/>
                    </a:lnTo>
                    <a:lnTo>
                      <a:pt x="1754" y="3337"/>
                    </a:lnTo>
                    <a:lnTo>
                      <a:pt x="1851" y="3410"/>
                    </a:lnTo>
                    <a:lnTo>
                      <a:pt x="1851" y="3410"/>
                    </a:lnTo>
                    <a:lnTo>
                      <a:pt x="1900" y="3775"/>
                    </a:lnTo>
                    <a:lnTo>
                      <a:pt x="1924" y="3970"/>
                    </a:lnTo>
                    <a:lnTo>
                      <a:pt x="1949" y="4190"/>
                    </a:lnTo>
                    <a:lnTo>
                      <a:pt x="1924" y="4433"/>
                    </a:lnTo>
                    <a:lnTo>
                      <a:pt x="1900" y="4725"/>
                    </a:lnTo>
                    <a:lnTo>
                      <a:pt x="1827" y="5018"/>
                    </a:lnTo>
                    <a:lnTo>
                      <a:pt x="1705" y="5383"/>
                    </a:lnTo>
                    <a:lnTo>
                      <a:pt x="1705" y="5383"/>
                    </a:lnTo>
                    <a:lnTo>
                      <a:pt x="1510" y="5894"/>
                    </a:lnTo>
                    <a:lnTo>
                      <a:pt x="1364" y="6381"/>
                    </a:lnTo>
                    <a:lnTo>
                      <a:pt x="1267" y="6820"/>
                    </a:lnTo>
                    <a:lnTo>
                      <a:pt x="1218" y="7210"/>
                    </a:lnTo>
                    <a:lnTo>
                      <a:pt x="1169" y="7599"/>
                    </a:lnTo>
                    <a:lnTo>
                      <a:pt x="1169" y="7989"/>
                    </a:lnTo>
                    <a:lnTo>
                      <a:pt x="1194" y="8793"/>
                    </a:lnTo>
                    <a:lnTo>
                      <a:pt x="1194" y="8793"/>
                    </a:lnTo>
                    <a:lnTo>
                      <a:pt x="1242" y="9962"/>
                    </a:lnTo>
                    <a:lnTo>
                      <a:pt x="1291" y="11131"/>
                    </a:lnTo>
                    <a:lnTo>
                      <a:pt x="1315" y="13201"/>
                    </a:lnTo>
                    <a:lnTo>
                      <a:pt x="1340" y="14686"/>
                    </a:lnTo>
                    <a:lnTo>
                      <a:pt x="1340" y="15271"/>
                    </a:lnTo>
                    <a:lnTo>
                      <a:pt x="1340" y="15271"/>
                    </a:lnTo>
                    <a:lnTo>
                      <a:pt x="1364" y="15490"/>
                    </a:lnTo>
                    <a:lnTo>
                      <a:pt x="1413" y="15661"/>
                    </a:lnTo>
                    <a:lnTo>
                      <a:pt x="1486" y="15782"/>
                    </a:lnTo>
                    <a:lnTo>
                      <a:pt x="1583" y="15880"/>
                    </a:lnTo>
                    <a:lnTo>
                      <a:pt x="1656" y="15953"/>
                    </a:lnTo>
                    <a:lnTo>
                      <a:pt x="1729" y="15977"/>
                    </a:lnTo>
                    <a:lnTo>
                      <a:pt x="1827" y="16002"/>
                    </a:lnTo>
                    <a:lnTo>
                      <a:pt x="1827" y="16002"/>
                    </a:lnTo>
                    <a:lnTo>
                      <a:pt x="1949" y="16002"/>
                    </a:lnTo>
                    <a:lnTo>
                      <a:pt x="2070" y="15953"/>
                    </a:lnTo>
                    <a:lnTo>
                      <a:pt x="2168" y="15904"/>
                    </a:lnTo>
                    <a:lnTo>
                      <a:pt x="2241" y="15831"/>
                    </a:lnTo>
                    <a:lnTo>
                      <a:pt x="2314" y="15758"/>
                    </a:lnTo>
                    <a:lnTo>
                      <a:pt x="2387" y="15636"/>
                    </a:lnTo>
                    <a:lnTo>
                      <a:pt x="2411" y="15490"/>
                    </a:lnTo>
                    <a:lnTo>
                      <a:pt x="2460" y="15344"/>
                    </a:lnTo>
                    <a:lnTo>
                      <a:pt x="3142" y="8525"/>
                    </a:lnTo>
                    <a:lnTo>
                      <a:pt x="3142" y="8525"/>
                    </a:lnTo>
                    <a:lnTo>
                      <a:pt x="3142" y="8427"/>
                    </a:lnTo>
                    <a:lnTo>
                      <a:pt x="3191" y="8257"/>
                    </a:lnTo>
                    <a:lnTo>
                      <a:pt x="3239" y="8159"/>
                    </a:lnTo>
                    <a:lnTo>
                      <a:pt x="3288" y="8062"/>
                    </a:lnTo>
                    <a:lnTo>
                      <a:pt x="3361" y="7989"/>
                    </a:lnTo>
                    <a:lnTo>
                      <a:pt x="3459" y="7965"/>
                    </a:lnTo>
                    <a:lnTo>
                      <a:pt x="3459" y="7965"/>
                    </a:lnTo>
                    <a:lnTo>
                      <a:pt x="3556" y="7989"/>
                    </a:lnTo>
                    <a:lnTo>
                      <a:pt x="3629" y="8062"/>
                    </a:lnTo>
                    <a:lnTo>
                      <a:pt x="3678" y="8159"/>
                    </a:lnTo>
                    <a:lnTo>
                      <a:pt x="3726" y="8257"/>
                    </a:lnTo>
                    <a:lnTo>
                      <a:pt x="3775" y="8427"/>
                    </a:lnTo>
                    <a:lnTo>
                      <a:pt x="3775" y="8525"/>
                    </a:lnTo>
                    <a:lnTo>
                      <a:pt x="4457" y="15344"/>
                    </a:lnTo>
                    <a:lnTo>
                      <a:pt x="4457" y="15344"/>
                    </a:lnTo>
                    <a:lnTo>
                      <a:pt x="4506" y="15490"/>
                    </a:lnTo>
                    <a:lnTo>
                      <a:pt x="4530" y="15636"/>
                    </a:lnTo>
                    <a:lnTo>
                      <a:pt x="4603" y="15758"/>
                    </a:lnTo>
                    <a:lnTo>
                      <a:pt x="4676" y="15831"/>
                    </a:lnTo>
                    <a:lnTo>
                      <a:pt x="4749" y="15904"/>
                    </a:lnTo>
                    <a:lnTo>
                      <a:pt x="4847" y="15953"/>
                    </a:lnTo>
                    <a:lnTo>
                      <a:pt x="4969" y="16002"/>
                    </a:lnTo>
                    <a:lnTo>
                      <a:pt x="5090" y="16002"/>
                    </a:lnTo>
                    <a:lnTo>
                      <a:pt x="5090" y="16002"/>
                    </a:lnTo>
                    <a:lnTo>
                      <a:pt x="5188" y="15977"/>
                    </a:lnTo>
                    <a:lnTo>
                      <a:pt x="5261" y="15953"/>
                    </a:lnTo>
                    <a:lnTo>
                      <a:pt x="5334" y="15880"/>
                    </a:lnTo>
                    <a:lnTo>
                      <a:pt x="5431" y="15782"/>
                    </a:lnTo>
                    <a:lnTo>
                      <a:pt x="5504" y="15661"/>
                    </a:lnTo>
                    <a:lnTo>
                      <a:pt x="5553" y="15490"/>
                    </a:lnTo>
                    <a:lnTo>
                      <a:pt x="5577" y="15271"/>
                    </a:lnTo>
                    <a:lnTo>
                      <a:pt x="5577" y="15271"/>
                    </a:lnTo>
                    <a:lnTo>
                      <a:pt x="5577" y="14686"/>
                    </a:lnTo>
                    <a:lnTo>
                      <a:pt x="5602" y="13201"/>
                    </a:lnTo>
                    <a:lnTo>
                      <a:pt x="5626" y="11131"/>
                    </a:lnTo>
                    <a:lnTo>
                      <a:pt x="5675" y="9962"/>
                    </a:lnTo>
                    <a:lnTo>
                      <a:pt x="5724" y="8793"/>
                    </a:lnTo>
                    <a:lnTo>
                      <a:pt x="5724" y="8793"/>
                    </a:lnTo>
                    <a:lnTo>
                      <a:pt x="5748" y="7989"/>
                    </a:lnTo>
                    <a:lnTo>
                      <a:pt x="5748" y="7599"/>
                    </a:lnTo>
                    <a:lnTo>
                      <a:pt x="5699" y="7210"/>
                    </a:lnTo>
                    <a:lnTo>
                      <a:pt x="5650" y="6820"/>
                    </a:lnTo>
                    <a:lnTo>
                      <a:pt x="5553" y="6381"/>
                    </a:lnTo>
                    <a:lnTo>
                      <a:pt x="5407" y="5894"/>
                    </a:lnTo>
                    <a:lnTo>
                      <a:pt x="5212" y="5383"/>
                    </a:lnTo>
                    <a:lnTo>
                      <a:pt x="5212" y="5383"/>
                    </a:lnTo>
                    <a:lnTo>
                      <a:pt x="5090" y="5018"/>
                    </a:lnTo>
                    <a:lnTo>
                      <a:pt x="5017" y="4725"/>
                    </a:lnTo>
                    <a:lnTo>
                      <a:pt x="4993" y="4433"/>
                    </a:lnTo>
                    <a:lnTo>
                      <a:pt x="4969" y="4190"/>
                    </a:lnTo>
                    <a:lnTo>
                      <a:pt x="4993" y="3970"/>
                    </a:lnTo>
                    <a:lnTo>
                      <a:pt x="5017" y="3775"/>
                    </a:lnTo>
                    <a:lnTo>
                      <a:pt x="5066" y="3410"/>
                    </a:lnTo>
                    <a:lnTo>
                      <a:pt x="5066" y="3410"/>
                    </a:lnTo>
                    <a:lnTo>
                      <a:pt x="5163" y="3337"/>
                    </a:lnTo>
                    <a:lnTo>
                      <a:pt x="5236" y="3264"/>
                    </a:lnTo>
                    <a:lnTo>
                      <a:pt x="5310" y="3167"/>
                    </a:lnTo>
                    <a:lnTo>
                      <a:pt x="5358" y="3069"/>
                    </a:lnTo>
                    <a:lnTo>
                      <a:pt x="5407" y="2874"/>
                    </a:lnTo>
                    <a:lnTo>
                      <a:pt x="5431" y="2680"/>
                    </a:lnTo>
                    <a:lnTo>
                      <a:pt x="5431" y="2485"/>
                    </a:lnTo>
                    <a:lnTo>
                      <a:pt x="5383" y="2290"/>
                    </a:lnTo>
                    <a:lnTo>
                      <a:pt x="5334" y="2144"/>
                    </a:lnTo>
                    <a:lnTo>
                      <a:pt x="5261" y="2046"/>
                    </a:lnTo>
                    <a:lnTo>
                      <a:pt x="5261" y="2046"/>
                    </a:lnTo>
                    <a:lnTo>
                      <a:pt x="5334" y="2119"/>
                    </a:lnTo>
                    <a:lnTo>
                      <a:pt x="5407" y="2241"/>
                    </a:lnTo>
                    <a:lnTo>
                      <a:pt x="5480" y="2387"/>
                    </a:lnTo>
                    <a:lnTo>
                      <a:pt x="5504" y="2533"/>
                    </a:lnTo>
                    <a:lnTo>
                      <a:pt x="5529" y="2704"/>
                    </a:lnTo>
                    <a:lnTo>
                      <a:pt x="5529" y="2899"/>
                    </a:lnTo>
                    <a:lnTo>
                      <a:pt x="5504" y="3094"/>
                    </a:lnTo>
                    <a:lnTo>
                      <a:pt x="5456" y="3288"/>
                    </a:lnTo>
                    <a:lnTo>
                      <a:pt x="5456" y="3288"/>
                    </a:lnTo>
                    <a:lnTo>
                      <a:pt x="5553" y="3654"/>
                    </a:lnTo>
                    <a:lnTo>
                      <a:pt x="5626" y="4092"/>
                    </a:lnTo>
                    <a:lnTo>
                      <a:pt x="5772" y="5091"/>
                    </a:lnTo>
                    <a:lnTo>
                      <a:pt x="5894" y="6089"/>
                    </a:lnTo>
                    <a:lnTo>
                      <a:pt x="5918" y="6503"/>
                    </a:lnTo>
                    <a:lnTo>
                      <a:pt x="5943" y="6869"/>
                    </a:lnTo>
                    <a:lnTo>
                      <a:pt x="5943" y="6869"/>
                    </a:lnTo>
                    <a:lnTo>
                      <a:pt x="5967" y="7161"/>
                    </a:lnTo>
                    <a:lnTo>
                      <a:pt x="5991" y="7307"/>
                    </a:lnTo>
                    <a:lnTo>
                      <a:pt x="6040" y="7404"/>
                    </a:lnTo>
                    <a:lnTo>
                      <a:pt x="6113" y="7502"/>
                    </a:lnTo>
                    <a:lnTo>
                      <a:pt x="6186" y="7575"/>
                    </a:lnTo>
                    <a:lnTo>
                      <a:pt x="6284" y="7624"/>
                    </a:lnTo>
                    <a:lnTo>
                      <a:pt x="6430" y="7624"/>
                    </a:lnTo>
                    <a:lnTo>
                      <a:pt x="6430" y="7624"/>
                    </a:lnTo>
                    <a:lnTo>
                      <a:pt x="6503" y="7624"/>
                    </a:lnTo>
                    <a:lnTo>
                      <a:pt x="6600" y="7575"/>
                    </a:lnTo>
                    <a:lnTo>
                      <a:pt x="6673" y="7502"/>
                    </a:lnTo>
                    <a:lnTo>
                      <a:pt x="6746" y="7404"/>
                    </a:lnTo>
                    <a:lnTo>
                      <a:pt x="6820" y="7307"/>
                    </a:lnTo>
                    <a:lnTo>
                      <a:pt x="6868" y="7161"/>
                    </a:lnTo>
                    <a:lnTo>
                      <a:pt x="6893" y="7015"/>
                    </a:lnTo>
                    <a:lnTo>
                      <a:pt x="6917" y="6869"/>
                    </a:lnTo>
                    <a:lnTo>
                      <a:pt x="6917" y="6869"/>
                    </a:lnTo>
                    <a:lnTo>
                      <a:pt x="6917" y="6187"/>
                    </a:lnTo>
                    <a:lnTo>
                      <a:pt x="6893" y="5529"/>
                    </a:lnTo>
                    <a:lnTo>
                      <a:pt x="6844" y="4896"/>
                    </a:lnTo>
                    <a:lnTo>
                      <a:pt x="6771" y="4311"/>
                    </a:lnTo>
                    <a:lnTo>
                      <a:pt x="6698" y="3727"/>
                    </a:lnTo>
                    <a:lnTo>
                      <a:pt x="6600" y="3191"/>
                    </a:lnTo>
                    <a:lnTo>
                      <a:pt x="6479" y="2704"/>
                    </a:lnTo>
                    <a:lnTo>
                      <a:pt x="6332" y="2217"/>
                    </a:lnTo>
                    <a:lnTo>
                      <a:pt x="6162" y="1803"/>
                    </a:lnTo>
                    <a:lnTo>
                      <a:pt x="5967" y="1413"/>
                    </a:lnTo>
                    <a:lnTo>
                      <a:pt x="5748" y="1072"/>
                    </a:lnTo>
                    <a:lnTo>
                      <a:pt x="5480" y="755"/>
                    </a:lnTo>
                    <a:lnTo>
                      <a:pt x="5212" y="488"/>
                    </a:lnTo>
                    <a:lnTo>
                      <a:pt x="4895" y="293"/>
                    </a:lnTo>
                    <a:lnTo>
                      <a:pt x="4749" y="195"/>
                    </a:lnTo>
                    <a:lnTo>
                      <a:pt x="4579" y="122"/>
                    </a:lnTo>
                    <a:lnTo>
                      <a:pt x="4384" y="49"/>
                    </a:lnTo>
                    <a:lnTo>
                      <a:pt x="4189" y="0"/>
                    </a:lnTo>
                    <a:lnTo>
                      <a:pt x="4189" y="0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46" name="Google Shape;606;p43">
            <a:extLst>
              <a:ext uri="{FF2B5EF4-FFF2-40B4-BE49-F238E27FC236}">
                <a16:creationId xmlns:a16="http://schemas.microsoft.com/office/drawing/2014/main" id="{8AB84433-D1EA-9442-9B22-42A78097A606}"/>
              </a:ext>
            </a:extLst>
          </p:cNvPr>
          <p:cNvGrpSpPr/>
          <p:nvPr/>
        </p:nvGrpSpPr>
        <p:grpSpPr>
          <a:xfrm>
            <a:off x="6418300" y="3173503"/>
            <a:ext cx="377970" cy="405949"/>
            <a:chOff x="616425" y="2329600"/>
            <a:chExt cx="361700" cy="388475"/>
          </a:xfrm>
        </p:grpSpPr>
        <p:sp>
          <p:nvSpPr>
            <p:cNvPr id="47" name="Google Shape;607;p43">
              <a:extLst>
                <a:ext uri="{FF2B5EF4-FFF2-40B4-BE49-F238E27FC236}">
                  <a16:creationId xmlns:a16="http://schemas.microsoft.com/office/drawing/2014/main" id="{B00A2EF3-C102-C34F-A93F-E0117D60B97C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608;p43">
              <a:extLst>
                <a:ext uri="{FF2B5EF4-FFF2-40B4-BE49-F238E27FC236}">
                  <a16:creationId xmlns:a16="http://schemas.microsoft.com/office/drawing/2014/main" id="{6941F0F8-18F1-2D43-8E98-E0727A32BD4A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" name="Google Shape;609;p43">
              <a:extLst>
                <a:ext uri="{FF2B5EF4-FFF2-40B4-BE49-F238E27FC236}">
                  <a16:creationId xmlns:a16="http://schemas.microsoft.com/office/drawing/2014/main" id="{D4147317-B207-8149-965B-292D298408E8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610;p43">
              <a:extLst>
                <a:ext uri="{FF2B5EF4-FFF2-40B4-BE49-F238E27FC236}">
                  <a16:creationId xmlns:a16="http://schemas.microsoft.com/office/drawing/2014/main" id="{6C9D733B-D8C9-824F-B5B1-88973AD5A63B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611;p43">
              <a:extLst>
                <a:ext uri="{FF2B5EF4-FFF2-40B4-BE49-F238E27FC236}">
                  <a16:creationId xmlns:a16="http://schemas.microsoft.com/office/drawing/2014/main" id="{6EDBF095-3F09-E840-A9D4-1A9A561BF074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612;p43">
              <a:extLst>
                <a:ext uri="{FF2B5EF4-FFF2-40B4-BE49-F238E27FC236}">
                  <a16:creationId xmlns:a16="http://schemas.microsoft.com/office/drawing/2014/main" id="{B3E6D981-DDF7-9B42-A38B-30F0C2DBC557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613;p43">
              <a:extLst>
                <a:ext uri="{FF2B5EF4-FFF2-40B4-BE49-F238E27FC236}">
                  <a16:creationId xmlns:a16="http://schemas.microsoft.com/office/drawing/2014/main" id="{F9AE3E17-05CD-5340-AC90-CBE78E188EE6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614;p43">
              <a:extLst>
                <a:ext uri="{FF2B5EF4-FFF2-40B4-BE49-F238E27FC236}">
                  <a16:creationId xmlns:a16="http://schemas.microsoft.com/office/drawing/2014/main" id="{B4769289-68E1-C34E-9882-39B1E382DD14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7" name="Google Shape;471;p40">
            <a:extLst>
              <a:ext uri="{FF2B5EF4-FFF2-40B4-BE49-F238E27FC236}">
                <a16:creationId xmlns:a16="http://schemas.microsoft.com/office/drawing/2014/main" id="{35FC7C6C-6CD0-A941-AFE0-78D17782D0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268" y="337775"/>
            <a:ext cx="4827228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ЧТО ЕСТЬ ЕЩЕ И</a:t>
            </a:r>
            <a:b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КУДА МОЖНО  ДВИГАТЬСЯ?</a:t>
            </a:r>
            <a:endParaRPr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8" name="Google Shape;658;p43">
            <a:extLst>
              <a:ext uri="{FF2B5EF4-FFF2-40B4-BE49-F238E27FC236}">
                <a16:creationId xmlns:a16="http://schemas.microsoft.com/office/drawing/2014/main" id="{F46BEC3C-2A4B-D54E-AE2C-CE33A2B5D344}"/>
              </a:ext>
            </a:extLst>
          </p:cNvPr>
          <p:cNvGrpSpPr/>
          <p:nvPr/>
        </p:nvGrpSpPr>
        <p:grpSpPr>
          <a:xfrm>
            <a:off x="361154" y="1364809"/>
            <a:ext cx="587831" cy="437061"/>
            <a:chOff x="5247525" y="3007275"/>
            <a:chExt cx="517575" cy="384825"/>
          </a:xfrm>
        </p:grpSpPr>
        <p:sp>
          <p:nvSpPr>
            <p:cNvPr id="59" name="Google Shape;659;p43">
              <a:extLst>
                <a:ext uri="{FF2B5EF4-FFF2-40B4-BE49-F238E27FC236}">
                  <a16:creationId xmlns:a16="http://schemas.microsoft.com/office/drawing/2014/main" id="{4B0B33F7-9DA9-9445-AA59-AE39EEB418E7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660;p43">
              <a:extLst>
                <a:ext uri="{FF2B5EF4-FFF2-40B4-BE49-F238E27FC236}">
                  <a16:creationId xmlns:a16="http://schemas.microsoft.com/office/drawing/2014/main" id="{F5C08D54-8685-634A-B54F-123B03F8973B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3" name="Google Shape;213;p25"/>
          <p:cNvSpPr txBox="1">
            <a:spLocks noGrp="1"/>
          </p:cNvSpPr>
          <p:nvPr>
            <p:ph type="body" idx="2"/>
          </p:nvPr>
        </p:nvSpPr>
        <p:spPr>
          <a:xfrm>
            <a:off x="6298620" y="1710166"/>
            <a:ext cx="2613250" cy="11829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Использовать числовые методы оценки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UI/UX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Развиваться дальше и применять новые методы модель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GOMS, 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закон Фиттиса, закон </a:t>
            </a:r>
            <a:r>
              <a:rPr lang="ru-RU" dirty="0" err="1">
                <a:latin typeface="Roboto Light" panose="02000000000000000000" pitchFamily="2" charset="0"/>
                <a:ea typeface="Roboto Light" panose="02000000000000000000" pitchFamily="2" charset="0"/>
              </a:rPr>
              <a:t>Хика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55" name="Google Shape;688;p43">
            <a:extLst>
              <a:ext uri="{FF2B5EF4-FFF2-40B4-BE49-F238E27FC236}">
                <a16:creationId xmlns:a16="http://schemas.microsoft.com/office/drawing/2014/main" id="{9D5CCCCB-5F9D-E84E-9DA7-CB81FCA1F035}"/>
              </a:ext>
            </a:extLst>
          </p:cNvPr>
          <p:cNvGrpSpPr/>
          <p:nvPr/>
        </p:nvGrpSpPr>
        <p:grpSpPr>
          <a:xfrm>
            <a:off x="3279975" y="3163527"/>
            <a:ext cx="470028" cy="385902"/>
            <a:chOff x="2599525" y="3688600"/>
            <a:chExt cx="428675" cy="351950"/>
          </a:xfrm>
        </p:grpSpPr>
        <p:sp>
          <p:nvSpPr>
            <p:cNvPr id="56" name="Google Shape;689;p43">
              <a:extLst>
                <a:ext uri="{FF2B5EF4-FFF2-40B4-BE49-F238E27FC236}">
                  <a16:creationId xmlns:a16="http://schemas.microsoft.com/office/drawing/2014/main" id="{A9942A44-1101-3D44-AC4E-9AF07C43F025}"/>
                </a:ext>
              </a:extLst>
            </p:cNvPr>
            <p:cNvSpPr/>
            <p:nvPr/>
          </p:nvSpPr>
          <p:spPr>
            <a:xfrm>
              <a:off x="2599525" y="3688600"/>
              <a:ext cx="428675" cy="168675"/>
            </a:xfrm>
            <a:custGeom>
              <a:avLst/>
              <a:gdLst/>
              <a:ahLst/>
              <a:cxnLst/>
              <a:rect l="l" t="t" r="r" b="b"/>
              <a:pathLst>
                <a:path w="17147" h="6747" fill="none" extrusionOk="0">
                  <a:moveTo>
                    <a:pt x="16660" y="1876"/>
                  </a:moveTo>
                  <a:lnTo>
                    <a:pt x="11594" y="1876"/>
                  </a:lnTo>
                  <a:lnTo>
                    <a:pt x="11594" y="1462"/>
                  </a:lnTo>
                  <a:lnTo>
                    <a:pt x="11594" y="1462"/>
                  </a:lnTo>
                  <a:lnTo>
                    <a:pt x="11594" y="1316"/>
                  </a:lnTo>
                  <a:lnTo>
                    <a:pt x="11569" y="1170"/>
                  </a:lnTo>
                  <a:lnTo>
                    <a:pt x="11472" y="902"/>
                  </a:lnTo>
                  <a:lnTo>
                    <a:pt x="11350" y="658"/>
                  </a:lnTo>
                  <a:lnTo>
                    <a:pt x="11155" y="439"/>
                  </a:lnTo>
                  <a:lnTo>
                    <a:pt x="10961" y="268"/>
                  </a:lnTo>
                  <a:lnTo>
                    <a:pt x="10693" y="122"/>
                  </a:lnTo>
                  <a:lnTo>
                    <a:pt x="10425" y="49"/>
                  </a:lnTo>
                  <a:lnTo>
                    <a:pt x="10279" y="25"/>
                  </a:lnTo>
                  <a:lnTo>
                    <a:pt x="10133" y="1"/>
                  </a:lnTo>
                  <a:lnTo>
                    <a:pt x="7015" y="1"/>
                  </a:lnTo>
                  <a:lnTo>
                    <a:pt x="7015" y="1"/>
                  </a:lnTo>
                  <a:lnTo>
                    <a:pt x="6869" y="25"/>
                  </a:lnTo>
                  <a:lnTo>
                    <a:pt x="6723" y="49"/>
                  </a:lnTo>
                  <a:lnTo>
                    <a:pt x="6455" y="122"/>
                  </a:lnTo>
                  <a:lnTo>
                    <a:pt x="6187" y="268"/>
                  </a:lnTo>
                  <a:lnTo>
                    <a:pt x="5992" y="439"/>
                  </a:lnTo>
                  <a:lnTo>
                    <a:pt x="5797" y="658"/>
                  </a:lnTo>
                  <a:lnTo>
                    <a:pt x="5676" y="902"/>
                  </a:lnTo>
                  <a:lnTo>
                    <a:pt x="5578" y="1170"/>
                  </a:lnTo>
                  <a:lnTo>
                    <a:pt x="5554" y="1316"/>
                  </a:lnTo>
                  <a:lnTo>
                    <a:pt x="5554" y="1462"/>
                  </a:lnTo>
                  <a:lnTo>
                    <a:pt x="5554" y="1876"/>
                  </a:lnTo>
                  <a:lnTo>
                    <a:pt x="488" y="1876"/>
                  </a:lnTo>
                  <a:lnTo>
                    <a:pt x="488" y="1876"/>
                  </a:lnTo>
                  <a:lnTo>
                    <a:pt x="391" y="1876"/>
                  </a:lnTo>
                  <a:lnTo>
                    <a:pt x="293" y="1900"/>
                  </a:lnTo>
                  <a:lnTo>
                    <a:pt x="220" y="1949"/>
                  </a:lnTo>
                  <a:lnTo>
                    <a:pt x="147" y="2022"/>
                  </a:lnTo>
                  <a:lnTo>
                    <a:pt x="74" y="2071"/>
                  </a:lnTo>
                  <a:lnTo>
                    <a:pt x="50" y="2168"/>
                  </a:lnTo>
                  <a:lnTo>
                    <a:pt x="1" y="2266"/>
                  </a:lnTo>
                  <a:lnTo>
                    <a:pt x="1" y="2363"/>
                  </a:lnTo>
                  <a:lnTo>
                    <a:pt x="1" y="5773"/>
                  </a:lnTo>
                  <a:lnTo>
                    <a:pt x="1" y="5773"/>
                  </a:lnTo>
                  <a:lnTo>
                    <a:pt x="25" y="5967"/>
                  </a:lnTo>
                  <a:lnTo>
                    <a:pt x="74" y="6138"/>
                  </a:lnTo>
                  <a:lnTo>
                    <a:pt x="171" y="6308"/>
                  </a:lnTo>
                  <a:lnTo>
                    <a:pt x="293" y="6455"/>
                  </a:lnTo>
                  <a:lnTo>
                    <a:pt x="439" y="6576"/>
                  </a:lnTo>
                  <a:lnTo>
                    <a:pt x="585" y="6674"/>
                  </a:lnTo>
                  <a:lnTo>
                    <a:pt x="780" y="6722"/>
                  </a:lnTo>
                  <a:lnTo>
                    <a:pt x="975" y="6747"/>
                  </a:lnTo>
                  <a:lnTo>
                    <a:pt x="7721" y="6747"/>
                  </a:lnTo>
                  <a:lnTo>
                    <a:pt x="7721" y="6138"/>
                  </a:lnTo>
                  <a:lnTo>
                    <a:pt x="7721" y="6138"/>
                  </a:lnTo>
                  <a:lnTo>
                    <a:pt x="7746" y="6041"/>
                  </a:lnTo>
                  <a:lnTo>
                    <a:pt x="7770" y="5967"/>
                  </a:lnTo>
                  <a:lnTo>
                    <a:pt x="7819" y="5870"/>
                  </a:lnTo>
                  <a:lnTo>
                    <a:pt x="7868" y="5797"/>
                  </a:lnTo>
                  <a:lnTo>
                    <a:pt x="7941" y="5748"/>
                  </a:lnTo>
                  <a:lnTo>
                    <a:pt x="8038" y="5700"/>
                  </a:lnTo>
                  <a:lnTo>
                    <a:pt x="8111" y="5675"/>
                  </a:lnTo>
                  <a:lnTo>
                    <a:pt x="8209" y="5651"/>
                  </a:lnTo>
                  <a:lnTo>
                    <a:pt x="8939" y="5651"/>
                  </a:lnTo>
                  <a:lnTo>
                    <a:pt x="8939" y="5651"/>
                  </a:lnTo>
                  <a:lnTo>
                    <a:pt x="9037" y="5675"/>
                  </a:lnTo>
                  <a:lnTo>
                    <a:pt x="9110" y="5700"/>
                  </a:lnTo>
                  <a:lnTo>
                    <a:pt x="9207" y="5748"/>
                  </a:lnTo>
                  <a:lnTo>
                    <a:pt x="9280" y="5797"/>
                  </a:lnTo>
                  <a:lnTo>
                    <a:pt x="9329" y="5870"/>
                  </a:lnTo>
                  <a:lnTo>
                    <a:pt x="9378" y="5967"/>
                  </a:lnTo>
                  <a:lnTo>
                    <a:pt x="9402" y="6041"/>
                  </a:lnTo>
                  <a:lnTo>
                    <a:pt x="9426" y="6138"/>
                  </a:lnTo>
                  <a:lnTo>
                    <a:pt x="9426" y="6747"/>
                  </a:lnTo>
                  <a:lnTo>
                    <a:pt x="16173" y="6747"/>
                  </a:lnTo>
                  <a:lnTo>
                    <a:pt x="16173" y="6747"/>
                  </a:lnTo>
                  <a:lnTo>
                    <a:pt x="16367" y="6722"/>
                  </a:lnTo>
                  <a:lnTo>
                    <a:pt x="16562" y="6674"/>
                  </a:lnTo>
                  <a:lnTo>
                    <a:pt x="16708" y="6576"/>
                  </a:lnTo>
                  <a:lnTo>
                    <a:pt x="16855" y="6455"/>
                  </a:lnTo>
                  <a:lnTo>
                    <a:pt x="16976" y="6308"/>
                  </a:lnTo>
                  <a:lnTo>
                    <a:pt x="17074" y="6138"/>
                  </a:lnTo>
                  <a:lnTo>
                    <a:pt x="17122" y="5967"/>
                  </a:lnTo>
                  <a:lnTo>
                    <a:pt x="17147" y="5773"/>
                  </a:lnTo>
                  <a:lnTo>
                    <a:pt x="17147" y="2363"/>
                  </a:lnTo>
                  <a:lnTo>
                    <a:pt x="17147" y="2363"/>
                  </a:lnTo>
                  <a:lnTo>
                    <a:pt x="17147" y="2266"/>
                  </a:lnTo>
                  <a:lnTo>
                    <a:pt x="17098" y="2168"/>
                  </a:lnTo>
                  <a:lnTo>
                    <a:pt x="17074" y="2071"/>
                  </a:lnTo>
                  <a:lnTo>
                    <a:pt x="17001" y="2022"/>
                  </a:lnTo>
                  <a:lnTo>
                    <a:pt x="16928" y="1949"/>
                  </a:lnTo>
                  <a:lnTo>
                    <a:pt x="16855" y="1900"/>
                  </a:lnTo>
                  <a:lnTo>
                    <a:pt x="16757" y="1876"/>
                  </a:lnTo>
                  <a:lnTo>
                    <a:pt x="16660" y="1876"/>
                  </a:lnTo>
                  <a:lnTo>
                    <a:pt x="16660" y="1876"/>
                  </a:lnTo>
                  <a:close/>
                  <a:moveTo>
                    <a:pt x="10620" y="1876"/>
                  </a:moveTo>
                  <a:lnTo>
                    <a:pt x="6528" y="1876"/>
                  </a:lnTo>
                  <a:lnTo>
                    <a:pt x="6528" y="1462"/>
                  </a:lnTo>
                  <a:lnTo>
                    <a:pt x="6528" y="1462"/>
                  </a:lnTo>
                  <a:lnTo>
                    <a:pt x="6528" y="1364"/>
                  </a:lnTo>
                  <a:lnTo>
                    <a:pt x="6577" y="1291"/>
                  </a:lnTo>
                  <a:lnTo>
                    <a:pt x="6601" y="1194"/>
                  </a:lnTo>
                  <a:lnTo>
                    <a:pt x="6674" y="1121"/>
                  </a:lnTo>
                  <a:lnTo>
                    <a:pt x="6747" y="1072"/>
                  </a:lnTo>
                  <a:lnTo>
                    <a:pt x="6820" y="1023"/>
                  </a:lnTo>
                  <a:lnTo>
                    <a:pt x="6918" y="999"/>
                  </a:lnTo>
                  <a:lnTo>
                    <a:pt x="7015" y="975"/>
                  </a:lnTo>
                  <a:lnTo>
                    <a:pt x="10133" y="975"/>
                  </a:lnTo>
                  <a:lnTo>
                    <a:pt x="10133" y="975"/>
                  </a:lnTo>
                  <a:lnTo>
                    <a:pt x="10230" y="999"/>
                  </a:lnTo>
                  <a:lnTo>
                    <a:pt x="10327" y="1023"/>
                  </a:lnTo>
                  <a:lnTo>
                    <a:pt x="10400" y="1072"/>
                  </a:lnTo>
                  <a:lnTo>
                    <a:pt x="10474" y="1121"/>
                  </a:lnTo>
                  <a:lnTo>
                    <a:pt x="10547" y="1194"/>
                  </a:lnTo>
                  <a:lnTo>
                    <a:pt x="10571" y="1291"/>
                  </a:lnTo>
                  <a:lnTo>
                    <a:pt x="10620" y="1364"/>
                  </a:lnTo>
                  <a:lnTo>
                    <a:pt x="10620" y="1462"/>
                  </a:lnTo>
                  <a:lnTo>
                    <a:pt x="10620" y="1876"/>
                  </a:lnTo>
                  <a:close/>
                </a:path>
              </a:pathLst>
            </a:custGeom>
            <a:noFill/>
            <a:ln w="12175" cap="rnd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0;p43">
              <a:extLst>
                <a:ext uri="{FF2B5EF4-FFF2-40B4-BE49-F238E27FC236}">
                  <a16:creationId xmlns:a16="http://schemas.microsoft.com/office/drawing/2014/main" id="{ACB4465E-ED75-7843-9A3F-BE0FB02F9DFD}"/>
                </a:ext>
              </a:extLst>
            </p:cNvPr>
            <p:cNvSpPr/>
            <p:nvPr/>
          </p:nvSpPr>
          <p:spPr>
            <a:xfrm>
              <a:off x="2792550" y="3862125"/>
              <a:ext cx="42650" cy="23775"/>
            </a:xfrm>
            <a:custGeom>
              <a:avLst/>
              <a:gdLst/>
              <a:ahLst/>
              <a:cxnLst/>
              <a:rect l="l" t="t" r="r" b="b"/>
              <a:pathLst>
                <a:path w="1706" h="951" fill="none" extrusionOk="0">
                  <a:moveTo>
                    <a:pt x="1705" y="1"/>
                  </a:moveTo>
                  <a:lnTo>
                    <a:pt x="1705" y="463"/>
                  </a:lnTo>
                  <a:lnTo>
                    <a:pt x="1705" y="463"/>
                  </a:lnTo>
                  <a:lnTo>
                    <a:pt x="1681" y="561"/>
                  </a:lnTo>
                  <a:lnTo>
                    <a:pt x="1657" y="658"/>
                  </a:lnTo>
                  <a:lnTo>
                    <a:pt x="1608" y="756"/>
                  </a:lnTo>
                  <a:lnTo>
                    <a:pt x="1559" y="804"/>
                  </a:lnTo>
                  <a:lnTo>
                    <a:pt x="1486" y="877"/>
                  </a:lnTo>
                  <a:lnTo>
                    <a:pt x="1389" y="926"/>
                  </a:lnTo>
                  <a:lnTo>
                    <a:pt x="1316" y="951"/>
                  </a:lnTo>
                  <a:lnTo>
                    <a:pt x="1218" y="951"/>
                  </a:lnTo>
                  <a:lnTo>
                    <a:pt x="488" y="951"/>
                  </a:lnTo>
                  <a:lnTo>
                    <a:pt x="488" y="951"/>
                  </a:lnTo>
                  <a:lnTo>
                    <a:pt x="390" y="951"/>
                  </a:lnTo>
                  <a:lnTo>
                    <a:pt x="317" y="926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56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0" y="46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1;p43">
              <a:extLst>
                <a:ext uri="{FF2B5EF4-FFF2-40B4-BE49-F238E27FC236}">
                  <a16:creationId xmlns:a16="http://schemas.microsoft.com/office/drawing/2014/main" id="{31CAEE62-5898-034B-A755-9F6C0BD0C02B}"/>
                </a:ext>
              </a:extLst>
            </p:cNvPr>
            <p:cNvSpPr/>
            <p:nvPr/>
          </p:nvSpPr>
          <p:spPr>
            <a:xfrm>
              <a:off x="2599525" y="3852375"/>
              <a:ext cx="428675" cy="188175"/>
            </a:xfrm>
            <a:custGeom>
              <a:avLst/>
              <a:gdLst/>
              <a:ahLst/>
              <a:cxnLst/>
              <a:rect l="l" t="t" r="r" b="b"/>
              <a:pathLst>
                <a:path w="17147" h="7527" fill="none" extrusionOk="0">
                  <a:moveTo>
                    <a:pt x="1" y="1"/>
                  </a:moveTo>
                  <a:lnTo>
                    <a:pt x="1" y="7040"/>
                  </a:lnTo>
                  <a:lnTo>
                    <a:pt x="1" y="7040"/>
                  </a:lnTo>
                  <a:lnTo>
                    <a:pt x="1" y="7137"/>
                  </a:lnTo>
                  <a:lnTo>
                    <a:pt x="50" y="7210"/>
                  </a:lnTo>
                  <a:lnTo>
                    <a:pt x="74" y="7307"/>
                  </a:lnTo>
                  <a:lnTo>
                    <a:pt x="147" y="7381"/>
                  </a:lnTo>
                  <a:lnTo>
                    <a:pt x="220" y="7429"/>
                  </a:lnTo>
                  <a:lnTo>
                    <a:pt x="293" y="7478"/>
                  </a:lnTo>
                  <a:lnTo>
                    <a:pt x="391" y="7502"/>
                  </a:lnTo>
                  <a:lnTo>
                    <a:pt x="488" y="7527"/>
                  </a:lnTo>
                  <a:lnTo>
                    <a:pt x="16660" y="7527"/>
                  </a:lnTo>
                  <a:lnTo>
                    <a:pt x="16660" y="7527"/>
                  </a:lnTo>
                  <a:lnTo>
                    <a:pt x="16757" y="7502"/>
                  </a:lnTo>
                  <a:lnTo>
                    <a:pt x="16855" y="7478"/>
                  </a:lnTo>
                  <a:lnTo>
                    <a:pt x="16928" y="7429"/>
                  </a:lnTo>
                  <a:lnTo>
                    <a:pt x="17001" y="7381"/>
                  </a:lnTo>
                  <a:lnTo>
                    <a:pt x="17074" y="7307"/>
                  </a:lnTo>
                  <a:lnTo>
                    <a:pt x="17098" y="7210"/>
                  </a:lnTo>
                  <a:lnTo>
                    <a:pt x="17147" y="7137"/>
                  </a:lnTo>
                  <a:lnTo>
                    <a:pt x="17147" y="7040"/>
                  </a:lnTo>
                  <a:lnTo>
                    <a:pt x="17147" y="1"/>
                  </a:lnTo>
                </a:path>
              </a:pathLst>
            </a:custGeom>
            <a:noFill/>
            <a:ln w="12175" cap="rnd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705;p43">
            <a:extLst>
              <a:ext uri="{FF2B5EF4-FFF2-40B4-BE49-F238E27FC236}">
                <a16:creationId xmlns:a16="http://schemas.microsoft.com/office/drawing/2014/main" id="{0060DE1B-589C-9148-B882-68CA8EB0730C}"/>
              </a:ext>
            </a:extLst>
          </p:cNvPr>
          <p:cNvGrpSpPr/>
          <p:nvPr/>
        </p:nvGrpSpPr>
        <p:grpSpPr>
          <a:xfrm>
            <a:off x="6387504" y="1340076"/>
            <a:ext cx="465362" cy="413443"/>
            <a:chOff x="5292575" y="3681900"/>
            <a:chExt cx="420150" cy="373275"/>
          </a:xfrm>
        </p:grpSpPr>
        <p:sp>
          <p:nvSpPr>
            <p:cNvPr id="64" name="Google Shape;706;p43">
              <a:extLst>
                <a:ext uri="{FF2B5EF4-FFF2-40B4-BE49-F238E27FC236}">
                  <a16:creationId xmlns:a16="http://schemas.microsoft.com/office/drawing/2014/main" id="{F8AC49F3-9538-704C-9276-4E898C4E5981}"/>
                </a:ext>
              </a:extLst>
            </p:cNvPr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l" t="t" r="r" b="b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C00000"/>
                  </a:solidFill>
                </a:ln>
              </a:endParaRPr>
            </a:p>
          </p:txBody>
        </p:sp>
        <p:sp>
          <p:nvSpPr>
            <p:cNvPr id="65" name="Google Shape;707;p43">
              <a:extLst>
                <a:ext uri="{FF2B5EF4-FFF2-40B4-BE49-F238E27FC236}">
                  <a16:creationId xmlns:a16="http://schemas.microsoft.com/office/drawing/2014/main" id="{32757A5F-C2D8-444E-AAB9-C9F949600663}"/>
                </a:ext>
              </a:extLst>
            </p:cNvPr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l" t="t" r="r" b="b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C00000"/>
                  </a:solidFill>
                </a:ln>
              </a:endParaRPr>
            </a:p>
          </p:txBody>
        </p:sp>
        <p:sp>
          <p:nvSpPr>
            <p:cNvPr id="66" name="Google Shape;708;p43">
              <a:extLst>
                <a:ext uri="{FF2B5EF4-FFF2-40B4-BE49-F238E27FC236}">
                  <a16:creationId xmlns:a16="http://schemas.microsoft.com/office/drawing/2014/main" id="{DA672194-C4A3-7248-A66B-9116A8A3A2DB}"/>
                </a:ext>
              </a:extLst>
            </p:cNvPr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l" t="t" r="r" b="b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12175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C00000"/>
                  </a:solidFill>
                </a:ln>
              </a:endParaRPr>
            </a:p>
          </p:txBody>
        </p:sp>
        <p:sp>
          <p:nvSpPr>
            <p:cNvPr id="67" name="Google Shape;709;p43">
              <a:extLst>
                <a:ext uri="{FF2B5EF4-FFF2-40B4-BE49-F238E27FC236}">
                  <a16:creationId xmlns:a16="http://schemas.microsoft.com/office/drawing/2014/main" id="{C02B29FC-1913-DC42-8C2B-576FAFE4A16E}"/>
                </a:ext>
              </a:extLst>
            </p:cNvPr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l" t="t" r="r" b="b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12175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C00000"/>
                  </a:solidFill>
                </a:ln>
              </a:endParaRPr>
            </a:p>
          </p:txBody>
        </p:sp>
        <p:sp>
          <p:nvSpPr>
            <p:cNvPr id="68" name="Google Shape;710;p43">
              <a:extLst>
                <a:ext uri="{FF2B5EF4-FFF2-40B4-BE49-F238E27FC236}">
                  <a16:creationId xmlns:a16="http://schemas.microsoft.com/office/drawing/2014/main" id="{87C1D250-485A-024A-90BC-4DE277A16600}"/>
                </a:ext>
              </a:extLst>
            </p:cNvPr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l" t="t" r="r" b="b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C00000"/>
                  </a:solidFill>
                </a:ln>
              </a:endParaRPr>
            </a:p>
          </p:txBody>
        </p:sp>
        <p:sp>
          <p:nvSpPr>
            <p:cNvPr id="69" name="Google Shape;711;p43">
              <a:extLst>
                <a:ext uri="{FF2B5EF4-FFF2-40B4-BE49-F238E27FC236}">
                  <a16:creationId xmlns:a16="http://schemas.microsoft.com/office/drawing/2014/main" id="{39C5AD55-4E3C-3743-87D0-247007896BD7}"/>
                </a:ext>
              </a:extLst>
            </p:cNvPr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l" t="t" r="r" b="b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n>
                  <a:solidFill>
                    <a:srgbClr val="C00000"/>
                  </a:solidFill>
                </a:ln>
              </a:endParaRPr>
            </a:p>
          </p:txBody>
        </p:sp>
        <p:sp>
          <p:nvSpPr>
            <p:cNvPr id="70" name="Google Shape;712;p43">
              <a:extLst>
                <a:ext uri="{FF2B5EF4-FFF2-40B4-BE49-F238E27FC236}">
                  <a16:creationId xmlns:a16="http://schemas.microsoft.com/office/drawing/2014/main" id="{BEABBEC8-2044-224A-A28B-9C26B6BFF237}"/>
                </a:ext>
              </a:extLst>
            </p:cNvPr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l" t="t" r="r" b="b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12175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C00000"/>
                  </a:solidFill>
                </a:ln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C222800-A8A1-BD4A-BA0B-0D60129D3778}"/>
              </a:ext>
            </a:extLst>
          </p:cNvPr>
          <p:cNvGrpSpPr/>
          <p:nvPr/>
        </p:nvGrpSpPr>
        <p:grpSpPr>
          <a:xfrm>
            <a:off x="782725" y="1168463"/>
            <a:ext cx="472800" cy="472800"/>
            <a:chOff x="1014560" y="1336897"/>
            <a:chExt cx="472800" cy="472800"/>
          </a:xfrm>
        </p:grpSpPr>
        <p:sp>
          <p:nvSpPr>
            <p:cNvPr id="73" name="Google Shape;374;p34">
              <a:extLst>
                <a:ext uri="{FF2B5EF4-FFF2-40B4-BE49-F238E27FC236}">
                  <a16:creationId xmlns:a16="http://schemas.microsoft.com/office/drawing/2014/main" id="{DC2720DF-BD34-BE46-AC00-D3B36B572DB3}"/>
                </a:ext>
              </a:extLst>
            </p:cNvPr>
            <p:cNvSpPr/>
            <p:nvPr/>
          </p:nvSpPr>
          <p:spPr>
            <a:xfrm>
              <a:off x="1014560" y="1336897"/>
              <a:ext cx="472800" cy="4728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7E6943B-A709-D442-9A54-12616CABE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111" y="1404481"/>
              <a:ext cx="303505" cy="327785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5221A71C-64B9-864C-A627-7AF8A2A7B301}"/>
              </a:ext>
            </a:extLst>
          </p:cNvPr>
          <p:cNvGrpSpPr/>
          <p:nvPr/>
        </p:nvGrpSpPr>
        <p:grpSpPr>
          <a:xfrm>
            <a:off x="3596665" y="1159086"/>
            <a:ext cx="472800" cy="472800"/>
            <a:chOff x="1014560" y="1336897"/>
            <a:chExt cx="472800" cy="472800"/>
          </a:xfrm>
        </p:grpSpPr>
        <p:sp>
          <p:nvSpPr>
            <p:cNvPr id="75" name="Google Shape;374;p34">
              <a:extLst>
                <a:ext uri="{FF2B5EF4-FFF2-40B4-BE49-F238E27FC236}">
                  <a16:creationId xmlns:a16="http://schemas.microsoft.com/office/drawing/2014/main" id="{FB623714-46EC-8C42-AA4E-855B7F2A73AC}"/>
                </a:ext>
              </a:extLst>
            </p:cNvPr>
            <p:cNvSpPr/>
            <p:nvPr/>
          </p:nvSpPr>
          <p:spPr>
            <a:xfrm>
              <a:off x="1014560" y="1336897"/>
              <a:ext cx="472800" cy="4728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1046AF9F-6684-984C-85B9-632F1B3DC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111" y="1404481"/>
              <a:ext cx="303505" cy="327785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025711B3-84A5-134E-918C-2F5257B16CD3}"/>
              </a:ext>
            </a:extLst>
          </p:cNvPr>
          <p:cNvGrpSpPr/>
          <p:nvPr/>
        </p:nvGrpSpPr>
        <p:grpSpPr>
          <a:xfrm>
            <a:off x="6788649" y="1141531"/>
            <a:ext cx="472800" cy="472800"/>
            <a:chOff x="1014560" y="1336897"/>
            <a:chExt cx="472800" cy="472800"/>
          </a:xfrm>
        </p:grpSpPr>
        <p:sp>
          <p:nvSpPr>
            <p:cNvPr id="78" name="Google Shape;374;p34">
              <a:extLst>
                <a:ext uri="{FF2B5EF4-FFF2-40B4-BE49-F238E27FC236}">
                  <a16:creationId xmlns:a16="http://schemas.microsoft.com/office/drawing/2014/main" id="{15001A02-1F37-C842-846E-848B9996AF9B}"/>
                </a:ext>
              </a:extLst>
            </p:cNvPr>
            <p:cNvSpPr/>
            <p:nvPr/>
          </p:nvSpPr>
          <p:spPr>
            <a:xfrm>
              <a:off x="1014560" y="1336897"/>
              <a:ext cx="472800" cy="4728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543513DE-AF9F-BB44-ACC3-06B7CA935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111" y="1404481"/>
              <a:ext cx="303505" cy="327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027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2FE706-6F72-AA46-AD7C-6AEB3F7DBE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12" t="10361" r="-312" b="5263"/>
          <a:stretch/>
        </p:blipFill>
        <p:spPr>
          <a:xfrm>
            <a:off x="4540050" y="0"/>
            <a:ext cx="4618191" cy="51435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67014F2-B5F9-F046-9528-CE6C452D9E8F}"/>
              </a:ext>
            </a:extLst>
          </p:cNvPr>
          <p:cNvSpPr/>
          <p:nvPr/>
        </p:nvSpPr>
        <p:spPr>
          <a:xfrm>
            <a:off x="0" y="-2562"/>
            <a:ext cx="4572000" cy="51460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sx="102000" sy="102000" algn="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511424" y="320511"/>
            <a:ext cx="4060575" cy="42357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>
                <a:latin typeface="Roboto" panose="02000000000000000000" pitchFamily="2" charset="0"/>
                <a:ea typeface="Roboto" panose="02000000000000000000" pitchFamily="2" charset="0"/>
              </a:rPr>
              <a:t>Спасибо за внимание!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ru-RU" sz="1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ru-RU" sz="1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ru-RU" sz="1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ru-RU" sz="1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ru-RU" sz="1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ru-RU" sz="1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ru-RU" sz="1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ru-RU" sz="1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ru-RU" sz="1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ru-RU" sz="1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>
                <a:latin typeface="Roboto" panose="02000000000000000000" pitchFamily="2" charset="0"/>
                <a:ea typeface="Roboto" panose="02000000000000000000" pitchFamily="2" charset="0"/>
              </a:rPr>
              <a:t>Яна Корсунская</a:t>
            </a:r>
            <a:endParaRPr lang="en" sz="1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>
                <a:latin typeface="Roboto" panose="02000000000000000000" pitchFamily="2" charset="0"/>
                <a:ea typeface="Roboto" panose="02000000000000000000" pitchFamily="2" charset="0"/>
              </a:rPr>
              <a:t>      </a:t>
            </a:r>
            <a:r>
              <a:rPr lang="en" sz="1400" err="1">
                <a:latin typeface="Roboto" panose="02000000000000000000" pitchFamily="2" charset="0"/>
                <a:ea typeface="Roboto" panose="02000000000000000000" pitchFamily="2" charset="0"/>
              </a:rPr>
              <a:t>ya.korsunskaya@gmail.com</a:t>
            </a:r>
            <a:endParaRPr lang="en" sz="1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527400" y="1725569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ВОПРОСЫ?</a:t>
            </a:r>
            <a:br>
              <a:rPr lang="ru-RU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А ЕСЛИ НАЙДУ?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91CEB6-D69B-D848-84CB-3FB292BB57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094" b="38281"/>
          <a:stretch/>
        </p:blipFill>
        <p:spPr>
          <a:xfrm>
            <a:off x="544752" y="3675346"/>
            <a:ext cx="1120971" cy="2648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63C561-13F9-9C46-BD95-953BA4279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4382" y="4245944"/>
            <a:ext cx="1014819" cy="1120876"/>
          </a:xfrm>
          <a:prstGeom prst="rect">
            <a:avLst/>
          </a:prstGeom>
        </p:spPr>
      </p:pic>
      <p:grpSp>
        <p:nvGrpSpPr>
          <p:cNvPr id="8" name="Google Shape;555;p43">
            <a:extLst>
              <a:ext uri="{FF2B5EF4-FFF2-40B4-BE49-F238E27FC236}">
                <a16:creationId xmlns:a16="http://schemas.microsoft.com/office/drawing/2014/main" id="{FE862B9C-BF76-DF4D-B0E0-AB0B275D966E}"/>
              </a:ext>
            </a:extLst>
          </p:cNvPr>
          <p:cNvGrpSpPr/>
          <p:nvPr/>
        </p:nvGrpSpPr>
        <p:grpSpPr>
          <a:xfrm>
            <a:off x="610381" y="4427334"/>
            <a:ext cx="184173" cy="128968"/>
            <a:chOff x="564675" y="1689069"/>
            <a:chExt cx="465200" cy="325756"/>
          </a:xfrm>
        </p:grpSpPr>
        <p:sp>
          <p:nvSpPr>
            <p:cNvPr id="11" name="Google Shape;556;p43">
              <a:extLst>
                <a:ext uri="{FF2B5EF4-FFF2-40B4-BE49-F238E27FC236}">
                  <a16:creationId xmlns:a16="http://schemas.microsoft.com/office/drawing/2014/main" id="{9AF8AB79-2B82-C64A-9805-7488DBA6ADAF}"/>
                </a:ext>
              </a:extLst>
            </p:cNvPr>
            <p:cNvSpPr/>
            <p:nvPr/>
          </p:nvSpPr>
          <p:spPr>
            <a:xfrm>
              <a:off x="564675" y="1689069"/>
              <a:ext cx="465200" cy="29250"/>
            </a:xfrm>
            <a:custGeom>
              <a:avLst/>
              <a:gdLst/>
              <a:ahLst/>
              <a:cxnLst/>
              <a:rect l="l" t="t" r="r" b="b"/>
              <a:pathLst>
                <a:path w="18608" h="1170" fill="none" extrusionOk="0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w="12175" cap="rnd" cmpd="sng">
              <a:solidFill>
                <a:srgbClr val="2143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57;p43">
              <a:extLst>
                <a:ext uri="{FF2B5EF4-FFF2-40B4-BE49-F238E27FC236}">
                  <a16:creationId xmlns:a16="http://schemas.microsoft.com/office/drawing/2014/main" id="{D353C776-0A57-4C4B-BE71-C76E046D6A8B}"/>
                </a:ext>
              </a:extLst>
            </p:cNvPr>
            <p:cNvSpPr/>
            <p:nvPr/>
          </p:nvSpPr>
          <p:spPr>
            <a:xfrm>
              <a:off x="564675" y="1732300"/>
              <a:ext cx="465200" cy="272175"/>
            </a:xfrm>
            <a:custGeom>
              <a:avLst/>
              <a:gdLst/>
              <a:ahLst/>
              <a:cxnLst/>
              <a:rect l="l" t="t" r="r" b="b"/>
              <a:pathLst>
                <a:path w="18608" h="10887" fill="none" extrusionOk="0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w="12175" cap="rnd" cmpd="sng">
              <a:solidFill>
                <a:srgbClr val="2143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8;p43">
              <a:extLst>
                <a:ext uri="{FF2B5EF4-FFF2-40B4-BE49-F238E27FC236}">
                  <a16:creationId xmlns:a16="http://schemas.microsoft.com/office/drawing/2014/main" id="{CBE3258E-B866-1940-AE3B-D9F49AD3D0ED}"/>
                </a:ext>
              </a:extLst>
            </p:cNvPr>
            <p:cNvSpPr/>
            <p:nvPr/>
          </p:nvSpPr>
          <p:spPr>
            <a:xfrm>
              <a:off x="572600" y="201420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2143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41154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Roboto Light" panose="02000000000000000000" pitchFamily="2" charset="0"/>
                <a:ea typeface="Roboto Light" panose="02000000000000000000" pitchFamily="2" charset="0"/>
              </a:rPr>
              <a:t>Проблемы</a:t>
            </a:r>
            <a:endParaRPr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12" name="Google Shape;212;p25"/>
          <p:cNvSpPr txBox="1">
            <a:spLocks noGrp="1"/>
          </p:cNvSpPr>
          <p:nvPr>
            <p:ph type="body" idx="1"/>
          </p:nvPr>
        </p:nvSpPr>
        <p:spPr>
          <a:xfrm>
            <a:off x="2667810" y="1041607"/>
            <a:ext cx="2131535" cy="12419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Тестирование </a:t>
            </a:r>
            <a:r>
              <a:rPr lang="ru-RU" sz="1200" b="1" dirty="0" err="1">
                <a:latin typeface="Roboto" panose="02000000000000000000" pitchFamily="2" charset="0"/>
                <a:ea typeface="Roboto" panose="02000000000000000000" pitchFamily="2" charset="0"/>
              </a:rPr>
              <a:t>юзабилити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 не проводиться. </a:t>
            </a:r>
            <a:endParaRPr lang="en-US" sz="12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Нехватка опыта и знаний. Кажется сложным, не понятно с чего начинать.</a:t>
            </a:r>
            <a:endParaRPr lang="en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13" name="Google Shape;213;p25"/>
          <p:cNvSpPr txBox="1">
            <a:spLocks noGrp="1"/>
          </p:cNvSpPr>
          <p:nvPr>
            <p:ph type="body" idx="2"/>
          </p:nvPr>
        </p:nvSpPr>
        <p:spPr>
          <a:xfrm>
            <a:off x="6897302" y="1024953"/>
            <a:ext cx="2117405" cy="11829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Неубедительные аргументы.</a:t>
            </a:r>
          </a:p>
          <a:p>
            <a:pPr marL="0" indent="0"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Интуитивно чувствуете проблему, но сложно доказать ее наличие. </a:t>
            </a:r>
            <a:r>
              <a:rPr lang="ru-RU" dirty="0" err="1">
                <a:latin typeface="Roboto Light" panose="02000000000000000000" pitchFamily="2" charset="0"/>
                <a:ea typeface="Roboto Light" panose="02000000000000000000" pitchFamily="2" charset="0"/>
              </a:rPr>
              <a:t>Импрувы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 и баги отклоняются командой.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*</a:t>
            </a:r>
            <a:r>
              <a:rPr lang="ru-RU" i="1" dirty="0">
                <a:latin typeface="Roboto Light" panose="02000000000000000000" pitchFamily="2" charset="0"/>
                <a:ea typeface="Roboto Light" panose="02000000000000000000" pitchFamily="2" charset="0"/>
              </a:rPr>
              <a:t>Прав тот, кто ставит ТЗ.</a:t>
            </a:r>
            <a:endParaRPr lang="en" i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14" name="Google Shape;214;p25"/>
          <p:cNvSpPr txBox="1">
            <a:spLocks noGrp="1"/>
          </p:cNvSpPr>
          <p:nvPr>
            <p:ph type="body" idx="3"/>
          </p:nvPr>
        </p:nvSpPr>
        <p:spPr>
          <a:xfrm>
            <a:off x="6951795" y="3174609"/>
            <a:ext cx="2117406" cy="11829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Низкий приоритет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b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sz="12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Всегда функционал в приоритете, а «красоту и удобство» отодвигают «на потом».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1" name="Google Shape;212;p25">
            <a:extLst>
              <a:ext uri="{FF2B5EF4-FFF2-40B4-BE49-F238E27FC236}">
                <a16:creationId xmlns:a16="http://schemas.microsoft.com/office/drawing/2014/main" id="{A8B3908D-1FB2-F344-8794-16B7B30EB5EA}"/>
              </a:ext>
            </a:extLst>
          </p:cNvPr>
          <p:cNvSpPr txBox="1">
            <a:spLocks/>
          </p:cNvSpPr>
          <p:nvPr/>
        </p:nvSpPr>
        <p:spPr>
          <a:xfrm>
            <a:off x="4851003" y="3184406"/>
            <a:ext cx="2046300" cy="1241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▪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ru-RU" sz="12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Неохотно исправляется то, что уже реализовано.</a:t>
            </a:r>
          </a:p>
          <a:p>
            <a:pPr marL="0" indent="0">
              <a:buFont typeface="Nunito Sans"/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Если </a:t>
            </a:r>
            <a:r>
              <a:rPr lang="ru-RU" dirty="0" err="1">
                <a:latin typeface="Roboto Light" panose="02000000000000000000" pitchFamily="2" charset="0"/>
                <a:ea typeface="Roboto Light" panose="02000000000000000000" pitchFamily="2" charset="0"/>
              </a:rPr>
              <a:t>юзабилити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 проблема была реализована, и если она не критичная и не блокирующая с большой вероятностью она останется в продукте.  </a:t>
            </a:r>
          </a:p>
        </p:txBody>
      </p:sp>
      <p:sp>
        <p:nvSpPr>
          <p:cNvPr id="25" name="Google Shape;213;p25">
            <a:extLst>
              <a:ext uri="{FF2B5EF4-FFF2-40B4-BE49-F238E27FC236}">
                <a16:creationId xmlns:a16="http://schemas.microsoft.com/office/drawing/2014/main" id="{77DE1AA0-6431-154B-ADF3-C3DFD5A53D16}"/>
              </a:ext>
            </a:extLst>
          </p:cNvPr>
          <p:cNvSpPr txBox="1">
            <a:spLocks/>
          </p:cNvSpPr>
          <p:nvPr/>
        </p:nvSpPr>
        <p:spPr>
          <a:xfrm>
            <a:off x="2667810" y="3184406"/>
            <a:ext cx="2090210" cy="118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▪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ru-RU" sz="1200" b="1" dirty="0" err="1">
                <a:latin typeface="Roboto" panose="02000000000000000000" pitchFamily="2" charset="0"/>
                <a:ea typeface="Roboto" panose="02000000000000000000" pitchFamily="2" charset="0"/>
              </a:rPr>
              <a:t>Юзабилити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 тестирование это долго и дорого.</a:t>
            </a:r>
          </a:p>
          <a:p>
            <a:pPr marL="0" indent="0">
              <a:buFont typeface="Nunito Sans"/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Эксперты стоят дороже. Дорого обратиться в независимую лабораторию. Изучать, растить кого-то долго.</a:t>
            </a:r>
            <a:endParaRPr lang="en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26" name="Google Shape;219;p25">
            <a:extLst>
              <a:ext uri="{FF2B5EF4-FFF2-40B4-BE49-F238E27FC236}">
                <a16:creationId xmlns:a16="http://schemas.microsoft.com/office/drawing/2014/main" id="{EE43FDF8-61D4-9F4B-BFC0-C865910099D2}"/>
              </a:ext>
            </a:extLst>
          </p:cNvPr>
          <p:cNvGrpSpPr/>
          <p:nvPr/>
        </p:nvGrpSpPr>
        <p:grpSpPr>
          <a:xfrm>
            <a:off x="2724814" y="2780604"/>
            <a:ext cx="413782" cy="413782"/>
            <a:chOff x="5941025" y="3634400"/>
            <a:chExt cx="467650" cy="467650"/>
          </a:xfrm>
        </p:grpSpPr>
        <p:sp>
          <p:nvSpPr>
            <p:cNvPr id="27" name="Google Shape;220;p25">
              <a:extLst>
                <a:ext uri="{FF2B5EF4-FFF2-40B4-BE49-F238E27FC236}">
                  <a16:creationId xmlns:a16="http://schemas.microsoft.com/office/drawing/2014/main" id="{98700EAE-8841-394D-A160-C32D202607DD}"/>
                </a:ext>
              </a:extLst>
            </p:cNvPr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1;p25">
              <a:extLst>
                <a:ext uri="{FF2B5EF4-FFF2-40B4-BE49-F238E27FC236}">
                  <a16:creationId xmlns:a16="http://schemas.microsoft.com/office/drawing/2014/main" id="{8FB355DF-7083-9E40-8CAA-CBE7F7774DFE}"/>
                </a:ext>
              </a:extLst>
            </p:cNvPr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2;p25">
              <a:extLst>
                <a:ext uri="{FF2B5EF4-FFF2-40B4-BE49-F238E27FC236}">
                  <a16:creationId xmlns:a16="http://schemas.microsoft.com/office/drawing/2014/main" id="{7DBFBE79-5D06-8E48-9FE1-38282978DCA6}"/>
                </a:ext>
              </a:extLst>
            </p:cNvPr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3;p25">
              <a:extLst>
                <a:ext uri="{FF2B5EF4-FFF2-40B4-BE49-F238E27FC236}">
                  <a16:creationId xmlns:a16="http://schemas.microsoft.com/office/drawing/2014/main" id="{2A5B336A-0F1D-7549-B8BB-0053CA949FCD}"/>
                </a:ext>
              </a:extLst>
            </p:cNvPr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4;p25">
              <a:extLst>
                <a:ext uri="{FF2B5EF4-FFF2-40B4-BE49-F238E27FC236}">
                  <a16:creationId xmlns:a16="http://schemas.microsoft.com/office/drawing/2014/main" id="{AC3470D8-D14D-2F4D-A05E-D46706B98CDD}"/>
                </a:ext>
              </a:extLst>
            </p:cNvPr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5;p25">
              <a:extLst>
                <a:ext uri="{FF2B5EF4-FFF2-40B4-BE49-F238E27FC236}">
                  <a16:creationId xmlns:a16="http://schemas.microsoft.com/office/drawing/2014/main" id="{F416593A-7FED-4A4A-91B2-EFE4661F16FA}"/>
                </a:ext>
              </a:extLst>
            </p:cNvPr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214;p25">
            <a:extLst>
              <a:ext uri="{FF2B5EF4-FFF2-40B4-BE49-F238E27FC236}">
                <a16:creationId xmlns:a16="http://schemas.microsoft.com/office/drawing/2014/main" id="{2D23A6D9-75AA-A242-B0AC-85F7666CF6F9}"/>
              </a:ext>
            </a:extLst>
          </p:cNvPr>
          <p:cNvSpPr txBox="1">
            <a:spLocks/>
          </p:cNvSpPr>
          <p:nvPr/>
        </p:nvSpPr>
        <p:spPr>
          <a:xfrm>
            <a:off x="4839031" y="1027955"/>
            <a:ext cx="1935076" cy="118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▪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Нет ответственного или нет эксперта по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UX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0" indent="0">
              <a:buFont typeface="Nunito Sans"/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Нет ответственного, от которого исходят требования по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UX. 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За кем последнее слово при возникновении разногласий?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*</a:t>
            </a:r>
            <a:r>
              <a:rPr lang="ru-RU" i="1" dirty="0">
                <a:latin typeface="Roboto Light" panose="02000000000000000000" pitchFamily="2" charset="0"/>
                <a:ea typeface="Roboto Light" panose="02000000000000000000" pitchFamily="2" charset="0"/>
              </a:rPr>
              <a:t>Прав тот, кто ставит ТЗ.</a:t>
            </a:r>
            <a:endParaRPr lang="en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3" name="Google Shape;639;p43">
            <a:extLst>
              <a:ext uri="{FF2B5EF4-FFF2-40B4-BE49-F238E27FC236}">
                <a16:creationId xmlns:a16="http://schemas.microsoft.com/office/drawing/2014/main" id="{17C9B301-2581-F643-B274-4CFD021E3CCB}"/>
              </a:ext>
            </a:extLst>
          </p:cNvPr>
          <p:cNvSpPr/>
          <p:nvPr/>
        </p:nvSpPr>
        <p:spPr>
          <a:xfrm>
            <a:off x="4946692" y="563843"/>
            <a:ext cx="446234" cy="479952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862;p43">
            <a:extLst>
              <a:ext uri="{FF2B5EF4-FFF2-40B4-BE49-F238E27FC236}">
                <a16:creationId xmlns:a16="http://schemas.microsoft.com/office/drawing/2014/main" id="{CDD28AF4-9C25-3F4F-BE33-A6C3B5331F8A}"/>
              </a:ext>
            </a:extLst>
          </p:cNvPr>
          <p:cNvGrpSpPr/>
          <p:nvPr/>
        </p:nvGrpSpPr>
        <p:grpSpPr>
          <a:xfrm>
            <a:off x="2790449" y="561432"/>
            <a:ext cx="302867" cy="480175"/>
            <a:chOff x="6718575" y="2318625"/>
            <a:chExt cx="256950" cy="407375"/>
          </a:xfrm>
        </p:grpSpPr>
        <p:sp>
          <p:nvSpPr>
            <p:cNvPr id="63" name="Google Shape;863;p43">
              <a:extLst>
                <a:ext uri="{FF2B5EF4-FFF2-40B4-BE49-F238E27FC236}">
                  <a16:creationId xmlns:a16="http://schemas.microsoft.com/office/drawing/2014/main" id="{7F63F06D-4C4F-2546-81DA-BD96B709BDAC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4;p43">
              <a:extLst>
                <a:ext uri="{FF2B5EF4-FFF2-40B4-BE49-F238E27FC236}">
                  <a16:creationId xmlns:a16="http://schemas.microsoft.com/office/drawing/2014/main" id="{794C1D2F-50C5-054C-A4B3-0B0CE2B6ED19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5;p43">
              <a:extLst>
                <a:ext uri="{FF2B5EF4-FFF2-40B4-BE49-F238E27FC236}">
                  <a16:creationId xmlns:a16="http://schemas.microsoft.com/office/drawing/2014/main" id="{5CD703A8-1BC8-A347-AA6E-9C7BF1581D5F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66;p43">
              <a:extLst>
                <a:ext uri="{FF2B5EF4-FFF2-40B4-BE49-F238E27FC236}">
                  <a16:creationId xmlns:a16="http://schemas.microsoft.com/office/drawing/2014/main" id="{2194B4D8-8A18-E441-94F4-864AB6E28FB3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67;p43">
              <a:extLst>
                <a:ext uri="{FF2B5EF4-FFF2-40B4-BE49-F238E27FC236}">
                  <a16:creationId xmlns:a16="http://schemas.microsoft.com/office/drawing/2014/main" id="{11F04C1C-C8BD-6F45-97B8-24B7E82798E5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68;p43">
              <a:extLst>
                <a:ext uri="{FF2B5EF4-FFF2-40B4-BE49-F238E27FC236}">
                  <a16:creationId xmlns:a16="http://schemas.microsoft.com/office/drawing/2014/main" id="{DFC9645F-2508-AA42-B1BC-9B8054452859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69;p43">
              <a:extLst>
                <a:ext uri="{FF2B5EF4-FFF2-40B4-BE49-F238E27FC236}">
                  <a16:creationId xmlns:a16="http://schemas.microsoft.com/office/drawing/2014/main" id="{BE6BFF1C-843A-2A4D-B788-785EA924DB35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0;p43">
              <a:extLst>
                <a:ext uri="{FF2B5EF4-FFF2-40B4-BE49-F238E27FC236}">
                  <a16:creationId xmlns:a16="http://schemas.microsoft.com/office/drawing/2014/main" id="{BA8E43E8-104E-3E44-B383-690197F26FD1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30;p43">
            <a:extLst>
              <a:ext uri="{FF2B5EF4-FFF2-40B4-BE49-F238E27FC236}">
                <a16:creationId xmlns:a16="http://schemas.microsoft.com/office/drawing/2014/main" id="{76D1C980-A314-424D-9B37-276F87DB7BDF}"/>
              </a:ext>
            </a:extLst>
          </p:cNvPr>
          <p:cNvSpPr/>
          <p:nvPr/>
        </p:nvSpPr>
        <p:spPr>
          <a:xfrm>
            <a:off x="7046888" y="2749780"/>
            <a:ext cx="446234" cy="389976"/>
          </a:xfrm>
          <a:custGeom>
            <a:avLst/>
            <a:gdLst/>
            <a:ahLst/>
            <a:cxnLst/>
            <a:rect l="l" t="t" r="r" b="b"/>
            <a:pathLst>
              <a:path w="16221" h="14176" fill="none" extrusionOk="0">
                <a:moveTo>
                  <a:pt x="16075" y="12665"/>
                </a:moveTo>
                <a:lnTo>
                  <a:pt x="8987" y="488"/>
                </a:lnTo>
                <a:lnTo>
                  <a:pt x="8987" y="488"/>
                </a:lnTo>
                <a:lnTo>
                  <a:pt x="8914" y="390"/>
                </a:lnTo>
                <a:lnTo>
                  <a:pt x="8817" y="293"/>
                </a:lnTo>
                <a:lnTo>
                  <a:pt x="8720" y="196"/>
                </a:lnTo>
                <a:lnTo>
                  <a:pt x="8622" y="123"/>
                </a:lnTo>
                <a:lnTo>
                  <a:pt x="8500" y="74"/>
                </a:lnTo>
                <a:lnTo>
                  <a:pt x="8379" y="25"/>
                </a:lnTo>
                <a:lnTo>
                  <a:pt x="8232" y="1"/>
                </a:lnTo>
                <a:lnTo>
                  <a:pt x="8111" y="1"/>
                </a:lnTo>
                <a:lnTo>
                  <a:pt x="8111" y="1"/>
                </a:lnTo>
                <a:lnTo>
                  <a:pt x="7965" y="1"/>
                </a:lnTo>
                <a:lnTo>
                  <a:pt x="7843" y="25"/>
                </a:lnTo>
                <a:lnTo>
                  <a:pt x="7721" y="74"/>
                </a:lnTo>
                <a:lnTo>
                  <a:pt x="7599" y="123"/>
                </a:lnTo>
                <a:lnTo>
                  <a:pt x="7502" y="196"/>
                </a:lnTo>
                <a:lnTo>
                  <a:pt x="7404" y="293"/>
                </a:lnTo>
                <a:lnTo>
                  <a:pt x="7307" y="390"/>
                </a:lnTo>
                <a:lnTo>
                  <a:pt x="7234" y="488"/>
                </a:lnTo>
                <a:lnTo>
                  <a:pt x="147" y="12665"/>
                </a:lnTo>
                <a:lnTo>
                  <a:pt x="147" y="12665"/>
                </a:lnTo>
                <a:lnTo>
                  <a:pt x="74" y="12787"/>
                </a:lnTo>
                <a:lnTo>
                  <a:pt x="25" y="12909"/>
                </a:lnTo>
                <a:lnTo>
                  <a:pt x="0" y="13031"/>
                </a:lnTo>
                <a:lnTo>
                  <a:pt x="0" y="13177"/>
                </a:lnTo>
                <a:lnTo>
                  <a:pt x="0" y="13177"/>
                </a:lnTo>
                <a:lnTo>
                  <a:pt x="0" y="13299"/>
                </a:lnTo>
                <a:lnTo>
                  <a:pt x="25" y="13420"/>
                </a:lnTo>
                <a:lnTo>
                  <a:pt x="74" y="13567"/>
                </a:lnTo>
                <a:lnTo>
                  <a:pt x="147" y="13688"/>
                </a:lnTo>
                <a:lnTo>
                  <a:pt x="147" y="13688"/>
                </a:lnTo>
                <a:lnTo>
                  <a:pt x="220" y="13786"/>
                </a:lnTo>
                <a:lnTo>
                  <a:pt x="293" y="13883"/>
                </a:lnTo>
                <a:lnTo>
                  <a:pt x="390" y="13981"/>
                </a:lnTo>
                <a:lnTo>
                  <a:pt x="512" y="14054"/>
                </a:lnTo>
                <a:lnTo>
                  <a:pt x="634" y="14102"/>
                </a:lnTo>
                <a:lnTo>
                  <a:pt x="755" y="14151"/>
                </a:lnTo>
                <a:lnTo>
                  <a:pt x="877" y="14175"/>
                </a:lnTo>
                <a:lnTo>
                  <a:pt x="1023" y="14175"/>
                </a:lnTo>
                <a:lnTo>
                  <a:pt x="15198" y="14175"/>
                </a:lnTo>
                <a:lnTo>
                  <a:pt x="15198" y="14175"/>
                </a:lnTo>
                <a:lnTo>
                  <a:pt x="15344" y="14175"/>
                </a:lnTo>
                <a:lnTo>
                  <a:pt x="15466" y="14151"/>
                </a:lnTo>
                <a:lnTo>
                  <a:pt x="15588" y="14102"/>
                </a:lnTo>
                <a:lnTo>
                  <a:pt x="15709" y="14054"/>
                </a:lnTo>
                <a:lnTo>
                  <a:pt x="15831" y="13981"/>
                </a:lnTo>
                <a:lnTo>
                  <a:pt x="15929" y="13883"/>
                </a:lnTo>
                <a:lnTo>
                  <a:pt x="16002" y="13786"/>
                </a:lnTo>
                <a:lnTo>
                  <a:pt x="16075" y="13688"/>
                </a:lnTo>
                <a:lnTo>
                  <a:pt x="16075" y="13688"/>
                </a:lnTo>
                <a:lnTo>
                  <a:pt x="16148" y="13567"/>
                </a:lnTo>
                <a:lnTo>
                  <a:pt x="16197" y="13420"/>
                </a:lnTo>
                <a:lnTo>
                  <a:pt x="16221" y="13299"/>
                </a:lnTo>
                <a:lnTo>
                  <a:pt x="16221" y="13177"/>
                </a:lnTo>
                <a:lnTo>
                  <a:pt x="16221" y="13177"/>
                </a:lnTo>
                <a:lnTo>
                  <a:pt x="16221" y="13031"/>
                </a:lnTo>
                <a:lnTo>
                  <a:pt x="16197" y="12909"/>
                </a:lnTo>
                <a:lnTo>
                  <a:pt x="16148" y="12787"/>
                </a:lnTo>
                <a:lnTo>
                  <a:pt x="16075" y="12665"/>
                </a:lnTo>
                <a:lnTo>
                  <a:pt x="16075" y="12665"/>
                </a:lnTo>
                <a:close/>
                <a:moveTo>
                  <a:pt x="8111" y="12349"/>
                </a:moveTo>
                <a:lnTo>
                  <a:pt x="8111" y="12349"/>
                </a:lnTo>
                <a:lnTo>
                  <a:pt x="7916" y="12324"/>
                </a:lnTo>
                <a:lnTo>
                  <a:pt x="7721" y="12276"/>
                </a:lnTo>
                <a:lnTo>
                  <a:pt x="7575" y="12178"/>
                </a:lnTo>
                <a:lnTo>
                  <a:pt x="7429" y="12057"/>
                </a:lnTo>
                <a:lnTo>
                  <a:pt x="7307" y="11910"/>
                </a:lnTo>
                <a:lnTo>
                  <a:pt x="7210" y="11764"/>
                </a:lnTo>
                <a:lnTo>
                  <a:pt x="7161" y="11569"/>
                </a:lnTo>
                <a:lnTo>
                  <a:pt x="7136" y="11375"/>
                </a:lnTo>
                <a:lnTo>
                  <a:pt x="7136" y="11375"/>
                </a:lnTo>
                <a:lnTo>
                  <a:pt x="7161" y="11180"/>
                </a:lnTo>
                <a:lnTo>
                  <a:pt x="7210" y="11009"/>
                </a:lnTo>
                <a:lnTo>
                  <a:pt x="7307" y="10839"/>
                </a:lnTo>
                <a:lnTo>
                  <a:pt x="7429" y="10693"/>
                </a:lnTo>
                <a:lnTo>
                  <a:pt x="7575" y="10571"/>
                </a:lnTo>
                <a:lnTo>
                  <a:pt x="7721" y="10473"/>
                </a:lnTo>
                <a:lnTo>
                  <a:pt x="7916" y="10425"/>
                </a:lnTo>
                <a:lnTo>
                  <a:pt x="8111" y="10400"/>
                </a:lnTo>
                <a:lnTo>
                  <a:pt x="8111" y="10400"/>
                </a:lnTo>
                <a:lnTo>
                  <a:pt x="8306" y="10425"/>
                </a:lnTo>
                <a:lnTo>
                  <a:pt x="8476" y="10473"/>
                </a:lnTo>
                <a:lnTo>
                  <a:pt x="8646" y="10571"/>
                </a:lnTo>
                <a:lnTo>
                  <a:pt x="8793" y="10693"/>
                </a:lnTo>
                <a:lnTo>
                  <a:pt x="8914" y="10839"/>
                </a:lnTo>
                <a:lnTo>
                  <a:pt x="9012" y="11009"/>
                </a:lnTo>
                <a:lnTo>
                  <a:pt x="9061" y="11180"/>
                </a:lnTo>
                <a:lnTo>
                  <a:pt x="9085" y="11375"/>
                </a:lnTo>
                <a:lnTo>
                  <a:pt x="9085" y="11375"/>
                </a:lnTo>
                <a:lnTo>
                  <a:pt x="9061" y="11569"/>
                </a:lnTo>
                <a:lnTo>
                  <a:pt x="9012" y="11764"/>
                </a:lnTo>
                <a:lnTo>
                  <a:pt x="8914" y="11910"/>
                </a:lnTo>
                <a:lnTo>
                  <a:pt x="8793" y="12057"/>
                </a:lnTo>
                <a:lnTo>
                  <a:pt x="8646" y="12178"/>
                </a:lnTo>
                <a:lnTo>
                  <a:pt x="8476" y="12276"/>
                </a:lnTo>
                <a:lnTo>
                  <a:pt x="8306" y="12324"/>
                </a:lnTo>
                <a:lnTo>
                  <a:pt x="8111" y="12349"/>
                </a:lnTo>
                <a:lnTo>
                  <a:pt x="8111" y="12349"/>
                </a:lnTo>
                <a:close/>
                <a:moveTo>
                  <a:pt x="9231" y="5091"/>
                </a:moveTo>
                <a:lnTo>
                  <a:pt x="8939" y="8915"/>
                </a:lnTo>
                <a:lnTo>
                  <a:pt x="8939" y="8915"/>
                </a:lnTo>
                <a:lnTo>
                  <a:pt x="8914" y="9061"/>
                </a:lnTo>
                <a:lnTo>
                  <a:pt x="8866" y="9207"/>
                </a:lnTo>
                <a:lnTo>
                  <a:pt x="8793" y="9304"/>
                </a:lnTo>
                <a:lnTo>
                  <a:pt x="8695" y="9426"/>
                </a:lnTo>
                <a:lnTo>
                  <a:pt x="8573" y="9499"/>
                </a:lnTo>
                <a:lnTo>
                  <a:pt x="8452" y="9572"/>
                </a:lnTo>
                <a:lnTo>
                  <a:pt x="8330" y="9621"/>
                </a:lnTo>
                <a:lnTo>
                  <a:pt x="8184" y="9621"/>
                </a:lnTo>
                <a:lnTo>
                  <a:pt x="8038" y="9621"/>
                </a:lnTo>
                <a:lnTo>
                  <a:pt x="8038" y="9621"/>
                </a:lnTo>
                <a:lnTo>
                  <a:pt x="7891" y="9621"/>
                </a:lnTo>
                <a:lnTo>
                  <a:pt x="7770" y="9572"/>
                </a:lnTo>
                <a:lnTo>
                  <a:pt x="7648" y="9499"/>
                </a:lnTo>
                <a:lnTo>
                  <a:pt x="7526" y="9426"/>
                </a:lnTo>
                <a:lnTo>
                  <a:pt x="7429" y="9304"/>
                </a:lnTo>
                <a:lnTo>
                  <a:pt x="7356" y="9207"/>
                </a:lnTo>
                <a:lnTo>
                  <a:pt x="7307" y="9061"/>
                </a:lnTo>
                <a:lnTo>
                  <a:pt x="7283" y="8915"/>
                </a:lnTo>
                <a:lnTo>
                  <a:pt x="6990" y="5091"/>
                </a:lnTo>
                <a:lnTo>
                  <a:pt x="6990" y="5091"/>
                </a:lnTo>
                <a:lnTo>
                  <a:pt x="7015" y="4945"/>
                </a:lnTo>
                <a:lnTo>
                  <a:pt x="7039" y="4823"/>
                </a:lnTo>
                <a:lnTo>
                  <a:pt x="7088" y="4701"/>
                </a:lnTo>
                <a:lnTo>
                  <a:pt x="7161" y="4604"/>
                </a:lnTo>
                <a:lnTo>
                  <a:pt x="7258" y="4506"/>
                </a:lnTo>
                <a:lnTo>
                  <a:pt x="7380" y="4433"/>
                </a:lnTo>
                <a:lnTo>
                  <a:pt x="7526" y="4409"/>
                </a:lnTo>
                <a:lnTo>
                  <a:pt x="7648" y="4385"/>
                </a:lnTo>
                <a:lnTo>
                  <a:pt x="8573" y="4385"/>
                </a:lnTo>
                <a:lnTo>
                  <a:pt x="8573" y="4385"/>
                </a:lnTo>
                <a:lnTo>
                  <a:pt x="8695" y="4409"/>
                </a:lnTo>
                <a:lnTo>
                  <a:pt x="8841" y="4433"/>
                </a:lnTo>
                <a:lnTo>
                  <a:pt x="8963" y="4506"/>
                </a:lnTo>
                <a:lnTo>
                  <a:pt x="9061" y="4604"/>
                </a:lnTo>
                <a:lnTo>
                  <a:pt x="9134" y="4701"/>
                </a:lnTo>
                <a:lnTo>
                  <a:pt x="9182" y="4823"/>
                </a:lnTo>
                <a:lnTo>
                  <a:pt x="9207" y="4945"/>
                </a:lnTo>
                <a:lnTo>
                  <a:pt x="9231" y="5091"/>
                </a:lnTo>
                <a:lnTo>
                  <a:pt x="9231" y="5091"/>
                </a:lnTo>
                <a:close/>
              </a:path>
            </a:pathLst>
          </a:custGeom>
          <a:noFill/>
          <a:ln w="12175" cap="rnd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grpSp>
        <p:nvGrpSpPr>
          <p:cNvPr id="72" name="Google Shape;592;p43">
            <a:extLst>
              <a:ext uri="{FF2B5EF4-FFF2-40B4-BE49-F238E27FC236}">
                <a16:creationId xmlns:a16="http://schemas.microsoft.com/office/drawing/2014/main" id="{4AA6B44B-B435-7B45-A9F3-C613A0383B1D}"/>
              </a:ext>
            </a:extLst>
          </p:cNvPr>
          <p:cNvGrpSpPr/>
          <p:nvPr/>
        </p:nvGrpSpPr>
        <p:grpSpPr>
          <a:xfrm>
            <a:off x="4982794" y="2728033"/>
            <a:ext cx="478276" cy="491999"/>
            <a:chOff x="5961125" y="1623900"/>
            <a:chExt cx="427450" cy="448175"/>
          </a:xfrm>
        </p:grpSpPr>
        <p:sp>
          <p:nvSpPr>
            <p:cNvPr id="73" name="Google Shape;593;p43">
              <a:extLst>
                <a:ext uri="{FF2B5EF4-FFF2-40B4-BE49-F238E27FC236}">
                  <a16:creationId xmlns:a16="http://schemas.microsoft.com/office/drawing/2014/main" id="{268C47D5-648A-7E40-8186-4CD041E32F09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94;p43">
              <a:extLst>
                <a:ext uri="{FF2B5EF4-FFF2-40B4-BE49-F238E27FC236}">
                  <a16:creationId xmlns:a16="http://schemas.microsoft.com/office/drawing/2014/main" id="{B9797E65-E995-774C-93C5-C80CE76AD6B7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95;p43">
              <a:extLst>
                <a:ext uri="{FF2B5EF4-FFF2-40B4-BE49-F238E27FC236}">
                  <a16:creationId xmlns:a16="http://schemas.microsoft.com/office/drawing/2014/main" id="{2779F47E-96DC-E240-ACBA-089BBC893078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96;p43">
              <a:extLst>
                <a:ext uri="{FF2B5EF4-FFF2-40B4-BE49-F238E27FC236}">
                  <a16:creationId xmlns:a16="http://schemas.microsoft.com/office/drawing/2014/main" id="{F210438B-A507-7849-B05C-502E4F83DE9B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97;p43">
              <a:extLst>
                <a:ext uri="{FF2B5EF4-FFF2-40B4-BE49-F238E27FC236}">
                  <a16:creationId xmlns:a16="http://schemas.microsoft.com/office/drawing/2014/main" id="{515C3FE9-7FF5-804C-9CE6-61F2A9A2ED60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98;p43">
              <a:extLst>
                <a:ext uri="{FF2B5EF4-FFF2-40B4-BE49-F238E27FC236}">
                  <a16:creationId xmlns:a16="http://schemas.microsoft.com/office/drawing/2014/main" id="{BFD02391-6447-1644-A946-BAB50A756B98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99;p43">
              <a:extLst>
                <a:ext uri="{FF2B5EF4-FFF2-40B4-BE49-F238E27FC236}">
                  <a16:creationId xmlns:a16="http://schemas.microsoft.com/office/drawing/2014/main" id="{98662227-9837-DF45-BE9D-2616482B7522}"/>
                </a:ext>
              </a:extLst>
            </p:cNvPr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E6BD6B4-586E-F744-84B1-A2FCB8986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382" y="4245944"/>
            <a:ext cx="1014819" cy="1120876"/>
          </a:xfrm>
          <a:prstGeom prst="rect">
            <a:avLst/>
          </a:prstGeom>
        </p:spPr>
      </p:pic>
      <p:grpSp>
        <p:nvGrpSpPr>
          <p:cNvPr id="48" name="Google Shape;620;p43">
            <a:extLst>
              <a:ext uri="{FF2B5EF4-FFF2-40B4-BE49-F238E27FC236}">
                <a16:creationId xmlns:a16="http://schemas.microsoft.com/office/drawing/2014/main" id="{BCDE43CC-0B13-744E-8A6C-C65F841D0DAB}"/>
              </a:ext>
            </a:extLst>
          </p:cNvPr>
          <p:cNvGrpSpPr/>
          <p:nvPr/>
        </p:nvGrpSpPr>
        <p:grpSpPr>
          <a:xfrm>
            <a:off x="6973634" y="570974"/>
            <a:ext cx="455661" cy="455631"/>
            <a:chOff x="1951075" y="2333250"/>
            <a:chExt cx="381200" cy="381175"/>
          </a:xfrm>
        </p:grpSpPr>
        <p:sp>
          <p:nvSpPr>
            <p:cNvPr id="49" name="Google Shape;621;p43">
              <a:extLst>
                <a:ext uri="{FF2B5EF4-FFF2-40B4-BE49-F238E27FC236}">
                  <a16:creationId xmlns:a16="http://schemas.microsoft.com/office/drawing/2014/main" id="{C3D79013-18B9-9F46-A5CE-25885C9821E1}"/>
                </a:ext>
              </a:extLst>
            </p:cNvPr>
            <p:cNvSpPr/>
            <p:nvPr/>
          </p:nvSpPr>
          <p:spPr>
            <a:xfrm>
              <a:off x="1951075" y="2333250"/>
              <a:ext cx="381200" cy="381175"/>
            </a:xfrm>
            <a:custGeom>
              <a:avLst/>
              <a:gdLst/>
              <a:ahLst/>
              <a:cxnLst/>
              <a:rect l="l" t="t" r="r" b="b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12175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22;p43">
              <a:extLst>
                <a:ext uri="{FF2B5EF4-FFF2-40B4-BE49-F238E27FC236}">
                  <a16:creationId xmlns:a16="http://schemas.microsoft.com/office/drawing/2014/main" id="{1FE76DD3-734D-F749-BA57-7CF1D7212E49}"/>
                </a:ext>
              </a:extLst>
            </p:cNvPr>
            <p:cNvSpPr/>
            <p:nvPr/>
          </p:nvSpPr>
          <p:spPr>
            <a:xfrm>
              <a:off x="21976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12175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23;p43">
              <a:extLst>
                <a:ext uri="{FF2B5EF4-FFF2-40B4-BE49-F238E27FC236}">
                  <a16:creationId xmlns:a16="http://schemas.microsoft.com/office/drawing/2014/main" id="{5BF058BC-E3C3-A049-B97A-5D7E94DB6DCE}"/>
                </a:ext>
              </a:extLst>
            </p:cNvPr>
            <p:cNvSpPr/>
            <p:nvPr/>
          </p:nvSpPr>
          <p:spPr>
            <a:xfrm>
              <a:off x="20418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24;p43">
              <a:extLst>
                <a:ext uri="{FF2B5EF4-FFF2-40B4-BE49-F238E27FC236}">
                  <a16:creationId xmlns:a16="http://schemas.microsoft.com/office/drawing/2014/main" id="{7BD966C1-ABBC-624D-987C-5533BBFF4B4B}"/>
                </a:ext>
              </a:extLst>
            </p:cNvPr>
            <p:cNvSpPr/>
            <p:nvPr/>
          </p:nvSpPr>
          <p:spPr>
            <a:xfrm>
              <a:off x="2041800" y="2584100"/>
              <a:ext cx="199750" cy="41425"/>
            </a:xfrm>
            <a:custGeom>
              <a:avLst/>
              <a:gdLst/>
              <a:ahLst/>
              <a:cxnLst/>
              <a:rect l="l" t="t" r="r" b="b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12175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9759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EB2E1B97-A23C-8240-88D0-059B217F1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4" y="1704600"/>
            <a:ext cx="8389299" cy="2714700"/>
          </a:xfrm>
        </p:spPr>
        <p:txBody>
          <a:bodyPr/>
          <a:lstStyle/>
          <a:p>
            <a:pPr marL="76200" indent="0">
              <a:buNone/>
            </a:pPr>
            <a:r>
              <a:rPr lang="ru-RU" i="0">
                <a:latin typeface="Roboto" panose="02000000000000000000" pitchFamily="2" charset="0"/>
                <a:ea typeface="Roboto" panose="02000000000000000000" pitchFamily="2" charset="0"/>
              </a:rPr>
              <a:t>Даже самое простое тестирование это лучше, чем отсутствие какого-либо тестирования вообще.</a:t>
            </a:r>
          </a:p>
          <a:p>
            <a:pPr marL="76200" indent="0">
              <a:buNone/>
            </a:pPr>
            <a:endParaRPr lang="ru-RU" i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76200" indent="0">
              <a:buNone/>
            </a:pPr>
            <a:r>
              <a:rPr lang="ru-RU" i="0">
                <a:latin typeface="Roboto Light" panose="02000000000000000000" pitchFamily="2" charset="0"/>
                <a:ea typeface="Roboto Light" panose="02000000000000000000" pitchFamily="2" charset="0"/>
              </a:rPr>
              <a:t>Куликов С.С.</a:t>
            </a:r>
          </a:p>
          <a:p>
            <a:endParaRPr lang="ru-RU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0D059D-487C-0043-8928-AD7C82BEC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382" y="4245944"/>
            <a:ext cx="1014819" cy="11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65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11000"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ctrTitle"/>
          </p:nvPr>
        </p:nvSpPr>
        <p:spPr>
          <a:xfrm>
            <a:off x="277098" y="284200"/>
            <a:ext cx="2599106" cy="367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latin typeface="Roboto" panose="02000000000000000000" pitchFamily="2" charset="0"/>
                <a:ea typeface="Roboto" panose="02000000000000000000" pitchFamily="2" charset="0"/>
              </a:rPr>
              <a:t>1.</a:t>
            </a:r>
            <a:endParaRPr sz="48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latin typeface="Roboto" panose="02000000000000000000" pitchFamily="2" charset="0"/>
                <a:ea typeface="Roboto" panose="02000000000000000000" pitchFamily="2" charset="0"/>
              </a:rPr>
              <a:t>ПРИНЦИПЫ ЮЗАБИЛИТИ Я.НИЛЬСЕНА</a:t>
            </a:r>
            <a:endParaRPr sz="21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173492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Обратиться к мнению авторитетных людей.</a:t>
            </a:r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3BA9E9-48B6-7344-961A-7602532C5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382" y="4245944"/>
            <a:ext cx="1014819" cy="11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05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AC39B2E-03E4-CE47-B602-B59588E08860}"/>
              </a:ext>
            </a:extLst>
          </p:cNvPr>
          <p:cNvGrpSpPr/>
          <p:nvPr/>
        </p:nvGrpSpPr>
        <p:grpSpPr>
          <a:xfrm>
            <a:off x="6239933" y="0"/>
            <a:ext cx="2376573" cy="5143500"/>
            <a:chOff x="4572000" y="0"/>
            <a:chExt cx="2376573" cy="51435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600299C-85AD-D344-BB94-7861C210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0"/>
              <a:ext cx="2376573" cy="5143500"/>
            </a:xfrm>
            <a:prstGeom prst="rect">
              <a:avLst/>
            </a:prstGeom>
            <a:noFill/>
            <a:effectLst>
              <a:outerShdw blurRad="177800" dist="38100" sx="102000" sy="102000" algn="l" rotWithShape="0">
                <a:prstClr val="black">
                  <a:alpha val="37000"/>
                </a:prstClr>
              </a:outerShdw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9F6E0B2-E6D6-AC4D-8A06-5F875320D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5" t="16976" b="14629"/>
            <a:stretch/>
          </p:blipFill>
          <p:spPr>
            <a:xfrm>
              <a:off x="4572000" y="1176866"/>
              <a:ext cx="2376573" cy="354753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F95E988-74D2-7E43-A907-80A365451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945" t="84784" r="40362" b="11471"/>
            <a:stretch/>
          </p:blipFill>
          <p:spPr>
            <a:xfrm>
              <a:off x="5450352" y="3932766"/>
              <a:ext cx="539306" cy="192650"/>
            </a:xfrm>
            <a:prstGeom prst="rect">
              <a:avLst/>
            </a:prstGeom>
            <a:noFill/>
            <a:effectLst/>
          </p:spPr>
        </p:pic>
      </p:grpSp>
      <p:sp>
        <p:nvSpPr>
          <p:cNvPr id="471" name="Google Shape;471;p40"/>
          <p:cNvSpPr txBox="1">
            <a:spLocks noGrp="1"/>
          </p:cNvSpPr>
          <p:nvPr>
            <p:ph type="title"/>
          </p:nvPr>
        </p:nvSpPr>
        <p:spPr>
          <a:xfrm>
            <a:off x="284268" y="337775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Принципы </a:t>
            </a:r>
            <a:r>
              <a:rPr lang="ru-RU" dirty="0" err="1">
                <a:latin typeface="Roboto" panose="02000000000000000000" pitchFamily="2" charset="0"/>
                <a:ea typeface="Roboto" panose="02000000000000000000" pitchFamily="2" charset="0"/>
              </a:rPr>
              <a:t>юзабилити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 Якоба </a:t>
            </a:r>
            <a:r>
              <a:rPr lang="ru-RU" dirty="0" err="1">
                <a:latin typeface="Roboto" panose="02000000000000000000" pitchFamily="2" charset="0"/>
                <a:ea typeface="Roboto" panose="02000000000000000000" pitchFamily="2" charset="0"/>
              </a:rPr>
              <a:t>Нильсена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3" name="Google Shape;473;p40"/>
          <p:cNvSpPr txBox="1">
            <a:spLocks noGrp="1"/>
          </p:cNvSpPr>
          <p:nvPr>
            <p:ph type="body" idx="1"/>
          </p:nvPr>
        </p:nvSpPr>
        <p:spPr>
          <a:xfrm>
            <a:off x="98350" y="1254554"/>
            <a:ext cx="5658983" cy="17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indent="-209550" fontAlgn="base">
              <a:buFont typeface="+mj-lt"/>
              <a:buAutoNum type="arabicPeriod"/>
            </a:pPr>
            <a:r>
              <a:rPr lang="ru-RU" sz="1050" dirty="0">
                <a:latin typeface="Roboto Light" panose="02000000000000000000" pitchFamily="2" charset="0"/>
                <a:ea typeface="Roboto Light" panose="02000000000000000000" pitchFamily="2" charset="0"/>
              </a:rPr>
              <a:t>Статус системы очевиден в любой момент. 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 dirty="0">
                <a:latin typeface="Roboto Light" panose="02000000000000000000" pitchFamily="2" charset="0"/>
                <a:ea typeface="Roboto Light" panose="02000000000000000000" pitchFamily="2" charset="0"/>
              </a:rPr>
              <a:t>Система использует термины, понятия и метафоры, присутствующие в реальном мире, а не обусловленные компьютером и технологиями.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 dirty="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пользователь контролирует систему, а не наоборот.</a:t>
            </a:r>
            <a:endParaRPr lang="en" sz="105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61950" indent="-209550" fontAlgn="base">
              <a:buFont typeface="+mj-lt"/>
              <a:buAutoNum type="arabicPeriod"/>
            </a:pPr>
            <a:r>
              <a:rPr lang="ru-RU" sz="1050" dirty="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система выглядит и функционирует единообразным и стандартным способом.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 dirty="0">
                <a:latin typeface="Roboto Light" panose="02000000000000000000" pitchFamily="2" charset="0"/>
                <a:ea typeface="Roboto Light" panose="02000000000000000000" pitchFamily="2" charset="0"/>
              </a:rPr>
              <a:t>Предотвращение возможных ошибок пользователя.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 dirty="0">
                <a:latin typeface="Roboto Light" panose="02000000000000000000" pitchFamily="2" charset="0"/>
                <a:ea typeface="Roboto Light" panose="02000000000000000000" pitchFamily="2" charset="0"/>
              </a:rPr>
              <a:t>Система сама показывает объекты и команды, у пользователя нет нужды их вспоминать.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 dirty="0">
                <a:latin typeface="Roboto Light" panose="02000000000000000000" pitchFamily="2" charset="0"/>
                <a:ea typeface="Roboto Light" panose="02000000000000000000" pitchFamily="2" charset="0"/>
              </a:rPr>
              <a:t>Система имеет методы ускорения работы для опытных пользователей и не мешающие неопытным.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 dirty="0">
                <a:latin typeface="Roboto Light" panose="02000000000000000000" pitchFamily="2" charset="0"/>
                <a:ea typeface="Roboto Light" panose="02000000000000000000" pitchFamily="2" charset="0"/>
              </a:rPr>
              <a:t>Интерфейс не содержит ненужной в данный момент информации.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 dirty="0">
                <a:latin typeface="Roboto Light" panose="02000000000000000000" pitchFamily="2" charset="0"/>
                <a:ea typeface="Roboto Light" panose="02000000000000000000" pitchFamily="2" charset="0"/>
              </a:rPr>
              <a:t>Система помогает пользователям обнаруживать и устранять совершенные ошибки.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 dirty="0">
                <a:latin typeface="Roboto Light" panose="02000000000000000000" pitchFamily="2" charset="0"/>
                <a:ea typeface="Roboto Light" panose="02000000000000000000" pitchFamily="2" charset="0"/>
              </a:rPr>
              <a:t>Справка должна быть доступной в любой момент.</a:t>
            </a:r>
          </a:p>
        </p:txBody>
      </p:sp>
    </p:spTree>
    <p:extLst>
      <p:ext uri="{BB962C8B-B14F-4D97-AF65-F5344CB8AC3E}">
        <p14:creationId xmlns:p14="http://schemas.microsoft.com/office/powerpoint/2010/main" val="2212468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AC39B2E-03E4-CE47-B602-B59588E08860}"/>
              </a:ext>
            </a:extLst>
          </p:cNvPr>
          <p:cNvGrpSpPr/>
          <p:nvPr/>
        </p:nvGrpSpPr>
        <p:grpSpPr>
          <a:xfrm>
            <a:off x="6239933" y="0"/>
            <a:ext cx="2376573" cy="5143500"/>
            <a:chOff x="4572000" y="0"/>
            <a:chExt cx="2376573" cy="51435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600299C-85AD-D344-BB94-7861C210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0"/>
              <a:ext cx="2376573" cy="5143500"/>
            </a:xfrm>
            <a:prstGeom prst="rect">
              <a:avLst/>
            </a:prstGeom>
            <a:noFill/>
            <a:effectLst>
              <a:outerShdw blurRad="177800" dist="38100" sx="102000" sy="102000" algn="l" rotWithShape="0">
                <a:prstClr val="black">
                  <a:alpha val="37000"/>
                </a:prstClr>
              </a:outerShdw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9F6E0B2-E6D6-AC4D-8A06-5F875320D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5" t="16976" b="14629"/>
            <a:stretch/>
          </p:blipFill>
          <p:spPr>
            <a:xfrm>
              <a:off x="4572000" y="1176866"/>
              <a:ext cx="2376573" cy="354753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F95E988-74D2-7E43-A907-80A365451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945" t="84784" r="40362" b="11471"/>
            <a:stretch/>
          </p:blipFill>
          <p:spPr>
            <a:xfrm>
              <a:off x="5450352" y="3932766"/>
              <a:ext cx="539306" cy="192650"/>
            </a:xfrm>
            <a:prstGeom prst="rect">
              <a:avLst/>
            </a:prstGeom>
            <a:noFill/>
            <a:effectLst/>
          </p:spPr>
        </p:pic>
      </p:grpSp>
      <p:sp>
        <p:nvSpPr>
          <p:cNvPr id="471" name="Google Shape;471;p40"/>
          <p:cNvSpPr txBox="1">
            <a:spLocks noGrp="1"/>
          </p:cNvSpPr>
          <p:nvPr>
            <p:ph type="title"/>
          </p:nvPr>
        </p:nvSpPr>
        <p:spPr>
          <a:xfrm>
            <a:off x="284268" y="337775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Принципы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юзабилити</a:t>
            </a: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 Якоба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Нильсена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3" name="Google Shape;473;p40"/>
          <p:cNvSpPr txBox="1">
            <a:spLocks noGrp="1"/>
          </p:cNvSpPr>
          <p:nvPr>
            <p:ph type="body" idx="1"/>
          </p:nvPr>
        </p:nvSpPr>
        <p:spPr>
          <a:xfrm>
            <a:off x="98350" y="1254554"/>
            <a:ext cx="5658983" cy="17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indent="-209550" fontAlgn="base">
              <a:buFont typeface="+mj-lt"/>
              <a:buAutoNum type="arabicPeriod"/>
            </a:pPr>
            <a:r>
              <a:rPr lang="ru-RU" sz="105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Статус системы очевиден в любой момент. 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использует термины, понятия и метафоры, присутствующие в реальном мире, а не обусловленные компьютером и технологиями.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пользователь контролирует систему, а не наоборот.</a:t>
            </a:r>
            <a:endParaRPr lang="en" sz="105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система выглядит и функционирует единообразным и стандартным способом.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Предотвращение возможных ошибок пользователя.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сама показывает объекты и команды, у пользователя нет нужды их вспоминать.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имеет методы ускорения работы для опытных пользователей и не мешающие неопытным.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Интерфейс не содержит ненужной в данный момент информации.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помогает пользователям обнаруживать и устранять совершенные ошибки.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Справка должна быть доступной в любой момент.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769B2F-7E6F-FB40-9504-D4744B099211}"/>
              </a:ext>
            </a:extLst>
          </p:cNvPr>
          <p:cNvSpPr/>
          <p:nvPr/>
        </p:nvSpPr>
        <p:spPr>
          <a:xfrm>
            <a:off x="6155704" y="491471"/>
            <a:ext cx="2554664" cy="6853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83FC44E-6E6E-BA46-9EB6-1650C50072B9}"/>
              </a:ext>
            </a:extLst>
          </p:cNvPr>
          <p:cNvSpPr/>
          <p:nvPr/>
        </p:nvSpPr>
        <p:spPr>
          <a:xfrm>
            <a:off x="7269260" y="3957206"/>
            <a:ext cx="281611" cy="1856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438F69-A84C-874F-A09D-15D2D3AD8C84}"/>
              </a:ext>
            </a:extLst>
          </p:cNvPr>
          <p:cNvSpPr/>
          <p:nvPr/>
        </p:nvSpPr>
        <p:spPr>
          <a:xfrm>
            <a:off x="8173038" y="4652029"/>
            <a:ext cx="386906" cy="3286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E8B6B9-5365-B846-8521-2FFE1B14E8CA}"/>
              </a:ext>
            </a:extLst>
          </p:cNvPr>
          <p:cNvSpPr/>
          <p:nvPr/>
        </p:nvSpPr>
        <p:spPr>
          <a:xfrm>
            <a:off x="6307865" y="4666120"/>
            <a:ext cx="386906" cy="3286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384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AC39B2E-03E4-CE47-B602-B59588E08860}"/>
              </a:ext>
            </a:extLst>
          </p:cNvPr>
          <p:cNvGrpSpPr/>
          <p:nvPr/>
        </p:nvGrpSpPr>
        <p:grpSpPr>
          <a:xfrm>
            <a:off x="6239933" y="0"/>
            <a:ext cx="2376573" cy="5143500"/>
            <a:chOff x="4572000" y="0"/>
            <a:chExt cx="2376573" cy="51435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600299C-85AD-D344-BB94-7861C210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0"/>
              <a:ext cx="2376573" cy="5143500"/>
            </a:xfrm>
            <a:prstGeom prst="rect">
              <a:avLst/>
            </a:prstGeom>
            <a:noFill/>
            <a:effectLst>
              <a:outerShdw blurRad="177800" dist="38100" sx="102000" sy="102000" algn="l" rotWithShape="0">
                <a:prstClr val="black">
                  <a:alpha val="37000"/>
                </a:prstClr>
              </a:outerShdw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9F6E0B2-E6D6-AC4D-8A06-5F875320D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5" t="16976" b="14629"/>
            <a:stretch/>
          </p:blipFill>
          <p:spPr>
            <a:xfrm>
              <a:off x="4572000" y="1176866"/>
              <a:ext cx="2376573" cy="354753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F95E988-74D2-7E43-A907-80A365451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945" t="84784" r="40362" b="11471"/>
            <a:stretch/>
          </p:blipFill>
          <p:spPr>
            <a:xfrm>
              <a:off x="5450352" y="3932766"/>
              <a:ext cx="539306" cy="192650"/>
            </a:xfrm>
            <a:prstGeom prst="rect">
              <a:avLst/>
            </a:prstGeom>
            <a:noFill/>
            <a:effectLst/>
          </p:spPr>
        </p:pic>
      </p:grpSp>
      <p:sp>
        <p:nvSpPr>
          <p:cNvPr id="471" name="Google Shape;471;p40"/>
          <p:cNvSpPr txBox="1">
            <a:spLocks noGrp="1"/>
          </p:cNvSpPr>
          <p:nvPr>
            <p:ph type="title"/>
          </p:nvPr>
        </p:nvSpPr>
        <p:spPr>
          <a:xfrm>
            <a:off x="284268" y="337775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Принципы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юзабилити</a:t>
            </a:r>
            <a:r>
              <a:rPr lang="ru-RU">
                <a:latin typeface="Roboto" panose="02000000000000000000" pitchFamily="2" charset="0"/>
                <a:ea typeface="Roboto" panose="02000000000000000000" pitchFamily="2" charset="0"/>
              </a:rPr>
              <a:t> Якоба </a:t>
            </a:r>
            <a:r>
              <a:rPr lang="ru-RU" err="1">
                <a:latin typeface="Roboto" panose="02000000000000000000" pitchFamily="2" charset="0"/>
                <a:ea typeface="Roboto" panose="02000000000000000000" pitchFamily="2" charset="0"/>
              </a:rPr>
              <a:t>Нильсена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3" name="Google Shape;473;p40"/>
          <p:cNvSpPr txBox="1">
            <a:spLocks noGrp="1"/>
          </p:cNvSpPr>
          <p:nvPr>
            <p:ph type="body" idx="1"/>
          </p:nvPr>
        </p:nvSpPr>
        <p:spPr>
          <a:xfrm>
            <a:off x="98350" y="1254554"/>
            <a:ext cx="5658983" cy="17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Статус системы очевиден в любой момент. 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Система использует термины, понятия и метафоры, присутствующие в реальном мире, а не обусловленные компьютером и технологиями.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пользователь контролирует систему, а не наоборот.</a:t>
            </a:r>
            <a:endParaRPr lang="en" sz="105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В любой момент времени система выглядит и функционирует единообразным и стандартным способом.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Предотвращение возможных ошибок пользователя.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сама показывает объекты и команды, у пользователя нет нужды их вспоминать.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имеет методы ускорения работы для опытных пользователей и не мешающие неопытным.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Интерфейс не содержит ненужной в данный момент информации.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Система помогает пользователям обнаруживать и устранять совершенные ошибки.</a:t>
            </a:r>
          </a:p>
          <a:p>
            <a:pPr marL="361950" indent="-209550" fontAlgn="base">
              <a:buFont typeface="+mj-lt"/>
              <a:buAutoNum type="arabicPeriod"/>
            </a:pPr>
            <a:r>
              <a:rPr lang="ru-RU" sz="1050">
                <a:latin typeface="Roboto Light" panose="02000000000000000000" pitchFamily="2" charset="0"/>
                <a:ea typeface="Roboto Light" panose="02000000000000000000" pitchFamily="2" charset="0"/>
              </a:rPr>
              <a:t>Справка должна быть доступной в любой момент.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6EF555-A8E5-3C43-88A2-F23879B7B2FC}"/>
              </a:ext>
            </a:extLst>
          </p:cNvPr>
          <p:cNvSpPr/>
          <p:nvPr/>
        </p:nvSpPr>
        <p:spPr>
          <a:xfrm>
            <a:off x="6307865" y="4666120"/>
            <a:ext cx="386906" cy="3286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BAB1BCE-7781-F744-8724-CF13748C8D7C}"/>
              </a:ext>
            </a:extLst>
          </p:cNvPr>
          <p:cNvSpPr/>
          <p:nvPr/>
        </p:nvSpPr>
        <p:spPr>
          <a:xfrm>
            <a:off x="6762703" y="4656496"/>
            <a:ext cx="386906" cy="3286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F714263-3BC2-7F49-BDA6-B47B1C973A1B}"/>
              </a:ext>
            </a:extLst>
          </p:cNvPr>
          <p:cNvSpPr/>
          <p:nvPr/>
        </p:nvSpPr>
        <p:spPr>
          <a:xfrm>
            <a:off x="6731379" y="3932766"/>
            <a:ext cx="216176" cy="2606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FDDEBF3-80D1-C847-9A26-2B27369988DC}"/>
              </a:ext>
            </a:extLst>
          </p:cNvPr>
          <p:cNvSpPr/>
          <p:nvPr/>
        </p:nvSpPr>
        <p:spPr>
          <a:xfrm>
            <a:off x="8344934" y="3932766"/>
            <a:ext cx="216176" cy="2606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49726"/>
      </p:ext>
    </p:extLst>
  </p:cSld>
  <p:clrMapOvr>
    <a:masterClrMapping/>
  </p:clrMapOvr>
</p:sld>
</file>

<file path=ppt/theme/theme1.xml><?xml version="1.0" encoding="utf-8"?>
<a:theme xmlns:a="http://schemas.openxmlformats.org/drawingml/2006/main" name="Ulysses template">
  <a:themeElements>
    <a:clrScheme name="Custom 347">
      <a:dk1>
        <a:srgbClr val="000000"/>
      </a:dk1>
      <a:lt1>
        <a:srgbClr val="FFFFFF"/>
      </a:lt1>
      <a:dk2>
        <a:srgbClr val="575E5F"/>
      </a:dk2>
      <a:lt2>
        <a:srgbClr val="E7E4DD"/>
      </a:lt2>
      <a:accent1>
        <a:srgbClr val="F67031"/>
      </a:accent1>
      <a:accent2>
        <a:srgbClr val="FFA400"/>
      </a:accent2>
      <a:accent3>
        <a:srgbClr val="7A7AAA"/>
      </a:accent3>
      <a:accent4>
        <a:srgbClr val="00BCD4"/>
      </a:accent4>
      <a:accent5>
        <a:srgbClr val="F2496F"/>
      </a:accent5>
      <a:accent6>
        <a:srgbClr val="A2324B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27593</TotalTime>
  <Words>2668</Words>
  <Application>Microsoft Office PowerPoint</Application>
  <PresentationFormat>Экран (16:9)</PresentationFormat>
  <Paragraphs>338</Paragraphs>
  <Slides>33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Roboto Light</vt:lpstr>
      <vt:lpstr>Arial</vt:lpstr>
      <vt:lpstr>Nunito Sans</vt:lpstr>
      <vt:lpstr>Roboto Medium</vt:lpstr>
      <vt:lpstr>Calibri</vt:lpstr>
      <vt:lpstr>Roboto</vt:lpstr>
      <vt:lpstr>Georgia</vt:lpstr>
      <vt:lpstr>Ulysses template</vt:lpstr>
      <vt:lpstr>КАК ПРОВЕСТИ ЮЗАБИЛИТИ ТЕСТИРОВАНИЕ, ЕСЛИ ТЫ НЕ UX  ЭКСПЕРТ? </vt:lpstr>
      <vt:lpstr>ДАВАЙТЕ ЗНАКОМИТЬСЯ</vt:lpstr>
      <vt:lpstr>Презентация PowerPoint</vt:lpstr>
      <vt:lpstr>Проблемы</vt:lpstr>
      <vt:lpstr>Презентация PowerPoint</vt:lpstr>
      <vt:lpstr>1. ПРИНЦИПЫ ЮЗАБИЛИТИ Я.НИЛЬСЕНА</vt:lpstr>
      <vt:lpstr>Принципы юзабилити Якоба Нильсена</vt:lpstr>
      <vt:lpstr>Принципы юзабилити Якоба Нильсена</vt:lpstr>
      <vt:lpstr>Принципы юзабилити Якоба Нильсена</vt:lpstr>
      <vt:lpstr>Принципы юзабилити Якоба Нильсена</vt:lpstr>
      <vt:lpstr>Принципы юзабилити Якоба Нильсена</vt:lpstr>
      <vt:lpstr>Принципы юзабилити Якоба Нильсена</vt:lpstr>
      <vt:lpstr>Принципы юзабилити Якоба Нильсена</vt:lpstr>
      <vt:lpstr>Принципы юзабилити Якоба Нильсена</vt:lpstr>
      <vt:lpstr>Принципы юзабилити Якоба Нильсена</vt:lpstr>
      <vt:lpstr>Принципы юзабилити Якоба Нильсена</vt:lpstr>
      <vt:lpstr>Принципы юзабилити Якоба Нильсена</vt:lpstr>
      <vt:lpstr>2. КОРИДОРНОЕ ТЕСТИРОВАНИЕ И НАБЛЮДЕНИЕ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ГАЙДЛАЙНЫ,  СТАНДАРТЫ</vt:lpstr>
      <vt:lpstr>ГАЙДЛАЙНЫ И СТАНДАРТЫ</vt:lpstr>
      <vt:lpstr>Презентация PowerPoint</vt:lpstr>
      <vt:lpstr>Презентация PowerPoint</vt:lpstr>
      <vt:lpstr>Что получаем?</vt:lpstr>
      <vt:lpstr>ЭТО ЧТО, ВСЕ?</vt:lpstr>
      <vt:lpstr>ЧТО ЕСТЬ ЕЩЕ И КУДА МОЖНО  ДВИГАТЬСЯ?</vt:lpstr>
      <vt:lpstr>ВОПРОСЫ? А ЕСЛИ НАЙДУ?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ПРОВЕСТИ ЮЗАБИЛИТИ ТЕСТИРОВАНИЕ, ЕСЛИ ТЫ НЕ UX  ЭКСПЕРТ? </dc:title>
  <cp:lastModifiedBy>Владислав Орликов</cp:lastModifiedBy>
  <cp:revision>159</cp:revision>
  <dcterms:modified xsi:type="dcterms:W3CDTF">2021-04-16T09:58:10Z</dcterms:modified>
</cp:coreProperties>
</file>