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9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76" r:id="rId19"/>
    <p:sldId id="270" r:id="rId20"/>
    <p:sldId id="289" r:id="rId21"/>
    <p:sldId id="290" r:id="rId22"/>
    <p:sldId id="269" r:id="rId23"/>
    <p:sldId id="291" r:id="rId24"/>
    <p:sldId id="271" r:id="rId25"/>
    <p:sldId id="272" r:id="rId26"/>
    <p:sldId id="27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9" autoAdjust="0"/>
  </p:normalViewPr>
  <p:slideViewPr>
    <p:cSldViewPr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downloads/syllabi.html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istq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://www.istqb.org/references/books/istqb-related-books.html" TargetMode="External"/><Relationship Id="rId4" Type="http://schemas.openxmlformats.org/officeDocument/2006/relationships/hyperlink" Target="http://www.istqb.org/references/articles/istqb-related-article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xperts.com/ru/products/services/istqb/cert.html" TargetMode="External"/><Relationship Id="rId2" Type="http://schemas.openxmlformats.org/officeDocument/2006/relationships/hyperlink" Target="mailto:kravchenko@devexpe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mailto:istqb@devexpert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ISTQB</a:t>
            </a:r>
            <a:r>
              <a:rPr lang="ru-RU" sz="3200" b="1" dirty="0" smtClean="0"/>
              <a:t> сертификация: Приводим знания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порядок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Mike Kravchenko</a:t>
            </a:r>
            <a:r>
              <a:rPr lang="ru-RU" dirty="0" smtClean="0">
                <a:solidFill>
                  <a:srgbClr val="898989"/>
                </a:solidFill>
              </a:rPr>
              <a:t>. </a:t>
            </a:r>
            <a:r>
              <a:rPr lang="en-US" dirty="0" err="1" smtClean="0">
                <a:solidFill>
                  <a:srgbClr val="898989"/>
                </a:solidFill>
              </a:rPr>
              <a:t>Devexperts</a:t>
            </a:r>
            <a:r>
              <a:rPr lang="en-US" dirty="0" smtClean="0">
                <a:solidFill>
                  <a:srgbClr val="89898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/>
              <a:t>Использование тулов</a:t>
            </a: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Objectives</a:t>
            </a:r>
          </a:p>
          <a:p>
            <a:pPr lvl="1"/>
            <a:r>
              <a:rPr lang="ru-RU" sz="1800" dirty="0" smtClean="0"/>
              <a:t>Использование общего глоссария для взаимодействия с командой</a:t>
            </a:r>
          </a:p>
          <a:p>
            <a:pPr lvl="1"/>
            <a:r>
              <a:rPr lang="ru-RU" sz="1800" dirty="0" smtClean="0"/>
              <a:t>Понимание основ тестирования, подходов и принципов</a:t>
            </a:r>
          </a:p>
          <a:p>
            <a:pPr lvl="1"/>
            <a:r>
              <a:rPr lang="ru-RU" sz="1800" dirty="0" smtClean="0"/>
              <a:t>Разработка тестов, анализ спецификаций</a:t>
            </a:r>
          </a:p>
          <a:p>
            <a:pPr lvl="1"/>
            <a:r>
              <a:rPr lang="ru-RU" sz="1800" dirty="0" smtClean="0"/>
              <a:t>Корректное и понятное описание проблем</a:t>
            </a:r>
          </a:p>
          <a:p>
            <a:pPr lvl="1"/>
            <a:r>
              <a:rPr lang="ru-RU" sz="1800" dirty="0" smtClean="0"/>
              <a:t>Участие в ревью</a:t>
            </a:r>
          </a:p>
          <a:p>
            <a:pPr lvl="1"/>
            <a:r>
              <a:rPr lang="ru-RU" sz="1800" dirty="0" smtClean="0"/>
              <a:t>Участие в выборе и внедрении вспомогательных тулов</a:t>
            </a:r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</a:t>
            </a:r>
            <a:r>
              <a:rPr lang="en-US" sz="1800" dirty="0" smtClean="0"/>
              <a:t>Agile software development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Представление о разных подходах </a:t>
            </a:r>
            <a:r>
              <a:rPr lang="en-US" sz="1800" dirty="0" smtClean="0"/>
              <a:t>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Определение разницы тестирования </a:t>
            </a:r>
            <a:r>
              <a:rPr lang="en-US" sz="1800" dirty="0" smtClean="0"/>
              <a:t>Agile </a:t>
            </a:r>
            <a:r>
              <a:rPr lang="ru-RU" sz="1800" dirty="0" smtClean="0"/>
              <a:t>и </a:t>
            </a:r>
            <a:r>
              <a:rPr lang="en-US" sz="1800" dirty="0" smtClean="0"/>
              <a:t>Traditional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Оценка </a:t>
            </a:r>
            <a:r>
              <a:rPr lang="en-US" sz="1800" dirty="0" smtClean="0"/>
              <a:t>testing efforts </a:t>
            </a:r>
            <a:r>
              <a:rPr lang="ru-RU" sz="1800" dirty="0" smtClean="0"/>
              <a:t>в итеративной разработке</a:t>
            </a:r>
          </a:p>
          <a:p>
            <a:pPr lvl="1">
              <a:buFontTx/>
              <a:buChar char="-"/>
            </a:pPr>
            <a:r>
              <a:rPr lang="ru-RU" sz="1800" dirty="0" smtClean="0"/>
              <a:t>Выбор и внедрение необходимых тулов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1800" dirty="0" smtClean="0"/>
              <a:t>Test Manager</a:t>
            </a:r>
          </a:p>
          <a:p>
            <a:pPr lvl="1">
              <a:buFontTx/>
              <a:buChar char="-"/>
            </a:pPr>
            <a:r>
              <a:rPr lang="en-US" sz="1800" dirty="0" smtClean="0"/>
              <a:t>Test Analyst</a:t>
            </a:r>
          </a:p>
          <a:p>
            <a:pPr lvl="1">
              <a:buFontTx/>
              <a:buChar char="-"/>
            </a:pPr>
            <a:r>
              <a:rPr lang="en-US" sz="1800" dirty="0" smtClean="0"/>
              <a:t>Technical Test Analyst</a:t>
            </a:r>
          </a:p>
          <a:p>
            <a:pPr lvl="1"/>
            <a:endParaRPr lang="ru-RU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Manager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 и метрики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Testing Process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Работа с командой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monitoring,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control, risks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Техники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тестирования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Technical 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+mj-lt"/>
                <a:ea typeface="+mn-ea"/>
              </a:rPr>
              <a:t>Risk Based Testing</a:t>
            </a:r>
            <a:endParaRPr lang="ru-RU" dirty="0" smtClean="0">
              <a:latin typeface="+mj-lt"/>
              <a:ea typeface="+mn-ea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Based Testing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Техники анализа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Review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Автоматизация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Expert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latin typeface="+mn-lt"/>
                <a:ea typeface="+mn-ea"/>
              </a:rPr>
              <a:t>Improving</a:t>
            </a:r>
            <a:r>
              <a:rPr lang="en-US" dirty="0" smtClean="0">
                <a:latin typeface="+mn-lt"/>
                <a:ea typeface="+mn-ea"/>
              </a:rPr>
              <a:t> the Test Process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Engineering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Automation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15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Требования к кандидатам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5011758"/>
          </a:xfrm>
        </p:spPr>
        <p:txBody>
          <a:bodyPr/>
          <a:lstStyle/>
          <a:p>
            <a:r>
              <a:rPr lang="en-US" dirty="0" smtClean="0"/>
              <a:t>Foundation Level</a:t>
            </a:r>
          </a:p>
          <a:p>
            <a:pPr lvl="1"/>
            <a:r>
              <a:rPr lang="ru-RU" sz="1800" dirty="0" smtClean="0"/>
              <a:t>Особых требований нет, но...</a:t>
            </a:r>
            <a:endParaRPr lang="en-US" sz="1800" dirty="0" smtClean="0"/>
          </a:p>
          <a:p>
            <a:pPr lvl="1"/>
            <a:r>
              <a:rPr lang="ru-RU" sz="1800" dirty="0" smtClean="0"/>
              <a:t>Желательно иметь полугодовой опыт в отрасли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Advanced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Опыт в отрасле от 3-х лет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Expert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Advanced Level </a:t>
            </a:r>
            <a:r>
              <a:rPr lang="ru-RU" sz="1800" dirty="0" smtClean="0"/>
              <a:t>соответствующего направления</a:t>
            </a:r>
            <a:endParaRPr lang="en-US" sz="1800" dirty="0" smtClean="0"/>
          </a:p>
          <a:p>
            <a:pPr lvl="1"/>
            <a:r>
              <a:rPr lang="ru-RU" sz="1800" dirty="0" smtClean="0"/>
              <a:t>Как минимум </a:t>
            </a:r>
            <a:r>
              <a:rPr lang="en-US" sz="1800" dirty="0" smtClean="0"/>
              <a:t>7</a:t>
            </a:r>
            <a:r>
              <a:rPr lang="ru-RU" sz="1800" dirty="0" smtClean="0"/>
              <a:t> лет опыта практического тестирования</a:t>
            </a:r>
            <a:endParaRPr lang="en-US" sz="1800" dirty="0" smtClean="0"/>
          </a:p>
          <a:p>
            <a:pPr lvl="1"/>
            <a:r>
              <a:rPr lang="ru-RU" sz="1800" dirty="0" smtClean="0"/>
              <a:t>Из них как минимум 2 года опыта по направлению экзамена</a:t>
            </a:r>
          </a:p>
          <a:p>
            <a:pPr lvl="1"/>
            <a:r>
              <a:rPr lang="ru-RU" sz="1800" dirty="0" smtClean="0"/>
              <a:t>Прохождение курсов </a:t>
            </a:r>
            <a:r>
              <a:rPr lang="en-US" sz="1800" dirty="0" smtClean="0"/>
              <a:t>Expert Level</a:t>
            </a:r>
          </a:p>
          <a:p>
            <a:pPr lvl="1"/>
            <a:r>
              <a:rPr lang="ru-RU" sz="1800" dirty="0" smtClean="0"/>
              <a:t>Необходимо подтверждать уровень раз в 5 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ru-RU" dirty="0" smtClean="0"/>
              <a:t>Самостоятельная подготовка</a:t>
            </a:r>
          </a:p>
          <a:p>
            <a:endParaRPr lang="ru-RU" dirty="0" smtClean="0"/>
          </a:p>
          <a:p>
            <a:pPr lvl="1"/>
            <a:r>
              <a:rPr lang="ru-RU" sz="1800" dirty="0" smtClean="0"/>
              <a:t>Материалы для подготовки:</a:t>
            </a:r>
          </a:p>
          <a:p>
            <a:pPr lvl="2"/>
            <a:r>
              <a:rPr lang="en-US" sz="1400" dirty="0" smtClean="0"/>
              <a:t>Syllabus</a:t>
            </a:r>
          </a:p>
          <a:p>
            <a:pPr lvl="2"/>
            <a:r>
              <a:rPr lang="en-US" sz="1400" dirty="0" smtClean="0"/>
              <a:t>Glossary</a:t>
            </a:r>
          </a:p>
          <a:p>
            <a:pPr lvl="2"/>
            <a:r>
              <a:rPr lang="en-US" sz="1400" dirty="0" smtClean="0"/>
              <a:t>ISTQB Books</a:t>
            </a:r>
          </a:p>
          <a:p>
            <a:pPr lvl="2"/>
            <a:r>
              <a:rPr lang="en-US" sz="1400" dirty="0" smtClean="0"/>
              <a:t>Exam samples</a:t>
            </a:r>
          </a:p>
          <a:p>
            <a:pPr lvl="1"/>
            <a:endParaRPr lang="ru-RU" sz="1800" dirty="0" smtClean="0"/>
          </a:p>
          <a:p>
            <a:pPr lvl="1"/>
            <a:r>
              <a:rPr lang="ru-RU" sz="1800" dirty="0" smtClean="0"/>
              <a:t>Плюсы:</a:t>
            </a:r>
          </a:p>
          <a:p>
            <a:pPr lvl="2"/>
            <a:r>
              <a:rPr lang="ru-RU" sz="1400" dirty="0" smtClean="0"/>
              <a:t>Удобное время</a:t>
            </a:r>
          </a:p>
          <a:p>
            <a:pPr lvl="2"/>
            <a:r>
              <a:rPr lang="ru-RU" sz="1400" dirty="0" smtClean="0"/>
              <a:t>Ваша ответственность</a:t>
            </a:r>
          </a:p>
          <a:p>
            <a:pPr lvl="1"/>
            <a:r>
              <a:rPr lang="ru-RU" sz="1800" dirty="0" smtClean="0"/>
              <a:t>Минусы:</a:t>
            </a:r>
          </a:p>
          <a:p>
            <a:pPr lvl="2"/>
            <a:r>
              <a:rPr lang="ru-RU" sz="1400" dirty="0" smtClean="0"/>
              <a:t>Мотивация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48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Обо мне...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В тестировании 1</a:t>
            </a:r>
            <a:r>
              <a:rPr lang="en-US" dirty="0" smtClean="0"/>
              <a:t>3</a:t>
            </a:r>
            <a:r>
              <a:rPr lang="ru-RU" dirty="0" smtClean="0"/>
              <a:t> лет.</a:t>
            </a:r>
          </a:p>
          <a:p>
            <a:r>
              <a:rPr lang="ru-RU" dirty="0" smtClean="0"/>
              <a:t>Последние </a:t>
            </a:r>
            <a:r>
              <a:rPr lang="en-US" dirty="0" smtClean="0"/>
              <a:t>5</a:t>
            </a:r>
            <a:r>
              <a:rPr lang="ru-RU" dirty="0" smtClean="0"/>
              <a:t> лет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QA team lead </a:t>
            </a:r>
            <a:r>
              <a:rPr lang="ru-RU" dirty="0" smtClean="0"/>
              <a:t>в компании </a:t>
            </a:r>
            <a:r>
              <a:rPr lang="en-US" dirty="0" err="1" smtClean="0"/>
              <a:t>Devexperts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Последние 3 года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Proctor of </a:t>
            </a:r>
            <a:r>
              <a:rPr lang="en-US" dirty="0" err="1" smtClean="0"/>
              <a:t>Devexperts</a:t>
            </a:r>
            <a:r>
              <a:rPr lang="en-US" dirty="0" smtClean="0"/>
              <a:t> ISTQB Certification Center.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388" y="2643182"/>
            <a:ext cx="5219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74732"/>
            <a:ext cx="4400552" cy="30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Объединяться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группы по интересам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Syllabus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Glossary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ISTQB Books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 samples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Общение, дискуссии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Обсуждения, чекпоинты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Организация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070" y="3071810"/>
            <a:ext cx="3841350" cy="33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64291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Проходить обучение в центрах сертификации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Предоставляются центром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Квалифицированный тренер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Отработанный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процесс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Стоимость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сдавать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Определиться с вариантом подготовки</a:t>
            </a:r>
          </a:p>
          <a:p>
            <a:r>
              <a:rPr lang="ru-RU" dirty="0" smtClean="0"/>
              <a:t>Найти удобный Центр Сертификации</a:t>
            </a:r>
          </a:p>
          <a:p>
            <a:r>
              <a:rPr lang="ru-RU" dirty="0" smtClean="0"/>
              <a:t>Зарегистрироваться на экзамен</a:t>
            </a:r>
          </a:p>
          <a:p>
            <a:r>
              <a:rPr lang="ru-RU" dirty="0" smtClean="0"/>
              <a:t>Подготовиться к экзамену</a:t>
            </a:r>
          </a:p>
          <a:p>
            <a:r>
              <a:rPr lang="ru-RU" dirty="0" smtClean="0"/>
              <a:t>Сдать сертификационный экзамен</a:t>
            </a:r>
          </a:p>
          <a:p>
            <a:r>
              <a:rPr lang="ru-RU" dirty="0" smtClean="0"/>
              <a:t>Получить сертификат международного образца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665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Нет ничего лучше самостоятельной подготовки</a:t>
            </a:r>
          </a:p>
          <a:p>
            <a:r>
              <a:rPr lang="ru-RU" dirty="0" smtClean="0"/>
              <a:t>Используйте несколько источников</a:t>
            </a:r>
          </a:p>
          <a:p>
            <a:r>
              <a:rPr lang="ru-RU" dirty="0" smtClean="0"/>
              <a:t>Ранняя регистрация – сильная мотивация</a:t>
            </a:r>
          </a:p>
          <a:p>
            <a:r>
              <a:rPr lang="ru-RU" dirty="0" smtClean="0"/>
              <a:t>Период подготовки в режиме 2-3 часа в день:</a:t>
            </a:r>
          </a:p>
          <a:p>
            <a:pPr lvl="1"/>
            <a:r>
              <a:rPr lang="en-US" sz="1800" dirty="0" smtClean="0"/>
              <a:t>FL: 2 </a:t>
            </a:r>
            <a:r>
              <a:rPr lang="ru-RU" sz="1800" dirty="0" smtClean="0"/>
              <a:t>недели</a:t>
            </a:r>
          </a:p>
          <a:p>
            <a:pPr lvl="1"/>
            <a:r>
              <a:rPr lang="en-US" sz="1800" dirty="0" smtClean="0"/>
              <a:t>AL: </a:t>
            </a:r>
            <a:r>
              <a:rPr lang="ru-RU" sz="1800" dirty="0" smtClean="0"/>
              <a:t>6 недель</a:t>
            </a:r>
          </a:p>
          <a:p>
            <a:r>
              <a:rPr lang="ru-RU" dirty="0" smtClean="0"/>
              <a:t>Не сдавайте экзамены на русском языке</a:t>
            </a:r>
          </a:p>
          <a:p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996006" cy="36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http://www.istqb.org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http://www.istqb.org/downloads/syllabi.html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http://www.istqb.org/references/articles/istqb-related-articles.html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http://www.istqb.org/references/books/istqb-related-books.html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046728"/>
            <a:ext cx="2624135" cy="3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276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Mike Kravchenko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mike.kravchenko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kravchenko@devexperts.com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ICQ: 121239649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err="1" smtClean="0"/>
              <a:t>Devexperts</a:t>
            </a:r>
            <a:r>
              <a:rPr lang="en-US" dirty="0" smtClean="0"/>
              <a:t> ISTQB Certification Center:</a:t>
            </a:r>
          </a:p>
          <a:p>
            <a:r>
              <a:rPr lang="en-US" sz="1800" dirty="0" smtClean="0">
                <a:hlinkClick r:id="rId3"/>
              </a:rPr>
              <a:t>http://www.devexperts.com/ru/products/services/istqb/cert.html</a:t>
            </a:r>
            <a:endParaRPr lang="en-US" dirty="0" smtClean="0"/>
          </a:p>
          <a:p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istqb@devexperts.com</a:t>
            </a:r>
            <a:r>
              <a:rPr lang="en-US" sz="1800" dirty="0" smtClean="0"/>
              <a:t>  </a:t>
            </a:r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971924" cy="2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50"/>
            <a:ext cx="5043494" cy="4368816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Сертификация:</a:t>
            </a:r>
          </a:p>
          <a:p>
            <a:pPr lvl="1"/>
            <a:r>
              <a:rPr lang="ru-RU" sz="2000" dirty="0" smtClean="0"/>
              <a:t>Что это?</a:t>
            </a:r>
          </a:p>
          <a:p>
            <a:pPr lvl="1"/>
            <a:r>
              <a:rPr lang="ru-RU" sz="2000" dirty="0" smtClean="0"/>
              <a:t>Зачем нужна?</a:t>
            </a:r>
          </a:p>
          <a:p>
            <a:pPr lvl="1"/>
            <a:r>
              <a:rPr lang="ru-RU" sz="2000" dirty="0" smtClean="0"/>
              <a:t>Кому нужна?</a:t>
            </a:r>
          </a:p>
          <a:p>
            <a:pPr lvl="1"/>
            <a:endParaRPr lang="ru-RU" sz="2000" dirty="0" smtClean="0"/>
          </a:p>
          <a:p>
            <a:r>
              <a:rPr lang="ru-RU" dirty="0" smtClean="0">
                <a:latin typeface="+mj-lt"/>
              </a:rPr>
              <a:t>Почему </a:t>
            </a:r>
            <a:r>
              <a:rPr lang="en-US" dirty="0" smtClean="0">
                <a:latin typeface="+mj-lt"/>
              </a:rPr>
              <a:t>ISTQB</a:t>
            </a:r>
            <a:r>
              <a:rPr lang="ru-RU" dirty="0" smtClean="0">
                <a:latin typeface="+mj-lt"/>
              </a:rPr>
              <a:t>, а не...</a:t>
            </a:r>
            <a:r>
              <a:rPr lang="en-US" dirty="0" smtClean="0">
                <a:latin typeface="+mj-lt"/>
              </a:rPr>
              <a:t>?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Уровни и требования к кандидатам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Как сдавать?</a:t>
            </a:r>
          </a:p>
          <a:p>
            <a:r>
              <a:rPr lang="ru-RU" dirty="0" smtClean="0">
                <a:latin typeface="+mj-lt"/>
              </a:rPr>
              <a:t>Как готовиться?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Ссылки, контакты, вопросы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33893" y="2138347"/>
            <a:ext cx="5343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4488"/>
            <a:ext cx="4900618" cy="1571636"/>
          </a:xfrm>
        </p:spPr>
        <p:txBody>
          <a:bodyPr/>
          <a:lstStyle/>
          <a:p>
            <a:r>
              <a:rPr lang="ru-RU" dirty="0" smtClean="0"/>
              <a:t>Сертификация – это...</a:t>
            </a:r>
          </a:p>
          <a:p>
            <a:pPr>
              <a:buNone/>
            </a:pPr>
            <a:r>
              <a:rPr lang="ru-RU" dirty="0" smtClean="0"/>
              <a:t>	...форма </a:t>
            </a:r>
            <a:r>
              <a:rPr lang="ru-RU" u="sng" dirty="0" smtClean="0"/>
              <a:t>подтверждения </a:t>
            </a:r>
            <a:r>
              <a:rPr lang="ru-RU" u="sng" dirty="0" smtClean="0"/>
              <a:t>соответс</a:t>
            </a:r>
            <a:r>
              <a:rPr lang="ru-RU" u="sng" dirty="0" smtClean="0"/>
              <a:t>т</a:t>
            </a:r>
            <a:r>
              <a:rPr lang="ru-RU" u="sng" dirty="0" smtClean="0"/>
              <a:t>вия</a:t>
            </a:r>
            <a:r>
              <a:rPr lang="ru-RU" dirty="0" smtClean="0"/>
              <a:t> </a:t>
            </a:r>
            <a:r>
              <a:rPr lang="ru-RU" dirty="0" smtClean="0"/>
              <a:t>чего-либо требованиям каких-либо регламентов, стандартов, правил.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848" y="1600200"/>
            <a:ext cx="3418952" cy="48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31233">
            <a:off x="904024" y="3922431"/>
            <a:ext cx="16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знания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 rot="18223945">
            <a:off x="1932325" y="4426745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навыки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19119472">
            <a:off x="3198909" y="4695654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умения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Зачем?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ru-RU" dirty="0" smtClean="0"/>
              <a:t>...чтобы подтвердить уровень</a:t>
            </a:r>
            <a:endParaRPr lang="en-US" dirty="0" smtClean="0"/>
          </a:p>
          <a:p>
            <a:r>
              <a:rPr lang="ru-RU" dirty="0" smtClean="0"/>
              <a:t>...чтобы заполнить пробелы</a:t>
            </a:r>
          </a:p>
          <a:p>
            <a:r>
              <a:rPr lang="ru-RU" dirty="0" smtClean="0"/>
              <a:t>...чтобы систематизировать</a:t>
            </a:r>
          </a:p>
          <a:p>
            <a:r>
              <a:rPr lang="ru-RU" dirty="0" smtClean="0"/>
              <a:t>...чтобы структурировать</a:t>
            </a:r>
          </a:p>
          <a:p>
            <a:r>
              <a:rPr lang="ru-RU" dirty="0" smtClean="0"/>
              <a:t>...чтобы освежить</a:t>
            </a:r>
          </a:p>
          <a:p>
            <a:r>
              <a:rPr lang="ru-RU" dirty="0" smtClean="0"/>
              <a:t>...чтобы научиться </a:t>
            </a:r>
          </a:p>
          <a:p>
            <a:r>
              <a:rPr lang="ru-RU" dirty="0" smtClean="0"/>
              <a:t>...чтобы не стоять на месте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8" y="1600200"/>
            <a:ext cx="4019562" cy="36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Кому?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43097"/>
            <a:ext cx="3114668" cy="68579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Мне</a:t>
            </a:r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34" y="1600201"/>
            <a:ext cx="4846666" cy="48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100142" y="3314681"/>
            <a:ext cx="2471726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600" b="1" dirty="0" smtClean="0">
                <a:latin typeface="+mn-lt"/>
                <a:ea typeface="+mn-ea"/>
              </a:rPr>
              <a:t>Компании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46079" y="4929198"/>
            <a:ext cx="2571768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Клиентам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en-US" dirty="0" smtClean="0"/>
              <a:t>International Software Testing Qualifications Board</a:t>
            </a:r>
          </a:p>
          <a:p>
            <a:endParaRPr lang="en-US" dirty="0" smtClean="0"/>
          </a:p>
          <a:p>
            <a:r>
              <a:rPr lang="ru-RU" dirty="0" smtClean="0"/>
              <a:t>Особенности:</a:t>
            </a:r>
          </a:p>
          <a:p>
            <a:pPr lvl="1"/>
            <a:r>
              <a:rPr lang="ru-RU" sz="1800" dirty="0" smtClean="0"/>
              <a:t>Международная</a:t>
            </a:r>
          </a:p>
          <a:p>
            <a:pPr lvl="1"/>
            <a:r>
              <a:rPr lang="ru-RU" sz="1800" dirty="0" smtClean="0"/>
              <a:t>Развивающаяся</a:t>
            </a:r>
          </a:p>
          <a:p>
            <a:pPr lvl="1"/>
            <a:r>
              <a:rPr lang="ru-RU" sz="1800" dirty="0" smtClean="0"/>
              <a:t>Открытая</a:t>
            </a:r>
          </a:p>
          <a:p>
            <a:pPr lvl="1"/>
            <a:r>
              <a:rPr lang="ru-RU" sz="1800" dirty="0" smtClean="0"/>
              <a:t>Официальная</a:t>
            </a:r>
            <a:endParaRPr lang="en-US" sz="1800" dirty="0" smtClean="0"/>
          </a:p>
          <a:p>
            <a:pPr lvl="1"/>
            <a:r>
              <a:rPr lang="ru-RU" sz="1800" dirty="0" smtClean="0"/>
              <a:t>Независимая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еще?</a:t>
            </a:r>
          </a:p>
          <a:p>
            <a:pPr lvl="1"/>
            <a:r>
              <a:rPr lang="en-US" sz="1800" dirty="0" smtClean="0"/>
              <a:t>IIST</a:t>
            </a:r>
          </a:p>
          <a:p>
            <a:pPr lvl="1"/>
            <a:r>
              <a:rPr lang="en-US" sz="1800" dirty="0" smtClean="0"/>
              <a:t>QAI Global Institute</a:t>
            </a:r>
          </a:p>
          <a:p>
            <a:pPr lvl="1"/>
            <a:r>
              <a:rPr lang="en-US" sz="1800" dirty="0" smtClean="0"/>
              <a:t>ISEB</a:t>
            </a:r>
            <a:endParaRPr lang="ru-RU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50" y="3571876"/>
            <a:ext cx="494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ISTQB</a:t>
            </a:r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17638"/>
            <a:ext cx="676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</a:p>
          <a:p>
            <a:pPr lvl="1" algn="just">
              <a:buFontTx/>
              <a:buChar char="-"/>
            </a:pPr>
            <a:r>
              <a:rPr lang="ru-RU" sz="1800" dirty="0" smtClean="0"/>
              <a:t>Основа основ</a:t>
            </a:r>
          </a:p>
          <a:p>
            <a:pPr lvl="1">
              <a:buFontTx/>
              <a:buChar char="-"/>
            </a:pPr>
            <a:r>
              <a:rPr lang="ru-RU" sz="1800" dirty="0" smtClean="0"/>
              <a:t>Подходит всем (</a:t>
            </a:r>
            <a:r>
              <a:rPr lang="en-US" sz="1800" dirty="0" smtClean="0"/>
              <a:t>test designers, test analysts, test engineers, test consultants, etc.)</a:t>
            </a:r>
          </a:p>
          <a:p>
            <a:pPr lvl="1">
              <a:buFontTx/>
              <a:buChar char="-"/>
            </a:pPr>
            <a:r>
              <a:rPr lang="ru-RU" sz="1800" dirty="0" smtClean="0"/>
              <a:t>И даже... (</a:t>
            </a:r>
            <a:r>
              <a:rPr lang="en-US" sz="1800" dirty="0" smtClean="0"/>
              <a:t>project managers, quality managers, software developers, etc.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630</Words>
  <Application>Microsoft Office PowerPoint</Application>
  <PresentationFormat>On-screen Show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2_Office Theme</vt:lpstr>
      <vt:lpstr>ISTQB сертификация: Приводим знания в порядок</vt:lpstr>
      <vt:lpstr>Обо мне...</vt:lpstr>
      <vt:lpstr>О чем поговорим</vt:lpstr>
      <vt:lpstr>Сертификация</vt:lpstr>
      <vt:lpstr>Сертификация: Зачем?</vt:lpstr>
      <vt:lpstr>Сертификация: Кому?</vt:lpstr>
      <vt:lpstr>ISTQB</vt:lpstr>
      <vt:lpstr>Структура ISTQB</vt:lpstr>
      <vt:lpstr>ISTQB: Foundation Level</vt:lpstr>
      <vt:lpstr>ISTQB: Foundation Level</vt:lpstr>
      <vt:lpstr>ISTQB: Foundation Level</vt:lpstr>
      <vt:lpstr>ISTQB: Foundation Level</vt:lpstr>
      <vt:lpstr>ISTQB: Advanced Level</vt:lpstr>
      <vt:lpstr>ISTQB: Advanced Level</vt:lpstr>
      <vt:lpstr>ISTQB: Advanced Level</vt:lpstr>
      <vt:lpstr>ISTQB: Advanced Level</vt:lpstr>
      <vt:lpstr>ISTQB: Expert Level</vt:lpstr>
      <vt:lpstr>Требования к кандидатам</vt:lpstr>
      <vt:lpstr>Как готовиться</vt:lpstr>
      <vt:lpstr>Как готовиться</vt:lpstr>
      <vt:lpstr>Как готовиться</vt:lpstr>
      <vt:lpstr>Как сдавать</vt:lpstr>
      <vt:lpstr>Рекомендации</vt:lpstr>
      <vt:lpstr>Полезные ссылки</vt:lpstr>
      <vt:lpstr>Slide 25</vt:lpstr>
      <vt:lpstr>Контакты</vt:lpstr>
    </vt:vector>
  </TitlesOfParts>
  <Company>УЦ Люксофт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kravchenko</cp:lastModifiedBy>
  <cp:revision>243</cp:revision>
  <dcterms:created xsi:type="dcterms:W3CDTF">2008-04-02T17:11:54Z</dcterms:created>
  <dcterms:modified xsi:type="dcterms:W3CDTF">2014-08-31T09:38:08Z</dcterms:modified>
</cp:coreProperties>
</file>