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y="7559675" cx="13439775"/>
  <p:notesSz cx="7559675" cy="10691800"/>
  <p:embeddedFontLst>
    <p:embeddedFont>
      <p:font typeface="Roboto Black"/>
      <p:bold r:id="rId35"/>
      <p:boldItalic r:id="rId36"/>
    </p:embeddedFont>
    <p:embeddedFont>
      <p:font typeface="Roboto"/>
      <p:regular r:id="rId37"/>
      <p:bold r:id="rId38"/>
      <p:italic r:id="rId39"/>
      <p:boldItalic r:id="rId40"/>
    </p:embeddedFont>
    <p:embeddedFont>
      <p:font typeface="Roboto Light"/>
      <p:regular r:id="rId41"/>
      <p:bold r:id="rId42"/>
      <p:italic r:id="rId43"/>
      <p:boldItalic r:id="rId44"/>
    </p:embeddedFont>
    <p:embeddedFont>
      <p:font typeface="Roboto Mono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http://customooxmlschemas.google.com/">
      <go:slidesCustomData xmlns:go="http://customooxmlschemas.google.com/" r:id="rId49" roundtripDataSignature="AMtx7miVz9CYchSQgAydZkOfcBQleUbo3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2" name="Alexey Alter-Pesotskiy"/>
  <p:cmAuthor clrIdx="1" id="1" initials="" lastIdx="2" name="Maria Yaikova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-boldItalic.fntdata"/><Relationship Id="rId42" Type="http://schemas.openxmlformats.org/officeDocument/2006/relationships/font" Target="fonts/RobotoLight-bold.fntdata"/><Relationship Id="rId41" Type="http://schemas.openxmlformats.org/officeDocument/2006/relationships/font" Target="fonts/RobotoLight-regular.fntdata"/><Relationship Id="rId44" Type="http://schemas.openxmlformats.org/officeDocument/2006/relationships/font" Target="fonts/RobotoLight-boldItalic.fntdata"/><Relationship Id="rId43" Type="http://schemas.openxmlformats.org/officeDocument/2006/relationships/font" Target="fonts/RobotoLight-italic.fntdata"/><Relationship Id="rId46" Type="http://schemas.openxmlformats.org/officeDocument/2006/relationships/font" Target="fonts/RobotoMono-bold.fntdata"/><Relationship Id="rId45" Type="http://schemas.openxmlformats.org/officeDocument/2006/relationships/font" Target="fonts/RobotoMon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48" Type="http://schemas.openxmlformats.org/officeDocument/2006/relationships/font" Target="fonts/RobotoMono-boldItalic.fntdata"/><Relationship Id="rId47" Type="http://schemas.openxmlformats.org/officeDocument/2006/relationships/font" Target="fonts/RobotoMono-italic.fntdata"/><Relationship Id="rId4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font" Target="fonts/RobotoBlack-bold.fntdata"/><Relationship Id="rId34" Type="http://schemas.openxmlformats.org/officeDocument/2006/relationships/slide" Target="slides/slide28.xml"/><Relationship Id="rId37" Type="http://schemas.openxmlformats.org/officeDocument/2006/relationships/font" Target="fonts/Roboto-regular.fntdata"/><Relationship Id="rId36" Type="http://schemas.openxmlformats.org/officeDocument/2006/relationships/font" Target="fonts/RobotoBlack-boldItalic.fntdata"/><Relationship Id="rId39" Type="http://schemas.openxmlformats.org/officeDocument/2006/relationships/font" Target="fonts/Roboto-italic.fntdata"/><Relationship Id="rId38" Type="http://schemas.openxmlformats.org/officeDocument/2006/relationships/font" Target="fonts/Roboto-bold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1-04-05T10:48:33.490">
    <p:pos x="6000" y="0"/>
    <p:text>"С мержами" не тривиальная фраза, может "с вливанием" или что-нибудь в этом роде?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AJAcefu8"/>
      </p:ext>
    </p:extLst>
  </p:cm>
  <p:cm authorId="1" idx="1" dt="2021-04-05T10:48:33.490">
    <p:pos x="6000" y="0"/>
    <p:text>Мне кажется, если человек знает слово "фича", он знает и "мерж"</p:text>
    <p:extLst>
      <p:ext uri="{C676402C-5697-4E1C-873F-D02D1690AC5C}">
        <p15:threadingInfo timeZoneBias="0">
          <p15:parentCm authorId="0" idx="1"/>
        </p15:threadingInfo>
      </p:ext>
      <p:ext uri="http://customooxmlschemas.google.com/">
        <go:slidesCustomData xmlns:go="http://customooxmlschemas.google.com/" commentPostId="AAAAILk3iLM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2" dt="2021-04-05T10:50:18.457">
    <p:pos x="6000" y="0"/>
    <p:text>А этот слайд точно не лишний? Извини, не помню как тут действие происходит.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AJAcegng"/>
      </p:ext>
    </p:extLst>
  </p:cm>
  <p:cm authorId="1" idx="2" dt="2021-04-05T10:50:18.457">
    <p:pos x="6000" y="0"/>
    <p:text>Не стала ставить иллюстрацию на разграничение доступа, это тривиальный случай</p:text>
    <p:extLst>
      <p:ext uri="{C676402C-5697-4E1C-873F-D02D1690AC5C}">
        <p15:threadingInfo timeZoneBias="0">
          <p15:parentCm authorId="0" idx="2"/>
        </p15:threadingInfo>
      </p:ext>
      <p:ext uri="http://customooxmlschemas.google.com/">
        <go:slidesCustomData xmlns:go="http://customooxmlschemas.google.com/" commentPostId="AAAAILk3iLs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7487" y="812800"/>
            <a:ext cx="7121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650" y="5078412"/>
            <a:ext cx="6046787" cy="481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" name="Google Shape;5;n"/>
          <p:cNvSpPr txBox="1"/>
          <p:nvPr>
            <p:ph idx="3" type="hdr"/>
          </p:nvPr>
        </p:nvSpPr>
        <p:spPr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" name="Google Shape;6;n"/>
          <p:cNvSpPr txBox="1"/>
          <p:nvPr>
            <p:ph idx="10" type="dt"/>
          </p:nvPr>
        </p:nvSpPr>
        <p:spPr>
          <a:xfrm>
            <a:off x="4278312" y="0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278312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/>
        </p:nvSpPr>
        <p:spPr>
          <a:xfrm>
            <a:off x="4278312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06487" y="812800"/>
            <a:ext cx="5345112" cy="40084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ca2a490431_0_105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80" name="Google Shape;180;gca2a490431_0_105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81" name="Google Shape;181;gca2a490431_0_105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cc0c51d498_0_2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91" name="Google Shape;191;gcc0c51d498_0_2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92" name="Google Shape;192;gcc0c51d498_0_2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ca2a490431_0_124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03" name="Google Shape;203;gca2a490431_0_124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04" name="Google Shape;204;gca2a490431_0_124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ca2a490431_0_134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14" name="Google Shape;214;gca2a490431_0_134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15" name="Google Shape;215;gca2a490431_0_134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ca2a490431_0_144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25" name="Google Shape;225;gca2a490431_0_144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26" name="Google Shape;226;gca2a490431_0_144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c8d4c98b04_0_50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35" name="Google Shape;235;gc8d4c98b04_0_50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36" name="Google Shape;236;gc8d4c98b04_0_50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ca2a490431_0_155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45" name="Google Shape;245;gca2a490431_0_155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46" name="Google Shape;246;gca2a490431_0_155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ca2a490431_0_164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55" name="Google Shape;255;gca2a490431_0_164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56" name="Google Shape;256;gca2a490431_0_164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c8d4c98b04_0_68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66" name="Google Shape;266;gc8d4c98b04_0_68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67" name="Google Shape;267;gc8d4c98b04_0_68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c8d4c98b04_0_78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78" name="Google Shape;278;gc8d4c98b04_0_78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79" name="Google Shape;279;gc8d4c98b04_0_78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c8d4c98b04_0_185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95" name="Google Shape;95;gc8d4c98b04_0_185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96" name="Google Shape;96;gc8d4c98b04_0_185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c8d4c98b04_0_90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89" name="Google Shape;289;gc8d4c98b04_0_90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90" name="Google Shape;290;gc8d4c98b04_0_90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c8d4c98b04_0_100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00" name="Google Shape;300;gc8d4c98b04_0_100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01" name="Google Shape;301;gc8d4c98b04_0_100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c8d4c98b04_0_111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12" name="Google Shape;312;gc8d4c98b04_0_111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13" name="Google Shape;313;gc8d4c98b04_0_111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c8d4c98b04_0_122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25" name="Google Shape;325;gc8d4c98b04_0_122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26" name="Google Shape;326;gc8d4c98b04_0_122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Проговорить, что есть оунер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c8d4c98b04_0_135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38" name="Google Shape;338;gc8d4c98b04_0_135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39" name="Google Shape;339;gc8d4c98b04_0_135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c8d4c98b04_0_148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50" name="Google Shape;350;gc8d4c98b04_0_148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51" name="Google Shape;351;gc8d4c98b04_0_148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c8d4c98b04_0_164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62" name="Google Shape;362;gc8d4c98b04_0_164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63" name="Google Shape;363;gc8d4c98b04_0_164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ca2a490431_0_21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75" name="Google Shape;375;gca2a490431_0_21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76" name="Google Shape;376;gca2a490431_0_21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7:notes"/>
          <p:cNvSpPr txBox="1"/>
          <p:nvPr/>
        </p:nvSpPr>
        <p:spPr>
          <a:xfrm>
            <a:off x="4278312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87" name="Google Shape;387;p7:notes"/>
          <p:cNvSpPr/>
          <p:nvPr>
            <p:ph idx="2" type="sldImg"/>
          </p:nvPr>
        </p:nvSpPr>
        <p:spPr>
          <a:xfrm>
            <a:off x="215900" y="812800"/>
            <a:ext cx="7126287" cy="40084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88" name="Google Shape;388;p7:notes"/>
          <p:cNvSpPr txBox="1"/>
          <p:nvPr>
            <p:ph idx="1" type="body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ca2a490431_0_1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07" name="Google Shape;107;gca2a490431_0_1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08" name="Google Shape;108;gca2a490431_0_1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c8d4c98b04_0_0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17" name="Google Shape;117;gc8d4c98b04_0_0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18" name="Google Shape;118;gc8d4c98b04_0_0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фичебранчи - чуть пояснить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c8d4c98b04_0_12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28" name="Google Shape;128;gc8d4c98b04_0_12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29" name="Google Shape;129;gc8d4c98b04_0_12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c8d4c98b04_0_32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39" name="Google Shape;139;gc8d4c98b04_0_32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40" name="Google Shape;140;gc8d4c98b04_0_32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Переделать оформление кода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ca2a490431_0_36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49" name="Google Shape;149;gca2a490431_0_36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50" name="Google Shape;150;gca2a490431_0_36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ca2a490431_0_44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59" name="Google Shape;159;gca2a490431_0_44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60" name="Google Shape;160;gca2a490431_0_44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c8d4c98b04_0_42:notes"/>
          <p:cNvSpPr txBox="1"/>
          <p:nvPr/>
        </p:nvSpPr>
        <p:spPr>
          <a:xfrm>
            <a:off x="4278312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70" name="Google Shape;170;gc8d4c98b04_0_42:notes"/>
          <p:cNvSpPr/>
          <p:nvPr>
            <p:ph idx="2" type="sldImg"/>
          </p:nvPr>
        </p:nvSpPr>
        <p:spPr>
          <a:xfrm>
            <a:off x="215900" y="812800"/>
            <a:ext cx="7126200" cy="4008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71" name="Google Shape;171;gc8d4c98b04_0_42:notes"/>
          <p:cNvSpPr txBox="1"/>
          <p:nvPr>
            <p:ph idx="1" type="body"/>
          </p:nvPr>
        </p:nvSpPr>
        <p:spPr>
          <a:xfrm>
            <a:off x="755650" y="5078412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/>
          <p:nvPr>
            <p:ph idx="10" type="dt"/>
          </p:nvPr>
        </p:nvSpPr>
        <p:spPr>
          <a:xfrm>
            <a:off x="671512" y="6886575"/>
            <a:ext cx="31273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9"/>
          <p:cNvSpPr txBox="1"/>
          <p:nvPr>
            <p:ph idx="11" type="ftr"/>
          </p:nvPr>
        </p:nvSpPr>
        <p:spPr>
          <a:xfrm>
            <a:off x="4597400" y="6886575"/>
            <a:ext cx="42576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9"/>
          <p:cNvSpPr txBox="1"/>
          <p:nvPr>
            <p:ph idx="12" type="sldNum"/>
          </p:nvPr>
        </p:nvSpPr>
        <p:spPr>
          <a:xfrm>
            <a:off x="9636125" y="6886575"/>
            <a:ext cx="3128962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type="title"/>
          </p:nvPr>
        </p:nvSpPr>
        <p:spPr>
          <a:xfrm>
            <a:off x="671512" y="301625"/>
            <a:ext cx="1209040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8"/>
          <p:cNvSpPr txBox="1"/>
          <p:nvPr>
            <p:ph idx="1" type="body"/>
          </p:nvPr>
        </p:nvSpPr>
        <p:spPr>
          <a:xfrm>
            <a:off x="671512" y="1768475"/>
            <a:ext cx="12090400" cy="4987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20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413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93000"/>
              </a:lnSpc>
              <a:spcBef>
                <a:spcPts val="288"/>
              </a:spcBef>
              <a:spcAft>
                <a:spcPts val="288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0" type="dt"/>
          </p:nvPr>
        </p:nvSpPr>
        <p:spPr>
          <a:xfrm>
            <a:off x="671512" y="6886575"/>
            <a:ext cx="31273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1" type="ftr"/>
          </p:nvPr>
        </p:nvSpPr>
        <p:spPr>
          <a:xfrm>
            <a:off x="4597400" y="6886575"/>
            <a:ext cx="42576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9636125" y="6886575"/>
            <a:ext cx="3128962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ctrTitle"/>
          </p:nvPr>
        </p:nvSpPr>
        <p:spPr>
          <a:xfrm>
            <a:off x="1007455" y="2347914"/>
            <a:ext cx="11424867" cy="16208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9"/>
          <p:cNvSpPr txBox="1"/>
          <p:nvPr>
            <p:ph idx="1" type="subTitle"/>
          </p:nvPr>
        </p:nvSpPr>
        <p:spPr>
          <a:xfrm>
            <a:off x="2017026" y="4283075"/>
            <a:ext cx="9407842" cy="19319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200">
            <a:noAutofit/>
          </a:bodyPr>
          <a:lstStyle>
            <a:lvl1pPr lv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93000"/>
              </a:lnSpc>
              <a:spcBef>
                <a:spcPts val="1413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2400"/>
              <a:buNone/>
              <a:defRPr/>
            </a:lvl3pPr>
            <a:lvl4pPr lvl="3" algn="ctr">
              <a:lnSpc>
                <a:spcPct val="93000"/>
              </a:lnSpc>
              <a:spcBef>
                <a:spcPts val="850"/>
              </a:spcBef>
              <a:spcAft>
                <a:spcPts val="0"/>
              </a:spcAft>
              <a:buSzPts val="2000"/>
              <a:buNone/>
              <a:defRPr/>
            </a:lvl4pPr>
            <a:lvl5pPr lvl="4" algn="ctr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2000"/>
              <a:buNone/>
              <a:defRPr/>
            </a:lvl5pPr>
            <a:lvl6pPr lvl="5" algn="ctr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2000"/>
              <a:buNone/>
              <a:defRPr/>
            </a:lvl6pPr>
            <a:lvl7pPr lvl="6" algn="ctr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2000"/>
              <a:buNone/>
              <a:defRPr/>
            </a:lvl7pPr>
            <a:lvl8pPr lvl="7" algn="ctr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2000"/>
              <a:buNone/>
              <a:defRPr/>
            </a:lvl8pPr>
            <a:lvl9pPr lvl="8" algn="ctr">
              <a:lnSpc>
                <a:spcPct val="93000"/>
              </a:lnSpc>
              <a:spcBef>
                <a:spcPts val="288"/>
              </a:spcBef>
              <a:spcAft>
                <a:spcPts val="288"/>
              </a:spcAft>
              <a:buSzPts val="20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0" type="dt"/>
          </p:nvPr>
        </p:nvSpPr>
        <p:spPr>
          <a:xfrm>
            <a:off x="671512" y="6886575"/>
            <a:ext cx="31273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9"/>
          <p:cNvSpPr txBox="1"/>
          <p:nvPr>
            <p:ph idx="11" type="ftr"/>
          </p:nvPr>
        </p:nvSpPr>
        <p:spPr>
          <a:xfrm>
            <a:off x="4597400" y="6886575"/>
            <a:ext cx="42576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9"/>
          <p:cNvSpPr txBox="1"/>
          <p:nvPr>
            <p:ph idx="12" type="sldNum"/>
          </p:nvPr>
        </p:nvSpPr>
        <p:spPr>
          <a:xfrm>
            <a:off x="9636125" y="6886575"/>
            <a:ext cx="3128962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0"/>
          <p:cNvSpPr txBox="1"/>
          <p:nvPr>
            <p:ph type="title"/>
          </p:nvPr>
        </p:nvSpPr>
        <p:spPr>
          <a:xfrm rot="5400000">
            <a:off x="8023927" y="2017833"/>
            <a:ext cx="6454775" cy="3022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" type="body"/>
          </p:nvPr>
        </p:nvSpPr>
        <p:spPr>
          <a:xfrm rot="5400000">
            <a:off x="1876553" y="-903995"/>
            <a:ext cx="6454775" cy="88660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20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413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93000"/>
              </a:lnSpc>
              <a:spcBef>
                <a:spcPts val="288"/>
              </a:spcBef>
              <a:spcAft>
                <a:spcPts val="288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0" type="dt"/>
          </p:nvPr>
        </p:nvSpPr>
        <p:spPr>
          <a:xfrm>
            <a:off x="671512" y="6886575"/>
            <a:ext cx="31273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0"/>
          <p:cNvSpPr txBox="1"/>
          <p:nvPr>
            <p:ph idx="11" type="ftr"/>
          </p:nvPr>
        </p:nvSpPr>
        <p:spPr>
          <a:xfrm>
            <a:off x="4597400" y="6886575"/>
            <a:ext cx="42576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0"/>
          <p:cNvSpPr txBox="1"/>
          <p:nvPr>
            <p:ph idx="12" type="sldNum"/>
          </p:nvPr>
        </p:nvSpPr>
        <p:spPr>
          <a:xfrm>
            <a:off x="9636125" y="6886575"/>
            <a:ext cx="3128962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/>
          <p:nvPr>
            <p:ph type="title"/>
          </p:nvPr>
        </p:nvSpPr>
        <p:spPr>
          <a:xfrm>
            <a:off x="671512" y="301625"/>
            <a:ext cx="1209040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1"/>
          <p:cNvSpPr txBox="1"/>
          <p:nvPr>
            <p:ph idx="1" type="body"/>
          </p:nvPr>
        </p:nvSpPr>
        <p:spPr>
          <a:xfrm rot="5400000">
            <a:off x="4222749" y="-1782762"/>
            <a:ext cx="4987925" cy="120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20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413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93000"/>
              </a:lnSpc>
              <a:spcBef>
                <a:spcPts val="288"/>
              </a:spcBef>
              <a:spcAft>
                <a:spcPts val="288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0" type="dt"/>
          </p:nvPr>
        </p:nvSpPr>
        <p:spPr>
          <a:xfrm>
            <a:off x="671512" y="6886575"/>
            <a:ext cx="31273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1"/>
          <p:cNvSpPr txBox="1"/>
          <p:nvPr>
            <p:ph idx="11" type="ftr"/>
          </p:nvPr>
        </p:nvSpPr>
        <p:spPr>
          <a:xfrm>
            <a:off x="4597400" y="6886575"/>
            <a:ext cx="42576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1"/>
          <p:cNvSpPr txBox="1"/>
          <p:nvPr>
            <p:ph idx="12" type="sldNum"/>
          </p:nvPr>
        </p:nvSpPr>
        <p:spPr>
          <a:xfrm>
            <a:off x="9636125" y="6886575"/>
            <a:ext cx="3128962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2"/>
          <p:cNvSpPr txBox="1"/>
          <p:nvPr>
            <p:ph type="title"/>
          </p:nvPr>
        </p:nvSpPr>
        <p:spPr>
          <a:xfrm>
            <a:off x="2635044" y="5291139"/>
            <a:ext cx="8063865" cy="6254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2"/>
          <p:cNvSpPr/>
          <p:nvPr>
            <p:ph idx="2" type="pic"/>
          </p:nvPr>
        </p:nvSpPr>
        <p:spPr>
          <a:xfrm>
            <a:off x="2635044" y="674689"/>
            <a:ext cx="8063865" cy="4537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200">
            <a:noAutofit/>
          </a:bodyPr>
          <a:lstStyle>
            <a:lvl1pPr lv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3000"/>
              </a:lnSpc>
              <a:spcBef>
                <a:spcPts val="1413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3000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3000"/>
              </a:lnSpc>
              <a:spcBef>
                <a:spcPts val="288"/>
              </a:spcBef>
              <a:spcAft>
                <a:spcPts val="288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12"/>
          <p:cNvSpPr txBox="1"/>
          <p:nvPr>
            <p:ph idx="1" type="body"/>
          </p:nvPr>
        </p:nvSpPr>
        <p:spPr>
          <a:xfrm>
            <a:off x="2635044" y="5916613"/>
            <a:ext cx="8063865" cy="887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20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93000"/>
              </a:lnSpc>
              <a:spcBef>
                <a:spcPts val="1413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3000"/>
              </a:lnSpc>
              <a:spcBef>
                <a:spcPts val="85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3000"/>
              </a:lnSpc>
              <a:spcBef>
                <a:spcPts val="288"/>
              </a:spcBef>
              <a:spcAft>
                <a:spcPts val="288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35" name="Google Shape;35;p12"/>
          <p:cNvSpPr txBox="1"/>
          <p:nvPr>
            <p:ph idx="10" type="dt"/>
          </p:nvPr>
        </p:nvSpPr>
        <p:spPr>
          <a:xfrm>
            <a:off x="671512" y="6886575"/>
            <a:ext cx="31273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2"/>
          <p:cNvSpPr txBox="1"/>
          <p:nvPr>
            <p:ph idx="11" type="ftr"/>
          </p:nvPr>
        </p:nvSpPr>
        <p:spPr>
          <a:xfrm>
            <a:off x="4597400" y="6886575"/>
            <a:ext cx="42576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2"/>
          <p:cNvSpPr txBox="1"/>
          <p:nvPr>
            <p:ph idx="12" type="sldNum"/>
          </p:nvPr>
        </p:nvSpPr>
        <p:spPr>
          <a:xfrm>
            <a:off x="9636125" y="6886575"/>
            <a:ext cx="3128962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/>
          <p:nvPr>
            <p:ph type="title"/>
          </p:nvPr>
        </p:nvSpPr>
        <p:spPr>
          <a:xfrm>
            <a:off x="673047" y="301626"/>
            <a:ext cx="4421369" cy="12795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1" type="body"/>
          </p:nvPr>
        </p:nvSpPr>
        <p:spPr>
          <a:xfrm>
            <a:off x="5255271" y="301625"/>
            <a:ext cx="7513575" cy="64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20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lnSpc>
                <a:spcPct val="93000"/>
              </a:lnSpc>
              <a:spcBef>
                <a:spcPts val="1413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lnSpc>
                <a:spcPct val="93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sz="2000"/>
            </a:lvl5pPr>
            <a:lvl6pPr indent="-228600" lvl="5" marL="27432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2000"/>
            </a:lvl6pPr>
            <a:lvl7pPr indent="-228600" lvl="6" marL="32004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2000"/>
            </a:lvl7pPr>
            <a:lvl8pPr indent="-228600" lvl="7" marL="36576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2000"/>
            </a:lvl8pPr>
            <a:lvl9pPr indent="-228600" lvl="8" marL="4114800" algn="l">
              <a:lnSpc>
                <a:spcPct val="93000"/>
              </a:lnSpc>
              <a:spcBef>
                <a:spcPts val="288"/>
              </a:spcBef>
              <a:spcAft>
                <a:spcPts val="288"/>
              </a:spcAft>
              <a:buSzPts val="1400"/>
              <a:buNone/>
              <a:defRPr sz="2000"/>
            </a:lvl9pPr>
          </a:lstStyle>
          <a:p/>
        </p:txBody>
      </p:sp>
      <p:sp>
        <p:nvSpPr>
          <p:cNvPr id="41" name="Google Shape;41;p13"/>
          <p:cNvSpPr txBox="1"/>
          <p:nvPr>
            <p:ph idx="2" type="body"/>
          </p:nvPr>
        </p:nvSpPr>
        <p:spPr>
          <a:xfrm>
            <a:off x="673047" y="1581151"/>
            <a:ext cx="4421369" cy="5172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20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93000"/>
              </a:lnSpc>
              <a:spcBef>
                <a:spcPts val="1413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3000"/>
              </a:lnSpc>
              <a:spcBef>
                <a:spcPts val="85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3000"/>
              </a:lnSpc>
              <a:spcBef>
                <a:spcPts val="288"/>
              </a:spcBef>
              <a:spcAft>
                <a:spcPts val="288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42" name="Google Shape;42;p13"/>
          <p:cNvSpPr txBox="1"/>
          <p:nvPr>
            <p:ph idx="10" type="dt"/>
          </p:nvPr>
        </p:nvSpPr>
        <p:spPr>
          <a:xfrm>
            <a:off x="671512" y="6886575"/>
            <a:ext cx="31273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1" type="ftr"/>
          </p:nvPr>
        </p:nvSpPr>
        <p:spPr>
          <a:xfrm>
            <a:off x="4597400" y="6886575"/>
            <a:ext cx="42576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12" type="sldNum"/>
          </p:nvPr>
        </p:nvSpPr>
        <p:spPr>
          <a:xfrm>
            <a:off x="9636125" y="6886575"/>
            <a:ext cx="3128962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/>
          <p:nvPr>
            <p:ph type="title"/>
          </p:nvPr>
        </p:nvSpPr>
        <p:spPr>
          <a:xfrm>
            <a:off x="671512" y="301625"/>
            <a:ext cx="1209040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0" type="dt"/>
          </p:nvPr>
        </p:nvSpPr>
        <p:spPr>
          <a:xfrm>
            <a:off x="671512" y="6886575"/>
            <a:ext cx="31273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1" type="ftr"/>
          </p:nvPr>
        </p:nvSpPr>
        <p:spPr>
          <a:xfrm>
            <a:off x="4597400" y="6886575"/>
            <a:ext cx="42576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12" type="sldNum"/>
          </p:nvPr>
        </p:nvSpPr>
        <p:spPr>
          <a:xfrm>
            <a:off x="9636125" y="6886575"/>
            <a:ext cx="3128962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/>
          <p:nvPr>
            <p:ph type="title"/>
          </p:nvPr>
        </p:nvSpPr>
        <p:spPr>
          <a:xfrm>
            <a:off x="673048" y="303214"/>
            <a:ext cx="12095798" cy="1258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" type="body"/>
          </p:nvPr>
        </p:nvSpPr>
        <p:spPr>
          <a:xfrm>
            <a:off x="673047" y="1692275"/>
            <a:ext cx="5936783" cy="7048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2820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93000"/>
              </a:lnSpc>
              <a:spcBef>
                <a:spcPts val="1413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3000"/>
              </a:lnSpc>
              <a:spcBef>
                <a:spcPts val="85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3000"/>
              </a:lnSpc>
              <a:spcBef>
                <a:spcPts val="288"/>
              </a:spcBef>
              <a:spcAft>
                <a:spcPts val="288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15"/>
          <p:cNvSpPr txBox="1"/>
          <p:nvPr>
            <p:ph idx="2" type="body"/>
          </p:nvPr>
        </p:nvSpPr>
        <p:spPr>
          <a:xfrm>
            <a:off x="673047" y="2397125"/>
            <a:ext cx="5936783" cy="43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20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indent="-228600" lvl="1" marL="914400" algn="l">
              <a:lnSpc>
                <a:spcPct val="93000"/>
              </a:lnSpc>
              <a:spcBef>
                <a:spcPts val="1413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lnSpc>
                <a:spcPct val="93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sz="1600"/>
            </a:lvl5pPr>
            <a:lvl6pPr indent="-228600" lvl="5" marL="27432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1600"/>
            </a:lvl6pPr>
            <a:lvl7pPr indent="-228600" lvl="6" marL="32004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1600"/>
            </a:lvl7pPr>
            <a:lvl8pPr indent="-228600" lvl="7" marL="36576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1600"/>
            </a:lvl8pPr>
            <a:lvl9pPr indent="-228600" lvl="8" marL="4114800" algn="l">
              <a:lnSpc>
                <a:spcPct val="93000"/>
              </a:lnSpc>
              <a:spcBef>
                <a:spcPts val="288"/>
              </a:spcBef>
              <a:spcAft>
                <a:spcPts val="288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54" name="Google Shape;54;p15"/>
          <p:cNvSpPr txBox="1"/>
          <p:nvPr>
            <p:ph idx="3" type="body"/>
          </p:nvPr>
        </p:nvSpPr>
        <p:spPr>
          <a:xfrm>
            <a:off x="6827830" y="1692275"/>
            <a:ext cx="5941016" cy="7048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2820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93000"/>
              </a:lnSpc>
              <a:spcBef>
                <a:spcPts val="1413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3000"/>
              </a:lnSpc>
              <a:spcBef>
                <a:spcPts val="85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3000"/>
              </a:lnSpc>
              <a:spcBef>
                <a:spcPts val="288"/>
              </a:spcBef>
              <a:spcAft>
                <a:spcPts val="288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5" name="Google Shape;55;p15"/>
          <p:cNvSpPr txBox="1"/>
          <p:nvPr>
            <p:ph idx="4" type="body"/>
          </p:nvPr>
        </p:nvSpPr>
        <p:spPr>
          <a:xfrm>
            <a:off x="6827830" y="2397125"/>
            <a:ext cx="5941016" cy="43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20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indent="-228600" lvl="1" marL="914400" algn="l">
              <a:lnSpc>
                <a:spcPct val="93000"/>
              </a:lnSpc>
              <a:spcBef>
                <a:spcPts val="1413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lnSpc>
                <a:spcPct val="93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sz="1600"/>
            </a:lvl5pPr>
            <a:lvl6pPr indent="-228600" lvl="5" marL="27432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1600"/>
            </a:lvl6pPr>
            <a:lvl7pPr indent="-228600" lvl="6" marL="32004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1600"/>
            </a:lvl7pPr>
            <a:lvl8pPr indent="-228600" lvl="7" marL="36576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1600"/>
            </a:lvl8pPr>
            <a:lvl9pPr indent="-228600" lvl="8" marL="4114800" algn="l">
              <a:lnSpc>
                <a:spcPct val="93000"/>
              </a:lnSpc>
              <a:spcBef>
                <a:spcPts val="288"/>
              </a:spcBef>
              <a:spcAft>
                <a:spcPts val="288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56" name="Google Shape;56;p15"/>
          <p:cNvSpPr txBox="1"/>
          <p:nvPr>
            <p:ph idx="10" type="dt"/>
          </p:nvPr>
        </p:nvSpPr>
        <p:spPr>
          <a:xfrm>
            <a:off x="671512" y="6886575"/>
            <a:ext cx="31273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5"/>
          <p:cNvSpPr txBox="1"/>
          <p:nvPr>
            <p:ph idx="11" type="ftr"/>
          </p:nvPr>
        </p:nvSpPr>
        <p:spPr>
          <a:xfrm>
            <a:off x="4597400" y="6886575"/>
            <a:ext cx="42576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5"/>
          <p:cNvSpPr txBox="1"/>
          <p:nvPr>
            <p:ph idx="12" type="sldNum"/>
          </p:nvPr>
        </p:nvSpPr>
        <p:spPr>
          <a:xfrm>
            <a:off x="9636125" y="6886575"/>
            <a:ext cx="3128962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6"/>
          <p:cNvSpPr txBox="1"/>
          <p:nvPr>
            <p:ph type="title"/>
          </p:nvPr>
        </p:nvSpPr>
        <p:spPr>
          <a:xfrm>
            <a:off x="671512" y="301625"/>
            <a:ext cx="1209040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6"/>
          <p:cNvSpPr txBox="1"/>
          <p:nvPr>
            <p:ph idx="1" type="body"/>
          </p:nvPr>
        </p:nvSpPr>
        <p:spPr>
          <a:xfrm>
            <a:off x="670931" y="1768476"/>
            <a:ext cx="5943132" cy="4987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20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indent="-228600" lvl="1" marL="914400" algn="l">
              <a:lnSpc>
                <a:spcPct val="93000"/>
              </a:lnSpc>
              <a:spcBef>
                <a:spcPts val="1413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lnSpc>
                <a:spcPct val="93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algn="l">
              <a:lnSpc>
                <a:spcPct val="93000"/>
              </a:lnSpc>
              <a:spcBef>
                <a:spcPts val="288"/>
              </a:spcBef>
              <a:spcAft>
                <a:spcPts val="288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Google Shape;62;p16"/>
          <p:cNvSpPr txBox="1"/>
          <p:nvPr>
            <p:ph idx="2" type="body"/>
          </p:nvPr>
        </p:nvSpPr>
        <p:spPr>
          <a:xfrm>
            <a:off x="6817248" y="1768476"/>
            <a:ext cx="5945248" cy="4987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20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indent="-228600" lvl="1" marL="914400" algn="l">
              <a:lnSpc>
                <a:spcPct val="93000"/>
              </a:lnSpc>
              <a:spcBef>
                <a:spcPts val="1413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lnSpc>
                <a:spcPct val="93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algn="l">
              <a:lnSpc>
                <a:spcPct val="93000"/>
              </a:lnSpc>
              <a:spcBef>
                <a:spcPts val="288"/>
              </a:spcBef>
              <a:spcAft>
                <a:spcPts val="288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3" name="Google Shape;63;p16"/>
          <p:cNvSpPr txBox="1"/>
          <p:nvPr>
            <p:ph idx="10" type="dt"/>
          </p:nvPr>
        </p:nvSpPr>
        <p:spPr>
          <a:xfrm>
            <a:off x="671512" y="6886575"/>
            <a:ext cx="31273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1" type="ftr"/>
          </p:nvPr>
        </p:nvSpPr>
        <p:spPr>
          <a:xfrm>
            <a:off x="4597400" y="6886575"/>
            <a:ext cx="42576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2" type="sldNum"/>
          </p:nvPr>
        </p:nvSpPr>
        <p:spPr>
          <a:xfrm>
            <a:off x="9636125" y="6886575"/>
            <a:ext cx="3128962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/>
          <p:nvPr>
            <p:ph type="title"/>
          </p:nvPr>
        </p:nvSpPr>
        <p:spPr>
          <a:xfrm>
            <a:off x="1062483" y="4857751"/>
            <a:ext cx="11422751" cy="150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7"/>
          <p:cNvSpPr txBox="1"/>
          <p:nvPr>
            <p:ph idx="1" type="body"/>
          </p:nvPr>
        </p:nvSpPr>
        <p:spPr>
          <a:xfrm>
            <a:off x="1062483" y="3203576"/>
            <a:ext cx="11422751" cy="16541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2820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lnSpc>
                <a:spcPct val="93000"/>
              </a:lnSpc>
              <a:spcBef>
                <a:spcPts val="1413"/>
              </a:spcBef>
              <a:spcAft>
                <a:spcPts val="0"/>
              </a:spcAft>
              <a:buSzPts val="1800"/>
              <a:buNone/>
              <a:defRPr sz="1800"/>
            </a:lvl2pPr>
            <a:lvl3pPr indent="-228600" lvl="2" marL="13716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600"/>
              <a:buNone/>
              <a:defRPr sz="1600"/>
            </a:lvl3pPr>
            <a:lvl4pPr indent="-228600" lvl="3" marL="1828800" algn="l">
              <a:lnSpc>
                <a:spcPct val="93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 sz="1400"/>
            </a:lvl4pPr>
            <a:lvl5pPr indent="-228600" lvl="4" marL="22860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sz="1400"/>
            </a:lvl5pPr>
            <a:lvl6pPr indent="-228600" lvl="5" marL="27432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1400"/>
            </a:lvl6pPr>
            <a:lvl7pPr indent="-228600" lvl="6" marL="32004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1400"/>
            </a:lvl7pPr>
            <a:lvl8pPr indent="-228600" lvl="7" marL="36576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1400"/>
            </a:lvl8pPr>
            <a:lvl9pPr indent="-228600" lvl="8" marL="4114800" algn="l">
              <a:lnSpc>
                <a:spcPct val="93000"/>
              </a:lnSpc>
              <a:spcBef>
                <a:spcPts val="288"/>
              </a:spcBef>
              <a:spcAft>
                <a:spcPts val="288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69" name="Google Shape;69;p17"/>
          <p:cNvSpPr txBox="1"/>
          <p:nvPr>
            <p:ph idx="10" type="dt"/>
          </p:nvPr>
        </p:nvSpPr>
        <p:spPr>
          <a:xfrm>
            <a:off x="671512" y="6886575"/>
            <a:ext cx="31273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1" type="ftr"/>
          </p:nvPr>
        </p:nvSpPr>
        <p:spPr>
          <a:xfrm>
            <a:off x="4597400" y="6886575"/>
            <a:ext cx="42576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2" type="sldNum"/>
          </p:nvPr>
        </p:nvSpPr>
        <p:spPr>
          <a:xfrm>
            <a:off x="9636125" y="6886575"/>
            <a:ext cx="3128962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/>
          <p:nvPr>
            <p:ph type="title"/>
          </p:nvPr>
        </p:nvSpPr>
        <p:spPr>
          <a:xfrm>
            <a:off x="671512" y="301625"/>
            <a:ext cx="1209040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8"/>
          <p:cNvSpPr txBox="1"/>
          <p:nvPr>
            <p:ph idx="1" type="body"/>
          </p:nvPr>
        </p:nvSpPr>
        <p:spPr>
          <a:xfrm>
            <a:off x="671512" y="1768475"/>
            <a:ext cx="12090400" cy="4987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200">
            <a:noAutofit/>
          </a:bodyPr>
          <a:lstStyle>
            <a:lvl1pPr indent="-228600" lvl="0" marL="457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3000"/>
              </a:lnSpc>
              <a:spcBef>
                <a:spcPts val="1413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3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3000"/>
              </a:lnSpc>
              <a:spcBef>
                <a:spcPts val="288"/>
              </a:spcBef>
              <a:spcAft>
                <a:spcPts val="288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8"/>
          <p:cNvSpPr txBox="1"/>
          <p:nvPr>
            <p:ph idx="10" type="dt"/>
          </p:nvPr>
        </p:nvSpPr>
        <p:spPr>
          <a:xfrm>
            <a:off x="671512" y="6886575"/>
            <a:ext cx="31273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8"/>
          <p:cNvSpPr txBox="1"/>
          <p:nvPr>
            <p:ph idx="11" type="ftr"/>
          </p:nvPr>
        </p:nvSpPr>
        <p:spPr>
          <a:xfrm>
            <a:off x="4597400" y="6886575"/>
            <a:ext cx="425767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8"/>
          <p:cNvSpPr txBox="1"/>
          <p:nvPr>
            <p:ph idx="12" type="sldNum"/>
          </p:nvPr>
        </p:nvSpPr>
        <p:spPr>
          <a:xfrm>
            <a:off x="9636125" y="6886575"/>
            <a:ext cx="3128962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comments" Target="../comments/comment2.xml"/><Relationship Id="rId4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Relationship Id="rId4" Type="http://schemas.openxmlformats.org/officeDocument/2006/relationships/hyperlink" Target="https://habr.com/ru/post/198766/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9.jpg"/><Relationship Id="rId5" Type="http://schemas.openxmlformats.org/officeDocument/2006/relationships/image" Target="../media/image15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Relationship Id="rId4" Type="http://schemas.openxmlformats.org/officeDocument/2006/relationships/image" Target="../media/image13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.png"/><Relationship Id="rId4" Type="http://schemas.openxmlformats.org/officeDocument/2006/relationships/hyperlink" Target="mailto:maria.yaikova@gmail.com" TargetMode="External"/><Relationship Id="rId5" Type="http://schemas.openxmlformats.org/officeDocument/2006/relationships/hyperlink" Target="https://unitedtraders.com/" TargetMode="External"/><Relationship Id="rId6" Type="http://schemas.openxmlformats.org/officeDocument/2006/relationships/image" Target="../media/image1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comments" Target="../comments/comment1.xml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439774" cy="7559673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671512" y="4459287"/>
            <a:ext cx="324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"/>
              <a:buNone/>
            </a:pPr>
            <a:r>
              <a:rPr lang="en-US" sz="2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Бределева Мария</a:t>
            </a:r>
            <a:endParaRPr sz="1800"/>
          </a:p>
        </p:txBody>
      </p:sp>
      <p:sp>
        <p:nvSpPr>
          <p:cNvPr id="91" name="Google Shape;91;p1"/>
          <p:cNvSpPr txBox="1"/>
          <p:nvPr/>
        </p:nvSpPr>
        <p:spPr>
          <a:xfrm>
            <a:off x="671512" y="5014700"/>
            <a:ext cx="324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1400"/>
              <a:buFont typeface="Roboto Light"/>
              <a:buNone/>
            </a:pPr>
            <a:r>
              <a:rPr lang="en-US" sz="1600">
                <a:solidFill>
                  <a:srgbClr val="00FFFF"/>
                </a:solidFill>
                <a:latin typeface="Roboto Light"/>
                <a:ea typeface="Roboto Light"/>
                <a:cs typeface="Roboto Light"/>
                <a:sym typeface="Roboto Light"/>
              </a:rPr>
              <a:t>United Traders</a:t>
            </a:r>
            <a:endParaRPr sz="1600"/>
          </a:p>
        </p:txBody>
      </p:sp>
      <p:sp>
        <p:nvSpPr>
          <p:cNvPr id="92" name="Google Shape;92;p1"/>
          <p:cNvSpPr txBox="1"/>
          <p:nvPr/>
        </p:nvSpPr>
        <p:spPr>
          <a:xfrm>
            <a:off x="671512" y="5508625"/>
            <a:ext cx="11952300" cy="6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Roboto Black"/>
              <a:buNone/>
            </a:pPr>
            <a:r>
              <a:rPr b="1" lang="en-US" sz="400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gca2a490431_0_1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gca2a490431_0_105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185" name="Google Shape;185;gca2a490431_0_105"/>
          <p:cNvSpPr txBox="1"/>
          <p:nvPr/>
        </p:nvSpPr>
        <p:spPr>
          <a:xfrm>
            <a:off x="38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</a:rPr>
              <a:t>ПРИМЕНЕНИЕ</a:t>
            </a:r>
            <a:endParaRPr b="1" sz="4800"/>
          </a:p>
        </p:txBody>
      </p:sp>
      <p:sp>
        <p:nvSpPr>
          <p:cNvPr id="186" name="Google Shape;186;gca2a490431_0_105"/>
          <p:cNvSpPr txBox="1"/>
          <p:nvPr/>
        </p:nvSpPr>
        <p:spPr>
          <a:xfrm>
            <a:off x="1826925" y="1738900"/>
            <a:ext cx="104754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A/B тесты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Канареечные релизы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Trunk based development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Разграничение доступа пользователей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187" name="Google Shape;187;gca2a490431_0_105"/>
          <p:cNvSpPr txBox="1"/>
          <p:nvPr/>
        </p:nvSpPr>
        <p:spPr>
          <a:xfrm>
            <a:off x="128016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7</a:t>
            </a:r>
            <a:endParaRPr sz="2600">
              <a:solidFill>
                <a:srgbClr val="666666"/>
              </a:solidFill>
            </a:endParaRPr>
          </a:p>
        </p:txBody>
      </p:sp>
      <p:pic>
        <p:nvPicPr>
          <p:cNvPr id="188" name="Google Shape;188;gca2a490431_0_10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5159" y="3735275"/>
            <a:ext cx="2659681" cy="244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gcc0c51d498_0_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gcc0c51d498_0_2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196" name="Google Shape;196;gcc0c51d498_0_2"/>
          <p:cNvSpPr txBox="1"/>
          <p:nvPr/>
        </p:nvSpPr>
        <p:spPr>
          <a:xfrm>
            <a:off x="38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</a:rPr>
              <a:t>ПРИМЕНЕНИЕ</a:t>
            </a:r>
            <a:endParaRPr b="1" sz="4800"/>
          </a:p>
        </p:txBody>
      </p:sp>
      <p:sp>
        <p:nvSpPr>
          <p:cNvPr id="197" name="Google Shape;197;gcc0c51d498_0_2"/>
          <p:cNvSpPr txBox="1"/>
          <p:nvPr/>
        </p:nvSpPr>
        <p:spPr>
          <a:xfrm>
            <a:off x="1826925" y="1738900"/>
            <a:ext cx="104754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A/B тесты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Канареечные релизы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Trunk based development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Разграничение доступа пользователей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198" name="Google Shape;198;gcc0c51d498_0_2"/>
          <p:cNvSpPr txBox="1"/>
          <p:nvPr/>
        </p:nvSpPr>
        <p:spPr>
          <a:xfrm>
            <a:off x="128016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7</a:t>
            </a:r>
            <a:endParaRPr sz="2600">
              <a:solidFill>
                <a:srgbClr val="666666"/>
              </a:solidFill>
            </a:endParaRPr>
          </a:p>
        </p:txBody>
      </p:sp>
      <p:pic>
        <p:nvPicPr>
          <p:cNvPr id="199" name="Google Shape;199;gcc0c51d498_0_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5159" y="3735275"/>
            <a:ext cx="2659681" cy="244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gcc0c51d498_0_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94680" y="3553600"/>
            <a:ext cx="3615759" cy="2810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gca2a490431_0_1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gca2a490431_0_124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208" name="Google Shape;208;gca2a490431_0_124"/>
          <p:cNvSpPr txBox="1"/>
          <p:nvPr/>
        </p:nvSpPr>
        <p:spPr>
          <a:xfrm>
            <a:off x="38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</a:rPr>
              <a:t>ПРИМЕНЕНИЕ</a:t>
            </a:r>
            <a:endParaRPr b="1" sz="4800"/>
          </a:p>
        </p:txBody>
      </p:sp>
      <p:sp>
        <p:nvSpPr>
          <p:cNvPr id="209" name="Google Shape;209;gca2a490431_0_124"/>
          <p:cNvSpPr txBox="1"/>
          <p:nvPr/>
        </p:nvSpPr>
        <p:spPr>
          <a:xfrm>
            <a:off x="1826925" y="1738900"/>
            <a:ext cx="104754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A/B тесты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Канареечные релизы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Trunk based development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Разграничение доступа пользователей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210" name="Google Shape;210;gca2a490431_0_124"/>
          <p:cNvSpPr txBox="1"/>
          <p:nvPr/>
        </p:nvSpPr>
        <p:spPr>
          <a:xfrm>
            <a:off x="128016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7</a:t>
            </a:r>
            <a:endParaRPr sz="2600">
              <a:solidFill>
                <a:srgbClr val="666666"/>
              </a:solidFill>
            </a:endParaRPr>
          </a:p>
        </p:txBody>
      </p:sp>
      <p:pic>
        <p:nvPicPr>
          <p:cNvPr id="211" name="Google Shape;211;gca2a490431_0_1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12788" y="3401200"/>
            <a:ext cx="2814204" cy="2810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gca2a490431_0_1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ca2a490431_0_134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219" name="Google Shape;219;gca2a490431_0_134"/>
          <p:cNvSpPr txBox="1"/>
          <p:nvPr/>
        </p:nvSpPr>
        <p:spPr>
          <a:xfrm>
            <a:off x="38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</a:rPr>
              <a:t>ПРИМЕНЕНИЕ</a:t>
            </a:r>
            <a:endParaRPr b="1" sz="4800"/>
          </a:p>
        </p:txBody>
      </p:sp>
      <p:sp>
        <p:nvSpPr>
          <p:cNvPr id="220" name="Google Shape;220;gca2a490431_0_134"/>
          <p:cNvSpPr txBox="1"/>
          <p:nvPr/>
        </p:nvSpPr>
        <p:spPr>
          <a:xfrm>
            <a:off x="1826925" y="1738900"/>
            <a:ext cx="104754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A/B тесты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Канареечные релизы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Trunk based development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Разграничение доступа пользователей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221" name="Google Shape;221;gca2a490431_0_134"/>
          <p:cNvSpPr txBox="1"/>
          <p:nvPr/>
        </p:nvSpPr>
        <p:spPr>
          <a:xfrm>
            <a:off x="128016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7</a:t>
            </a:r>
            <a:endParaRPr sz="2600">
              <a:solidFill>
                <a:srgbClr val="666666"/>
              </a:solidFill>
            </a:endParaRPr>
          </a:p>
        </p:txBody>
      </p:sp>
      <p:pic>
        <p:nvPicPr>
          <p:cNvPr id="222" name="Google Shape;222;gca2a490431_0_1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12550" y="3570788"/>
            <a:ext cx="8504149" cy="27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gca2a490431_0_1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gca2a490431_0_144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230" name="Google Shape;230;gca2a490431_0_144"/>
          <p:cNvSpPr txBox="1"/>
          <p:nvPr/>
        </p:nvSpPr>
        <p:spPr>
          <a:xfrm>
            <a:off x="38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</a:rPr>
              <a:t>ПРИМЕНЕНИЕ</a:t>
            </a:r>
            <a:endParaRPr b="1" sz="4800"/>
          </a:p>
        </p:txBody>
      </p:sp>
      <p:sp>
        <p:nvSpPr>
          <p:cNvPr id="231" name="Google Shape;231;gca2a490431_0_144"/>
          <p:cNvSpPr txBox="1"/>
          <p:nvPr/>
        </p:nvSpPr>
        <p:spPr>
          <a:xfrm>
            <a:off x="1826925" y="1738900"/>
            <a:ext cx="104754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A/B тесты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Канареечные релизы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Trunk based development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Разграничение доступа пользователей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232" name="Google Shape;232;gca2a490431_0_144"/>
          <p:cNvSpPr txBox="1"/>
          <p:nvPr/>
        </p:nvSpPr>
        <p:spPr>
          <a:xfrm>
            <a:off x="128016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7</a:t>
            </a:r>
            <a:endParaRPr sz="26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gc8d4c98b04_0_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gc8d4c98b04_0_50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240" name="Google Shape;240;gc8d4c98b04_0_50"/>
          <p:cNvSpPr txBox="1"/>
          <p:nvPr/>
        </p:nvSpPr>
        <p:spPr>
          <a:xfrm>
            <a:off x="0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ВСЁ ТАК РАДУЖНО?</a:t>
            </a:r>
            <a:endParaRPr b="1" sz="4800"/>
          </a:p>
        </p:txBody>
      </p:sp>
      <p:pic>
        <p:nvPicPr>
          <p:cNvPr id="241" name="Google Shape;241;gc8d4c98b04_0_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25575" y="1412549"/>
            <a:ext cx="4734575" cy="473457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gc8d4c98b04_0_50"/>
          <p:cNvSpPr txBox="1"/>
          <p:nvPr/>
        </p:nvSpPr>
        <p:spPr>
          <a:xfrm>
            <a:off x="128016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8</a:t>
            </a:r>
            <a:endParaRPr sz="26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gca2a490431_0_1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gca2a490431_0_155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250" name="Google Shape;250;gca2a490431_0_155"/>
          <p:cNvSpPr txBox="1"/>
          <p:nvPr/>
        </p:nvSpPr>
        <p:spPr>
          <a:xfrm>
            <a:off x="0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ВСЯКОЕ БЫВАЛО</a:t>
            </a:r>
            <a:endParaRPr b="1" sz="4800"/>
          </a:p>
        </p:txBody>
      </p:sp>
      <p:sp>
        <p:nvSpPr>
          <p:cNvPr id="251" name="Google Shape;251;gca2a490431_0_155"/>
          <p:cNvSpPr txBox="1"/>
          <p:nvPr/>
        </p:nvSpPr>
        <p:spPr>
          <a:xfrm>
            <a:off x="128016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9</a:t>
            </a:r>
            <a:endParaRPr sz="2600">
              <a:solidFill>
                <a:srgbClr val="666666"/>
              </a:solidFill>
            </a:endParaRPr>
          </a:p>
        </p:txBody>
      </p:sp>
      <p:sp>
        <p:nvSpPr>
          <p:cNvPr id="252" name="Google Shape;252;gca2a490431_0_155"/>
          <p:cNvSpPr txBox="1"/>
          <p:nvPr/>
        </p:nvSpPr>
        <p:spPr>
          <a:xfrm>
            <a:off x="1795425" y="1795425"/>
            <a:ext cx="93276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Разработчик говорит: “Доделали, флаг можно удалять”,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Но не вносит изменений в код,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Администратор слышит “можно” и удаляет флаг из конфига,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Флаг выключается, с сайта исчезает раздел.</a:t>
            </a:r>
            <a:endParaRPr sz="2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gca2a490431_0_1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gca2a490431_0_164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260" name="Google Shape;260;gca2a490431_0_164"/>
          <p:cNvSpPr txBox="1"/>
          <p:nvPr/>
        </p:nvSpPr>
        <p:spPr>
          <a:xfrm>
            <a:off x="0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ИСТОРИЯ ОДНОГО БРОКЕРА*</a:t>
            </a:r>
            <a:endParaRPr b="1" sz="4800"/>
          </a:p>
        </p:txBody>
      </p:sp>
      <p:sp>
        <p:nvSpPr>
          <p:cNvPr id="261" name="Google Shape;261;gca2a490431_0_164"/>
          <p:cNvSpPr txBox="1"/>
          <p:nvPr/>
        </p:nvSpPr>
        <p:spPr>
          <a:xfrm>
            <a:off x="128016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10</a:t>
            </a:r>
            <a:endParaRPr sz="2600">
              <a:solidFill>
                <a:srgbClr val="666666"/>
              </a:solidFill>
            </a:endParaRPr>
          </a:p>
        </p:txBody>
      </p:sp>
      <p:sp>
        <p:nvSpPr>
          <p:cNvPr id="262" name="Google Shape;262;gca2a490431_0_164"/>
          <p:cNvSpPr txBox="1"/>
          <p:nvPr/>
        </p:nvSpPr>
        <p:spPr>
          <a:xfrm>
            <a:off x="1811175" y="1763900"/>
            <a:ext cx="9071700" cy="29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just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Создайте новый алгоритм</a:t>
            </a:r>
            <a:r>
              <a:rPr lang="en-US" sz="2400"/>
              <a:t> отправки заказов на биржу,</a:t>
            </a:r>
            <a:endParaRPr sz="2400"/>
          </a:p>
          <a:p>
            <a:pPr indent="-381000" lvl="0" marL="457200" rtl="0" algn="just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Привяжите к этой новой функции тот же флаг, который включает неиспользуемый код восьмилетней давности, </a:t>
            </a:r>
            <a:endParaRPr sz="2400"/>
          </a:p>
          <a:p>
            <a:pPr indent="-381000" lvl="0" marL="457200" rtl="0" algn="just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Забудьте скопировать новый </a:t>
            </a:r>
            <a:r>
              <a:rPr lang="en-US" sz="2400"/>
              <a:t>код на один из восьми серверов,</a:t>
            </a:r>
            <a:endParaRPr sz="2400"/>
          </a:p>
          <a:p>
            <a:pPr indent="-381000" lvl="0" marL="457200" rtl="0" algn="just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Включите флаг, </a:t>
            </a:r>
            <a:endParaRPr sz="2400"/>
          </a:p>
          <a:p>
            <a:pPr indent="-381000" lvl="0" marL="457200" rtl="0" algn="just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Готово, вы великолепны!</a:t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ca2a490431_0_164"/>
          <p:cNvSpPr txBox="1"/>
          <p:nvPr/>
        </p:nvSpPr>
        <p:spPr>
          <a:xfrm>
            <a:off x="1795425" y="5654000"/>
            <a:ext cx="989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* </a:t>
            </a:r>
            <a:r>
              <a:rPr lang="en-US" sz="1800" u="sng">
                <a:solidFill>
                  <a:schemeClr val="hlink"/>
                </a:solidFill>
                <a:hlinkClick r:id="rId4"/>
              </a:rPr>
              <a:t>https://habr.com/ru/post/198766/</a:t>
            </a:r>
            <a:endParaRPr sz="1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gc8d4c98b04_0_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gc8d4c98b04_0_68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271" name="Google Shape;271;gc8d4c98b04_0_68"/>
          <p:cNvSpPr txBox="1"/>
          <p:nvPr/>
        </p:nvSpPr>
        <p:spPr>
          <a:xfrm>
            <a:off x="0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ЧТО ВЕРОЯТНЕЕ СЛОМАЕТСЯ?</a:t>
            </a:r>
            <a:endParaRPr b="1" sz="4800"/>
          </a:p>
        </p:txBody>
      </p:sp>
      <p:sp>
        <p:nvSpPr>
          <p:cNvPr id="272" name="Google Shape;272;gc8d4c98b04_0_68"/>
          <p:cNvSpPr txBox="1"/>
          <p:nvPr/>
        </p:nvSpPr>
        <p:spPr>
          <a:xfrm>
            <a:off x="2068225" y="1738900"/>
            <a:ext cx="10234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273" name="Google Shape;273;gc8d4c98b04_0_68"/>
          <p:cNvSpPr txBox="1"/>
          <p:nvPr/>
        </p:nvSpPr>
        <p:spPr>
          <a:xfrm>
            <a:off x="1606550" y="2121700"/>
            <a:ext cx="5079600" cy="2339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 Mono"/>
                <a:ea typeface="Roboto Mono"/>
                <a:cs typeface="Roboto Mono"/>
                <a:sym typeface="Roboto Mono"/>
              </a:rPr>
              <a:t>...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 Mono"/>
                <a:ea typeface="Roboto Mono"/>
                <a:cs typeface="Roboto Mono"/>
                <a:sym typeface="Roboto Mono"/>
              </a:rPr>
              <a:t>if (flagManager.myFlag == true) {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 Mono"/>
                <a:ea typeface="Roboto Mono"/>
                <a:cs typeface="Roboto Mono"/>
                <a:sym typeface="Roboto Mono"/>
              </a:rPr>
              <a:t>doSomething()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 Mono"/>
                <a:ea typeface="Roboto Mono"/>
                <a:cs typeface="Roboto Mono"/>
                <a:sym typeface="Roboto Mono"/>
              </a:rPr>
              <a:t>}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74" name="Google Shape;274;gc8d4c98b04_0_68"/>
          <p:cNvSpPr txBox="1"/>
          <p:nvPr/>
        </p:nvSpPr>
        <p:spPr>
          <a:xfrm>
            <a:off x="7222825" y="2121700"/>
            <a:ext cx="5079600" cy="2339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...</a:t>
            </a:r>
            <a:endParaRPr sz="2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doSomething()</a:t>
            </a:r>
            <a:endParaRPr sz="2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75" name="Google Shape;275;gc8d4c98b04_0_68"/>
          <p:cNvSpPr txBox="1"/>
          <p:nvPr/>
        </p:nvSpPr>
        <p:spPr>
          <a:xfrm>
            <a:off x="128016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11</a:t>
            </a:r>
            <a:endParaRPr sz="26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gc8d4c98b04_0_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gc8d4c98b04_0_78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283" name="Google Shape;283;gc8d4c98b04_0_78"/>
          <p:cNvSpPr txBox="1"/>
          <p:nvPr/>
        </p:nvSpPr>
        <p:spPr>
          <a:xfrm>
            <a:off x="0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ФИЧЕФЛАГИ - СЛОЖНЫЙ ИНСТРУМЕНТ</a:t>
            </a:r>
            <a:endParaRPr b="1" sz="4800"/>
          </a:p>
        </p:txBody>
      </p:sp>
      <p:sp>
        <p:nvSpPr>
          <p:cNvPr id="284" name="Google Shape;284;gc8d4c98b04_0_78"/>
          <p:cNvSpPr txBox="1"/>
          <p:nvPr/>
        </p:nvSpPr>
        <p:spPr>
          <a:xfrm>
            <a:off x="2068225" y="1738900"/>
            <a:ext cx="10234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285" name="Google Shape;285;gc8d4c98b04_0_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1263" y="1589000"/>
            <a:ext cx="4097174" cy="438167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gc8d4c98b04_0_78"/>
          <p:cNvSpPr txBox="1"/>
          <p:nvPr/>
        </p:nvSpPr>
        <p:spPr>
          <a:xfrm>
            <a:off x="128042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12</a:t>
            </a:r>
            <a:endParaRPr sz="26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gc8d4c98b04_0_1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gc8d4c98b04_0_185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100" name="Google Shape;100;gc8d4c98b04_0_185"/>
          <p:cNvSpPr txBox="1"/>
          <p:nvPr/>
        </p:nvSpPr>
        <p:spPr>
          <a:xfrm>
            <a:off x="0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</a:rPr>
              <a:t>ОБО МНЕ</a:t>
            </a:r>
            <a:endParaRPr/>
          </a:p>
        </p:txBody>
      </p:sp>
      <p:sp>
        <p:nvSpPr>
          <p:cNvPr id="101" name="Google Shape;101;gc8d4c98b04_0_185"/>
          <p:cNvSpPr txBox="1"/>
          <p:nvPr/>
        </p:nvSpPr>
        <p:spPr>
          <a:xfrm>
            <a:off x="1370325" y="1524625"/>
            <a:ext cx="57957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Мария Бределева</a:t>
            </a:r>
            <a:endParaRPr sz="2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В тестировании более 10 лет</a:t>
            </a:r>
            <a:endParaRPr sz="2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Работаю в компании </a:t>
            </a:r>
            <a:endParaRPr sz="2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United Traders, занимаюсь ручным </a:t>
            </a:r>
            <a:endParaRPr sz="2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и автоматизированным тестированием</a:t>
            </a:r>
            <a:endParaRPr sz="2400"/>
          </a:p>
        </p:txBody>
      </p:sp>
      <p:pic>
        <p:nvPicPr>
          <p:cNvPr id="102" name="Google Shape;102;gc8d4c98b04_0_1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84773" y="1355850"/>
            <a:ext cx="3234577" cy="323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c8d4c98b04_0_185"/>
          <p:cNvSpPr txBox="1"/>
          <p:nvPr/>
        </p:nvSpPr>
        <p:spPr>
          <a:xfrm>
            <a:off x="128042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1</a:t>
            </a:r>
            <a:endParaRPr sz="2600">
              <a:solidFill>
                <a:srgbClr val="666666"/>
              </a:solidFill>
            </a:endParaRPr>
          </a:p>
        </p:txBody>
      </p:sp>
      <p:pic>
        <p:nvPicPr>
          <p:cNvPr id="104" name="Google Shape;104;gc8d4c98b04_0_18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84775" y="4948225"/>
            <a:ext cx="2530175" cy="86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gc8d4c98b04_0_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gc8d4c98b04_0_90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294" name="Google Shape;294;gc8d4c98b04_0_90"/>
          <p:cNvSpPr txBox="1"/>
          <p:nvPr/>
        </p:nvSpPr>
        <p:spPr>
          <a:xfrm>
            <a:off x="0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ЗНАТЬ В ЛИЦО</a:t>
            </a:r>
            <a:endParaRPr b="1" sz="4800"/>
          </a:p>
        </p:txBody>
      </p:sp>
      <p:sp>
        <p:nvSpPr>
          <p:cNvPr id="295" name="Google Shape;295;gc8d4c98b04_0_90"/>
          <p:cNvSpPr txBox="1"/>
          <p:nvPr/>
        </p:nvSpPr>
        <p:spPr>
          <a:xfrm>
            <a:off x="2068225" y="1738900"/>
            <a:ext cx="10234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296" name="Google Shape;296;gc8d4c98b04_0_90"/>
          <p:cNvSpPr txBox="1"/>
          <p:nvPr/>
        </p:nvSpPr>
        <p:spPr>
          <a:xfrm>
            <a:off x="1826925" y="2086050"/>
            <a:ext cx="76698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Знать все фичефлаги, используемые в продукте в настоящий момент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Записать их “на видном месте”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Знать их текущее состояние на бою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Флагов должно быть мало</a:t>
            </a:r>
            <a:endParaRPr sz="2400"/>
          </a:p>
        </p:txBody>
      </p:sp>
      <p:sp>
        <p:nvSpPr>
          <p:cNvPr id="297" name="Google Shape;297;gc8d4c98b04_0_90"/>
          <p:cNvSpPr txBox="1"/>
          <p:nvPr/>
        </p:nvSpPr>
        <p:spPr>
          <a:xfrm>
            <a:off x="128016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13</a:t>
            </a:r>
            <a:endParaRPr sz="26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gc8d4c98b04_0_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gc8d4c98b04_0_100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305" name="Google Shape;305;gc8d4c98b04_0_100"/>
          <p:cNvSpPr txBox="1"/>
          <p:nvPr/>
        </p:nvSpPr>
        <p:spPr>
          <a:xfrm>
            <a:off x="38" y="54864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ПРОВЕРЯТЬ СОСТОЯНИЕ</a:t>
            </a:r>
            <a:r>
              <a:rPr b="1" lang="en-US" sz="4800"/>
              <a:t> </a:t>
            </a:r>
            <a:endParaRPr b="1" sz="48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“ВЫКЛЮЧЕНО”</a:t>
            </a:r>
            <a:endParaRPr b="1" sz="4800"/>
          </a:p>
        </p:txBody>
      </p:sp>
      <p:sp>
        <p:nvSpPr>
          <p:cNvPr id="306" name="Google Shape;306;gc8d4c98b04_0_100"/>
          <p:cNvSpPr txBox="1"/>
          <p:nvPr/>
        </p:nvSpPr>
        <p:spPr>
          <a:xfrm>
            <a:off x="2068225" y="1738900"/>
            <a:ext cx="10234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307" name="Google Shape;307;gc8d4c98b04_0_100"/>
          <p:cNvSpPr txBox="1"/>
          <p:nvPr/>
        </p:nvSpPr>
        <p:spPr>
          <a:xfrm>
            <a:off x="1426350" y="2478300"/>
            <a:ext cx="1026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308" name="Google Shape;308;gc8d4c98b04_0_10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6273" y="2293001"/>
            <a:ext cx="2529755" cy="37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gc8d4c98b04_0_100"/>
          <p:cNvSpPr txBox="1"/>
          <p:nvPr/>
        </p:nvSpPr>
        <p:spPr>
          <a:xfrm>
            <a:off x="128042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14</a:t>
            </a:r>
            <a:endParaRPr sz="26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gc8d4c98b04_0_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gc8d4c98b04_0_111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317" name="Google Shape;317;gc8d4c98b04_0_111"/>
          <p:cNvSpPr txBox="1"/>
          <p:nvPr/>
        </p:nvSpPr>
        <p:spPr>
          <a:xfrm>
            <a:off x="38" y="54864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НЕ ПЛОДИТЬ</a:t>
            </a:r>
            <a:endParaRPr b="1" sz="48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МНОЖЕСТВО СОСТОЯНИЙ</a:t>
            </a:r>
            <a:endParaRPr b="1" sz="4800"/>
          </a:p>
        </p:txBody>
      </p:sp>
      <p:sp>
        <p:nvSpPr>
          <p:cNvPr id="318" name="Google Shape;318;gc8d4c98b04_0_111"/>
          <p:cNvSpPr txBox="1"/>
          <p:nvPr/>
        </p:nvSpPr>
        <p:spPr>
          <a:xfrm>
            <a:off x="2068225" y="1738900"/>
            <a:ext cx="10234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319" name="Google Shape;319;gc8d4c98b04_0_111"/>
          <p:cNvSpPr txBox="1"/>
          <p:nvPr/>
        </p:nvSpPr>
        <p:spPr>
          <a:xfrm>
            <a:off x="2121700" y="2086050"/>
            <a:ext cx="1026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20" name="Google Shape;320;gc8d4c98b04_0_111"/>
          <p:cNvSpPr txBox="1"/>
          <p:nvPr/>
        </p:nvSpPr>
        <p:spPr>
          <a:xfrm>
            <a:off x="1426350" y="2478300"/>
            <a:ext cx="1026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21" name="Google Shape;321;gc8d4c98b04_0_111"/>
          <p:cNvSpPr txBox="1"/>
          <p:nvPr/>
        </p:nvSpPr>
        <p:spPr>
          <a:xfrm>
            <a:off x="1842675" y="2442625"/>
            <a:ext cx="10816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N флагов порождают 2^N состояний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Флаги должны быть независимыми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Флагов должно быть мало</a:t>
            </a:r>
            <a:endParaRPr sz="2400"/>
          </a:p>
        </p:txBody>
      </p:sp>
      <p:sp>
        <p:nvSpPr>
          <p:cNvPr id="322" name="Google Shape;322;gc8d4c98b04_0_111"/>
          <p:cNvSpPr txBox="1"/>
          <p:nvPr/>
        </p:nvSpPr>
        <p:spPr>
          <a:xfrm>
            <a:off x="128016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15</a:t>
            </a:r>
            <a:endParaRPr sz="26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gc8d4c98b04_0_1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gc8d4c98b04_0_122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330" name="Google Shape;330;gc8d4c98b04_0_122"/>
          <p:cNvSpPr txBox="1"/>
          <p:nvPr/>
        </p:nvSpPr>
        <p:spPr>
          <a:xfrm>
            <a:off x="38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ПРОДУМАТЬ ЖИЗНЕННЫЙ ЦИКЛ</a:t>
            </a:r>
            <a:endParaRPr b="1" sz="4800"/>
          </a:p>
        </p:txBody>
      </p:sp>
      <p:sp>
        <p:nvSpPr>
          <p:cNvPr id="331" name="Google Shape;331;gc8d4c98b04_0_122"/>
          <p:cNvSpPr txBox="1"/>
          <p:nvPr/>
        </p:nvSpPr>
        <p:spPr>
          <a:xfrm>
            <a:off x="2068225" y="1738900"/>
            <a:ext cx="10234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332" name="Google Shape;332;gc8d4c98b04_0_122"/>
          <p:cNvSpPr txBox="1"/>
          <p:nvPr/>
        </p:nvSpPr>
        <p:spPr>
          <a:xfrm>
            <a:off x="2121700" y="2086050"/>
            <a:ext cx="1026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33" name="Google Shape;333;gc8d4c98b04_0_122"/>
          <p:cNvSpPr txBox="1"/>
          <p:nvPr/>
        </p:nvSpPr>
        <p:spPr>
          <a:xfrm>
            <a:off x="1408525" y="2130525"/>
            <a:ext cx="10269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У флага должен быть четкий жизненный цикл: кто создает, кто проверяет на бою, кто принимает решение включать или выключать, и - главное - кто и когда удаляет</a:t>
            </a:r>
            <a:endParaRPr sz="2400"/>
          </a:p>
        </p:txBody>
      </p:sp>
      <p:pic>
        <p:nvPicPr>
          <p:cNvPr id="334" name="Google Shape;334;gc8d4c98b04_0_1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31625" y="3610241"/>
            <a:ext cx="8423401" cy="2274169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gc8d4c98b04_0_122"/>
          <p:cNvSpPr txBox="1"/>
          <p:nvPr/>
        </p:nvSpPr>
        <p:spPr>
          <a:xfrm>
            <a:off x="128016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16</a:t>
            </a:r>
            <a:endParaRPr sz="26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gc8d4c98b04_0_1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gc8d4c98b04_0_135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343" name="Google Shape;343;gc8d4c98b04_0_135"/>
          <p:cNvSpPr txBox="1"/>
          <p:nvPr/>
        </p:nvSpPr>
        <p:spPr>
          <a:xfrm>
            <a:off x="38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...УДАЛЯЕТ</a:t>
            </a:r>
            <a:endParaRPr b="1" sz="4800"/>
          </a:p>
        </p:txBody>
      </p:sp>
      <p:sp>
        <p:nvSpPr>
          <p:cNvPr id="344" name="Google Shape;344;gc8d4c98b04_0_135"/>
          <p:cNvSpPr txBox="1"/>
          <p:nvPr/>
        </p:nvSpPr>
        <p:spPr>
          <a:xfrm>
            <a:off x="2068225" y="1738900"/>
            <a:ext cx="10234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345" name="Google Shape;345;gc8d4c98b04_0_135"/>
          <p:cNvSpPr txBox="1"/>
          <p:nvPr/>
        </p:nvSpPr>
        <p:spPr>
          <a:xfrm>
            <a:off x="2121700" y="2086050"/>
            <a:ext cx="1026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346" name="Google Shape;346;gc8d4c98b04_0_1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6975" y="1761435"/>
            <a:ext cx="3825841" cy="4625375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gc8d4c98b04_0_135"/>
          <p:cNvSpPr txBox="1"/>
          <p:nvPr/>
        </p:nvSpPr>
        <p:spPr>
          <a:xfrm>
            <a:off x="128042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17</a:t>
            </a:r>
            <a:endParaRPr sz="26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gc8d4c98b04_0_1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gc8d4c98b04_0_148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355" name="Google Shape;355;gc8d4c98b04_0_148"/>
          <p:cNvSpPr txBox="1"/>
          <p:nvPr/>
        </p:nvSpPr>
        <p:spPr>
          <a:xfrm>
            <a:off x="38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СОХРАНЯТЬ ХОЛОДНУЮ ГОЛОВУ</a:t>
            </a:r>
            <a:endParaRPr b="1" sz="4800"/>
          </a:p>
        </p:txBody>
      </p:sp>
      <p:sp>
        <p:nvSpPr>
          <p:cNvPr id="356" name="Google Shape;356;gc8d4c98b04_0_148"/>
          <p:cNvSpPr txBox="1"/>
          <p:nvPr/>
        </p:nvSpPr>
        <p:spPr>
          <a:xfrm>
            <a:off x="2068225" y="1738900"/>
            <a:ext cx="10234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357" name="Google Shape;357;gc8d4c98b04_0_148"/>
          <p:cNvSpPr txBox="1"/>
          <p:nvPr/>
        </p:nvSpPr>
        <p:spPr>
          <a:xfrm>
            <a:off x="2121700" y="2086050"/>
            <a:ext cx="1026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58" name="Google Shape;358;gc8d4c98b04_0_148"/>
          <p:cNvSpPr txBox="1"/>
          <p:nvPr/>
        </p:nvSpPr>
        <p:spPr>
          <a:xfrm>
            <a:off x="1464675" y="2196300"/>
            <a:ext cx="109773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Практика “канареечных” релизов может создать у команды ощущение, что можно и не тестировать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Иногда действительно можно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Или протестировать можно только на бою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Тестировщик должен взвешенно оценивать риск и не допускать анархии</a:t>
            </a:r>
            <a:endParaRPr sz="2400"/>
          </a:p>
        </p:txBody>
      </p:sp>
      <p:sp>
        <p:nvSpPr>
          <p:cNvPr id="359" name="Google Shape;359;gc8d4c98b04_0_148"/>
          <p:cNvSpPr txBox="1"/>
          <p:nvPr/>
        </p:nvSpPr>
        <p:spPr>
          <a:xfrm>
            <a:off x="128016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18</a:t>
            </a:r>
            <a:endParaRPr sz="26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gc8d4c98b04_0_1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gc8d4c98b04_0_164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367" name="Google Shape;367;gc8d4c98b04_0_164"/>
          <p:cNvSpPr txBox="1"/>
          <p:nvPr/>
        </p:nvSpPr>
        <p:spPr>
          <a:xfrm>
            <a:off x="38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КУЛЬТУРА РАБОТЫ В КОМАНДЕ</a:t>
            </a:r>
            <a:endParaRPr b="1" sz="4800"/>
          </a:p>
        </p:txBody>
      </p:sp>
      <p:sp>
        <p:nvSpPr>
          <p:cNvPr id="368" name="Google Shape;368;gc8d4c98b04_0_164"/>
          <p:cNvSpPr txBox="1"/>
          <p:nvPr/>
        </p:nvSpPr>
        <p:spPr>
          <a:xfrm>
            <a:off x="2068225" y="1738900"/>
            <a:ext cx="10234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369" name="Google Shape;369;gc8d4c98b04_0_164"/>
          <p:cNvSpPr txBox="1"/>
          <p:nvPr/>
        </p:nvSpPr>
        <p:spPr>
          <a:xfrm>
            <a:off x="2121700" y="2086050"/>
            <a:ext cx="1026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70" name="Google Shape;370;gc8d4c98b04_0_164"/>
          <p:cNvSpPr txBox="1"/>
          <p:nvPr/>
        </p:nvSpPr>
        <p:spPr>
          <a:xfrm>
            <a:off x="1889925" y="2086050"/>
            <a:ext cx="10269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Фичефлаги - человекозависимый инструмент, который плохо работает без “магии дружбы”</a:t>
            </a:r>
            <a:endParaRPr sz="2400"/>
          </a:p>
        </p:txBody>
      </p:sp>
      <p:pic>
        <p:nvPicPr>
          <p:cNvPr id="371" name="Google Shape;371;gc8d4c98b04_0_1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05652" y="3009450"/>
            <a:ext cx="5753874" cy="3416375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gc8d4c98b04_0_164"/>
          <p:cNvSpPr txBox="1"/>
          <p:nvPr/>
        </p:nvSpPr>
        <p:spPr>
          <a:xfrm>
            <a:off x="128042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19</a:t>
            </a:r>
            <a:endParaRPr sz="26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gca2a490431_0_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gca2a490431_0_21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380" name="Google Shape;380;gca2a490431_0_21"/>
          <p:cNvSpPr txBox="1"/>
          <p:nvPr/>
        </p:nvSpPr>
        <p:spPr>
          <a:xfrm>
            <a:off x="38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ЗАКЛЮЧЕНИЕ</a:t>
            </a:r>
            <a:endParaRPr b="1" sz="4800"/>
          </a:p>
        </p:txBody>
      </p:sp>
      <p:sp>
        <p:nvSpPr>
          <p:cNvPr id="381" name="Google Shape;381;gca2a490431_0_21"/>
          <p:cNvSpPr txBox="1"/>
          <p:nvPr/>
        </p:nvSpPr>
        <p:spPr>
          <a:xfrm>
            <a:off x="2068225" y="1738900"/>
            <a:ext cx="10234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382" name="Google Shape;382;gca2a490431_0_21"/>
          <p:cNvSpPr txBox="1"/>
          <p:nvPr/>
        </p:nvSpPr>
        <p:spPr>
          <a:xfrm>
            <a:off x="1585100" y="1631575"/>
            <a:ext cx="10269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Технология подходит не всем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Минусы: придется больше и усерднее работать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Плюсы: вы сможете спокойно спать по ночам</a:t>
            </a:r>
            <a:endParaRPr sz="2400"/>
          </a:p>
        </p:txBody>
      </p:sp>
      <p:pic>
        <p:nvPicPr>
          <p:cNvPr id="383" name="Google Shape;383;gca2a490431_0_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5298" y="3821805"/>
            <a:ext cx="7886252" cy="2227850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gca2a490431_0_21"/>
          <p:cNvSpPr txBox="1"/>
          <p:nvPr/>
        </p:nvSpPr>
        <p:spPr>
          <a:xfrm>
            <a:off x="12801600" y="182880"/>
            <a:ext cx="3000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20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7"/>
          <p:cNvSpPr txBox="1"/>
          <p:nvPr/>
        </p:nvSpPr>
        <p:spPr>
          <a:xfrm>
            <a:off x="1606550" y="6946900"/>
            <a:ext cx="8423275" cy="50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oboto Black"/>
              <a:buNone/>
            </a:pPr>
            <a:r>
              <a:t/>
            </a:r>
            <a:endParaRPr b="1" sz="160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392" name="Google Shape;392;p7"/>
          <p:cNvSpPr txBox="1"/>
          <p:nvPr/>
        </p:nvSpPr>
        <p:spPr>
          <a:xfrm>
            <a:off x="0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</a:t>
            </a:r>
            <a:r>
              <a:rPr b="1" lang="en-US" sz="4400">
                <a:solidFill>
                  <a:schemeClr val="dk1"/>
                </a:solidFill>
              </a:rPr>
              <a:t>ПАСИБО ЗА ВНИМАНИЕ</a:t>
            </a:r>
            <a:r>
              <a:rPr b="1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/>
          </a:p>
        </p:txBody>
      </p:sp>
      <p:sp>
        <p:nvSpPr>
          <p:cNvPr id="393" name="Google Shape;393;p7"/>
          <p:cNvSpPr txBox="1"/>
          <p:nvPr/>
        </p:nvSpPr>
        <p:spPr>
          <a:xfrm>
            <a:off x="0" y="1600200"/>
            <a:ext cx="13439775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600"/>
              <a:buFont typeface="Arial"/>
              <a:buNone/>
            </a:pPr>
            <a:r>
              <a:rPr lang="en-US" sz="3600">
                <a:solidFill>
                  <a:srgbClr val="898989"/>
                </a:solidFill>
              </a:rPr>
              <a:t>Бределева Мария</a:t>
            </a:r>
            <a:endParaRPr sz="3600">
              <a:solidFill>
                <a:srgbClr val="898989"/>
              </a:solidFill>
            </a:endParaRPr>
          </a:p>
          <a:p>
            <a:pPr indent="0" lvl="0" marL="0" rtl="0" algn="ctr">
              <a:spcBef>
                <a:spcPts val="720"/>
              </a:spcBef>
              <a:spcAft>
                <a:spcPts val="0"/>
              </a:spcAft>
              <a:buClr>
                <a:srgbClr val="898989"/>
              </a:buClr>
              <a:buSzPts val="3600"/>
              <a:buFont typeface="Arial"/>
              <a:buNone/>
            </a:pPr>
            <a:r>
              <a:rPr lang="en-US" sz="3600" u="sng">
                <a:solidFill>
                  <a:schemeClr val="hlink"/>
                </a:solidFill>
                <a:hlinkClick r:id="rId4"/>
              </a:rPr>
              <a:t>maria.yaikova@gmail.com</a:t>
            </a:r>
            <a:r>
              <a:rPr lang="en-US" sz="3600">
                <a:solidFill>
                  <a:srgbClr val="898989"/>
                </a:solidFill>
              </a:rPr>
              <a:t> </a:t>
            </a:r>
            <a:endParaRPr sz="3600">
              <a:solidFill>
                <a:srgbClr val="898989"/>
              </a:solidFill>
            </a:endParaRPr>
          </a:p>
          <a:p>
            <a:pPr indent="0" lvl="0" marL="0" rtl="0" algn="ctr">
              <a:spcBef>
                <a:spcPts val="720"/>
              </a:spcBef>
              <a:spcAft>
                <a:spcPts val="0"/>
              </a:spcAft>
              <a:buClr>
                <a:srgbClr val="898989"/>
              </a:buClr>
              <a:buSzPts val="3600"/>
              <a:buFont typeface="Arial"/>
              <a:buNone/>
            </a:pPr>
            <a:r>
              <a:rPr lang="en-US" sz="3600">
                <a:solidFill>
                  <a:srgbClr val="898989"/>
                </a:solidFill>
              </a:rPr>
              <a:t>telegram @bredeleva </a:t>
            </a:r>
            <a:endParaRPr sz="3600">
              <a:solidFill>
                <a:srgbClr val="898989"/>
              </a:solidFill>
            </a:endParaRPr>
          </a:p>
          <a:p>
            <a:pPr indent="0" lvl="0" marL="0" rtl="0" algn="ctr">
              <a:spcBef>
                <a:spcPts val="720"/>
              </a:spcBef>
              <a:spcAft>
                <a:spcPts val="0"/>
              </a:spcAft>
              <a:buClr>
                <a:srgbClr val="898989"/>
              </a:buClr>
              <a:buSzPts val="3600"/>
              <a:buFont typeface="Arial"/>
              <a:buNone/>
            </a:pPr>
            <a:r>
              <a:t/>
            </a:r>
            <a:endParaRPr sz="3600">
              <a:solidFill>
                <a:srgbClr val="898989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898989"/>
              </a:buClr>
              <a:buSzPts val="3600"/>
              <a:buFont typeface="Arial"/>
              <a:buNone/>
            </a:pPr>
            <a:r>
              <a:rPr lang="en-US" sz="3600">
                <a:solidFill>
                  <a:srgbClr val="898989"/>
                </a:solidFill>
              </a:rPr>
              <a:t>United Traders </a:t>
            </a:r>
            <a:r>
              <a:rPr lang="en-US" sz="3600" u="sng">
                <a:solidFill>
                  <a:schemeClr val="hlink"/>
                </a:solidFill>
                <a:hlinkClick r:id="rId5"/>
              </a:rPr>
              <a:t>unitedtraders.com</a:t>
            </a:r>
            <a:endParaRPr b="0" i="0" sz="36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4" name="Google Shape;394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92869" y="4834156"/>
            <a:ext cx="2454051" cy="843575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7"/>
          <p:cNvSpPr txBox="1"/>
          <p:nvPr/>
        </p:nvSpPr>
        <p:spPr>
          <a:xfrm>
            <a:off x="12801600" y="182880"/>
            <a:ext cx="9071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21</a:t>
            </a:r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gca2a490431_0_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gca2a490431_0_1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pic>
        <p:nvPicPr>
          <p:cNvPr id="112" name="Google Shape;112;gca2a490431_0_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38250" y="907900"/>
            <a:ext cx="7563275" cy="504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ca2a490431_0_1"/>
          <p:cNvSpPr txBox="1"/>
          <p:nvPr/>
        </p:nvSpPr>
        <p:spPr>
          <a:xfrm>
            <a:off x="12851450" y="252000"/>
            <a:ext cx="9071700" cy="1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gca2a490431_0_1"/>
          <p:cNvSpPr txBox="1"/>
          <p:nvPr/>
        </p:nvSpPr>
        <p:spPr>
          <a:xfrm>
            <a:off x="128016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2</a:t>
            </a:r>
            <a:endParaRPr sz="26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gc8d4c98b04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gc8d4c98b04_0_0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122" name="Google Shape;122;gc8d4c98b04_0_0"/>
          <p:cNvSpPr txBox="1"/>
          <p:nvPr/>
        </p:nvSpPr>
        <p:spPr>
          <a:xfrm>
            <a:off x="0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</a:rPr>
              <a:t>ЧЕГО ХОТЯТ РАЗРАБОТЧИКИ</a:t>
            </a:r>
            <a:endParaRPr/>
          </a:p>
        </p:txBody>
      </p:sp>
      <p:pic>
        <p:nvPicPr>
          <p:cNvPr id="123" name="Google Shape;123;gc8d4c98b04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44300" y="2045312"/>
            <a:ext cx="3238500" cy="298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gc8d4c98b04_0_0"/>
          <p:cNvSpPr txBox="1"/>
          <p:nvPr/>
        </p:nvSpPr>
        <p:spPr>
          <a:xfrm>
            <a:off x="1826925" y="1907750"/>
            <a:ext cx="69300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Часто релизиться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Выкатывать меньше багов на прод</a:t>
            </a:r>
            <a:endParaRPr sz="2400"/>
          </a:p>
          <a:p>
            <a:pPr indent="-381000" lvl="0" marL="457200" rtl="0" algn="just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Уметь их откатывать, если вдруг выкатили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Не жонглировать кучей веток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И не разгребать ошибки с мержами этих веток</a:t>
            </a:r>
            <a:endParaRPr sz="2400"/>
          </a:p>
        </p:txBody>
      </p:sp>
      <p:sp>
        <p:nvSpPr>
          <p:cNvPr id="125" name="Google Shape;125;gc8d4c98b04_0_0"/>
          <p:cNvSpPr txBox="1"/>
          <p:nvPr/>
        </p:nvSpPr>
        <p:spPr>
          <a:xfrm>
            <a:off x="128016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3</a:t>
            </a:r>
            <a:endParaRPr sz="26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gc8d4c98b04_0_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gc8d4c98b04_0_12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133" name="Google Shape;133;gc8d4c98b04_0_12"/>
          <p:cNvSpPr txBox="1"/>
          <p:nvPr/>
        </p:nvSpPr>
        <p:spPr>
          <a:xfrm>
            <a:off x="0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FEATURE FLAG</a:t>
            </a:r>
            <a:endParaRPr b="1" sz="4800"/>
          </a:p>
        </p:txBody>
      </p:sp>
      <p:sp>
        <p:nvSpPr>
          <p:cNvPr id="134" name="Google Shape;134;gc8d4c98b04_0_12"/>
          <p:cNvSpPr txBox="1"/>
          <p:nvPr/>
        </p:nvSpPr>
        <p:spPr>
          <a:xfrm>
            <a:off x="1355025" y="1738900"/>
            <a:ext cx="10947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Feature flag (feature toggle) - “переключатель”, позволяющий изменить поведение системы, не меняя код  </a:t>
            </a:r>
            <a:endParaRPr sz="2400"/>
          </a:p>
        </p:txBody>
      </p:sp>
      <p:pic>
        <p:nvPicPr>
          <p:cNvPr id="135" name="Google Shape;135;gc8d4c98b04_0_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64253" y="3166050"/>
            <a:ext cx="4528845" cy="270422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gc8d4c98b04_0_12"/>
          <p:cNvSpPr txBox="1"/>
          <p:nvPr/>
        </p:nvSpPr>
        <p:spPr>
          <a:xfrm>
            <a:off x="128042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4</a:t>
            </a:r>
            <a:endParaRPr sz="26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gc8d4c98b04_0_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c8d4c98b04_0_32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144" name="Google Shape;144;gc8d4c98b04_0_32"/>
          <p:cNvSpPr txBox="1"/>
          <p:nvPr/>
        </p:nvSpPr>
        <p:spPr>
          <a:xfrm>
            <a:off x="38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ПРЕДСТАВЛЕНИЕ В КОДЕ</a:t>
            </a:r>
            <a:endParaRPr b="1" sz="4800"/>
          </a:p>
        </p:txBody>
      </p:sp>
      <p:sp>
        <p:nvSpPr>
          <p:cNvPr id="145" name="Google Shape;145;gc8d4c98b04_0_32"/>
          <p:cNvSpPr txBox="1"/>
          <p:nvPr/>
        </p:nvSpPr>
        <p:spPr>
          <a:xfrm>
            <a:off x="2966600" y="2221338"/>
            <a:ext cx="7506600" cy="2770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...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Roboto Mono"/>
                <a:ea typeface="Roboto Mono"/>
                <a:cs typeface="Roboto Mono"/>
                <a:sym typeface="Roboto Mono"/>
              </a:rPr>
              <a:t>if (flagManager.myFlag == true) {</a:t>
            </a:r>
            <a:endParaRPr sz="2400">
              <a:latin typeface="Roboto Mono"/>
              <a:ea typeface="Roboto Mono"/>
              <a:cs typeface="Roboto Mono"/>
              <a:sym typeface="Roboto Mono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Roboto Mono"/>
              <a:ea typeface="Roboto Mono"/>
              <a:cs typeface="Roboto Mono"/>
              <a:sym typeface="Roboto Mono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Roboto Mono"/>
                <a:ea typeface="Roboto Mono"/>
                <a:cs typeface="Roboto Mono"/>
                <a:sym typeface="Roboto Mono"/>
              </a:rPr>
              <a:t>doSomething</a:t>
            </a:r>
            <a:r>
              <a:rPr lang="en-US" sz="2400">
                <a:latin typeface="Roboto Mono"/>
                <a:ea typeface="Roboto Mono"/>
                <a:cs typeface="Roboto Mono"/>
                <a:sym typeface="Roboto Mono"/>
              </a:rPr>
              <a:t>()</a:t>
            </a:r>
            <a:endParaRPr sz="24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Roboto Mono"/>
                <a:ea typeface="Roboto Mono"/>
                <a:cs typeface="Roboto Mono"/>
                <a:sym typeface="Roboto Mono"/>
              </a:rPr>
              <a:t>}</a:t>
            </a:r>
            <a:endParaRPr sz="24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146" name="Google Shape;146;gc8d4c98b04_0_32"/>
          <p:cNvSpPr txBox="1"/>
          <p:nvPr/>
        </p:nvSpPr>
        <p:spPr>
          <a:xfrm>
            <a:off x="128016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5</a:t>
            </a:r>
            <a:endParaRPr sz="26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gca2a490431_0_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gca2a490431_0_36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154" name="Google Shape;154;gca2a490431_0_36"/>
          <p:cNvSpPr txBox="1"/>
          <p:nvPr/>
        </p:nvSpPr>
        <p:spPr>
          <a:xfrm>
            <a:off x="106975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СПОСОБЫ ОПРЕДЕЛЕНИЯ</a:t>
            </a:r>
            <a:endParaRPr b="1" sz="4800"/>
          </a:p>
        </p:txBody>
      </p:sp>
      <p:sp>
        <p:nvSpPr>
          <p:cNvPr id="155" name="Google Shape;155;gca2a490431_0_36"/>
          <p:cNvSpPr txBox="1"/>
          <p:nvPr/>
        </p:nvSpPr>
        <p:spPr>
          <a:xfrm>
            <a:off x="1826925" y="2077650"/>
            <a:ext cx="10422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В конфиге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В параметрах http-запроса		</a:t>
            </a:r>
            <a:endParaRPr sz="2400">
              <a:solidFill>
                <a:srgbClr val="000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В базе данных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Во внешнем сервисе</a:t>
            </a:r>
            <a:endParaRPr sz="2400"/>
          </a:p>
        </p:txBody>
      </p:sp>
      <p:sp>
        <p:nvSpPr>
          <p:cNvPr id="156" name="Google Shape;156;gca2a490431_0_36"/>
          <p:cNvSpPr txBox="1"/>
          <p:nvPr/>
        </p:nvSpPr>
        <p:spPr>
          <a:xfrm>
            <a:off x="128042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6</a:t>
            </a:r>
            <a:endParaRPr sz="26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gca2a490431_0_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gca2a490431_0_44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164" name="Google Shape;164;gca2a490431_0_44"/>
          <p:cNvSpPr txBox="1"/>
          <p:nvPr/>
        </p:nvSpPr>
        <p:spPr>
          <a:xfrm>
            <a:off x="106975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СПОСОБЫ ОПРЕДЕЛЕНИЯ</a:t>
            </a:r>
            <a:endParaRPr b="1" sz="4800"/>
          </a:p>
        </p:txBody>
      </p:sp>
      <p:sp>
        <p:nvSpPr>
          <p:cNvPr id="165" name="Google Shape;165;gca2a490431_0_44"/>
          <p:cNvSpPr txBox="1"/>
          <p:nvPr/>
        </p:nvSpPr>
        <p:spPr>
          <a:xfrm>
            <a:off x="1826925" y="2077650"/>
            <a:ext cx="10422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В конфиге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В параметрах http-запроса		</a:t>
            </a:r>
            <a:endParaRPr sz="2400">
              <a:solidFill>
                <a:srgbClr val="000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В базе данных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Во внешнем сервисе</a:t>
            </a:r>
            <a:endParaRPr sz="2400"/>
          </a:p>
        </p:txBody>
      </p:sp>
      <p:sp>
        <p:nvSpPr>
          <p:cNvPr id="166" name="Google Shape;166;gca2a490431_0_44"/>
          <p:cNvSpPr txBox="1"/>
          <p:nvPr/>
        </p:nvSpPr>
        <p:spPr>
          <a:xfrm>
            <a:off x="128042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6</a:t>
            </a:r>
            <a:endParaRPr sz="2600">
              <a:solidFill>
                <a:srgbClr val="666666"/>
              </a:solidFill>
            </a:endParaRPr>
          </a:p>
        </p:txBody>
      </p:sp>
      <p:pic>
        <p:nvPicPr>
          <p:cNvPr id="167" name="Google Shape;167;gca2a490431_0_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45500" y="3739950"/>
            <a:ext cx="5762625" cy="204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gc8d4c98b04_0_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516687"/>
            <a:ext cx="13439774" cy="107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c8d4c98b04_0_42"/>
          <p:cNvSpPr txBox="1"/>
          <p:nvPr/>
        </p:nvSpPr>
        <p:spPr>
          <a:xfrm>
            <a:off x="1606550" y="6946900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52050">
            <a:noAutofit/>
          </a:bodyPr>
          <a:lstStyle/>
          <a:p>
            <a:pPr indent="0" lvl="0" marL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Black"/>
              <a:buNone/>
            </a:pPr>
            <a:r>
              <a:rPr b="1" lang="en-US" sz="18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Feature Flags и тестирование</a:t>
            </a:r>
            <a:endParaRPr sz="1800"/>
          </a:p>
        </p:txBody>
      </p:sp>
      <p:sp>
        <p:nvSpPr>
          <p:cNvPr id="175" name="Google Shape;175;gc8d4c98b04_0_42"/>
          <p:cNvSpPr txBox="1"/>
          <p:nvPr/>
        </p:nvSpPr>
        <p:spPr>
          <a:xfrm>
            <a:off x="38" y="365760"/>
            <a:ext cx="1343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800"/>
              <a:t>ПРИМЕНЕНИЕ</a:t>
            </a:r>
            <a:endParaRPr b="1" sz="4800"/>
          </a:p>
        </p:txBody>
      </p:sp>
      <p:sp>
        <p:nvSpPr>
          <p:cNvPr id="176" name="Google Shape;176;gc8d4c98b04_0_42"/>
          <p:cNvSpPr txBox="1"/>
          <p:nvPr/>
        </p:nvSpPr>
        <p:spPr>
          <a:xfrm>
            <a:off x="1826925" y="1738900"/>
            <a:ext cx="104754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A/B</a:t>
            </a:r>
            <a:r>
              <a:rPr lang="en-US" sz="2400">
                <a:solidFill>
                  <a:schemeClr val="dk1"/>
                </a:solidFill>
              </a:rPr>
              <a:t> тесты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Канареечные релизы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Trunk based development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Разграничение доступа пользователей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177" name="Google Shape;177;gc8d4c98b04_0_42"/>
          <p:cNvSpPr txBox="1"/>
          <p:nvPr/>
        </p:nvSpPr>
        <p:spPr>
          <a:xfrm>
            <a:off x="12801600" y="182880"/>
            <a:ext cx="907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</a:rPr>
              <a:t>7</a:t>
            </a:r>
            <a:endParaRPr sz="26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2015-01-21T10:52:29Z</dcterms:created>
  <dc:creator>Maiorova Liudmila</dc:creator>
</cp:coreProperties>
</file>