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7559675" cx="13439775"/>
  <p:notesSz cx="7559675" cy="10691800"/>
  <p:embeddedFontLs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Light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9" roundtripDataSignature="AMtx7miVz9CYchSQgAydZkOfcBQleUbo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lexey Alter-Pesotskiy"/>
  <p:cmAuthor clrIdx="1" id="1" initials="" lastIdx="2" name="Maria Yaikov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RobotoLight-bold.fntdata"/><Relationship Id="rId41" Type="http://schemas.openxmlformats.org/officeDocument/2006/relationships/font" Target="fonts/RobotoLight-regular.fntdata"/><Relationship Id="rId44" Type="http://schemas.openxmlformats.org/officeDocument/2006/relationships/font" Target="fonts/RobotoLight-boldItalic.fntdata"/><Relationship Id="rId43" Type="http://schemas.openxmlformats.org/officeDocument/2006/relationships/font" Target="fonts/RobotoLight-italic.fntdata"/><Relationship Id="rId46" Type="http://schemas.openxmlformats.org/officeDocument/2006/relationships/font" Target="fonts/RobotoMono-bold.fntdata"/><Relationship Id="rId45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Mono-boldItalic.fntdata"/><Relationship Id="rId47" Type="http://schemas.openxmlformats.org/officeDocument/2006/relationships/font" Target="fonts/RobotoMono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Black-bold.fntdata"/><Relationship Id="rId34" Type="http://schemas.openxmlformats.org/officeDocument/2006/relationships/slide" Target="slides/slide28.xml"/><Relationship Id="rId37" Type="http://schemas.openxmlformats.org/officeDocument/2006/relationships/font" Target="fonts/Roboto-regular.fntdata"/><Relationship Id="rId36" Type="http://schemas.openxmlformats.org/officeDocument/2006/relationships/font" Target="fonts/RobotoBlack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05T10:48:33.490">
    <p:pos x="6000" y="0"/>
    <p:text>"С мержами" не тривиальная фраза, может "с вливанием" или что-нибудь в этом роде?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Acefu8"/>
      </p:ext>
    </p:extLst>
  </p:cm>
  <p:cm authorId="1" idx="1" dt="2021-04-05T10:48:33.490">
    <p:pos x="6000" y="0"/>
    <p:text>Мне кажется, если человек знает слово "фича", он знает и "мерж"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ILk3iLM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4-05T10:50:18.457">
    <p:pos x="6000" y="0"/>
    <p:text>А этот слайд точно не лишний? Извини, не помню как тут действие происходит.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Acegng"/>
      </p:ext>
    </p:extLst>
  </p:cm>
  <p:cm authorId="1" idx="2" dt="2021-04-05T10:50:18.457">
    <p:pos x="6000" y="0"/>
    <p:text>Не стала ставить иллюстрацию на разграничение доступа, это тривиальный случай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ILk3iL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487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06487" y="812800"/>
            <a:ext cx="5345112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a2a490431_0_10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0" name="Google Shape;180;gca2a490431_0_105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1" name="Google Shape;181;gca2a490431_0_10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c0c51d498_0_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gcc0c51d498_0_2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2" name="Google Shape;192;gcc0c51d498_0_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a2a490431_0_12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3" name="Google Shape;203;gca2a490431_0_12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4" name="Google Shape;204;gca2a490431_0_12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2a490431_0_13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4" name="Google Shape;214;gca2a490431_0_13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5" name="Google Shape;215;gca2a490431_0_13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a2a490431_0_14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5" name="Google Shape;225;gca2a490431_0_14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6" name="Google Shape;226;gca2a490431_0_14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d4c98b04_0_5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5" name="Google Shape;235;gc8d4c98b04_0_50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6" name="Google Shape;236;gc8d4c98b04_0_5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a2a490431_0_15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5" name="Google Shape;245;gca2a490431_0_155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6" name="Google Shape;246;gca2a490431_0_15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a2a490431_0_16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5" name="Google Shape;255;gca2a490431_0_16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6" name="Google Shape;256;gca2a490431_0_16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8d4c98b04_0_68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6" name="Google Shape;266;gc8d4c98b04_0_68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7" name="Google Shape;267;gc8d4c98b04_0_6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8d4c98b04_0_78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8" name="Google Shape;278;gc8d4c98b04_0_78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9" name="Google Shape;279;gc8d4c98b04_0_7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8d4c98b04_0_18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" name="Google Shape;95;gc8d4c98b04_0_185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gc8d4c98b04_0_18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8d4c98b04_0_9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9" name="Google Shape;289;gc8d4c98b04_0_90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0" name="Google Shape;290;gc8d4c98b04_0_9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8d4c98b04_0_10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0" name="Google Shape;300;gc8d4c98b04_0_100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1" name="Google Shape;301;gc8d4c98b04_0_10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8d4c98b04_0_111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2" name="Google Shape;312;gc8d4c98b04_0_111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3" name="Google Shape;313;gc8d4c98b04_0_11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8d4c98b04_0_12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5" name="Google Shape;325;gc8d4c98b04_0_122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6" name="Google Shape;326;gc8d4c98b04_0_12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Проговорить, что есть оунер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8d4c98b04_0_13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8" name="Google Shape;338;gc8d4c98b04_0_135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9" name="Google Shape;339;gc8d4c98b04_0_13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8d4c98b04_0_148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0" name="Google Shape;350;gc8d4c98b04_0_148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1" name="Google Shape;351;gc8d4c98b04_0_14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8d4c98b04_0_16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2" name="Google Shape;362;gc8d4c98b04_0_16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3" name="Google Shape;363;gc8d4c98b04_0_16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a2a490431_0_21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5" name="Google Shape;375;gca2a490431_0_21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6" name="Google Shape;376;gca2a490431_0_2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7" name="Google Shape;387;p7:notes"/>
          <p:cNvSpPr/>
          <p:nvPr>
            <p:ph idx="2" type="sldImg"/>
          </p:nvPr>
        </p:nvSpPr>
        <p:spPr>
          <a:xfrm>
            <a:off x="215900" y="812800"/>
            <a:ext cx="7126287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8" name="Google Shape;388;p7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a2a490431_0_1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7" name="Google Shape;107;gca2a490431_0_1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8" name="Google Shape;108;gca2a490431_0_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d4c98b04_0_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Google Shape;117;gc8d4c98b04_0_0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8" name="Google Shape;118;gc8d4c98b04_0_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фичебранчи - чуть пояснить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8d4c98b04_0_1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8" name="Google Shape;128;gc8d4c98b04_0_12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9" name="Google Shape;129;gc8d4c98b04_0_1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8d4c98b04_0_3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9" name="Google Shape;139;gc8d4c98b04_0_32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0" name="Google Shape;140;gc8d4c98b04_0_3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Переделать оформление кода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a2a490431_0_36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9" name="Google Shape;149;gca2a490431_0_36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0" name="Google Shape;150;gca2a490431_0_36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a2a490431_0_4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9" name="Google Shape;159;gca2a490431_0_44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0" name="Google Shape;160;gca2a490431_0_44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8d4c98b04_0_4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0" name="Google Shape;170;gc8d4c98b04_0_42:notes"/>
          <p:cNvSpPr/>
          <p:nvPr>
            <p:ph idx="2" type="sldImg"/>
          </p:nvPr>
        </p:nvSpPr>
        <p:spPr>
          <a:xfrm>
            <a:off x="215900" y="812800"/>
            <a:ext cx="7126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1" name="Google Shape;171;gc8d4c98b04_0_4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71512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71512" y="1768475"/>
            <a:ext cx="120904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ctrTitle"/>
          </p:nvPr>
        </p:nvSpPr>
        <p:spPr>
          <a:xfrm>
            <a:off x="1007455" y="2347914"/>
            <a:ext cx="11424867" cy="162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subTitle"/>
          </p:nvPr>
        </p:nvSpPr>
        <p:spPr>
          <a:xfrm>
            <a:off x="2017026" y="4283075"/>
            <a:ext cx="9407842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20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 rot="5400000">
            <a:off x="8023927" y="2017833"/>
            <a:ext cx="6454775" cy="302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 rot="5400000">
            <a:off x="1876553" y="-903995"/>
            <a:ext cx="6454775" cy="8866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671512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 rot="5400000">
            <a:off x="4222749" y="-1782762"/>
            <a:ext cx="4987925" cy="1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2635044" y="5291139"/>
            <a:ext cx="8063865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/>
          <p:nvPr>
            <p:ph idx="2" type="pic"/>
          </p:nvPr>
        </p:nvSpPr>
        <p:spPr>
          <a:xfrm>
            <a:off x="2635044" y="674689"/>
            <a:ext cx="8063865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2635044" y="5916613"/>
            <a:ext cx="8063865" cy="887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673047" y="301626"/>
            <a:ext cx="4421369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5255271" y="301625"/>
            <a:ext cx="751357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673047" y="1581151"/>
            <a:ext cx="4421369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671512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673048" y="303214"/>
            <a:ext cx="12095798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673047" y="1692275"/>
            <a:ext cx="5936783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673047" y="2397125"/>
            <a:ext cx="5936783" cy="4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4" name="Google Shape;54;p15"/>
          <p:cNvSpPr txBox="1"/>
          <p:nvPr>
            <p:ph idx="3" type="body"/>
          </p:nvPr>
        </p:nvSpPr>
        <p:spPr>
          <a:xfrm>
            <a:off x="6827830" y="1692275"/>
            <a:ext cx="5941016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6827830" y="2397125"/>
            <a:ext cx="5941016" cy="4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71512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670931" y="1768476"/>
            <a:ext cx="5943132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6817248" y="1768476"/>
            <a:ext cx="5945248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062483" y="4857751"/>
            <a:ext cx="11422751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062483" y="3203576"/>
            <a:ext cx="11422751" cy="16541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71512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71512" y="1768475"/>
            <a:ext cx="120904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71512" y="6886575"/>
            <a:ext cx="3127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597400" y="6886575"/>
            <a:ext cx="42576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9636125" y="6886575"/>
            <a:ext cx="31289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s://habr.com/ru/post/198766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hyperlink" Target="mailto:maria.yaikova@gmail.com" TargetMode="External"/><Relationship Id="rId5" Type="http://schemas.openxmlformats.org/officeDocument/2006/relationships/hyperlink" Target="https://unitedtraders.com/" TargetMode="External"/><Relationship Id="rId6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39774" cy="75596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71512" y="4459287"/>
            <a:ext cx="324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Бределева Мария</a:t>
            </a:r>
            <a:endParaRPr sz="1800"/>
          </a:p>
        </p:txBody>
      </p:sp>
      <p:sp>
        <p:nvSpPr>
          <p:cNvPr id="91" name="Google Shape;91;p1"/>
          <p:cNvSpPr txBox="1"/>
          <p:nvPr/>
        </p:nvSpPr>
        <p:spPr>
          <a:xfrm>
            <a:off x="671512" y="5014700"/>
            <a:ext cx="32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Font typeface="Roboto Light"/>
              <a:buNone/>
            </a:pPr>
            <a:r>
              <a:rPr lang="en-US" sz="1600">
                <a:solidFill>
                  <a:srgbClr val="00FFFF"/>
                </a:solidFill>
                <a:latin typeface="Roboto Light"/>
                <a:ea typeface="Roboto Light"/>
                <a:cs typeface="Roboto Light"/>
                <a:sym typeface="Roboto Light"/>
              </a:rPr>
              <a:t>United Traders</a:t>
            </a:r>
            <a:endParaRPr sz="1600"/>
          </a:p>
        </p:txBody>
      </p:sp>
      <p:sp>
        <p:nvSpPr>
          <p:cNvPr id="92" name="Google Shape;92;p1"/>
          <p:cNvSpPr txBox="1"/>
          <p:nvPr/>
        </p:nvSpPr>
        <p:spPr>
          <a:xfrm>
            <a:off x="671512" y="5508625"/>
            <a:ext cx="119523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</a:pPr>
            <a:r>
              <a:rPr b="1" lang="en-US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ca2a490431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ca2a490431_0_10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85" name="Google Shape;185;gca2a490431_0_105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ПРИМЕНЕНИЕ</a:t>
            </a:r>
            <a:endParaRPr b="1" sz="4800"/>
          </a:p>
        </p:txBody>
      </p:sp>
      <p:sp>
        <p:nvSpPr>
          <p:cNvPr id="186" name="Google Shape;186;gca2a490431_0_105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7" name="Google Shape;187;gca2a490431_0_105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188" name="Google Shape;188;gca2a490431_0_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159" y="3735275"/>
            <a:ext cx="2659681" cy="24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cc0c51d498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cc0c51d498_0_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96" name="Google Shape;196;gcc0c51d498_0_2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ПРИМЕНЕНИЕ</a:t>
            </a:r>
            <a:endParaRPr b="1" sz="4800"/>
          </a:p>
        </p:txBody>
      </p:sp>
      <p:sp>
        <p:nvSpPr>
          <p:cNvPr id="197" name="Google Shape;197;gcc0c51d498_0_2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8" name="Google Shape;198;gcc0c51d498_0_2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199" name="Google Shape;199;gcc0c51d498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159" y="3735275"/>
            <a:ext cx="2659681" cy="24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cc0c51d498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4680" y="3553600"/>
            <a:ext cx="3615759" cy="281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ca2a490431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ca2a490431_0_12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08" name="Google Shape;208;gca2a490431_0_124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ПРИМЕНЕНИЕ</a:t>
            </a:r>
            <a:endParaRPr b="1" sz="4800"/>
          </a:p>
        </p:txBody>
      </p:sp>
      <p:sp>
        <p:nvSpPr>
          <p:cNvPr id="209" name="Google Shape;209;gca2a490431_0_124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0" name="Google Shape;210;gca2a490431_0_124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211" name="Google Shape;211;gca2a490431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788" y="3401200"/>
            <a:ext cx="2814204" cy="2810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ca2a490431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ca2a490431_0_13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19" name="Google Shape;219;gca2a490431_0_134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ПРИМЕНЕНИЕ</a:t>
            </a:r>
            <a:endParaRPr b="1" sz="4800"/>
          </a:p>
        </p:txBody>
      </p:sp>
      <p:sp>
        <p:nvSpPr>
          <p:cNvPr id="220" name="Google Shape;220;gca2a490431_0_134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1" name="Google Shape;221;gca2a490431_0_134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222" name="Google Shape;222;gca2a490431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550" y="3570788"/>
            <a:ext cx="8504149" cy="27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ca2a490431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ca2a490431_0_14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30" name="Google Shape;230;gca2a490431_0_144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ПРИМЕНЕНИЕ</a:t>
            </a:r>
            <a:endParaRPr b="1" sz="4800"/>
          </a:p>
        </p:txBody>
      </p:sp>
      <p:sp>
        <p:nvSpPr>
          <p:cNvPr id="231" name="Google Shape;231;gca2a490431_0_144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32" name="Google Shape;232;gca2a490431_0_144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c8d4c98b04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c8d4c98b04_0_5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40" name="Google Shape;240;gc8d4c98b04_0_50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ВСЁ ТАК РАДУЖНО?</a:t>
            </a:r>
            <a:endParaRPr b="1" sz="4800"/>
          </a:p>
        </p:txBody>
      </p:sp>
      <p:pic>
        <p:nvPicPr>
          <p:cNvPr id="241" name="Google Shape;241;gc8d4c98b04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575" y="1412549"/>
            <a:ext cx="4734575" cy="47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c8d4c98b04_0_50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8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ca2a490431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ca2a490431_0_15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50" name="Google Shape;250;gca2a490431_0_155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ВСЯКОЕ БЫВАЛО</a:t>
            </a:r>
            <a:endParaRPr b="1" sz="4800"/>
          </a:p>
        </p:txBody>
      </p:sp>
      <p:sp>
        <p:nvSpPr>
          <p:cNvPr id="251" name="Google Shape;251;gca2a490431_0_155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9</a:t>
            </a:r>
            <a:endParaRPr sz="2600">
              <a:solidFill>
                <a:srgbClr val="666666"/>
              </a:solidFill>
            </a:endParaRPr>
          </a:p>
        </p:txBody>
      </p:sp>
      <p:sp>
        <p:nvSpPr>
          <p:cNvPr id="252" name="Google Shape;252;gca2a490431_0_155"/>
          <p:cNvSpPr txBox="1"/>
          <p:nvPr/>
        </p:nvSpPr>
        <p:spPr>
          <a:xfrm>
            <a:off x="1795425" y="1795425"/>
            <a:ext cx="93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Разработчик говорит: “Доделали, флаг можно удалять”,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Но не вносит изменений в код,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Администратор слышит “можно” и удаляет флаг из конфига,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Флаг выключается, с сайта исчезает раздел.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ca2a490431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ca2a490431_0_16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60" name="Google Shape;260;gca2a490431_0_164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ИСТОРИЯ ОДНОГО БРОКЕРА*</a:t>
            </a:r>
            <a:endParaRPr b="1" sz="4800"/>
          </a:p>
        </p:txBody>
      </p:sp>
      <p:sp>
        <p:nvSpPr>
          <p:cNvPr id="261" name="Google Shape;261;gca2a490431_0_164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10</a:t>
            </a:r>
            <a:endParaRPr sz="2600">
              <a:solidFill>
                <a:srgbClr val="666666"/>
              </a:solidFill>
            </a:endParaRPr>
          </a:p>
        </p:txBody>
      </p:sp>
      <p:sp>
        <p:nvSpPr>
          <p:cNvPr id="262" name="Google Shape;262;gca2a490431_0_164"/>
          <p:cNvSpPr txBox="1"/>
          <p:nvPr/>
        </p:nvSpPr>
        <p:spPr>
          <a:xfrm>
            <a:off x="1811175" y="1763900"/>
            <a:ext cx="9071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Создайте новый алгоритм</a:t>
            </a:r>
            <a:r>
              <a:rPr lang="en-US" sz="2400"/>
              <a:t> отправки заказов на биржу,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Привяжите к этой новой функции тот же флаг, который включает неиспользуемый код восьмилетней давности, 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Забудьте скопировать новый </a:t>
            </a:r>
            <a:r>
              <a:rPr lang="en-US" sz="2400"/>
              <a:t>код на один из восьми серверов,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Включите флаг, 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Готово, вы великолепны!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ca2a490431_0_164"/>
          <p:cNvSpPr txBox="1"/>
          <p:nvPr/>
        </p:nvSpPr>
        <p:spPr>
          <a:xfrm>
            <a:off x="1795425" y="5654000"/>
            <a:ext cx="989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*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https://habr.com/ru/post/198766/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c8d4c98b04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c8d4c98b04_0_6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71" name="Google Shape;271;gc8d4c98b04_0_68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ЧТО ВЕРОЯТНЕЕ СЛОМАЕТСЯ?</a:t>
            </a:r>
            <a:endParaRPr b="1" sz="4800"/>
          </a:p>
        </p:txBody>
      </p:sp>
      <p:sp>
        <p:nvSpPr>
          <p:cNvPr id="272" name="Google Shape;272;gc8d4c98b04_0_68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3" name="Google Shape;273;gc8d4c98b04_0_68"/>
          <p:cNvSpPr txBox="1"/>
          <p:nvPr/>
        </p:nvSpPr>
        <p:spPr>
          <a:xfrm>
            <a:off x="1606550" y="2121700"/>
            <a:ext cx="5079600" cy="233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boto Mono"/>
                <a:ea typeface="Roboto Mono"/>
                <a:cs typeface="Roboto Mono"/>
                <a:sym typeface="Roboto Mono"/>
              </a:rPr>
              <a:t>if (flagManager.myFlag == true) {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boto Mono"/>
                <a:ea typeface="Roboto Mono"/>
                <a:cs typeface="Roboto Mono"/>
                <a:sym typeface="Roboto Mono"/>
              </a:rPr>
              <a:t>doSomething()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4" name="Google Shape;274;gc8d4c98b04_0_68"/>
          <p:cNvSpPr txBox="1"/>
          <p:nvPr/>
        </p:nvSpPr>
        <p:spPr>
          <a:xfrm>
            <a:off x="7222825" y="2121700"/>
            <a:ext cx="5079600" cy="233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doSomething()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5" name="Google Shape;275;gc8d4c98b04_0_68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11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c8d4c98b04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c8d4c98b04_0_7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83" name="Google Shape;283;gc8d4c98b04_0_78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ФИЧЕФЛАГИ - СЛОЖНЫЙ ИНСТРУМЕНТ</a:t>
            </a:r>
            <a:endParaRPr b="1" sz="4800"/>
          </a:p>
        </p:txBody>
      </p:sp>
      <p:sp>
        <p:nvSpPr>
          <p:cNvPr id="284" name="Google Shape;284;gc8d4c98b04_0_78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85" name="Google Shape;285;gc8d4c98b04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263" y="1589000"/>
            <a:ext cx="4097174" cy="43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c8d4c98b04_0_78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12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c8d4c98b04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c8d4c98b04_0_18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00" name="Google Shape;100;gc8d4c98b04_0_185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</a:rPr>
              <a:t>ОБО МНЕ</a:t>
            </a:r>
            <a:endParaRPr/>
          </a:p>
        </p:txBody>
      </p:sp>
      <p:sp>
        <p:nvSpPr>
          <p:cNvPr id="101" name="Google Shape;101;gc8d4c98b04_0_185"/>
          <p:cNvSpPr txBox="1"/>
          <p:nvPr/>
        </p:nvSpPr>
        <p:spPr>
          <a:xfrm>
            <a:off x="1370325" y="1524625"/>
            <a:ext cx="5795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Мария Бределева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В тестировании более 10 лет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Работаю в компании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United Traders, занимаюсь ручным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и автоматизированным тестированием</a:t>
            </a:r>
            <a:endParaRPr sz="2400"/>
          </a:p>
        </p:txBody>
      </p:sp>
      <p:pic>
        <p:nvPicPr>
          <p:cNvPr id="102" name="Google Shape;102;gc8d4c98b04_0_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4773" y="1355850"/>
            <a:ext cx="3234577" cy="32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c8d4c98b04_0_185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104" name="Google Shape;104;gc8d4c98b04_0_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4775" y="4948225"/>
            <a:ext cx="2530175" cy="8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c8d4c98b04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c8d4c98b04_0_9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294" name="Google Shape;294;gc8d4c98b04_0_90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ЗНАТЬ В ЛИЦО</a:t>
            </a:r>
            <a:endParaRPr b="1" sz="4800"/>
          </a:p>
        </p:txBody>
      </p:sp>
      <p:sp>
        <p:nvSpPr>
          <p:cNvPr id="295" name="Google Shape;295;gc8d4c98b04_0_90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6" name="Google Shape;296;gc8d4c98b04_0_90"/>
          <p:cNvSpPr txBox="1"/>
          <p:nvPr/>
        </p:nvSpPr>
        <p:spPr>
          <a:xfrm>
            <a:off x="1826925" y="2086050"/>
            <a:ext cx="766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Знать все фичефлаги, используемые в продукте в настоящий момент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Записать их “на видном месте”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Знать их текущее состояние на бою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Флагов должно быть мало</a:t>
            </a:r>
            <a:endParaRPr sz="2400"/>
          </a:p>
        </p:txBody>
      </p:sp>
      <p:sp>
        <p:nvSpPr>
          <p:cNvPr id="297" name="Google Shape;297;gc8d4c98b04_0_90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13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c8d4c98b04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c8d4c98b04_0_10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05" name="Google Shape;305;gc8d4c98b04_0_100"/>
          <p:cNvSpPr txBox="1"/>
          <p:nvPr/>
        </p:nvSpPr>
        <p:spPr>
          <a:xfrm>
            <a:off x="38" y="54864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ПРОВЕРЯТЬ СОСТОЯНИЕ</a:t>
            </a:r>
            <a:r>
              <a:rPr b="1" lang="en-US" sz="4800"/>
              <a:t> </a:t>
            </a:r>
            <a:endParaRPr b="1"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“ВЫКЛЮЧЕНО”</a:t>
            </a:r>
            <a:endParaRPr b="1" sz="4800"/>
          </a:p>
        </p:txBody>
      </p:sp>
      <p:sp>
        <p:nvSpPr>
          <p:cNvPr id="306" name="Google Shape;306;gc8d4c98b04_0_100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07" name="Google Shape;307;gc8d4c98b04_0_100"/>
          <p:cNvSpPr txBox="1"/>
          <p:nvPr/>
        </p:nvSpPr>
        <p:spPr>
          <a:xfrm>
            <a:off x="1426350" y="247830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08" name="Google Shape;308;gc8d4c98b04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273" y="2293001"/>
            <a:ext cx="2529755" cy="37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c8d4c98b04_0_100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14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c8d4c98b04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c8d4c98b04_0_11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17" name="Google Shape;317;gc8d4c98b04_0_111"/>
          <p:cNvSpPr txBox="1"/>
          <p:nvPr/>
        </p:nvSpPr>
        <p:spPr>
          <a:xfrm>
            <a:off x="38" y="54864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НЕ ПЛОДИТЬ</a:t>
            </a:r>
            <a:endParaRPr b="1"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МНОЖЕСТВО СОСТОЯНИЙ</a:t>
            </a:r>
            <a:endParaRPr b="1" sz="4800"/>
          </a:p>
        </p:txBody>
      </p:sp>
      <p:sp>
        <p:nvSpPr>
          <p:cNvPr id="318" name="Google Shape;318;gc8d4c98b04_0_111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9" name="Google Shape;319;gc8d4c98b04_0_111"/>
          <p:cNvSpPr txBox="1"/>
          <p:nvPr/>
        </p:nvSpPr>
        <p:spPr>
          <a:xfrm>
            <a:off x="2121700" y="208605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gc8d4c98b04_0_111"/>
          <p:cNvSpPr txBox="1"/>
          <p:nvPr/>
        </p:nvSpPr>
        <p:spPr>
          <a:xfrm>
            <a:off x="1426350" y="247830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gc8d4c98b04_0_111"/>
          <p:cNvSpPr txBox="1"/>
          <p:nvPr/>
        </p:nvSpPr>
        <p:spPr>
          <a:xfrm>
            <a:off x="1842675" y="2442625"/>
            <a:ext cx="1081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 флагов порождают 2^N состояний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Флаги должны быть независимыми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Флагов должно быть мало</a:t>
            </a:r>
            <a:endParaRPr sz="2400"/>
          </a:p>
        </p:txBody>
      </p:sp>
      <p:sp>
        <p:nvSpPr>
          <p:cNvPr id="322" name="Google Shape;322;gc8d4c98b04_0_111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15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c8d4c98b04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c8d4c98b04_0_12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30" name="Google Shape;330;gc8d4c98b04_0_122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ПРОДУМАТЬ ЖИЗНЕННЫЙ ЦИКЛ</a:t>
            </a:r>
            <a:endParaRPr b="1" sz="4800"/>
          </a:p>
        </p:txBody>
      </p:sp>
      <p:sp>
        <p:nvSpPr>
          <p:cNvPr id="331" name="Google Shape;331;gc8d4c98b04_0_122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32" name="Google Shape;332;gc8d4c98b04_0_122"/>
          <p:cNvSpPr txBox="1"/>
          <p:nvPr/>
        </p:nvSpPr>
        <p:spPr>
          <a:xfrm>
            <a:off x="2121700" y="208605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3" name="Google Shape;333;gc8d4c98b04_0_122"/>
          <p:cNvSpPr txBox="1"/>
          <p:nvPr/>
        </p:nvSpPr>
        <p:spPr>
          <a:xfrm>
            <a:off x="1408525" y="2130525"/>
            <a:ext cx="1026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У флага должен быть четкий жизненный цикл: кто создает, кто проверяет на бою, кто принимает решение включать или выключать, и - главное - кто и когда удаляет</a:t>
            </a:r>
            <a:endParaRPr sz="2400"/>
          </a:p>
        </p:txBody>
      </p:sp>
      <p:pic>
        <p:nvPicPr>
          <p:cNvPr id="334" name="Google Shape;334;gc8d4c98b04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625" y="3610241"/>
            <a:ext cx="8423401" cy="2274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c8d4c98b04_0_122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16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c8d4c98b04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c8d4c98b04_0_13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43" name="Google Shape;343;gc8d4c98b04_0_135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...УДАЛЯЕТ</a:t>
            </a:r>
            <a:endParaRPr b="1" sz="4800"/>
          </a:p>
        </p:txBody>
      </p:sp>
      <p:sp>
        <p:nvSpPr>
          <p:cNvPr id="344" name="Google Shape;344;gc8d4c98b04_0_135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5" name="Google Shape;345;gc8d4c98b04_0_135"/>
          <p:cNvSpPr txBox="1"/>
          <p:nvPr/>
        </p:nvSpPr>
        <p:spPr>
          <a:xfrm>
            <a:off x="2121700" y="208605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46" name="Google Shape;346;gc8d4c98b04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975" y="1761435"/>
            <a:ext cx="3825841" cy="46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c8d4c98b04_0_135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17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c8d4c98b04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c8d4c98b04_0_14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55" name="Google Shape;355;gc8d4c98b04_0_148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СОХРАНЯТЬ ХОЛОДНУЮ ГОЛОВУ</a:t>
            </a:r>
            <a:endParaRPr b="1" sz="4800"/>
          </a:p>
        </p:txBody>
      </p:sp>
      <p:sp>
        <p:nvSpPr>
          <p:cNvPr id="356" name="Google Shape;356;gc8d4c98b04_0_148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57" name="Google Shape;357;gc8d4c98b04_0_148"/>
          <p:cNvSpPr txBox="1"/>
          <p:nvPr/>
        </p:nvSpPr>
        <p:spPr>
          <a:xfrm>
            <a:off x="2121700" y="208605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gc8d4c98b04_0_148"/>
          <p:cNvSpPr txBox="1"/>
          <p:nvPr/>
        </p:nvSpPr>
        <p:spPr>
          <a:xfrm>
            <a:off x="1464675" y="2196300"/>
            <a:ext cx="1097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Практика “канареечных” релизов может создать у команды ощущение, что можно и не тестировать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Иногда действительно можно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Или протестировать можно только на бою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Тестировщик должен взвешенно оценивать риск и не допускать анархии</a:t>
            </a:r>
            <a:endParaRPr sz="2400"/>
          </a:p>
        </p:txBody>
      </p:sp>
      <p:sp>
        <p:nvSpPr>
          <p:cNvPr id="359" name="Google Shape;359;gc8d4c98b04_0_148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18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c8d4c98b04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c8d4c98b04_0_16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67" name="Google Shape;367;gc8d4c98b04_0_164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КУЛЬТУРА РАБОТЫ В КОМАНДЕ</a:t>
            </a:r>
            <a:endParaRPr b="1" sz="4800"/>
          </a:p>
        </p:txBody>
      </p:sp>
      <p:sp>
        <p:nvSpPr>
          <p:cNvPr id="368" name="Google Shape;368;gc8d4c98b04_0_164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69" name="Google Shape;369;gc8d4c98b04_0_164"/>
          <p:cNvSpPr txBox="1"/>
          <p:nvPr/>
        </p:nvSpPr>
        <p:spPr>
          <a:xfrm>
            <a:off x="2121700" y="2086050"/>
            <a:ext cx="102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0" name="Google Shape;370;gc8d4c98b04_0_164"/>
          <p:cNvSpPr txBox="1"/>
          <p:nvPr/>
        </p:nvSpPr>
        <p:spPr>
          <a:xfrm>
            <a:off x="1889925" y="2086050"/>
            <a:ext cx="1026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Фичефлаги - человекозависимый инструмент, который плохо работает без “магии дружбы”</a:t>
            </a:r>
            <a:endParaRPr sz="2400"/>
          </a:p>
        </p:txBody>
      </p:sp>
      <p:pic>
        <p:nvPicPr>
          <p:cNvPr id="371" name="Google Shape;371;gc8d4c98b04_0_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652" y="3009450"/>
            <a:ext cx="5753874" cy="34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c8d4c98b04_0_164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19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ca2a49043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ca2a490431_0_2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380" name="Google Shape;380;gca2a490431_0_21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ЗАКЛЮЧЕНИЕ</a:t>
            </a:r>
            <a:endParaRPr b="1" sz="4800"/>
          </a:p>
        </p:txBody>
      </p:sp>
      <p:sp>
        <p:nvSpPr>
          <p:cNvPr id="381" name="Google Shape;381;gca2a490431_0_21"/>
          <p:cNvSpPr txBox="1"/>
          <p:nvPr/>
        </p:nvSpPr>
        <p:spPr>
          <a:xfrm>
            <a:off x="2068225" y="1738900"/>
            <a:ext cx="102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2" name="Google Shape;382;gca2a490431_0_21"/>
          <p:cNvSpPr txBox="1"/>
          <p:nvPr/>
        </p:nvSpPr>
        <p:spPr>
          <a:xfrm>
            <a:off x="1585100" y="1631575"/>
            <a:ext cx="1026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Технология подходит не всем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Минусы: придется больше и усерднее работать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Плюсы: вы сможете спокойно спать по ночам</a:t>
            </a:r>
            <a:endParaRPr sz="2400"/>
          </a:p>
        </p:txBody>
      </p:sp>
      <p:pic>
        <p:nvPicPr>
          <p:cNvPr id="383" name="Google Shape;383;gca2a490431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298" y="3821805"/>
            <a:ext cx="7886252" cy="22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ca2a490431_0_21"/>
          <p:cNvSpPr txBox="1"/>
          <p:nvPr/>
        </p:nvSpPr>
        <p:spPr>
          <a:xfrm>
            <a:off x="12801600" y="18288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"/>
          <p:cNvSpPr txBox="1"/>
          <p:nvPr/>
        </p:nvSpPr>
        <p:spPr>
          <a:xfrm>
            <a:off x="1606550" y="6946900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Black"/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2" name="Google Shape;392;p7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en-US" sz="4400">
                <a:solidFill>
                  <a:schemeClr val="dk1"/>
                </a:solidFill>
              </a:rPr>
              <a:t>ПАСИБО ЗА ВНИМАНИЕ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393" name="Google Shape;393;p7"/>
          <p:cNvSpPr txBox="1"/>
          <p:nvPr/>
        </p:nvSpPr>
        <p:spPr>
          <a:xfrm>
            <a:off x="0" y="1600200"/>
            <a:ext cx="1343977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898989"/>
                </a:solidFill>
              </a:rPr>
              <a:t>Бределева Мария</a:t>
            </a:r>
            <a:endParaRPr sz="3600">
              <a:solidFill>
                <a:srgbClr val="898989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maria.yaikova@gmail.com</a:t>
            </a:r>
            <a:r>
              <a:rPr lang="en-US" sz="3600">
                <a:solidFill>
                  <a:srgbClr val="898989"/>
                </a:solidFill>
              </a:rPr>
              <a:t> </a:t>
            </a:r>
            <a:endParaRPr sz="3600">
              <a:solidFill>
                <a:srgbClr val="898989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898989"/>
                </a:solidFill>
              </a:rPr>
              <a:t>telegram @bredeleva </a:t>
            </a:r>
            <a:endParaRPr sz="3600">
              <a:solidFill>
                <a:srgbClr val="898989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89898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898989"/>
                </a:solidFill>
              </a:rPr>
              <a:t>United Traders </a:t>
            </a:r>
            <a:r>
              <a:rPr lang="en-US" sz="3600" u="sng">
                <a:solidFill>
                  <a:schemeClr val="hlink"/>
                </a:solidFill>
                <a:hlinkClick r:id="rId5"/>
              </a:rPr>
              <a:t>unitedtraders.com</a:t>
            </a:r>
            <a:endParaRPr b="0" i="0" sz="36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2869" y="4834156"/>
            <a:ext cx="2454051" cy="8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7"/>
          <p:cNvSpPr txBox="1"/>
          <p:nvPr/>
        </p:nvSpPr>
        <p:spPr>
          <a:xfrm>
            <a:off x="12801600" y="182880"/>
            <a:ext cx="907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21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ca2a49043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ca2a490431_0_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pic>
        <p:nvPicPr>
          <p:cNvPr id="112" name="Google Shape;112;gca2a49043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250" y="907900"/>
            <a:ext cx="7563275" cy="50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ca2a490431_0_1"/>
          <p:cNvSpPr txBox="1"/>
          <p:nvPr/>
        </p:nvSpPr>
        <p:spPr>
          <a:xfrm>
            <a:off x="12851450" y="252000"/>
            <a:ext cx="90717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ca2a490431_0_1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2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c8d4c98b0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c8d4c98b04_0_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22" name="Google Shape;122;gc8d4c98b04_0_0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</a:rPr>
              <a:t>ЧЕГО ХОТЯТ РАЗРАБОТЧИКИ</a:t>
            </a:r>
            <a:endParaRPr/>
          </a:p>
        </p:txBody>
      </p:sp>
      <p:pic>
        <p:nvPicPr>
          <p:cNvPr id="123" name="Google Shape;123;gc8d4c98b0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4300" y="2045312"/>
            <a:ext cx="323850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8d4c98b04_0_0"/>
          <p:cNvSpPr txBox="1"/>
          <p:nvPr/>
        </p:nvSpPr>
        <p:spPr>
          <a:xfrm>
            <a:off x="1826925" y="1907750"/>
            <a:ext cx="693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Часто релизиться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Выкатывать меньше багов на прод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Уметь их откатывать, если вдруг выкатили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Не жонглировать кучей веток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И не разгребать ошибки с мержами этих веток</a:t>
            </a:r>
            <a:endParaRPr sz="2400"/>
          </a:p>
        </p:txBody>
      </p:sp>
      <p:sp>
        <p:nvSpPr>
          <p:cNvPr id="125" name="Google Shape;125;gc8d4c98b04_0_0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3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c8d4c98b04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c8d4c98b04_0_1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33" name="Google Shape;133;gc8d4c98b04_0_12"/>
          <p:cNvSpPr txBox="1"/>
          <p:nvPr/>
        </p:nvSpPr>
        <p:spPr>
          <a:xfrm>
            <a:off x="0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FEATURE FLAG</a:t>
            </a:r>
            <a:endParaRPr b="1" sz="4800"/>
          </a:p>
        </p:txBody>
      </p:sp>
      <p:sp>
        <p:nvSpPr>
          <p:cNvPr id="134" name="Google Shape;134;gc8d4c98b04_0_12"/>
          <p:cNvSpPr txBox="1"/>
          <p:nvPr/>
        </p:nvSpPr>
        <p:spPr>
          <a:xfrm>
            <a:off x="1355025" y="1738900"/>
            <a:ext cx="109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Feature flag (feature toggle) - “переключатель”, позволяющий изменить поведение системы, не меняя код  </a:t>
            </a:r>
            <a:endParaRPr sz="2400"/>
          </a:p>
        </p:txBody>
      </p:sp>
      <p:pic>
        <p:nvPicPr>
          <p:cNvPr id="135" name="Google Shape;135;gc8d4c98b04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253" y="3166050"/>
            <a:ext cx="4528845" cy="27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c8d4c98b04_0_12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4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c8d4c98b04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c8d4c98b04_0_3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44" name="Google Shape;144;gc8d4c98b04_0_32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ПРЕДСТАВЛЕНИЕ В КОДЕ</a:t>
            </a:r>
            <a:endParaRPr b="1" sz="4800"/>
          </a:p>
        </p:txBody>
      </p:sp>
      <p:sp>
        <p:nvSpPr>
          <p:cNvPr id="145" name="Google Shape;145;gc8d4c98b04_0_32"/>
          <p:cNvSpPr txBox="1"/>
          <p:nvPr/>
        </p:nvSpPr>
        <p:spPr>
          <a:xfrm>
            <a:off x="2966600" y="2221338"/>
            <a:ext cx="7506600" cy="277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...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Mono"/>
                <a:ea typeface="Roboto Mono"/>
                <a:cs typeface="Roboto Mono"/>
                <a:sym typeface="Roboto Mono"/>
              </a:rPr>
              <a:t>if (flagManager.myFlag == true) {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Mono"/>
                <a:ea typeface="Roboto Mono"/>
                <a:cs typeface="Roboto Mono"/>
                <a:sym typeface="Roboto Mono"/>
              </a:rPr>
              <a:t>doSomething</a:t>
            </a:r>
            <a:r>
              <a:rPr lang="en-US" sz="2400"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6" name="Google Shape;146;gc8d4c98b04_0_32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5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ca2a490431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ca2a490431_0_3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54" name="Google Shape;154;gca2a490431_0_36"/>
          <p:cNvSpPr txBox="1"/>
          <p:nvPr/>
        </p:nvSpPr>
        <p:spPr>
          <a:xfrm>
            <a:off x="106975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СПОСОБЫ ОПРЕДЕЛЕНИЯ</a:t>
            </a:r>
            <a:endParaRPr b="1" sz="4800"/>
          </a:p>
        </p:txBody>
      </p:sp>
      <p:sp>
        <p:nvSpPr>
          <p:cNvPr id="155" name="Google Shape;155;gca2a490431_0_36"/>
          <p:cNvSpPr txBox="1"/>
          <p:nvPr/>
        </p:nvSpPr>
        <p:spPr>
          <a:xfrm>
            <a:off x="1826925" y="2077650"/>
            <a:ext cx="104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конфиге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параметрах http-запроса		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базе данных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Во внешнем сервисе</a:t>
            </a:r>
            <a:endParaRPr sz="2400"/>
          </a:p>
        </p:txBody>
      </p:sp>
      <p:sp>
        <p:nvSpPr>
          <p:cNvPr id="156" name="Google Shape;156;gca2a490431_0_36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6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ca2a490431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a2a490431_0_4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64" name="Google Shape;164;gca2a490431_0_44"/>
          <p:cNvSpPr txBox="1"/>
          <p:nvPr/>
        </p:nvSpPr>
        <p:spPr>
          <a:xfrm>
            <a:off x="106975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СПОСОБЫ ОПРЕДЕЛЕНИЯ</a:t>
            </a:r>
            <a:endParaRPr b="1" sz="4800"/>
          </a:p>
        </p:txBody>
      </p:sp>
      <p:sp>
        <p:nvSpPr>
          <p:cNvPr id="165" name="Google Shape;165;gca2a490431_0_44"/>
          <p:cNvSpPr txBox="1"/>
          <p:nvPr/>
        </p:nvSpPr>
        <p:spPr>
          <a:xfrm>
            <a:off x="1826925" y="2077650"/>
            <a:ext cx="104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конфиге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параметрах http-запроса		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 базе данных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Во внешнем сервисе</a:t>
            </a:r>
            <a:endParaRPr sz="2400"/>
          </a:p>
        </p:txBody>
      </p:sp>
      <p:sp>
        <p:nvSpPr>
          <p:cNvPr id="166" name="Google Shape;166;gca2a490431_0_44"/>
          <p:cNvSpPr txBox="1"/>
          <p:nvPr/>
        </p:nvSpPr>
        <p:spPr>
          <a:xfrm>
            <a:off x="128042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6</a:t>
            </a:r>
            <a:endParaRPr sz="2600">
              <a:solidFill>
                <a:srgbClr val="666666"/>
              </a:solidFill>
            </a:endParaRPr>
          </a:p>
        </p:txBody>
      </p:sp>
      <p:pic>
        <p:nvPicPr>
          <p:cNvPr id="167" name="Google Shape;167;gca2a490431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500" y="3739950"/>
            <a:ext cx="576262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c8d4c98b04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16687"/>
            <a:ext cx="13439774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c8d4c98b04_0_4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2050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Black"/>
              <a:buNone/>
            </a:pPr>
            <a:r>
              <a:rPr b="1" lang="en-US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Feature Flags и тестирование</a:t>
            </a:r>
            <a:endParaRPr sz="1800"/>
          </a:p>
        </p:txBody>
      </p:sp>
      <p:sp>
        <p:nvSpPr>
          <p:cNvPr id="175" name="Google Shape;175;gc8d4c98b04_0_42"/>
          <p:cNvSpPr txBox="1"/>
          <p:nvPr/>
        </p:nvSpPr>
        <p:spPr>
          <a:xfrm>
            <a:off x="38" y="365760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ПРИМЕНЕНИЕ</a:t>
            </a:r>
            <a:endParaRPr b="1" sz="4800"/>
          </a:p>
        </p:txBody>
      </p:sp>
      <p:sp>
        <p:nvSpPr>
          <p:cNvPr id="176" name="Google Shape;176;gc8d4c98b04_0_42"/>
          <p:cNvSpPr txBox="1"/>
          <p:nvPr/>
        </p:nvSpPr>
        <p:spPr>
          <a:xfrm>
            <a:off x="1826925" y="1738900"/>
            <a:ext cx="10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A/B</a:t>
            </a:r>
            <a:r>
              <a:rPr lang="en-US" sz="2400">
                <a:solidFill>
                  <a:schemeClr val="dk1"/>
                </a:solidFill>
              </a:rPr>
              <a:t> тесты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Канареечные релизы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Trunk based development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Разграничение доступа пользователей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7" name="Google Shape;177;gc8d4c98b04_0_42"/>
          <p:cNvSpPr txBox="1"/>
          <p:nvPr/>
        </p:nvSpPr>
        <p:spPr>
          <a:xfrm>
            <a:off x="12801600" y="182880"/>
            <a:ext cx="9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7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2015-01-21T10:52:29Z</dcterms:created>
  <dc:creator>Maiorova Liudmila</dc:creator>
</cp:coreProperties>
</file>