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4"/>
  </p:notesMasterIdLst>
  <p:sldIdLst>
    <p:sldId id="258" r:id="rId2"/>
    <p:sldId id="270" r:id="rId3"/>
    <p:sldId id="260" r:id="rId4"/>
    <p:sldId id="262" r:id="rId5"/>
    <p:sldId id="268" r:id="rId6"/>
    <p:sldId id="263" r:id="rId7"/>
    <p:sldId id="264" r:id="rId8"/>
    <p:sldId id="269" r:id="rId9"/>
    <p:sldId id="277" r:id="rId10"/>
    <p:sldId id="278" r:id="rId11"/>
    <p:sldId id="265" r:id="rId12"/>
    <p:sldId id="271" r:id="rId13"/>
    <p:sldId id="272" r:id="rId14"/>
    <p:sldId id="273" r:id="rId15"/>
    <p:sldId id="274" r:id="rId16"/>
    <p:sldId id="279" r:id="rId17"/>
    <p:sldId id="280" r:id="rId18"/>
    <p:sldId id="281" r:id="rId19"/>
    <p:sldId id="275" r:id="rId20"/>
    <p:sldId id="276" r:id="rId21"/>
    <p:sldId id="284" r:id="rId22"/>
    <p:sldId id="283" r:id="rId23"/>
    <p:sldId id="282" r:id="rId24"/>
    <p:sldId id="285" r:id="rId25"/>
    <p:sldId id="286" r:id="rId26"/>
    <p:sldId id="287" r:id="rId27"/>
    <p:sldId id="288" r:id="rId28"/>
    <p:sldId id="289" r:id="rId29"/>
    <p:sldId id="290" r:id="rId30"/>
    <p:sldId id="291" r:id="rId31"/>
    <p:sldId id="303" r:id="rId32"/>
    <p:sldId id="292" r:id="rId33"/>
    <p:sldId id="293" r:id="rId34"/>
    <p:sldId id="294" r:id="rId35"/>
    <p:sldId id="295" r:id="rId36"/>
    <p:sldId id="296" r:id="rId37"/>
    <p:sldId id="297" r:id="rId38"/>
    <p:sldId id="298" r:id="rId39"/>
    <p:sldId id="299" r:id="rId40"/>
    <p:sldId id="300" r:id="rId41"/>
    <p:sldId id="301" r:id="rId42"/>
    <p:sldId id="302" r:id="rId43"/>
  </p:sldIdLst>
  <p:sldSz cx="9144000" cy="6858000" type="screen4x3"/>
  <p:notesSz cx="6858000" cy="9144000"/>
  <p:embeddedFontLst>
    <p:embeddedFont>
      <p:font typeface="Sketch Rockwell" panose="02000000000000000000" pitchFamily="2" charset="0"/>
      <p:bold r:id="rId45"/>
    </p:embeddedFont>
    <p:embeddedFont>
      <p:font typeface="billy" panose="020B0604020202020204" charset="-128"/>
      <p:regular r:id="rId46"/>
    </p:embeddedFont>
    <p:embeddedFont>
      <p:font typeface="Aller" panose="020B050303030202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whatever it takes" pitchFamily="2" charset="0"/>
      <p:regular r:id="rId55"/>
    </p:embeddedFont>
    <p:embeddedFont>
      <p:font typeface="Segoe UI" panose="020B0502040204020203" pitchFamily="34" charset="0"/>
      <p:regular r:id="rId56"/>
      <p:bold r:id="rId57"/>
      <p:italic r:id="rId58"/>
      <p:boldItalic r:id="rId59"/>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1" autoAdjust="0"/>
    <p:restoredTop sz="77681" autoAdjust="0"/>
  </p:normalViewPr>
  <p:slideViewPr>
    <p:cSldViewPr>
      <p:cViewPr varScale="1">
        <p:scale>
          <a:sx n="71" d="100"/>
          <a:sy n="71" d="100"/>
        </p:scale>
        <p:origin x="23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5C5CE8-8AC9-4020-8438-522B9F756917}" type="datetimeFigureOut">
              <a:rPr lang="en-US" smtClean="0"/>
              <a:pPr/>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EBB3E-973E-46E6-842F-65E6CBA9B0A5}" type="slidenum">
              <a:rPr lang="en-US" smtClean="0"/>
              <a:pPr/>
              <a:t>‹#›</a:t>
            </a:fld>
            <a:endParaRPr lang="en-US"/>
          </a:p>
        </p:txBody>
      </p:sp>
    </p:spTree>
    <p:extLst>
      <p:ext uri="{BB962C8B-B14F-4D97-AF65-F5344CB8AC3E}">
        <p14:creationId xmlns:p14="http://schemas.microsoft.com/office/powerpoint/2010/main" val="345914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nl.wikipedia.org/w/index.php?title=Amsterdam_ArenA&amp;action=edit&amp;section=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Let’s</a:t>
            </a:r>
            <a:r>
              <a:rPr lang="nl-BE" dirty="0" smtClean="0"/>
              <a:t> take a look at </a:t>
            </a:r>
            <a:r>
              <a:rPr lang="nl-BE" dirty="0" err="1" smtClean="0"/>
              <a:t>how</a:t>
            </a:r>
            <a:r>
              <a:rPr lang="nl-BE" dirty="0" smtClean="0"/>
              <a:t> </a:t>
            </a:r>
            <a:r>
              <a:rPr lang="nl-BE" dirty="0" err="1" smtClean="0"/>
              <a:t>quality</a:t>
            </a:r>
            <a:r>
              <a:rPr lang="nl-BE" dirty="0" smtClean="0"/>
              <a:t> is </a:t>
            </a:r>
            <a:r>
              <a:rPr lang="nl-BE" dirty="0" err="1" smtClean="0"/>
              <a:t>perceived</a:t>
            </a:r>
            <a:r>
              <a:rPr lang="nl-BE" dirty="0" smtClean="0"/>
              <a:t> in IT, </a:t>
            </a:r>
            <a:r>
              <a:rPr lang="nl-BE" dirty="0" err="1" smtClean="0"/>
              <a:t>and</a:t>
            </a:r>
            <a:r>
              <a:rPr lang="nl-BE" baseline="0" dirty="0" smtClean="0"/>
              <a:t> </a:t>
            </a:r>
            <a:r>
              <a:rPr lang="nl-BE" baseline="0" dirty="0" err="1" smtClean="0"/>
              <a:t>especially</a:t>
            </a:r>
            <a:r>
              <a:rPr lang="nl-BE" baseline="0" dirty="0" smtClean="0"/>
              <a:t> in </a:t>
            </a:r>
            <a:r>
              <a:rPr lang="nl-BE" baseline="0" dirty="0" err="1" smtClean="0"/>
              <a:t>testing</a:t>
            </a:r>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2</a:t>
            </a:fld>
            <a:endParaRPr lang="en-US"/>
          </a:p>
        </p:txBody>
      </p:sp>
    </p:spTree>
    <p:extLst>
      <p:ext uri="{BB962C8B-B14F-4D97-AF65-F5344CB8AC3E}">
        <p14:creationId xmlns:p14="http://schemas.microsoft.com/office/powerpoint/2010/main" val="390962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BE" smtClean="0"/>
              <a:t>Heel mooie, vooral de afweging</a:t>
            </a:r>
            <a:r>
              <a:rPr lang="nl-BE" baseline="0" smtClean="0"/>
              <a:t> van de kosten vs het risico. Sluit wel niet erg aan op je ‘value’-gebaseerde quality modellen denk ik op het eerste zicht.</a:t>
            </a:r>
            <a:endParaRPr lang="nl-BE"/>
          </a:p>
        </p:txBody>
      </p:sp>
      <p:sp>
        <p:nvSpPr>
          <p:cNvPr id="4" name="Slide Number Placeholder 3"/>
          <p:cNvSpPr>
            <a:spLocks noGrp="1"/>
          </p:cNvSpPr>
          <p:nvPr>
            <p:ph type="sldNum" sz="quarter" idx="10"/>
          </p:nvPr>
        </p:nvSpPr>
        <p:spPr/>
        <p:txBody>
          <a:bodyPr/>
          <a:lstStyle/>
          <a:p>
            <a:fld id="{D57EBB3E-973E-46E6-842F-65E6CBA9B0A5}" type="slidenum">
              <a:rPr lang="en-US" smtClean="0"/>
              <a:pPr/>
              <a:t>14</a:t>
            </a:fld>
            <a:endParaRPr lang="en-US"/>
          </a:p>
        </p:txBody>
      </p:sp>
    </p:spTree>
    <p:extLst>
      <p:ext uri="{BB962C8B-B14F-4D97-AF65-F5344CB8AC3E}">
        <p14:creationId xmlns:p14="http://schemas.microsoft.com/office/powerpoint/2010/main" val="377780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Sketch Rockwell" panose="02000000000000000000" pitchFamily="2" charset="0"/>
              </a:rPr>
              <a:t>Quality is</a:t>
            </a:r>
            <a:r>
              <a:rPr lang="en-US" sz="1200" baseline="0" dirty="0" smtClean="0">
                <a:solidFill>
                  <a:schemeClr val="bg1"/>
                </a:solidFill>
                <a:latin typeface="Sketch Rockwell" panose="02000000000000000000" pitchFamily="2" charset="0"/>
              </a:rPr>
              <a:t> </a:t>
            </a:r>
            <a:r>
              <a:rPr lang="en-US" sz="1200" dirty="0" smtClean="0">
                <a:solidFill>
                  <a:schemeClr val="bg1"/>
                </a:solidFill>
                <a:latin typeface="Sketch Rockwell" panose="02000000000000000000" pitchFamily="2" charset="0"/>
              </a:rPr>
              <a:t>Contextual</a:t>
            </a:r>
          </a:p>
        </p:txBody>
      </p:sp>
      <p:sp>
        <p:nvSpPr>
          <p:cNvPr id="4" name="Slide Number Placeholder 3"/>
          <p:cNvSpPr>
            <a:spLocks noGrp="1"/>
          </p:cNvSpPr>
          <p:nvPr>
            <p:ph type="sldNum" sz="quarter" idx="10"/>
          </p:nvPr>
        </p:nvSpPr>
        <p:spPr/>
        <p:txBody>
          <a:bodyPr/>
          <a:lstStyle/>
          <a:p>
            <a:fld id="{D57EBB3E-973E-46E6-842F-65E6CBA9B0A5}" type="slidenum">
              <a:rPr lang="en-US" smtClean="0"/>
              <a:pPr/>
              <a:t>15</a:t>
            </a:fld>
            <a:endParaRPr lang="en-US"/>
          </a:p>
        </p:txBody>
      </p:sp>
    </p:spTree>
    <p:extLst>
      <p:ext uri="{BB962C8B-B14F-4D97-AF65-F5344CB8AC3E}">
        <p14:creationId xmlns:p14="http://schemas.microsoft.com/office/powerpoint/2010/main" val="26489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Sketch Rockwell" panose="02000000000000000000" pitchFamily="2" charset="0"/>
              </a:rPr>
              <a:t>How can we determine quality?</a:t>
            </a:r>
          </a:p>
        </p:txBody>
      </p:sp>
      <p:sp>
        <p:nvSpPr>
          <p:cNvPr id="4" name="Slide Number Placeholder 3"/>
          <p:cNvSpPr>
            <a:spLocks noGrp="1"/>
          </p:cNvSpPr>
          <p:nvPr>
            <p:ph type="sldNum" sz="quarter" idx="10"/>
          </p:nvPr>
        </p:nvSpPr>
        <p:spPr/>
        <p:txBody>
          <a:bodyPr/>
          <a:lstStyle/>
          <a:p>
            <a:fld id="{D57EBB3E-973E-46E6-842F-65E6CBA9B0A5}" type="slidenum">
              <a:rPr lang="en-US" smtClean="0"/>
              <a:pPr/>
              <a:t>16</a:t>
            </a:fld>
            <a:endParaRPr lang="en-US"/>
          </a:p>
        </p:txBody>
      </p:sp>
    </p:spTree>
    <p:extLst>
      <p:ext uri="{BB962C8B-B14F-4D97-AF65-F5344CB8AC3E}">
        <p14:creationId xmlns:p14="http://schemas.microsoft.com/office/powerpoint/2010/main" val="422534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Specific</a:t>
            </a:r>
            <a:endParaRPr lang="nl-BE" dirty="0" smtClean="0"/>
          </a:p>
          <a:p>
            <a:r>
              <a:rPr lang="nl-BE" dirty="0" err="1" smtClean="0"/>
              <a:t>Measurable</a:t>
            </a:r>
            <a:endParaRPr lang="nl-BE" dirty="0" smtClean="0"/>
          </a:p>
          <a:p>
            <a:r>
              <a:rPr lang="nl-BE" dirty="0" err="1" smtClean="0"/>
              <a:t>Atteinable</a:t>
            </a:r>
            <a:endParaRPr lang="nl-BE" dirty="0" smtClean="0"/>
          </a:p>
          <a:p>
            <a:r>
              <a:rPr lang="nl-BE" dirty="0" err="1" smtClean="0"/>
              <a:t>Realistic</a:t>
            </a:r>
            <a:endParaRPr lang="nl-BE" dirty="0" smtClean="0"/>
          </a:p>
          <a:p>
            <a:r>
              <a:rPr lang="nl-BE" dirty="0" smtClean="0"/>
              <a:t>Time</a:t>
            </a:r>
            <a:r>
              <a:rPr lang="nl-BE" baseline="0" dirty="0" smtClean="0"/>
              <a:t> </a:t>
            </a:r>
            <a:r>
              <a:rPr lang="nl-BE" baseline="0" dirty="0" err="1" smtClean="0"/>
              <a:t>Bound</a:t>
            </a:r>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20</a:t>
            </a:fld>
            <a:endParaRPr lang="en-US"/>
          </a:p>
        </p:txBody>
      </p:sp>
    </p:spTree>
    <p:extLst>
      <p:ext uri="{BB962C8B-B14F-4D97-AF65-F5344CB8AC3E}">
        <p14:creationId xmlns:p14="http://schemas.microsoft.com/office/powerpoint/2010/main" val="178813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Sketch Rockwell" panose="02000000000000000000" pitchFamily="2" charset="0"/>
              </a:rPr>
              <a:t>How to determine the quality investment?</a:t>
            </a:r>
          </a:p>
          <a:p>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22</a:t>
            </a:fld>
            <a:endParaRPr lang="en-US"/>
          </a:p>
        </p:txBody>
      </p:sp>
    </p:spTree>
    <p:extLst>
      <p:ext uri="{BB962C8B-B14F-4D97-AF65-F5344CB8AC3E}">
        <p14:creationId xmlns:p14="http://schemas.microsoft.com/office/powerpoint/2010/main" val="371301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Sketch Rockwell" panose="02000000000000000000" pitchFamily="2" charset="0"/>
              </a:rPr>
              <a:t>How to BETTER determine the quality investment?</a:t>
            </a:r>
          </a:p>
          <a:p>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26</a:t>
            </a:fld>
            <a:endParaRPr lang="en-US"/>
          </a:p>
        </p:txBody>
      </p:sp>
    </p:spTree>
    <p:extLst>
      <p:ext uri="{BB962C8B-B14F-4D97-AF65-F5344CB8AC3E}">
        <p14:creationId xmlns:p14="http://schemas.microsoft.com/office/powerpoint/2010/main" val="2871061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Noriako</a:t>
            </a:r>
            <a:r>
              <a:rPr lang="nl-BE" dirty="0" smtClean="0"/>
              <a:t> Kano</a:t>
            </a:r>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27</a:t>
            </a:fld>
            <a:endParaRPr lang="en-US"/>
          </a:p>
        </p:txBody>
      </p:sp>
    </p:spTree>
    <p:extLst>
      <p:ext uri="{BB962C8B-B14F-4D97-AF65-F5344CB8AC3E}">
        <p14:creationId xmlns:p14="http://schemas.microsoft.com/office/powerpoint/2010/main" val="14688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audience to provide their requirements for a car</a:t>
            </a:r>
            <a:endParaRPr lang="en-US"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28</a:t>
            </a:fld>
            <a:endParaRPr lang="en-US"/>
          </a:p>
        </p:txBody>
      </p:sp>
    </p:spTree>
    <p:extLst>
      <p:ext uri="{BB962C8B-B14F-4D97-AF65-F5344CB8AC3E}">
        <p14:creationId xmlns:p14="http://schemas.microsoft.com/office/powerpoint/2010/main" val="1647387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Sketch Rockwell" panose="02000000000000000000" pitchFamily="2" charset="0"/>
              </a:rPr>
              <a:t>How to make decisions regarding quality?</a:t>
            </a:r>
          </a:p>
          <a:p>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30</a:t>
            </a:fld>
            <a:endParaRPr lang="en-US"/>
          </a:p>
        </p:txBody>
      </p:sp>
    </p:spTree>
    <p:extLst>
      <p:ext uri="{BB962C8B-B14F-4D97-AF65-F5344CB8AC3E}">
        <p14:creationId xmlns:p14="http://schemas.microsoft.com/office/powerpoint/2010/main" val="1939826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Sketch Rockwell" panose="02000000000000000000" pitchFamily="2" charset="0"/>
              </a:rPr>
              <a:t>Better prioritization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Sketch Rockwell" panose="02000000000000000000" pitchFamily="2" charset="0"/>
              </a:rPr>
              <a:t>Higher quality</a:t>
            </a:r>
            <a:endParaRPr lang="en-US" sz="2800" dirty="0" smtClean="0">
              <a:solidFill>
                <a:schemeClr val="bg1"/>
              </a:solidFill>
              <a:latin typeface="Sketch Rockwell"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Sketch Rockwell" panose="02000000000000000000" pitchFamily="2" charset="0"/>
              </a:rPr>
              <a:t>Happier customers</a:t>
            </a:r>
          </a:p>
          <a:p>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42</a:t>
            </a:fld>
            <a:endParaRPr lang="en-US"/>
          </a:p>
        </p:txBody>
      </p:sp>
    </p:spTree>
    <p:extLst>
      <p:ext uri="{BB962C8B-B14F-4D97-AF65-F5344CB8AC3E}">
        <p14:creationId xmlns:p14="http://schemas.microsoft.com/office/powerpoint/2010/main" val="125891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Req</a:t>
            </a:r>
            <a:r>
              <a:rPr lang="en-US" dirty="0" smtClean="0"/>
              <a:t> </a:t>
            </a:r>
            <a:r>
              <a:rPr lang="en-US" dirty="0" err="1" smtClean="0"/>
              <a:t>cov</a:t>
            </a:r>
            <a:r>
              <a:rPr lang="en-US" dirty="0" smtClean="0"/>
              <a:t> - Code </a:t>
            </a:r>
            <a:r>
              <a:rPr lang="en-US" dirty="0" err="1" smtClean="0"/>
              <a:t>cov</a:t>
            </a:r>
            <a:r>
              <a:rPr lang="en-US" dirty="0" smtClean="0"/>
              <a:t> - TC exec - TC passed - Open defects</a:t>
            </a:r>
          </a:p>
          <a:p>
            <a:endParaRPr lang="en-US" dirty="0" smtClean="0"/>
          </a:p>
          <a:p>
            <a:r>
              <a:rPr lang="en-US" dirty="0" err="1" smtClean="0"/>
              <a:t>Werkelijkheid</a:t>
            </a:r>
            <a:r>
              <a:rPr lang="en-US" dirty="0" smtClean="0"/>
              <a:t> </a:t>
            </a:r>
            <a:r>
              <a:rPr lang="en-US" dirty="0" smtClean="0"/>
              <a:t>is </a:t>
            </a:r>
            <a:r>
              <a:rPr lang="en-US" dirty="0" err="1" smtClean="0"/>
              <a:t>veel</a:t>
            </a:r>
            <a:r>
              <a:rPr lang="en-US" dirty="0" smtClean="0"/>
              <a:t> </a:t>
            </a:r>
            <a:r>
              <a:rPr lang="en-US" dirty="0" err="1" smtClean="0"/>
              <a:t>complexer</a:t>
            </a:r>
            <a:r>
              <a:rPr lang="en-US" dirty="0" smtClean="0"/>
              <a:t> </a:t>
            </a:r>
            <a:r>
              <a:rPr lang="en-US" dirty="0" err="1" smtClean="0"/>
              <a:t>dan</a:t>
            </a:r>
            <a:r>
              <a:rPr lang="en-US" dirty="0" smtClean="0"/>
              <a:t> het model </a:t>
            </a:r>
            <a:r>
              <a:rPr lang="en-US" dirty="0" err="1" smtClean="0"/>
              <a:t>dat</a:t>
            </a:r>
            <a:r>
              <a:rPr lang="en-US" dirty="0" smtClean="0"/>
              <a:t> we </a:t>
            </a:r>
            <a:r>
              <a:rPr lang="en-US" dirty="0" err="1" smtClean="0"/>
              <a:t>maken</a:t>
            </a:r>
            <a:r>
              <a:rPr lang="en-US" dirty="0" smtClean="0"/>
              <a:t> in </a:t>
            </a:r>
            <a:r>
              <a:rPr lang="en-US" dirty="0" err="1" smtClean="0"/>
              <a:t>ons</a:t>
            </a:r>
            <a:r>
              <a:rPr lang="en-US" dirty="0" smtClean="0"/>
              <a:t> </a:t>
            </a:r>
            <a:r>
              <a:rPr lang="en-US" dirty="0" err="1" smtClean="0"/>
              <a:t>hoofd</a:t>
            </a:r>
            <a:r>
              <a:rPr lang="en-US" dirty="0" smtClean="0"/>
              <a:t>.</a:t>
            </a:r>
          </a:p>
          <a:p>
            <a:r>
              <a:rPr lang="en-US" dirty="0" err="1" smtClean="0"/>
              <a:t>Investeringsbeslissing</a:t>
            </a:r>
            <a:r>
              <a:rPr lang="en-US" dirty="0" smtClean="0"/>
              <a:t>: </a:t>
            </a:r>
            <a:r>
              <a:rPr lang="en-US" dirty="0" err="1" smtClean="0"/>
              <a:t>te</a:t>
            </a:r>
            <a:r>
              <a:rPr lang="en-US" baseline="0" dirty="0" smtClean="0"/>
              <a:t> </a:t>
            </a:r>
            <a:r>
              <a:rPr lang="en-US" baseline="0" dirty="0" err="1" smtClean="0"/>
              <a:t>veel</a:t>
            </a:r>
            <a:r>
              <a:rPr lang="en-US" baseline="0" dirty="0" smtClean="0"/>
              <a:t> parameters om </a:t>
            </a:r>
            <a:r>
              <a:rPr lang="en-US" baseline="0" dirty="0" err="1" smtClean="0"/>
              <a:t>te</a:t>
            </a:r>
            <a:r>
              <a:rPr lang="en-US" baseline="0" dirty="0" smtClean="0"/>
              <a:t> </a:t>
            </a:r>
            <a:r>
              <a:rPr lang="en-US" baseline="0" dirty="0" err="1" smtClean="0"/>
              <a:t>bevatten</a:t>
            </a:r>
            <a:r>
              <a:rPr lang="en-US" baseline="0" dirty="0" smtClean="0"/>
              <a:t>, </a:t>
            </a:r>
            <a:r>
              <a:rPr lang="en-US" baseline="0" dirty="0" err="1" smtClean="0"/>
              <a:t>dus</a:t>
            </a:r>
            <a:r>
              <a:rPr lang="en-US" baseline="0" dirty="0" smtClean="0"/>
              <a:t> </a:t>
            </a:r>
            <a:r>
              <a:rPr lang="en-US" baseline="0" dirty="0" err="1" smtClean="0"/>
              <a:t>sterke</a:t>
            </a:r>
            <a:r>
              <a:rPr lang="en-US" baseline="0" dirty="0" smtClean="0"/>
              <a:t> </a:t>
            </a:r>
            <a:r>
              <a:rPr lang="en-US" baseline="0" dirty="0" err="1" smtClean="0"/>
              <a:t>vereenvoudiging</a:t>
            </a:r>
            <a:endParaRPr lang="en-US"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3</a:t>
            </a:fld>
            <a:endParaRPr lang="en-US"/>
          </a:p>
        </p:txBody>
      </p:sp>
    </p:spTree>
    <p:extLst>
      <p:ext uri="{BB962C8B-B14F-4D97-AF65-F5344CB8AC3E}">
        <p14:creationId xmlns:p14="http://schemas.microsoft.com/office/powerpoint/2010/main" val="266104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Unreachable expectations</a:t>
            </a:r>
            <a:r>
              <a:rPr lang="en-US" sz="1800"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about quality</a:t>
            </a:r>
          </a:p>
          <a:p>
            <a:endParaRPr lang="nl-BE" dirty="0" smtClean="0"/>
          </a:p>
          <a:p>
            <a:endParaRPr lang="nl-BE" dirty="0" smtClean="0"/>
          </a:p>
          <a:p>
            <a:r>
              <a:rPr lang="nl-BE" dirty="0" smtClean="0"/>
              <a:t>In </a:t>
            </a:r>
            <a:r>
              <a:rPr lang="nl-BE" dirty="0" err="1" smtClean="0"/>
              <a:t>daily</a:t>
            </a:r>
            <a:r>
              <a:rPr lang="nl-BE" dirty="0" smtClean="0"/>
              <a:t> life we </a:t>
            </a:r>
            <a:r>
              <a:rPr lang="nl-BE" dirty="0" err="1" smtClean="0"/>
              <a:t>often</a:t>
            </a:r>
            <a:r>
              <a:rPr lang="nl-BE" baseline="0" dirty="0" smtClean="0"/>
              <a:t> accept </a:t>
            </a:r>
            <a:r>
              <a:rPr lang="nl-BE" baseline="0" dirty="0" err="1" smtClean="0"/>
              <a:t>relatively</a:t>
            </a:r>
            <a:r>
              <a:rPr lang="nl-BE" baseline="0" dirty="0" smtClean="0"/>
              <a:t> low levels of </a:t>
            </a:r>
            <a:r>
              <a:rPr lang="nl-BE" baseline="0" dirty="0" err="1" smtClean="0"/>
              <a:t>quality</a:t>
            </a:r>
            <a:r>
              <a:rPr lang="nl-BE" baseline="0" dirty="0" smtClean="0"/>
              <a:t>, </a:t>
            </a:r>
            <a:r>
              <a:rPr lang="nl-BE" baseline="0" dirty="0" err="1" smtClean="0"/>
              <a:t>errors</a:t>
            </a:r>
            <a:r>
              <a:rPr lang="nl-BE" baseline="0" dirty="0" smtClean="0"/>
              <a:t>,… (plastic </a:t>
            </a:r>
            <a:r>
              <a:rPr lang="nl-BE" baseline="0" dirty="0" err="1" smtClean="0"/>
              <a:t>cuttlery</a:t>
            </a:r>
            <a:r>
              <a:rPr lang="nl-BE" baseline="0" dirty="0" smtClean="0"/>
              <a:t> on </a:t>
            </a:r>
            <a:r>
              <a:rPr lang="nl-BE" baseline="0" dirty="0" err="1" smtClean="0"/>
              <a:t>airplanes</a:t>
            </a:r>
            <a:r>
              <a:rPr lang="nl-BE" baseline="0" dirty="0" smtClean="0"/>
              <a:t>,…). We accept </a:t>
            </a:r>
            <a:r>
              <a:rPr lang="nl-BE" baseline="0" dirty="0" err="1" smtClean="0"/>
              <a:t>that</a:t>
            </a:r>
            <a:r>
              <a:rPr lang="nl-BE" baseline="0" dirty="0" smtClean="0"/>
              <a:t> </a:t>
            </a:r>
            <a:r>
              <a:rPr lang="nl-BE" baseline="0" dirty="0" err="1" smtClean="0"/>
              <a:t>our</a:t>
            </a:r>
            <a:r>
              <a:rPr lang="nl-BE" baseline="0" dirty="0" smtClean="0"/>
              <a:t> plastic </a:t>
            </a:r>
            <a:r>
              <a:rPr lang="nl-BE" baseline="0" dirty="0" err="1" smtClean="0"/>
              <a:t>airplane</a:t>
            </a:r>
            <a:r>
              <a:rPr lang="nl-BE" baseline="0" dirty="0" smtClean="0"/>
              <a:t> </a:t>
            </a:r>
            <a:r>
              <a:rPr lang="nl-BE" baseline="0" dirty="0" err="1" smtClean="0"/>
              <a:t>fork</a:t>
            </a:r>
            <a:r>
              <a:rPr lang="nl-BE" baseline="0" dirty="0" smtClean="0"/>
              <a:t> breaks </a:t>
            </a:r>
            <a:r>
              <a:rPr lang="nl-BE" baseline="0" dirty="0" err="1" smtClean="0"/>
              <a:t>when</a:t>
            </a:r>
            <a:r>
              <a:rPr lang="nl-BE" baseline="0" dirty="0" smtClean="0"/>
              <a:t> we </a:t>
            </a:r>
            <a:r>
              <a:rPr lang="nl-BE" baseline="0" dirty="0" err="1" smtClean="0"/>
              <a:t>use</a:t>
            </a:r>
            <a:r>
              <a:rPr lang="nl-BE" baseline="0" dirty="0" smtClean="0"/>
              <a:t> </a:t>
            </a:r>
            <a:r>
              <a:rPr lang="nl-BE" baseline="0" dirty="0" err="1" smtClean="0"/>
              <a:t>it</a:t>
            </a:r>
            <a:r>
              <a:rPr lang="nl-BE" baseline="0" dirty="0" smtClean="0"/>
              <a:t> to </a:t>
            </a:r>
            <a:r>
              <a:rPr lang="nl-BE" baseline="0" dirty="0" err="1" smtClean="0"/>
              <a:t>unscrew</a:t>
            </a:r>
            <a:r>
              <a:rPr lang="nl-BE" baseline="0" dirty="0" smtClean="0"/>
              <a:t> the </a:t>
            </a:r>
            <a:r>
              <a:rPr lang="nl-BE" baseline="0" dirty="0" err="1" smtClean="0"/>
              <a:t>inflight</a:t>
            </a:r>
            <a:r>
              <a:rPr lang="nl-BE" baseline="0" dirty="0" smtClean="0"/>
              <a:t> entertainment system </a:t>
            </a:r>
            <a:r>
              <a:rPr lang="nl-BE" baseline="0" dirty="0" err="1" smtClean="0"/>
              <a:t>from</a:t>
            </a:r>
            <a:r>
              <a:rPr lang="nl-BE" baseline="0" dirty="0" smtClean="0"/>
              <a:t> the back of the </a:t>
            </a:r>
            <a:r>
              <a:rPr lang="nl-BE" baseline="0" dirty="0" err="1" smtClean="0"/>
              <a:t>chair</a:t>
            </a:r>
            <a:r>
              <a:rPr lang="nl-BE" baseline="0" dirty="0" smtClean="0"/>
              <a:t> in front of </a:t>
            </a:r>
            <a:r>
              <a:rPr lang="nl-BE" baseline="0" dirty="0" err="1" smtClean="0"/>
              <a:t>us</a:t>
            </a:r>
            <a:r>
              <a:rPr lang="nl-BE" baseline="0" dirty="0" smtClean="0"/>
              <a:t>. We </a:t>
            </a:r>
            <a:r>
              <a:rPr lang="nl-BE" baseline="0" dirty="0" err="1" smtClean="0"/>
              <a:t>don’t</a:t>
            </a:r>
            <a:r>
              <a:rPr lang="nl-BE" baseline="0" dirty="0" smtClean="0"/>
              <a:t> accept </a:t>
            </a:r>
            <a:r>
              <a:rPr lang="nl-BE" baseline="0" dirty="0" err="1" smtClean="0"/>
              <a:t>that</a:t>
            </a:r>
            <a:r>
              <a:rPr lang="nl-BE" baseline="0" dirty="0" smtClean="0"/>
              <a:t> a website crashes </a:t>
            </a:r>
            <a:r>
              <a:rPr lang="nl-BE" baseline="0" dirty="0" err="1" smtClean="0"/>
              <a:t>if</a:t>
            </a:r>
            <a:r>
              <a:rPr lang="nl-BE" baseline="0" dirty="0" smtClean="0"/>
              <a:t> we put a </a:t>
            </a:r>
            <a:r>
              <a:rPr lang="nl-BE" baseline="0" dirty="0" err="1" smtClean="0"/>
              <a:t>unexisting</a:t>
            </a:r>
            <a:r>
              <a:rPr lang="nl-BE" baseline="0" dirty="0" smtClean="0"/>
              <a:t> </a:t>
            </a:r>
            <a:r>
              <a:rPr lang="nl-BE" baseline="0" dirty="0" err="1" smtClean="0"/>
              <a:t>leap</a:t>
            </a:r>
            <a:r>
              <a:rPr lang="nl-BE" baseline="0" dirty="0" smtClean="0"/>
              <a:t> </a:t>
            </a:r>
            <a:r>
              <a:rPr lang="nl-BE" baseline="0" dirty="0" err="1" smtClean="0"/>
              <a:t>year</a:t>
            </a:r>
            <a:r>
              <a:rPr lang="nl-BE" baseline="0" dirty="0" smtClean="0"/>
              <a:t> date in a field.</a:t>
            </a:r>
          </a:p>
          <a:p>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We have the </a:t>
            </a:r>
            <a:r>
              <a:rPr lang="nl-BE" baseline="0" dirty="0" err="1" smtClean="0"/>
              <a:t>saying</a:t>
            </a:r>
            <a:r>
              <a:rPr lang="nl-BE" baseline="0" dirty="0" smtClean="0"/>
              <a:t> ‘to </a:t>
            </a:r>
            <a:r>
              <a:rPr lang="nl-BE" baseline="0" dirty="0" err="1" smtClean="0"/>
              <a:t>err</a:t>
            </a:r>
            <a:r>
              <a:rPr lang="nl-BE" baseline="0" dirty="0" smtClean="0"/>
              <a:t> is human’, we are a lot </a:t>
            </a:r>
            <a:r>
              <a:rPr lang="nl-BE" baseline="0" dirty="0" err="1" smtClean="0"/>
              <a:t>less</a:t>
            </a:r>
            <a:r>
              <a:rPr lang="nl-BE" baseline="0" dirty="0" smtClean="0"/>
              <a:t> tolerant </a:t>
            </a:r>
            <a:r>
              <a:rPr lang="nl-BE" baseline="0" dirty="0" err="1" smtClean="0"/>
              <a:t>with</a:t>
            </a:r>
            <a:r>
              <a:rPr lang="nl-BE" baseline="0" dirty="0" smtClean="0"/>
              <a:t> machines. But these machines are made </a:t>
            </a:r>
            <a:r>
              <a:rPr lang="nl-BE" baseline="0" dirty="0" err="1" smtClean="0"/>
              <a:t>by</a:t>
            </a:r>
            <a:r>
              <a:rPr lang="nl-BE" baseline="0" dirty="0" smtClean="0"/>
              <a:t> </a:t>
            </a:r>
            <a:r>
              <a:rPr lang="nl-BE" baseline="0" dirty="0" err="1" smtClean="0"/>
              <a:t>humans</a:t>
            </a:r>
            <a:r>
              <a:rPr lang="nl-BE" baseline="0" dirty="0" smtClean="0"/>
              <a:t>.</a:t>
            </a:r>
          </a:p>
          <a:p>
            <a:endParaRPr lang="nl-BE" baseline="0" dirty="0" smtClean="0"/>
          </a:p>
          <a:p>
            <a:r>
              <a:rPr lang="nl-BE" baseline="0" dirty="0" smtClean="0"/>
              <a:t>In </a:t>
            </a:r>
            <a:r>
              <a:rPr lang="nl-BE" baseline="0" dirty="0" err="1" smtClean="0"/>
              <a:t>daily</a:t>
            </a:r>
            <a:r>
              <a:rPr lang="nl-BE" baseline="0" dirty="0" smtClean="0"/>
              <a:t> life we have </a:t>
            </a:r>
            <a:r>
              <a:rPr lang="nl-BE" baseline="0" dirty="0" err="1" smtClean="0"/>
              <a:t>differentiating</a:t>
            </a:r>
            <a:r>
              <a:rPr lang="nl-BE" baseline="0" dirty="0" smtClean="0"/>
              <a:t> </a:t>
            </a:r>
            <a:r>
              <a:rPr lang="nl-BE" baseline="0" dirty="0" err="1" smtClean="0"/>
              <a:t>expectations</a:t>
            </a:r>
            <a:r>
              <a:rPr lang="nl-BE" baseline="0" dirty="0" smtClean="0"/>
              <a:t> </a:t>
            </a:r>
            <a:r>
              <a:rPr lang="nl-BE" baseline="0" dirty="0" err="1" smtClean="0"/>
              <a:t>for</a:t>
            </a:r>
            <a:r>
              <a:rPr lang="nl-BE" baseline="0" dirty="0" smtClean="0"/>
              <a:t> </a:t>
            </a:r>
            <a:r>
              <a:rPr lang="nl-BE" baseline="0" dirty="0" err="1" smtClean="0"/>
              <a:t>quality</a:t>
            </a:r>
            <a:r>
              <a:rPr lang="nl-BE" baseline="0" dirty="0" smtClean="0"/>
              <a:t> (</a:t>
            </a:r>
            <a:r>
              <a:rPr lang="nl-BE" baseline="0" dirty="0" err="1" smtClean="0"/>
              <a:t>our</a:t>
            </a:r>
            <a:r>
              <a:rPr lang="nl-BE" baseline="0" dirty="0" smtClean="0"/>
              <a:t> </a:t>
            </a:r>
            <a:r>
              <a:rPr lang="nl-BE" baseline="0" dirty="0" err="1" smtClean="0"/>
              <a:t>expectation</a:t>
            </a:r>
            <a:r>
              <a:rPr lang="nl-BE" baseline="0" dirty="0" smtClean="0"/>
              <a:t> </a:t>
            </a:r>
            <a:r>
              <a:rPr lang="nl-BE" baseline="0" dirty="0" err="1" smtClean="0"/>
              <a:t>for</a:t>
            </a:r>
            <a:r>
              <a:rPr lang="nl-BE" baseline="0" dirty="0" smtClean="0"/>
              <a:t> the </a:t>
            </a:r>
            <a:r>
              <a:rPr lang="nl-BE" baseline="0" dirty="0" err="1" smtClean="0"/>
              <a:t>Quality</a:t>
            </a:r>
            <a:r>
              <a:rPr lang="nl-BE" baseline="0" dirty="0" smtClean="0"/>
              <a:t> of a Dacia </a:t>
            </a:r>
            <a:r>
              <a:rPr lang="nl-BE" baseline="0" dirty="0" err="1" smtClean="0"/>
              <a:t>will</a:t>
            </a:r>
            <a:r>
              <a:rPr lang="nl-BE" baseline="0" dirty="0" smtClean="0"/>
              <a:t> </a:t>
            </a:r>
            <a:r>
              <a:rPr lang="nl-BE" baseline="0" dirty="0" err="1" smtClean="0"/>
              <a:t>be</a:t>
            </a:r>
            <a:r>
              <a:rPr lang="nl-BE" baseline="0" dirty="0" smtClean="0"/>
              <a:t> different </a:t>
            </a:r>
            <a:r>
              <a:rPr lang="nl-BE" baseline="0" dirty="0" err="1" smtClean="0"/>
              <a:t>than</a:t>
            </a:r>
            <a:r>
              <a:rPr lang="nl-BE" baseline="0" dirty="0" smtClean="0"/>
              <a:t> </a:t>
            </a:r>
            <a:r>
              <a:rPr lang="nl-BE" baseline="0" dirty="0" err="1" smtClean="0"/>
              <a:t>for</a:t>
            </a:r>
            <a:r>
              <a:rPr lang="nl-BE" baseline="0" dirty="0" smtClean="0"/>
              <a:t> a Mercedes). In IT </a:t>
            </a:r>
            <a:r>
              <a:rPr lang="nl-BE" baseline="0" dirty="0" err="1" smtClean="0"/>
              <a:t>this</a:t>
            </a:r>
            <a:r>
              <a:rPr lang="nl-BE" baseline="0" dirty="0" smtClean="0"/>
              <a:t> </a:t>
            </a:r>
            <a:r>
              <a:rPr lang="nl-BE" baseline="0" dirty="0" err="1" smtClean="0"/>
              <a:t>quality</a:t>
            </a:r>
            <a:r>
              <a:rPr lang="nl-BE" baseline="0" dirty="0" smtClean="0"/>
              <a:t> concept </a:t>
            </a:r>
            <a:r>
              <a:rPr lang="nl-BE" baseline="0" dirty="0" err="1" smtClean="0"/>
              <a:t>seems</a:t>
            </a:r>
            <a:r>
              <a:rPr lang="nl-BE" baseline="0" dirty="0" smtClean="0"/>
              <a:t> to </a:t>
            </a:r>
            <a:r>
              <a:rPr lang="nl-BE" baseline="0" dirty="0" err="1" smtClean="0"/>
              <a:t>be</a:t>
            </a:r>
            <a:r>
              <a:rPr lang="nl-BE" baseline="0" dirty="0" smtClean="0"/>
              <a:t> </a:t>
            </a:r>
            <a:r>
              <a:rPr lang="nl-BE" baseline="0" dirty="0" err="1" smtClean="0"/>
              <a:t>much</a:t>
            </a:r>
            <a:r>
              <a:rPr lang="nl-BE" baseline="0" dirty="0" smtClean="0"/>
              <a:t> more </a:t>
            </a:r>
            <a:r>
              <a:rPr lang="nl-BE" baseline="0" dirty="0" err="1" smtClean="0"/>
              <a:t>elusive</a:t>
            </a:r>
            <a:r>
              <a:rPr lang="nl-BE" baseline="0" dirty="0" smtClean="0"/>
              <a:t>. For testers </a:t>
            </a:r>
            <a:r>
              <a:rPr lang="nl-BE" baseline="0" dirty="0" err="1" smtClean="0"/>
              <a:t>it</a:t>
            </a:r>
            <a:r>
              <a:rPr lang="nl-BE" baseline="0" dirty="0" smtClean="0"/>
              <a:t> </a:t>
            </a:r>
            <a:r>
              <a:rPr lang="nl-BE" baseline="0" dirty="0" err="1" smtClean="0"/>
              <a:t>seems</a:t>
            </a:r>
            <a:r>
              <a:rPr lang="nl-BE" baseline="0" dirty="0" smtClean="0"/>
              <a:t> </a:t>
            </a:r>
            <a:r>
              <a:rPr lang="nl-BE" baseline="0" dirty="0" err="1" smtClean="0"/>
              <a:t>that</a:t>
            </a:r>
            <a:r>
              <a:rPr lang="nl-BE" baseline="0" dirty="0" smtClean="0"/>
              <a:t> </a:t>
            </a:r>
            <a:r>
              <a:rPr lang="nl-BE" baseline="0" dirty="0" err="1" smtClean="0"/>
              <a:t>everything</a:t>
            </a:r>
            <a:r>
              <a:rPr lang="nl-BE" baseline="0" dirty="0" smtClean="0"/>
              <a:t> </a:t>
            </a:r>
            <a:r>
              <a:rPr lang="nl-BE" baseline="0" dirty="0" err="1" smtClean="0"/>
              <a:t>needs</a:t>
            </a:r>
            <a:r>
              <a:rPr lang="nl-BE" baseline="0" dirty="0" smtClean="0"/>
              <a:t> to </a:t>
            </a:r>
            <a:r>
              <a:rPr lang="nl-BE" baseline="0" dirty="0" err="1" smtClean="0"/>
              <a:t>be</a:t>
            </a:r>
            <a:r>
              <a:rPr lang="nl-BE" baseline="0" dirty="0" smtClean="0"/>
              <a:t> perfect! </a:t>
            </a:r>
          </a:p>
          <a:p>
            <a:endParaRPr lang="nl-BE" baseline="0" dirty="0" smtClean="0"/>
          </a:p>
          <a:p>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5</a:t>
            </a:fld>
            <a:endParaRPr lang="en-US"/>
          </a:p>
        </p:txBody>
      </p:sp>
    </p:spTree>
    <p:extLst>
      <p:ext uri="{BB962C8B-B14F-4D97-AF65-F5344CB8AC3E}">
        <p14:creationId xmlns:p14="http://schemas.microsoft.com/office/powerpoint/2010/main" val="110064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Zelfoverschatting</a:t>
            </a:r>
            <a:r>
              <a:rPr lang="en-US" dirty="0" smtClean="0"/>
              <a:t/>
            </a:r>
            <a:br>
              <a:rPr lang="en-US" dirty="0" smtClean="0"/>
            </a:br>
            <a:r>
              <a:rPr lang="en-US" dirty="0" err="1" smtClean="0"/>
              <a:t>rooskleuriger</a:t>
            </a:r>
            <a:r>
              <a:rPr lang="en-US" dirty="0" smtClean="0"/>
              <a:t> </a:t>
            </a:r>
            <a:r>
              <a:rPr lang="en-US" dirty="0" err="1" smtClean="0"/>
              <a:t>zien</a:t>
            </a:r>
            <a:r>
              <a:rPr lang="en-US" dirty="0" smtClean="0"/>
              <a:t>, we </a:t>
            </a:r>
            <a:r>
              <a:rPr lang="en-US" dirty="0" err="1" smtClean="0"/>
              <a:t>onthouden</a:t>
            </a:r>
            <a:r>
              <a:rPr lang="en-US" dirty="0" smtClean="0"/>
              <a:t> </a:t>
            </a:r>
            <a:r>
              <a:rPr lang="en-US" dirty="0" err="1" smtClean="0"/>
              <a:t>makkelijker</a:t>
            </a:r>
            <a:r>
              <a:rPr lang="en-US" dirty="0" smtClean="0"/>
              <a:t> </a:t>
            </a:r>
            <a:r>
              <a:rPr lang="en-US" dirty="0" err="1" smtClean="0"/>
              <a:t>positieve</a:t>
            </a:r>
            <a:r>
              <a:rPr lang="en-US" dirty="0" smtClean="0"/>
              <a:t> </a:t>
            </a:r>
            <a:r>
              <a:rPr lang="en-US" dirty="0" err="1" smtClean="0"/>
              <a:t>gebeurtenissen</a:t>
            </a:r>
            <a:r>
              <a:rPr lang="en-US" dirty="0" smtClean="0"/>
              <a:t> </a:t>
            </a:r>
            <a:r>
              <a:rPr lang="en-US" dirty="0" err="1" smtClean="0"/>
              <a:t>dan</a:t>
            </a:r>
            <a:r>
              <a:rPr lang="en-US" dirty="0" smtClean="0"/>
              <a:t> </a:t>
            </a:r>
            <a:r>
              <a:rPr lang="en-US" dirty="0" err="1" smtClean="0"/>
              <a:t>negatieve</a:t>
            </a:r>
            <a:endParaRPr lang="en-US" dirty="0" smtClean="0"/>
          </a:p>
          <a:p>
            <a:r>
              <a:rPr lang="en-US" dirty="0" smtClean="0"/>
              <a:t>Known unknowns </a:t>
            </a:r>
            <a:r>
              <a:rPr lang="en-US" dirty="0" err="1" smtClean="0"/>
              <a:t>kan</a:t>
            </a:r>
            <a:r>
              <a:rPr lang="en-US" dirty="0" smtClean="0"/>
              <a:t> je </a:t>
            </a:r>
            <a:r>
              <a:rPr lang="en-US" dirty="0" err="1" smtClean="0"/>
              <a:t>inschatten</a:t>
            </a:r>
            <a:r>
              <a:rPr lang="en-US" baseline="0" dirty="0" smtClean="0"/>
              <a:t> met contingency</a:t>
            </a:r>
          </a:p>
          <a:p>
            <a:r>
              <a:rPr lang="en-US" baseline="0" dirty="0" smtClean="0"/>
              <a:t>Unknown unknowns </a:t>
            </a:r>
            <a:r>
              <a:rPr lang="en-US" baseline="0" dirty="0" err="1" smtClean="0"/>
              <a:t>kan</a:t>
            </a:r>
            <a:r>
              <a:rPr lang="en-US" baseline="0" smtClean="0"/>
              <a:t> </a:t>
            </a:r>
            <a:r>
              <a:rPr lang="en-US" baseline="0" dirty="0" err="1" smtClean="0"/>
              <a:t>j</a:t>
            </a:r>
            <a:r>
              <a:rPr lang="en-US" baseline="0" smtClean="0"/>
              <a:t>e </a:t>
            </a:r>
            <a:r>
              <a:rPr lang="en-US" baseline="0" dirty="0" err="1" smtClean="0"/>
              <a:t>niet</a:t>
            </a:r>
            <a:r>
              <a:rPr lang="en-US" baseline="0" dirty="0" smtClean="0"/>
              <a:t> </a:t>
            </a:r>
            <a:r>
              <a:rPr lang="en-US" baseline="0" dirty="0" err="1" smtClean="0"/>
              <a:t>inschatten</a:t>
            </a:r>
            <a:r>
              <a:rPr lang="en-US" baseline="0" dirty="0" smtClean="0"/>
              <a:t>, </a:t>
            </a:r>
            <a:r>
              <a:rPr lang="en-US" baseline="0" dirty="0" err="1" smtClean="0"/>
              <a:t>en</a:t>
            </a:r>
            <a:r>
              <a:rPr lang="en-US" baseline="0" dirty="0" smtClean="0"/>
              <a:t> </a:t>
            </a:r>
            <a:r>
              <a:rPr lang="en-US" baseline="0" dirty="0" err="1" smtClean="0"/>
              <a:t>kunnen</a:t>
            </a:r>
            <a:r>
              <a:rPr lang="en-US" baseline="0" dirty="0" smtClean="0"/>
              <a:t> </a:t>
            </a:r>
            <a:r>
              <a:rPr lang="en-US" baseline="0" dirty="0" err="1" smtClean="0"/>
              <a:t>vaak</a:t>
            </a:r>
            <a:r>
              <a:rPr lang="en-US" baseline="0" dirty="0" smtClean="0"/>
              <a:t> </a:t>
            </a:r>
            <a:r>
              <a:rPr lang="en-US" baseline="0" dirty="0" err="1" smtClean="0"/>
              <a:t>groter</a:t>
            </a:r>
            <a:r>
              <a:rPr lang="en-US" baseline="0" dirty="0" smtClean="0"/>
              <a:t> </a:t>
            </a:r>
            <a:r>
              <a:rPr lang="en-US" baseline="0" dirty="0" err="1" smtClean="0"/>
              <a:t>zijn</a:t>
            </a:r>
            <a:r>
              <a:rPr lang="en-US" baseline="0" dirty="0" smtClean="0"/>
              <a:t> </a:t>
            </a:r>
            <a:r>
              <a:rPr lang="en-US" baseline="0" dirty="0" err="1" smtClean="0"/>
              <a:t>dan</a:t>
            </a:r>
            <a:r>
              <a:rPr lang="en-US" baseline="0" dirty="0" smtClean="0"/>
              <a:t> de known </a:t>
            </a:r>
            <a:r>
              <a:rPr lang="en-US" baseline="0" dirty="0" err="1" smtClean="0"/>
              <a:t>knowns</a:t>
            </a:r>
            <a:endParaRPr lang="en-US"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6</a:t>
            </a:fld>
            <a:endParaRPr lang="en-US"/>
          </a:p>
        </p:txBody>
      </p:sp>
    </p:spTree>
    <p:extLst>
      <p:ext uri="{BB962C8B-B14F-4D97-AF65-F5344CB8AC3E}">
        <p14:creationId xmlns:p14="http://schemas.microsoft.com/office/powerpoint/2010/main" val="193414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7</a:t>
            </a:fld>
            <a:endParaRPr lang="en-US"/>
          </a:p>
        </p:txBody>
      </p:sp>
    </p:spTree>
    <p:extLst>
      <p:ext uri="{BB962C8B-B14F-4D97-AF65-F5344CB8AC3E}">
        <p14:creationId xmlns:p14="http://schemas.microsoft.com/office/powerpoint/2010/main" val="17731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Sketch Rockwell" panose="02000000000000000000" pitchFamily="2" charset="0"/>
              </a:rPr>
              <a:t>Overestimate our own level of quality</a:t>
            </a:r>
          </a:p>
          <a:p>
            <a:endParaRPr lang="nl-BE" baseline="0" dirty="0" smtClean="0"/>
          </a:p>
        </p:txBody>
      </p:sp>
      <p:sp>
        <p:nvSpPr>
          <p:cNvPr id="4" name="Slide Number Placeholder 3"/>
          <p:cNvSpPr>
            <a:spLocks noGrp="1"/>
          </p:cNvSpPr>
          <p:nvPr>
            <p:ph type="sldNum" sz="quarter" idx="10"/>
          </p:nvPr>
        </p:nvSpPr>
        <p:spPr/>
        <p:txBody>
          <a:bodyPr/>
          <a:lstStyle/>
          <a:p>
            <a:fld id="{D57EBB3E-973E-46E6-842F-65E6CBA9B0A5}" type="slidenum">
              <a:rPr lang="en-US" smtClean="0"/>
              <a:pPr/>
              <a:t>8</a:t>
            </a:fld>
            <a:endParaRPr lang="en-US"/>
          </a:p>
        </p:txBody>
      </p:sp>
    </p:spTree>
    <p:extLst>
      <p:ext uri="{BB962C8B-B14F-4D97-AF65-F5344CB8AC3E}">
        <p14:creationId xmlns:p14="http://schemas.microsoft.com/office/powerpoint/2010/main" val="361428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Les </a:t>
            </a:r>
            <a:r>
              <a:rPr lang="nl-BE" dirty="0" err="1" smtClean="0"/>
              <a:t>hatton</a:t>
            </a:r>
            <a:endParaRPr lang="nl-BE" dirty="0" smtClean="0"/>
          </a:p>
          <a:p>
            <a:r>
              <a:rPr lang="nl-BE" dirty="0" smtClean="0"/>
              <a:t>University</a:t>
            </a:r>
            <a:r>
              <a:rPr lang="nl-BE" baseline="0" dirty="0" smtClean="0"/>
              <a:t> of Kent</a:t>
            </a:r>
          </a:p>
          <a:p>
            <a:r>
              <a:rPr lang="nl-BE" baseline="0" dirty="0" smtClean="0"/>
              <a:t>Safer C</a:t>
            </a:r>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9</a:t>
            </a:fld>
            <a:endParaRPr lang="en-US"/>
          </a:p>
        </p:txBody>
      </p:sp>
    </p:spTree>
    <p:extLst>
      <p:ext uri="{BB962C8B-B14F-4D97-AF65-F5344CB8AC3E}">
        <p14:creationId xmlns:p14="http://schemas.microsoft.com/office/powerpoint/2010/main" val="54875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Sketch Rockwell" panose="02000000000000000000" pitchFamily="2" charset="0"/>
              </a:rPr>
              <a:t>Perfection may/must not be within reach</a:t>
            </a:r>
          </a:p>
          <a:p>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12</a:t>
            </a:fld>
            <a:endParaRPr lang="en-US"/>
          </a:p>
        </p:txBody>
      </p:sp>
    </p:spTree>
    <p:extLst>
      <p:ext uri="{BB962C8B-B14F-4D97-AF65-F5344CB8AC3E}">
        <p14:creationId xmlns:p14="http://schemas.microsoft.com/office/powerpoint/2010/main" val="3859801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nl-BE" dirty="0" smtClean="0"/>
              <a:t>verhaal</a:t>
            </a:r>
            <a:r>
              <a:rPr lang="nl-BE" baseline="0" dirty="0" smtClean="0"/>
              <a:t> is hier denk ik dat we zien dat er in aanloop naar een WK/EK altijd heel veel aandacht is voor ‘gaan de stadions wel op tijd klaar raken’. Dan zie je dat tegen het begin van het WK/EK de hele handel meestal wel klaar geraakt, maar dat je dan ziet dat iets cruciaals als de grasmat in abominabele staat is. Het verhaal is dan dat we in real life ook vaak verkeerd </a:t>
            </a:r>
            <a:r>
              <a:rPr lang="nl-BE" baseline="0" dirty="0" err="1" smtClean="0"/>
              <a:t>prioritiseren</a:t>
            </a:r>
            <a:r>
              <a:rPr lang="nl-BE" baseline="0" dirty="0" smtClean="0"/>
              <a:t> (eventueel kan je op het einde op het grasmat voorbeeld terugkomen en zeggen dat als er rekening was gehouden met de </a:t>
            </a:r>
            <a:r>
              <a:rPr lang="nl-BE" baseline="0" dirty="0" err="1" smtClean="0"/>
              <a:t>value</a:t>
            </a:r>
            <a:r>
              <a:rPr lang="nl-BE" baseline="0" dirty="0" smtClean="0"/>
              <a:t> van de grasmat dat er dan wel meer aandacht naar was gegaan, ook bij het initiële ontwerp.</a:t>
            </a:r>
          </a:p>
          <a:p>
            <a:endParaRPr lang="nl-BE" baseline="0" dirty="0" smtClean="0"/>
          </a:p>
          <a:p>
            <a:r>
              <a:rPr lang="nl-BE" baseline="0" dirty="0" smtClean="0"/>
              <a:t>Zie </a:t>
            </a:r>
            <a:r>
              <a:rPr lang="nl-BE" baseline="0" dirty="0" err="1" smtClean="0"/>
              <a:t>mss</a:t>
            </a:r>
            <a:r>
              <a:rPr lang="nl-BE" baseline="0" dirty="0" smtClean="0"/>
              <a:t> ook verhaal van de grasmat van Amsterdam Arena</a:t>
            </a:r>
          </a:p>
          <a:p>
            <a:endParaRPr lang="nl-BE" baseline="0" dirty="0" smtClean="0"/>
          </a:p>
          <a:p>
            <a:r>
              <a:rPr lang="nl-BE" sz="1200" b="1" i="0" kern="1200" dirty="0" smtClean="0">
                <a:solidFill>
                  <a:schemeClr val="tx1"/>
                </a:solidFill>
                <a:latin typeface="+mn-lt"/>
                <a:ea typeface="+mn-ea"/>
                <a:cs typeface="+mn-cs"/>
              </a:rPr>
              <a:t>Grasmat</a:t>
            </a:r>
            <a:r>
              <a:rPr lang="nl-BE" sz="1200" b="0" i="0" kern="1200" dirty="0" smtClean="0">
                <a:solidFill>
                  <a:schemeClr val="tx1"/>
                </a:solidFill>
                <a:latin typeface="+mn-lt"/>
                <a:ea typeface="+mn-ea"/>
                <a:cs typeface="+mn-cs"/>
              </a:rPr>
              <a:t>[</a:t>
            </a:r>
            <a:r>
              <a:rPr lang="nl-BE" sz="1200" b="0" i="0" u="none" strike="noStrike" kern="1200" dirty="0" smtClean="0">
                <a:solidFill>
                  <a:schemeClr val="tx1"/>
                </a:solidFill>
                <a:latin typeface="+mn-lt"/>
                <a:ea typeface="+mn-ea"/>
                <a:cs typeface="+mn-cs"/>
                <a:hlinkClick r:id="rId3" tooltip="Bewerk dit kopje: Grasmat"/>
              </a:rPr>
              <a:t>bewerken</a:t>
            </a:r>
            <a:r>
              <a:rPr lang="nl-BE" sz="1200" b="0" i="0" kern="1200" dirty="0" smtClean="0">
                <a:solidFill>
                  <a:schemeClr val="tx1"/>
                </a:solidFill>
                <a:latin typeface="+mn-lt"/>
                <a:ea typeface="+mn-ea"/>
                <a:cs typeface="+mn-cs"/>
              </a:rPr>
              <a:t>]</a:t>
            </a:r>
            <a:endParaRPr lang="nl-BE" sz="1200" b="1" i="0" kern="1200" dirty="0" smtClean="0">
              <a:solidFill>
                <a:schemeClr val="tx1"/>
              </a:solidFill>
              <a:latin typeface="+mn-lt"/>
              <a:ea typeface="+mn-ea"/>
              <a:cs typeface="+mn-cs"/>
            </a:endParaRPr>
          </a:p>
          <a:p>
            <a:r>
              <a:rPr lang="nl-BE" sz="1200" b="0" i="0" kern="1200" dirty="0" smtClean="0">
                <a:solidFill>
                  <a:schemeClr val="tx1"/>
                </a:solidFill>
                <a:latin typeface="+mn-lt"/>
                <a:ea typeface="+mn-ea"/>
                <a:cs typeface="+mn-cs"/>
              </a:rPr>
              <a:t>De onderkant van het stadion ligt op 8 meter 40 boven het maaiveld. De Amsterdam </a:t>
            </a:r>
            <a:r>
              <a:rPr lang="nl-BE" sz="1200" b="0" i="0" kern="1200" dirty="0" err="1" smtClean="0">
                <a:solidFill>
                  <a:schemeClr val="tx1"/>
                </a:solidFill>
                <a:latin typeface="+mn-lt"/>
                <a:ea typeface="+mn-ea"/>
                <a:cs typeface="+mn-cs"/>
              </a:rPr>
              <a:t>ArenA</a:t>
            </a:r>
            <a:r>
              <a:rPr lang="nl-BE" sz="1200" b="0" i="0" kern="1200" dirty="0" smtClean="0">
                <a:solidFill>
                  <a:schemeClr val="tx1"/>
                </a:solidFill>
                <a:latin typeface="+mn-lt"/>
                <a:ea typeface="+mn-ea"/>
                <a:cs typeface="+mn-cs"/>
              </a:rPr>
              <a:t> kampte met problemen met de grasmat. Oorspronkelijk was gekozen voor een geheel verrijdbare grasmat, die buiten het stadion kon worden geparkeerd. Hieraan zou een gedeelte van het parkeerterrein worden opgeofferd. In het uiteindelijk ontwerp was dit niet meer mogelijk. Tegenwoordig plaatst de Amsterdam </a:t>
            </a:r>
            <a:r>
              <a:rPr lang="nl-BE" sz="1200" b="0" i="0" kern="1200" dirty="0" err="1" smtClean="0">
                <a:solidFill>
                  <a:schemeClr val="tx1"/>
                </a:solidFill>
                <a:latin typeface="+mn-lt"/>
                <a:ea typeface="+mn-ea"/>
                <a:cs typeface="+mn-cs"/>
              </a:rPr>
              <a:t>ArenA</a:t>
            </a:r>
            <a:r>
              <a:rPr lang="nl-BE" sz="1200" b="0" i="0" kern="1200" dirty="0" smtClean="0">
                <a:solidFill>
                  <a:schemeClr val="tx1"/>
                </a:solidFill>
                <a:latin typeface="+mn-lt"/>
                <a:ea typeface="+mn-ea"/>
                <a:cs typeface="+mn-cs"/>
              </a:rPr>
              <a:t> lampen na elke wedstrijd. De lampen staan de hele week op het veld. De lampen bevorderen de groei en het herstel van de grasmat. Tegenwoordig wordt de grasmat nog maar 1 x per jaar vervangen, het laatst is de grasmat vervangen na de zomerstop van 2013. Het sluitbare dak heeft het voordeel dat bij slecht weer het veld bespeelbaar blijft, maar het is minder voordelig voor de kwaliteit van de grasmat omdat zon, regen en wind vereist zijn voor goede groei van het gras. De problemen met de grasmat zijn inmiddels achter de rug. Dit werd bewezen door de verkiezing tot beste grasmat van Nederland in het seizoen 2011/2012 door de aanvoerders van alle achttien Eredivisieclubs.</a:t>
            </a:r>
          </a:p>
          <a:p>
            <a:endParaRPr lang="nl-BE" dirty="0"/>
          </a:p>
        </p:txBody>
      </p:sp>
      <p:sp>
        <p:nvSpPr>
          <p:cNvPr id="4" name="Slide Number Placeholder 3"/>
          <p:cNvSpPr>
            <a:spLocks noGrp="1"/>
          </p:cNvSpPr>
          <p:nvPr>
            <p:ph type="sldNum" sz="quarter" idx="10"/>
          </p:nvPr>
        </p:nvSpPr>
        <p:spPr/>
        <p:txBody>
          <a:bodyPr/>
          <a:lstStyle/>
          <a:p>
            <a:fld id="{D57EBB3E-973E-46E6-842F-65E6CBA9B0A5}" type="slidenum">
              <a:rPr lang="en-US" smtClean="0"/>
              <a:pPr/>
              <a:t>13</a:t>
            </a:fld>
            <a:endParaRPr lang="en-US"/>
          </a:p>
        </p:txBody>
      </p:sp>
    </p:spTree>
    <p:extLst>
      <p:ext uri="{BB962C8B-B14F-4D97-AF65-F5344CB8AC3E}">
        <p14:creationId xmlns:p14="http://schemas.microsoft.com/office/powerpoint/2010/main" val="6295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388524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135477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230509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377067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97654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51723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60371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220612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292930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293543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E6F8A-183B-4FAA-A2FE-90817B923CBB}"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E0669-365D-4CDA-8D1D-C562032A6912}" type="slidenum">
              <a:rPr lang="en-US" smtClean="0"/>
              <a:pPr/>
              <a:t>‹#›</a:t>
            </a:fld>
            <a:endParaRPr lang="en-US"/>
          </a:p>
        </p:txBody>
      </p:sp>
    </p:spTree>
    <p:extLst>
      <p:ext uri="{BB962C8B-B14F-4D97-AF65-F5344CB8AC3E}">
        <p14:creationId xmlns:p14="http://schemas.microsoft.com/office/powerpoint/2010/main" val="279661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E6F8A-183B-4FAA-A2FE-90817B923CBB}" type="datetimeFigureOut">
              <a:rPr lang="en-US" smtClean="0"/>
              <a:pPr/>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E0669-365D-4CDA-8D1D-C562032A6912}" type="slidenum">
              <a:rPr lang="en-US" smtClean="0"/>
              <a:pPr/>
              <a:t>‹#›</a:t>
            </a:fld>
            <a:endParaRPr lang="en-US"/>
          </a:p>
        </p:txBody>
      </p:sp>
    </p:spTree>
    <p:extLst>
      <p:ext uri="{BB962C8B-B14F-4D97-AF65-F5344CB8AC3E}">
        <p14:creationId xmlns:p14="http://schemas.microsoft.com/office/powerpoint/2010/main" val="829045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960" y="2060848"/>
            <a:ext cx="7772400" cy="1470025"/>
          </a:xfrm>
        </p:spPr>
        <p:txBody>
          <a:bodyPr/>
          <a:lstStyle/>
          <a:p>
            <a:r>
              <a:rPr lang="en-US" dirty="0" smtClean="0">
                <a:solidFill>
                  <a:schemeClr val="bg1"/>
                </a:solidFill>
                <a:latin typeface="Sketch Rockwell" panose="02000000000000000000" pitchFamily="2" charset="0"/>
              </a:rPr>
              <a:t>F*</a:t>
            </a:r>
            <a:r>
              <a:rPr lang="en-US" dirty="0" err="1" smtClean="0">
                <a:solidFill>
                  <a:schemeClr val="bg1"/>
                </a:solidFill>
                <a:latin typeface="Sketch Rockwell" panose="02000000000000000000" pitchFamily="2" charset="0"/>
              </a:rPr>
              <a:t>ck</a:t>
            </a:r>
            <a:endParaRPr lang="en-US" dirty="0">
              <a:solidFill>
                <a:schemeClr val="bg1"/>
              </a:solidFill>
              <a:latin typeface="Sketch Rockwell" panose="02000000000000000000" pitchFamily="2" charset="0"/>
            </a:endParaRPr>
          </a:p>
        </p:txBody>
      </p:sp>
      <p:sp>
        <p:nvSpPr>
          <p:cNvPr id="5" name="Subtitle 4"/>
          <p:cNvSpPr>
            <a:spLocks noGrp="1"/>
          </p:cNvSpPr>
          <p:nvPr>
            <p:ph type="subTitle" idx="1"/>
          </p:nvPr>
        </p:nvSpPr>
        <p:spPr>
          <a:xfrm>
            <a:off x="1371600" y="2570361"/>
            <a:ext cx="6400800" cy="1752600"/>
          </a:xfrm>
        </p:spPr>
        <p:txBody>
          <a:bodyPr>
            <a:normAutofit/>
          </a:bodyPr>
          <a:lstStyle/>
          <a:p>
            <a:r>
              <a:rPr lang="en-US" sz="10000" dirty="0" smtClean="0">
                <a:solidFill>
                  <a:schemeClr val="bg1"/>
                </a:solidFill>
                <a:latin typeface="Sketch Rockwell" panose="02000000000000000000" pitchFamily="2" charset="0"/>
              </a:rPr>
              <a:t>Quality</a:t>
            </a:r>
            <a:endParaRPr lang="en-US" sz="10000" dirty="0">
              <a:solidFill>
                <a:schemeClr val="bg1"/>
              </a:solidFill>
              <a:latin typeface="Sketch Rockwell" panose="02000000000000000000" pitchFamily="2" charset="0"/>
            </a:endParaRPr>
          </a:p>
        </p:txBody>
      </p:sp>
    </p:spTree>
    <p:extLst>
      <p:ext uri="{BB962C8B-B14F-4D97-AF65-F5344CB8AC3E}">
        <p14:creationId xmlns:p14="http://schemas.microsoft.com/office/powerpoint/2010/main" val="225596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print">
              <a:alphaModFix amt="2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3568" y="836712"/>
            <a:ext cx="6216766" cy="584775"/>
          </a:xfrm>
          <a:prstGeom prst="rect">
            <a:avLst/>
          </a:prstGeom>
          <a:noFill/>
        </p:spPr>
        <p:txBody>
          <a:bodyPr wrap="none" rtlCol="0">
            <a:spAutoFit/>
          </a:bodyPr>
          <a:lstStyle/>
          <a:p>
            <a:r>
              <a:rPr lang="en-US" sz="3200" dirty="0" smtClean="0">
                <a:latin typeface="Aller" panose="02000503030000020004" pitchFamily="2" charset="0"/>
              </a:rPr>
              <a:t>Defect Percentage   =   # defects</a:t>
            </a:r>
            <a:endParaRPr lang="en-US" sz="3200" dirty="0">
              <a:latin typeface="Aller" panose="02000503030000020004" pitchFamily="2" charset="0"/>
            </a:endParaRPr>
          </a:p>
        </p:txBody>
      </p:sp>
      <p:sp>
        <p:nvSpPr>
          <p:cNvPr id="7" name="TextBox 6"/>
          <p:cNvSpPr txBox="1"/>
          <p:nvPr/>
        </p:nvSpPr>
        <p:spPr>
          <a:xfrm>
            <a:off x="5256062" y="1332057"/>
            <a:ext cx="1188146" cy="584775"/>
          </a:xfrm>
          <a:prstGeom prst="rect">
            <a:avLst/>
          </a:prstGeom>
          <a:noFill/>
        </p:spPr>
        <p:txBody>
          <a:bodyPr wrap="none" rtlCol="0">
            <a:spAutoFit/>
          </a:bodyPr>
          <a:lstStyle/>
          <a:p>
            <a:r>
              <a:rPr lang="en-US" sz="3200" dirty="0" smtClean="0">
                <a:latin typeface="Aller" panose="02000503030000020004" pitchFamily="2" charset="0"/>
              </a:rPr>
              <a:t>KLOC</a:t>
            </a:r>
            <a:endParaRPr lang="en-US" sz="3200" dirty="0">
              <a:latin typeface="Aller" panose="02000503030000020004" pitchFamily="2" charset="0"/>
            </a:endParaRPr>
          </a:p>
        </p:txBody>
      </p:sp>
      <p:cxnSp>
        <p:nvCxnSpPr>
          <p:cNvPr id="8" name="Straight Connector 7"/>
          <p:cNvCxnSpPr/>
          <p:nvPr/>
        </p:nvCxnSpPr>
        <p:spPr>
          <a:xfrm>
            <a:off x="4860046" y="1340768"/>
            <a:ext cx="20402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8196" name="Picture 4" descr="http://www.ics.uci.edu/~enistor/netbeans_process_files/defect_graph.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72" r="14731" b="24826"/>
          <a:stretch/>
        </p:blipFill>
        <p:spPr bwMode="auto">
          <a:xfrm>
            <a:off x="539552" y="1988840"/>
            <a:ext cx="7994104" cy="326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75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media.sanluisobispo.com/smedia/2013/06/07/19/54/1aQlzS.AuSt.7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0680953" cy="68564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681761"/>
            <a:ext cx="7189789" cy="1200329"/>
          </a:xfrm>
          <a:prstGeom prst="rect">
            <a:avLst/>
          </a:prstGeom>
          <a:solidFill>
            <a:schemeClr val="bg1"/>
          </a:solidFill>
          <a:ln w="38100">
            <a:solidFill>
              <a:schemeClr val="accent1"/>
            </a:solidFill>
          </a:ln>
        </p:spPr>
        <p:txBody>
          <a:bodyPr wrap="none" rtlCol="0">
            <a:spAutoFit/>
          </a:bodyPr>
          <a:lstStyle/>
          <a:p>
            <a:r>
              <a:rPr lang="en-US" dirty="0" smtClean="0">
                <a:latin typeface="Aller" panose="02000503030000020004" pitchFamily="2" charset="0"/>
              </a:rPr>
              <a:t>50%</a:t>
            </a:r>
            <a:r>
              <a:rPr lang="en-US" dirty="0">
                <a:latin typeface="Aller" panose="02000503030000020004" pitchFamily="2" charset="0"/>
              </a:rPr>
              <a:t> (and higher) </a:t>
            </a:r>
            <a:r>
              <a:rPr lang="en-US" dirty="0" smtClean="0">
                <a:latin typeface="Aller" panose="02000503030000020004" pitchFamily="2" charset="0"/>
              </a:rPr>
              <a:t>	Passed</a:t>
            </a:r>
          </a:p>
          <a:p>
            <a:r>
              <a:rPr lang="en-US" dirty="0" smtClean="0">
                <a:latin typeface="Aller" panose="02000503030000020004" pitchFamily="2" charset="0"/>
              </a:rPr>
              <a:t>65% (and higher)		With Honor (Cum Laude)</a:t>
            </a:r>
          </a:p>
          <a:p>
            <a:r>
              <a:rPr lang="en-US" dirty="0" smtClean="0">
                <a:latin typeface="Aller" panose="02000503030000020004" pitchFamily="2" charset="0"/>
              </a:rPr>
              <a:t>75%</a:t>
            </a:r>
            <a:r>
              <a:rPr lang="en-US" dirty="0">
                <a:latin typeface="Aller" panose="02000503030000020004" pitchFamily="2" charset="0"/>
              </a:rPr>
              <a:t> (and higher</a:t>
            </a:r>
            <a:r>
              <a:rPr lang="en-US" dirty="0" smtClean="0">
                <a:latin typeface="Aller" panose="02000503030000020004" pitchFamily="2" charset="0"/>
              </a:rPr>
              <a:t>)		With Great Honor (Magna Cum Laude)</a:t>
            </a:r>
          </a:p>
          <a:p>
            <a:r>
              <a:rPr lang="en-US" dirty="0" smtClean="0">
                <a:latin typeface="Aller" panose="02000503030000020004" pitchFamily="2" charset="0"/>
              </a:rPr>
              <a:t>85%</a:t>
            </a:r>
            <a:r>
              <a:rPr lang="en-US" dirty="0">
                <a:latin typeface="Aller" panose="02000503030000020004" pitchFamily="2" charset="0"/>
              </a:rPr>
              <a:t> (and higher</a:t>
            </a:r>
            <a:r>
              <a:rPr lang="en-US" dirty="0" smtClean="0">
                <a:latin typeface="Aller" panose="02000503030000020004" pitchFamily="2" charset="0"/>
              </a:rPr>
              <a:t>)		With Highest Honor (Summa Cum Laude)</a:t>
            </a:r>
            <a:endParaRPr lang="en-US" dirty="0">
              <a:latin typeface="Aller" panose="02000503030000020004" pitchFamily="2" charset="0"/>
            </a:endParaRPr>
          </a:p>
        </p:txBody>
      </p:sp>
      <p:sp>
        <p:nvSpPr>
          <p:cNvPr id="6" name="TextBox 5"/>
          <p:cNvSpPr txBox="1"/>
          <p:nvPr/>
        </p:nvSpPr>
        <p:spPr>
          <a:xfrm>
            <a:off x="395535" y="2049785"/>
            <a:ext cx="4302781" cy="1631216"/>
          </a:xfrm>
          <a:prstGeom prst="rect">
            <a:avLst/>
          </a:prstGeom>
          <a:solidFill>
            <a:schemeClr val="bg1"/>
          </a:solidFill>
          <a:ln w="38100">
            <a:solidFill>
              <a:schemeClr val="accent1"/>
            </a:solidFill>
          </a:ln>
        </p:spPr>
        <p:txBody>
          <a:bodyPr wrap="none" rtlCol="0">
            <a:spAutoFit/>
          </a:bodyPr>
          <a:lstStyle/>
          <a:p>
            <a:r>
              <a:rPr lang="en-US" dirty="0" smtClean="0">
                <a:latin typeface="Aller" panose="02000503030000020004" pitchFamily="2" charset="0"/>
              </a:rPr>
              <a:t>50,2%		Not Passed</a:t>
            </a:r>
          </a:p>
          <a:p>
            <a:r>
              <a:rPr lang="en-US" dirty="0" smtClean="0">
                <a:latin typeface="Aller" panose="02000503030000020004" pitchFamily="2" charset="0"/>
              </a:rPr>
              <a:t>32,6%		Passed</a:t>
            </a:r>
          </a:p>
          <a:p>
            <a:r>
              <a:rPr lang="en-US" dirty="0" smtClean="0">
                <a:latin typeface="Aller" panose="02000503030000020004" pitchFamily="2" charset="0"/>
              </a:rPr>
              <a:t>10,7%		With Honor</a:t>
            </a:r>
          </a:p>
          <a:p>
            <a:r>
              <a:rPr lang="en-US" dirty="0" smtClean="0">
                <a:latin typeface="Aller" panose="02000503030000020004" pitchFamily="2" charset="0"/>
              </a:rPr>
              <a:t>5,9%		With Great Honor</a:t>
            </a:r>
          </a:p>
          <a:p>
            <a:r>
              <a:rPr lang="en-US" dirty="0" smtClean="0">
                <a:latin typeface="Aller" panose="02000503030000020004" pitchFamily="2" charset="0"/>
              </a:rPr>
              <a:t>0,6%		With Highest Honor</a:t>
            </a:r>
          </a:p>
          <a:p>
            <a:r>
              <a:rPr lang="en-US" sz="1000" dirty="0" smtClean="0">
                <a:latin typeface="Aller" panose="02000503030000020004" pitchFamily="2" charset="0"/>
              </a:rPr>
              <a:t>Source: </a:t>
            </a:r>
            <a:r>
              <a:rPr lang="en-US" sz="1000" dirty="0" err="1" smtClean="0">
                <a:latin typeface="Aller" panose="02000503030000020004" pitchFamily="2" charset="0"/>
              </a:rPr>
              <a:t>Vlaams</a:t>
            </a:r>
            <a:r>
              <a:rPr lang="en-US" sz="1000" dirty="0" smtClean="0">
                <a:latin typeface="Aller" panose="02000503030000020004" pitchFamily="2" charset="0"/>
              </a:rPr>
              <a:t> </a:t>
            </a:r>
            <a:r>
              <a:rPr lang="en-US" sz="1000" dirty="0" err="1" smtClean="0">
                <a:latin typeface="Aller" panose="02000503030000020004" pitchFamily="2" charset="0"/>
              </a:rPr>
              <a:t>Instituut</a:t>
            </a:r>
            <a:r>
              <a:rPr lang="en-US" sz="1000" dirty="0" smtClean="0">
                <a:latin typeface="Aller" panose="02000503030000020004" pitchFamily="2" charset="0"/>
              </a:rPr>
              <a:t> </a:t>
            </a:r>
            <a:r>
              <a:rPr lang="en-US" sz="1000" dirty="0" err="1" smtClean="0">
                <a:latin typeface="Aller" panose="02000503030000020004" pitchFamily="2" charset="0"/>
              </a:rPr>
              <a:t>voor</a:t>
            </a:r>
            <a:r>
              <a:rPr lang="en-US" sz="1000" dirty="0" smtClean="0">
                <a:latin typeface="Aller" panose="02000503030000020004" pitchFamily="2" charset="0"/>
              </a:rPr>
              <a:t> </a:t>
            </a:r>
            <a:r>
              <a:rPr lang="en-US" sz="1000" dirty="0" err="1" smtClean="0">
                <a:latin typeface="Aller" panose="02000503030000020004" pitchFamily="2" charset="0"/>
              </a:rPr>
              <a:t>Economie</a:t>
            </a:r>
            <a:r>
              <a:rPr lang="en-US" sz="1000" dirty="0" smtClean="0">
                <a:latin typeface="Aller" panose="02000503030000020004" pitchFamily="2" charset="0"/>
              </a:rPr>
              <a:t> en </a:t>
            </a:r>
            <a:r>
              <a:rPr lang="en-US" sz="1000" dirty="0" err="1" smtClean="0">
                <a:latin typeface="Aller" panose="02000503030000020004" pitchFamily="2" charset="0"/>
              </a:rPr>
              <a:t>Samenleving</a:t>
            </a:r>
            <a:r>
              <a:rPr lang="en-US" sz="1000" dirty="0" smtClean="0">
                <a:latin typeface="Aller" panose="02000503030000020004" pitchFamily="2" charset="0"/>
              </a:rPr>
              <a:t> ism KU Leuven</a:t>
            </a:r>
            <a:endParaRPr lang="en-US" sz="1000" dirty="0">
              <a:latin typeface="Aller" panose="02000503030000020004" pitchFamily="2" charset="0"/>
            </a:endParaRPr>
          </a:p>
        </p:txBody>
      </p:sp>
      <p:sp>
        <p:nvSpPr>
          <p:cNvPr id="7" name="TextBox 6"/>
          <p:cNvSpPr txBox="1"/>
          <p:nvPr/>
        </p:nvSpPr>
        <p:spPr>
          <a:xfrm>
            <a:off x="369026" y="3933056"/>
            <a:ext cx="4405373" cy="369332"/>
          </a:xfrm>
          <a:prstGeom prst="rect">
            <a:avLst/>
          </a:prstGeom>
          <a:solidFill>
            <a:schemeClr val="bg1"/>
          </a:solidFill>
          <a:ln w="38100">
            <a:solidFill>
              <a:schemeClr val="accent1"/>
            </a:solidFill>
          </a:ln>
        </p:spPr>
        <p:txBody>
          <a:bodyPr wrap="none" rtlCol="0">
            <a:spAutoFit/>
          </a:bodyPr>
          <a:lstStyle/>
          <a:p>
            <a:r>
              <a:rPr lang="en-US" dirty="0" smtClean="0">
                <a:latin typeface="Aller" panose="02000503030000020004" pitchFamily="2" charset="0"/>
              </a:rPr>
              <a:t>To become an MD, only 60% is required </a:t>
            </a:r>
          </a:p>
        </p:txBody>
      </p:sp>
    </p:spTree>
    <p:extLst>
      <p:ext uri="{BB962C8B-B14F-4D97-AF65-F5344CB8AC3E}">
        <p14:creationId xmlns:p14="http://schemas.microsoft.com/office/powerpoint/2010/main" val="45078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068960"/>
            <a:ext cx="9144000" cy="2448272"/>
          </a:xfrm>
        </p:spPr>
        <p:txBody>
          <a:bodyPr>
            <a:normAutofit/>
          </a:bodyPr>
          <a:lstStyle/>
          <a:p>
            <a:r>
              <a:rPr lang="en-US" sz="6000" dirty="0" smtClean="0">
                <a:solidFill>
                  <a:schemeClr val="bg1"/>
                </a:solidFill>
                <a:latin typeface="Sketch Rockwell" panose="02000000000000000000" pitchFamily="2" charset="0"/>
              </a:rPr>
              <a:t>Perfection may/must not be within reach</a:t>
            </a:r>
            <a:endParaRPr lang="en-US" sz="6000" dirty="0">
              <a:solidFill>
                <a:schemeClr val="bg1"/>
              </a:solidFill>
              <a:latin typeface="Sketch Rockwell" panose="02000000000000000000" pitchFamily="2" charset="0"/>
            </a:endParaRPr>
          </a:p>
        </p:txBody>
      </p:sp>
      <p:sp>
        <p:nvSpPr>
          <p:cNvPr id="6" name="Subtitle 4"/>
          <p:cNvSpPr txBox="1">
            <a:spLocks/>
          </p:cNvSpPr>
          <p:nvPr/>
        </p:nvSpPr>
        <p:spPr>
          <a:xfrm>
            <a:off x="619944" y="812304"/>
            <a:ext cx="8208912"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0" dirty="0" smtClean="0">
                <a:solidFill>
                  <a:schemeClr val="bg1"/>
                </a:solidFill>
                <a:latin typeface="Sketch Rockwell" panose="02000000000000000000" pitchFamily="2" charset="0"/>
              </a:rPr>
              <a:t>So ?</a:t>
            </a:r>
            <a:endParaRPr lang="en-US" sz="10000" dirty="0">
              <a:solidFill>
                <a:schemeClr val="bg1"/>
              </a:solidFill>
              <a:latin typeface="Sketch Rockwell" panose="02000000000000000000" pitchFamily="2" charset="0"/>
            </a:endParaRPr>
          </a:p>
        </p:txBody>
      </p:sp>
    </p:spTree>
    <p:extLst>
      <p:ext uri="{BB962C8B-B14F-4D97-AF65-F5344CB8AC3E}">
        <p14:creationId xmlns:p14="http://schemas.microsoft.com/office/powerpoint/2010/main" val="235804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996"/>
          <a:stretch/>
        </p:blipFill>
        <p:spPr bwMode="auto">
          <a:xfrm>
            <a:off x="0" y="118331"/>
            <a:ext cx="9144000" cy="662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093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2015"/>
            <a:ext cx="9144000" cy="567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87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068960"/>
            <a:ext cx="9144000" cy="2448272"/>
          </a:xfrm>
        </p:spPr>
        <p:txBody>
          <a:bodyPr>
            <a:normAutofit/>
          </a:bodyPr>
          <a:lstStyle/>
          <a:p>
            <a:r>
              <a:rPr lang="en-US" sz="6000" dirty="0" smtClean="0">
                <a:solidFill>
                  <a:schemeClr val="bg1"/>
                </a:solidFill>
                <a:latin typeface="Sketch Rockwell" panose="02000000000000000000" pitchFamily="2" charset="0"/>
              </a:rPr>
              <a:t>Quality is</a:t>
            </a:r>
            <a:br>
              <a:rPr lang="en-US" sz="6000" dirty="0" smtClean="0">
                <a:solidFill>
                  <a:schemeClr val="bg1"/>
                </a:solidFill>
                <a:latin typeface="Sketch Rockwell" panose="02000000000000000000" pitchFamily="2" charset="0"/>
              </a:rPr>
            </a:br>
            <a:r>
              <a:rPr lang="en-US" sz="6000" dirty="0" smtClean="0">
                <a:solidFill>
                  <a:schemeClr val="bg1"/>
                </a:solidFill>
                <a:latin typeface="Sketch Rockwell" panose="02000000000000000000" pitchFamily="2" charset="0"/>
              </a:rPr>
              <a:t>Contextual</a:t>
            </a:r>
            <a:endParaRPr lang="en-US" sz="6000" dirty="0">
              <a:solidFill>
                <a:schemeClr val="bg1"/>
              </a:solidFill>
              <a:latin typeface="Sketch Rockwell" panose="02000000000000000000" pitchFamily="2" charset="0"/>
            </a:endParaRPr>
          </a:p>
        </p:txBody>
      </p:sp>
      <p:sp>
        <p:nvSpPr>
          <p:cNvPr id="6" name="Subtitle 4"/>
          <p:cNvSpPr txBox="1">
            <a:spLocks/>
          </p:cNvSpPr>
          <p:nvPr/>
        </p:nvSpPr>
        <p:spPr>
          <a:xfrm>
            <a:off x="619944" y="812304"/>
            <a:ext cx="8208912"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0" dirty="0" smtClean="0">
                <a:solidFill>
                  <a:schemeClr val="bg1"/>
                </a:solidFill>
                <a:latin typeface="Sketch Rockwell" panose="02000000000000000000" pitchFamily="2" charset="0"/>
              </a:rPr>
              <a:t>So ?</a:t>
            </a:r>
            <a:endParaRPr lang="en-US" sz="10000" dirty="0">
              <a:solidFill>
                <a:schemeClr val="bg1"/>
              </a:solidFill>
              <a:latin typeface="Sketch Rockwell" panose="02000000000000000000" pitchFamily="2" charset="0"/>
            </a:endParaRPr>
          </a:p>
        </p:txBody>
      </p:sp>
    </p:spTree>
    <p:extLst>
      <p:ext uri="{BB962C8B-B14F-4D97-AF65-F5344CB8AC3E}">
        <p14:creationId xmlns:p14="http://schemas.microsoft.com/office/powerpoint/2010/main" val="283012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068960"/>
            <a:ext cx="9144000" cy="2448272"/>
          </a:xfrm>
        </p:spPr>
        <p:txBody>
          <a:bodyPr>
            <a:normAutofit/>
          </a:bodyPr>
          <a:lstStyle/>
          <a:p>
            <a:r>
              <a:rPr lang="en-US" sz="6000" dirty="0" smtClean="0">
                <a:solidFill>
                  <a:schemeClr val="bg1"/>
                </a:solidFill>
                <a:latin typeface="Sketch Rockwell" panose="02000000000000000000" pitchFamily="2" charset="0"/>
              </a:rPr>
              <a:t>How can we determine quality?</a:t>
            </a:r>
            <a:endParaRPr lang="en-US" sz="6000" dirty="0">
              <a:solidFill>
                <a:schemeClr val="bg1"/>
              </a:solidFill>
              <a:latin typeface="Sketch Rockwell" panose="02000000000000000000" pitchFamily="2" charset="0"/>
            </a:endParaRPr>
          </a:p>
        </p:txBody>
      </p:sp>
      <p:sp>
        <p:nvSpPr>
          <p:cNvPr id="6" name="Subtitle 4"/>
          <p:cNvSpPr txBox="1">
            <a:spLocks/>
          </p:cNvSpPr>
          <p:nvPr/>
        </p:nvSpPr>
        <p:spPr>
          <a:xfrm>
            <a:off x="619944" y="812304"/>
            <a:ext cx="8208912"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0" dirty="0" smtClean="0">
                <a:solidFill>
                  <a:schemeClr val="bg1"/>
                </a:solidFill>
                <a:latin typeface="Sketch Rockwell" panose="02000000000000000000" pitchFamily="2" charset="0"/>
              </a:rPr>
              <a:t>But … </a:t>
            </a:r>
            <a:endParaRPr lang="en-US" sz="10000" dirty="0">
              <a:solidFill>
                <a:schemeClr val="bg1"/>
              </a:solidFill>
              <a:latin typeface="Sketch Rockwell" panose="02000000000000000000" pitchFamily="2" charset="0"/>
            </a:endParaRPr>
          </a:p>
        </p:txBody>
      </p:sp>
    </p:spTree>
    <p:extLst>
      <p:ext uri="{BB962C8B-B14F-4D97-AF65-F5344CB8AC3E}">
        <p14:creationId xmlns:p14="http://schemas.microsoft.com/office/powerpoint/2010/main" val="179369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http://www.altimatefoods.com.au/plugins/flexslider/images/waffle-cone-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5220072" y="1484784"/>
            <a:ext cx="2334765" cy="4669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8680" y="287219"/>
            <a:ext cx="5222905" cy="1446550"/>
          </a:xfrm>
          <a:prstGeom prst="rect">
            <a:avLst/>
          </a:prstGeom>
          <a:noFill/>
        </p:spPr>
        <p:txBody>
          <a:bodyPr wrap="none" rtlCol="0">
            <a:spAutoFit/>
          </a:bodyPr>
          <a:lstStyle/>
          <a:p>
            <a:r>
              <a:rPr lang="en-US" sz="4400" dirty="0" smtClean="0">
                <a:latin typeface="Aller" panose="02000503030000020004" pitchFamily="2" charset="0"/>
              </a:rPr>
              <a:t>Introducing… 	</a:t>
            </a:r>
          </a:p>
          <a:p>
            <a:r>
              <a:rPr lang="en-US" sz="4400" dirty="0" smtClean="0">
                <a:latin typeface="Aller" panose="02000503030000020004" pitchFamily="2" charset="0"/>
              </a:rPr>
              <a:t>The Cone of Quality</a:t>
            </a:r>
            <a:endParaRPr lang="en-US" sz="4400" dirty="0">
              <a:latin typeface="Aller" panose="02000503030000020004" pitchFamily="2" charset="0"/>
            </a:endParaRPr>
          </a:p>
        </p:txBody>
      </p:sp>
      <p:cxnSp>
        <p:nvCxnSpPr>
          <p:cNvPr id="6" name="Straight Arrow Connector 5"/>
          <p:cNvCxnSpPr/>
          <p:nvPr/>
        </p:nvCxnSpPr>
        <p:spPr>
          <a:xfrm>
            <a:off x="5220072" y="1988840"/>
            <a:ext cx="2334765" cy="0"/>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81818" y="1727230"/>
            <a:ext cx="1342034" cy="523220"/>
          </a:xfrm>
          <a:prstGeom prst="rect">
            <a:avLst/>
          </a:prstGeom>
          <a:noFill/>
        </p:spPr>
        <p:txBody>
          <a:bodyPr wrap="none" rtlCol="0">
            <a:spAutoFit/>
          </a:bodyPr>
          <a:lstStyle/>
          <a:p>
            <a:r>
              <a:rPr lang="en-US" sz="2800" dirty="0" smtClean="0">
                <a:solidFill>
                  <a:schemeClr val="tx2"/>
                </a:solidFill>
                <a:latin typeface="Aller" panose="02000503030000020004" pitchFamily="2" charset="0"/>
              </a:rPr>
              <a:t>Budget</a:t>
            </a:r>
            <a:endParaRPr lang="en-US" sz="2800" dirty="0">
              <a:solidFill>
                <a:schemeClr val="tx2"/>
              </a:solidFill>
              <a:latin typeface="Aller" panose="02000503030000020004" pitchFamily="2" charset="0"/>
            </a:endParaRPr>
          </a:p>
        </p:txBody>
      </p:sp>
      <p:cxnSp>
        <p:nvCxnSpPr>
          <p:cNvPr id="10" name="Straight Arrow Connector 9"/>
          <p:cNvCxnSpPr/>
          <p:nvPr/>
        </p:nvCxnSpPr>
        <p:spPr>
          <a:xfrm>
            <a:off x="6387454" y="1628800"/>
            <a:ext cx="0" cy="1368152"/>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95171" y="961564"/>
            <a:ext cx="984565" cy="523220"/>
          </a:xfrm>
          <a:prstGeom prst="rect">
            <a:avLst/>
          </a:prstGeom>
          <a:noFill/>
        </p:spPr>
        <p:txBody>
          <a:bodyPr wrap="none" rtlCol="0">
            <a:spAutoFit/>
          </a:bodyPr>
          <a:lstStyle/>
          <a:p>
            <a:r>
              <a:rPr lang="en-US" sz="2800" dirty="0" smtClean="0">
                <a:solidFill>
                  <a:srgbClr val="00B050"/>
                </a:solidFill>
                <a:latin typeface="Aller" panose="02000503030000020004" pitchFamily="2" charset="0"/>
              </a:rPr>
              <a:t>Time</a:t>
            </a:r>
            <a:endParaRPr lang="en-US" sz="2800" dirty="0">
              <a:solidFill>
                <a:srgbClr val="00B050"/>
              </a:solidFill>
              <a:latin typeface="Aller" panose="02000503030000020004" pitchFamily="2" charset="0"/>
            </a:endParaRPr>
          </a:p>
        </p:txBody>
      </p:sp>
      <p:cxnSp>
        <p:nvCxnSpPr>
          <p:cNvPr id="14" name="Straight Arrow Connector 13"/>
          <p:cNvCxnSpPr/>
          <p:nvPr/>
        </p:nvCxnSpPr>
        <p:spPr>
          <a:xfrm>
            <a:off x="7740352" y="1656940"/>
            <a:ext cx="0" cy="449737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40352" y="3409836"/>
            <a:ext cx="1225015" cy="800219"/>
          </a:xfrm>
          <a:prstGeom prst="rect">
            <a:avLst/>
          </a:prstGeom>
          <a:noFill/>
        </p:spPr>
        <p:txBody>
          <a:bodyPr wrap="none" rtlCol="0">
            <a:spAutoFit/>
          </a:bodyPr>
          <a:lstStyle/>
          <a:p>
            <a:pPr algn="ctr"/>
            <a:r>
              <a:rPr lang="en-US" dirty="0" smtClean="0">
                <a:solidFill>
                  <a:srgbClr val="FF0000"/>
                </a:solidFill>
                <a:latin typeface="Aller" panose="02000503030000020004" pitchFamily="2" charset="0"/>
              </a:rPr>
              <a:t>Inverse of</a:t>
            </a:r>
          </a:p>
          <a:p>
            <a:pPr algn="ctr"/>
            <a:r>
              <a:rPr lang="en-US" sz="2800" dirty="0" smtClean="0">
                <a:solidFill>
                  <a:srgbClr val="FF0000"/>
                </a:solidFill>
                <a:latin typeface="Aller" panose="02000503030000020004" pitchFamily="2" charset="0"/>
              </a:rPr>
              <a:t>Scope</a:t>
            </a:r>
            <a:endParaRPr lang="en-US" sz="2800" dirty="0">
              <a:solidFill>
                <a:srgbClr val="FF0000"/>
              </a:solidFill>
              <a:latin typeface="Aller" panose="02000503030000020004" pitchFamily="2" charset="0"/>
            </a:endParaRPr>
          </a:p>
        </p:txBody>
      </p:sp>
      <p:sp>
        <p:nvSpPr>
          <p:cNvPr id="17" name="TextBox 16"/>
          <p:cNvSpPr txBox="1"/>
          <p:nvPr/>
        </p:nvSpPr>
        <p:spPr>
          <a:xfrm>
            <a:off x="107504" y="4278441"/>
            <a:ext cx="5049780" cy="461665"/>
          </a:xfrm>
          <a:prstGeom prst="rect">
            <a:avLst/>
          </a:prstGeom>
          <a:noFill/>
        </p:spPr>
        <p:txBody>
          <a:bodyPr wrap="none" rtlCol="0">
            <a:spAutoFit/>
          </a:bodyPr>
          <a:lstStyle/>
          <a:p>
            <a:r>
              <a:rPr lang="en-US" sz="2400" dirty="0" smtClean="0">
                <a:latin typeface="Aller" panose="02000503030000020004" pitchFamily="2" charset="0"/>
              </a:rPr>
              <a:t>More time - possible higher quality</a:t>
            </a:r>
          </a:p>
        </p:txBody>
      </p:sp>
      <p:sp>
        <p:nvSpPr>
          <p:cNvPr id="18" name="TextBox 17"/>
          <p:cNvSpPr txBox="1"/>
          <p:nvPr/>
        </p:nvSpPr>
        <p:spPr>
          <a:xfrm>
            <a:off x="107504" y="4919032"/>
            <a:ext cx="5625258" cy="461665"/>
          </a:xfrm>
          <a:prstGeom prst="rect">
            <a:avLst/>
          </a:prstGeom>
          <a:noFill/>
        </p:spPr>
        <p:txBody>
          <a:bodyPr wrap="none" rtlCol="0">
            <a:spAutoFit/>
          </a:bodyPr>
          <a:lstStyle/>
          <a:p>
            <a:r>
              <a:rPr lang="en-US" sz="2400" dirty="0" smtClean="0">
                <a:latin typeface="Aller" panose="02000503030000020004" pitchFamily="2" charset="0"/>
              </a:rPr>
              <a:t>Higher budget - possible higher quality</a:t>
            </a:r>
          </a:p>
        </p:txBody>
      </p:sp>
      <p:sp>
        <p:nvSpPr>
          <p:cNvPr id="19" name="TextBox 18"/>
          <p:cNvSpPr txBox="1"/>
          <p:nvPr/>
        </p:nvSpPr>
        <p:spPr>
          <a:xfrm>
            <a:off x="107504" y="5559623"/>
            <a:ext cx="5759910" cy="461665"/>
          </a:xfrm>
          <a:prstGeom prst="rect">
            <a:avLst/>
          </a:prstGeom>
          <a:noFill/>
        </p:spPr>
        <p:txBody>
          <a:bodyPr wrap="none" rtlCol="0">
            <a:spAutoFit/>
          </a:bodyPr>
          <a:lstStyle/>
          <a:p>
            <a:r>
              <a:rPr lang="en-US" sz="2400" dirty="0" smtClean="0">
                <a:latin typeface="Aller" panose="02000503030000020004" pitchFamily="2" charset="0"/>
              </a:rPr>
              <a:t>Increased scope - possible lower quality</a:t>
            </a:r>
          </a:p>
        </p:txBody>
      </p:sp>
    </p:spTree>
    <p:extLst>
      <p:ext uri="{BB962C8B-B14F-4D97-AF65-F5344CB8AC3E}">
        <p14:creationId xmlns:p14="http://schemas.microsoft.com/office/powerpoint/2010/main" val="10941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photo.elsoar.com/wp-content/images/Ice-Cream-on-Cone-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42" t="2819" r="12517" b="5635"/>
          <a:stretch/>
        </p:blipFill>
        <p:spPr bwMode="auto">
          <a:xfrm>
            <a:off x="1403648" y="1412776"/>
            <a:ext cx="2866030" cy="4421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4840" y="764702"/>
            <a:ext cx="4030270" cy="523220"/>
          </a:xfrm>
          <a:prstGeom prst="rect">
            <a:avLst/>
          </a:prstGeom>
          <a:noFill/>
        </p:spPr>
        <p:txBody>
          <a:bodyPr wrap="none" rtlCol="0">
            <a:spAutoFit/>
          </a:bodyPr>
          <a:lstStyle/>
          <a:p>
            <a:r>
              <a:rPr lang="en-US" sz="2800" dirty="0" smtClean="0">
                <a:latin typeface="Aller" panose="02000503030000020004" pitchFamily="2" charset="0"/>
              </a:rPr>
              <a:t>The quality we hope for</a:t>
            </a:r>
          </a:p>
        </p:txBody>
      </p:sp>
      <p:pic>
        <p:nvPicPr>
          <p:cNvPr id="10244" name="Picture 4" descr="http://icecreamjournal.turkeyhill.com/blog/wp-content/uploads/2008/12/chococo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07" r="14491"/>
          <a:stretch/>
        </p:blipFill>
        <p:spPr bwMode="auto">
          <a:xfrm rot="1298353">
            <a:off x="5477833" y="1869186"/>
            <a:ext cx="1964030" cy="3698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85914" y="1321604"/>
            <a:ext cx="3174267" cy="523220"/>
          </a:xfrm>
          <a:prstGeom prst="rect">
            <a:avLst/>
          </a:prstGeom>
          <a:noFill/>
        </p:spPr>
        <p:txBody>
          <a:bodyPr wrap="none" rtlCol="0">
            <a:spAutoFit/>
          </a:bodyPr>
          <a:lstStyle/>
          <a:p>
            <a:r>
              <a:rPr lang="en-US" sz="2800" dirty="0" smtClean="0">
                <a:latin typeface="Aller" panose="02000503030000020004" pitchFamily="2" charset="0"/>
              </a:rPr>
              <a:t>The quality we get</a:t>
            </a:r>
          </a:p>
        </p:txBody>
      </p:sp>
    </p:spTree>
    <p:extLst>
      <p:ext uri="{BB962C8B-B14F-4D97-AF65-F5344CB8AC3E}">
        <p14:creationId xmlns:p14="http://schemas.microsoft.com/office/powerpoint/2010/main" val="27144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hebusyba.com/wp-content/uploads/2014/07/requireme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8711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620688"/>
            <a:ext cx="3384376" cy="584775"/>
          </a:xfrm>
          <a:prstGeom prst="rect">
            <a:avLst/>
          </a:prstGeom>
          <a:noFill/>
        </p:spPr>
        <p:txBody>
          <a:bodyPr wrap="square" rtlCol="0">
            <a:spAutoFit/>
          </a:bodyPr>
          <a:lstStyle/>
          <a:p>
            <a:r>
              <a:rPr lang="en-US" sz="3200" dirty="0" smtClean="0">
                <a:latin typeface="Aller" panose="02000503030000020004" pitchFamily="2" charset="0"/>
              </a:rPr>
              <a:t>Requirements</a:t>
            </a:r>
            <a:endParaRPr lang="en-US" sz="3200" dirty="0">
              <a:latin typeface="Aller" panose="02000503030000020004" pitchFamily="2" charset="0"/>
            </a:endParaRPr>
          </a:p>
        </p:txBody>
      </p:sp>
    </p:spTree>
    <p:extLst>
      <p:ext uri="{BB962C8B-B14F-4D97-AF65-F5344CB8AC3E}">
        <p14:creationId xmlns:p14="http://schemas.microsoft.com/office/powerpoint/2010/main" val="258131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disinfo.s3.amazonaws.com/wp-content/uploads/2013/10/Eye-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84" y="0"/>
            <a:ext cx="11264270" cy="685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68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pelicanprocurement.co.uk/media/2673/coin_graph_1958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0"/>
            <a:ext cx="9280613" cy="68876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1720" y="1628800"/>
            <a:ext cx="2624436" cy="1107996"/>
          </a:xfrm>
          <a:prstGeom prst="rect">
            <a:avLst/>
          </a:prstGeom>
          <a:noFill/>
        </p:spPr>
        <p:txBody>
          <a:bodyPr wrap="none" rtlCol="0">
            <a:spAutoFit/>
          </a:bodyPr>
          <a:lstStyle/>
          <a:p>
            <a:r>
              <a:rPr lang="en-US" sz="6600" dirty="0" smtClean="0">
                <a:latin typeface="Bebas Neue" pitchFamily="34" charset="0"/>
              </a:rPr>
              <a:t>S.M.A.R.T.</a:t>
            </a:r>
            <a:endParaRPr lang="en-US" sz="6600" dirty="0">
              <a:latin typeface="Bebas Neue" pitchFamily="34" charset="0"/>
            </a:endParaRPr>
          </a:p>
        </p:txBody>
      </p:sp>
      <p:sp>
        <p:nvSpPr>
          <p:cNvPr id="6" name="TextBox 5"/>
          <p:cNvSpPr txBox="1"/>
          <p:nvPr/>
        </p:nvSpPr>
        <p:spPr>
          <a:xfrm>
            <a:off x="2051720" y="2969076"/>
            <a:ext cx="2977097" cy="1107996"/>
          </a:xfrm>
          <a:prstGeom prst="rect">
            <a:avLst/>
          </a:prstGeom>
          <a:noFill/>
        </p:spPr>
        <p:txBody>
          <a:bodyPr wrap="none" rtlCol="0">
            <a:spAutoFit/>
          </a:bodyPr>
          <a:lstStyle/>
          <a:p>
            <a:r>
              <a:rPr lang="en-US" sz="6600" dirty="0" smtClean="0">
                <a:latin typeface="Bebas Neue" pitchFamily="34" charset="0"/>
              </a:rPr>
              <a:t>Expensive</a:t>
            </a:r>
            <a:endParaRPr lang="en-US" sz="6600" dirty="0">
              <a:latin typeface="Bebas Neue" pitchFamily="34" charset="0"/>
            </a:endParaRPr>
          </a:p>
        </p:txBody>
      </p:sp>
      <p:sp>
        <p:nvSpPr>
          <p:cNvPr id="7" name="TextBox 6"/>
          <p:cNvSpPr txBox="1"/>
          <p:nvPr/>
        </p:nvSpPr>
        <p:spPr>
          <a:xfrm>
            <a:off x="251520" y="620688"/>
            <a:ext cx="3384376" cy="584775"/>
          </a:xfrm>
          <a:prstGeom prst="rect">
            <a:avLst/>
          </a:prstGeom>
          <a:noFill/>
        </p:spPr>
        <p:txBody>
          <a:bodyPr wrap="square" rtlCol="0">
            <a:spAutoFit/>
          </a:bodyPr>
          <a:lstStyle/>
          <a:p>
            <a:r>
              <a:rPr lang="en-US" sz="3200" dirty="0" smtClean="0">
                <a:latin typeface="Aller" panose="02000503030000020004" pitchFamily="2" charset="0"/>
              </a:rPr>
              <a:t>Requirements</a:t>
            </a:r>
            <a:endParaRPr lang="en-US" sz="3200" dirty="0">
              <a:latin typeface="Aller" panose="02000503030000020004" pitchFamily="2" charset="0"/>
            </a:endParaRPr>
          </a:p>
        </p:txBody>
      </p:sp>
      <p:sp>
        <p:nvSpPr>
          <p:cNvPr id="8" name="TextBox 7"/>
          <p:cNvSpPr txBox="1"/>
          <p:nvPr/>
        </p:nvSpPr>
        <p:spPr>
          <a:xfrm>
            <a:off x="3159180" y="2104980"/>
            <a:ext cx="1556836" cy="1107996"/>
          </a:xfrm>
          <a:prstGeom prst="rect">
            <a:avLst/>
          </a:prstGeom>
          <a:noFill/>
        </p:spPr>
        <p:txBody>
          <a:bodyPr wrap="none" rtlCol="0">
            <a:spAutoFit/>
          </a:bodyPr>
          <a:lstStyle/>
          <a:p>
            <a:r>
              <a:rPr lang="en-US" sz="6600" dirty="0" smtClean="0">
                <a:latin typeface="billy" pitchFamily="2" charset="-128"/>
                <a:ea typeface="billy" pitchFamily="2" charset="-128"/>
                <a:cs typeface="billy" pitchFamily="2" charset="-128"/>
              </a:rPr>
              <a:t>means</a:t>
            </a:r>
            <a:endParaRPr lang="en-US" sz="6600" dirty="0">
              <a:latin typeface="billy" pitchFamily="2" charset="-128"/>
              <a:ea typeface="billy" pitchFamily="2" charset="-128"/>
              <a:cs typeface="billy" pitchFamily="2" charset="-128"/>
            </a:endParaRPr>
          </a:p>
        </p:txBody>
      </p:sp>
    </p:spTree>
    <p:extLst>
      <p:ext uri="{BB962C8B-B14F-4D97-AF65-F5344CB8AC3E}">
        <p14:creationId xmlns:p14="http://schemas.microsoft.com/office/powerpoint/2010/main" val="80292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ler" panose="02000503030000020004" pitchFamily="2" charset="0"/>
              </a:rPr>
              <a:t>The quality equilibrium</a:t>
            </a:r>
            <a:endParaRPr lang="en-US" dirty="0">
              <a:latin typeface="Aller" panose="02000503030000020004" pitchFamily="2" charset="0"/>
            </a:endParaRPr>
          </a:p>
        </p:txBody>
      </p:sp>
      <p:pic>
        <p:nvPicPr>
          <p:cNvPr id="12290" name="Picture 2" descr="http://radiantselfcare.com/wp-content/uploads/2014/07/Bal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082378"/>
            <a:ext cx="7416824" cy="4947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4972" y="1981289"/>
            <a:ext cx="3111494" cy="1015663"/>
          </a:xfrm>
          <a:prstGeom prst="rect">
            <a:avLst/>
          </a:prstGeom>
          <a:noFill/>
        </p:spPr>
        <p:txBody>
          <a:bodyPr wrap="none" rtlCol="0">
            <a:spAutoFit/>
          </a:bodyPr>
          <a:lstStyle/>
          <a:p>
            <a:pPr algn="ctr"/>
            <a:r>
              <a:rPr lang="en-US" sz="2000" dirty="0" smtClean="0">
                <a:latin typeface="Aller" panose="02000503030000020004" pitchFamily="2" charset="0"/>
              </a:rPr>
              <a:t>What </a:t>
            </a:r>
            <a:r>
              <a:rPr lang="en-US" sz="2000" dirty="0" smtClean="0">
                <a:latin typeface="Aller" panose="02000503030000020004" pitchFamily="2" charset="0"/>
              </a:rPr>
              <a:t>the business </a:t>
            </a:r>
            <a:r>
              <a:rPr lang="en-US" sz="2000" dirty="0" smtClean="0">
                <a:latin typeface="Aller" panose="02000503030000020004" pitchFamily="2" charset="0"/>
              </a:rPr>
              <a:t>wants </a:t>
            </a:r>
            <a:r>
              <a:rPr lang="en-US" sz="2000" dirty="0" smtClean="0">
                <a:latin typeface="Aller" panose="02000503030000020004" pitchFamily="2" charset="0"/>
              </a:rPr>
              <a:t/>
            </a:r>
            <a:br>
              <a:rPr lang="en-US" sz="2000" dirty="0" smtClean="0">
                <a:latin typeface="Aller" panose="02000503030000020004" pitchFamily="2" charset="0"/>
              </a:rPr>
            </a:br>
            <a:r>
              <a:rPr lang="en-US" sz="2000" dirty="0" smtClean="0">
                <a:latin typeface="Aller" panose="02000503030000020004" pitchFamily="2" charset="0"/>
              </a:rPr>
              <a:t>to pay </a:t>
            </a:r>
            <a:br>
              <a:rPr lang="en-US" sz="2000" dirty="0" smtClean="0">
                <a:latin typeface="Aller" panose="02000503030000020004" pitchFamily="2" charset="0"/>
              </a:rPr>
            </a:br>
            <a:r>
              <a:rPr lang="en-US" sz="2000" dirty="0" smtClean="0">
                <a:latin typeface="Aller" panose="02000503030000020004" pitchFamily="2" charset="0"/>
              </a:rPr>
              <a:t>for quality</a:t>
            </a:r>
            <a:endParaRPr lang="en-US" sz="2000" dirty="0">
              <a:latin typeface="Aller" panose="02000503030000020004" pitchFamily="2" charset="0"/>
            </a:endParaRPr>
          </a:p>
        </p:txBody>
      </p:sp>
      <p:sp>
        <p:nvSpPr>
          <p:cNvPr id="6" name="TextBox 5"/>
          <p:cNvSpPr txBox="1"/>
          <p:nvPr/>
        </p:nvSpPr>
        <p:spPr>
          <a:xfrm>
            <a:off x="6216925" y="2269321"/>
            <a:ext cx="1904689" cy="1015663"/>
          </a:xfrm>
          <a:prstGeom prst="rect">
            <a:avLst/>
          </a:prstGeom>
          <a:noFill/>
        </p:spPr>
        <p:txBody>
          <a:bodyPr wrap="none" rtlCol="0">
            <a:spAutoFit/>
          </a:bodyPr>
          <a:lstStyle/>
          <a:p>
            <a:pPr algn="ctr"/>
            <a:r>
              <a:rPr lang="en-US" sz="2000" dirty="0" smtClean="0">
                <a:latin typeface="Aller" panose="02000503030000020004" pitchFamily="2" charset="0"/>
              </a:rPr>
              <a:t>What you have</a:t>
            </a:r>
            <a:br>
              <a:rPr lang="en-US" sz="2000" dirty="0" smtClean="0">
                <a:latin typeface="Aller" panose="02000503030000020004" pitchFamily="2" charset="0"/>
              </a:rPr>
            </a:br>
            <a:r>
              <a:rPr lang="en-US" sz="2000" dirty="0" smtClean="0">
                <a:latin typeface="Aller" panose="02000503030000020004" pitchFamily="2" charset="0"/>
              </a:rPr>
              <a:t>to invest</a:t>
            </a:r>
            <a:br>
              <a:rPr lang="en-US" sz="2000" dirty="0" smtClean="0">
                <a:latin typeface="Aller" panose="02000503030000020004" pitchFamily="2" charset="0"/>
              </a:rPr>
            </a:br>
            <a:r>
              <a:rPr lang="en-US" sz="2000" dirty="0" smtClean="0">
                <a:latin typeface="Aller" panose="02000503030000020004" pitchFamily="2" charset="0"/>
              </a:rPr>
              <a:t>in quality</a:t>
            </a:r>
            <a:endParaRPr lang="en-US" sz="2000" dirty="0">
              <a:latin typeface="Aller" panose="02000503030000020004" pitchFamily="2" charset="0"/>
            </a:endParaRPr>
          </a:p>
        </p:txBody>
      </p:sp>
    </p:spTree>
    <p:extLst>
      <p:ext uri="{BB962C8B-B14F-4D97-AF65-F5344CB8AC3E}">
        <p14:creationId xmlns:p14="http://schemas.microsoft.com/office/powerpoint/2010/main" val="28781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068960"/>
            <a:ext cx="9144000" cy="2448272"/>
          </a:xfrm>
        </p:spPr>
        <p:txBody>
          <a:bodyPr>
            <a:normAutofit/>
          </a:bodyPr>
          <a:lstStyle/>
          <a:p>
            <a:r>
              <a:rPr lang="en-US" sz="6000" dirty="0" smtClean="0">
                <a:solidFill>
                  <a:schemeClr val="bg1"/>
                </a:solidFill>
                <a:latin typeface="Sketch Rockwell" panose="02000000000000000000" pitchFamily="2" charset="0"/>
              </a:rPr>
              <a:t>How to determine the quality investment?</a:t>
            </a:r>
            <a:endParaRPr lang="en-US" sz="6000" dirty="0">
              <a:solidFill>
                <a:schemeClr val="bg1"/>
              </a:solidFill>
              <a:latin typeface="Sketch Rockwell" panose="02000000000000000000" pitchFamily="2" charset="0"/>
            </a:endParaRPr>
          </a:p>
        </p:txBody>
      </p:sp>
      <p:sp>
        <p:nvSpPr>
          <p:cNvPr id="6" name="Subtitle 4"/>
          <p:cNvSpPr txBox="1">
            <a:spLocks/>
          </p:cNvSpPr>
          <p:nvPr/>
        </p:nvSpPr>
        <p:spPr>
          <a:xfrm>
            <a:off x="619944" y="812304"/>
            <a:ext cx="8208912"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0" dirty="0" smtClean="0">
                <a:solidFill>
                  <a:schemeClr val="bg1"/>
                </a:solidFill>
                <a:latin typeface="Sketch Rockwell" panose="02000000000000000000" pitchFamily="2" charset="0"/>
              </a:rPr>
              <a:t>But … </a:t>
            </a:r>
            <a:endParaRPr lang="en-US" sz="10000" dirty="0">
              <a:solidFill>
                <a:schemeClr val="bg1"/>
              </a:solidFill>
              <a:latin typeface="Sketch Rockwell" panose="02000000000000000000" pitchFamily="2" charset="0"/>
            </a:endParaRPr>
          </a:p>
        </p:txBody>
      </p:sp>
    </p:spTree>
    <p:extLst>
      <p:ext uri="{BB962C8B-B14F-4D97-AF65-F5344CB8AC3E}">
        <p14:creationId xmlns:p14="http://schemas.microsoft.com/office/powerpoint/2010/main" val="324313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1266" name="Picture 2" descr="http://www.processmap.com/images/default-source/solution-icons/risk-estimation.png?sfvrsn=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6123" y="1070738"/>
            <a:ext cx="6371754" cy="471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379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news.bbcimg.co.uk/media/images/58257000/jpg/_58257918_582579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562"/>
          <a:stretch/>
        </p:blipFill>
        <p:spPr bwMode="auto">
          <a:xfrm>
            <a:off x="0" y="0"/>
            <a:ext cx="95631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391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investorinthefamily.com/wp-content/uploads/2014/05/Fear-Investor-in-the-Fami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6" r="20467"/>
          <a:stretch/>
        </p:blipFill>
        <p:spPr bwMode="auto">
          <a:xfrm>
            <a:off x="0" y="-491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4797152"/>
            <a:ext cx="2648482" cy="1569660"/>
          </a:xfrm>
          <a:prstGeom prst="rect">
            <a:avLst/>
          </a:prstGeom>
          <a:noFill/>
        </p:spPr>
        <p:txBody>
          <a:bodyPr wrap="none" rtlCol="0">
            <a:spAutoFit/>
          </a:bodyPr>
          <a:lstStyle/>
          <a:p>
            <a:pPr algn="ctr"/>
            <a:r>
              <a:rPr lang="en-US" sz="3200" dirty="0" smtClean="0">
                <a:latin typeface="Aller" panose="02000503030000020004" pitchFamily="2" charset="0"/>
              </a:rPr>
              <a:t>Thinking Risk</a:t>
            </a:r>
          </a:p>
          <a:p>
            <a:pPr algn="ctr"/>
            <a:r>
              <a:rPr lang="en-US" sz="3200" dirty="0" smtClean="0">
                <a:latin typeface="Aller" panose="02000503030000020004" pitchFamily="2" charset="0"/>
              </a:rPr>
              <a:t>=</a:t>
            </a:r>
          </a:p>
          <a:p>
            <a:pPr algn="ctr"/>
            <a:r>
              <a:rPr lang="en-US" sz="3200" dirty="0" smtClean="0">
                <a:latin typeface="Aller" panose="02000503030000020004" pitchFamily="2" charset="0"/>
              </a:rPr>
              <a:t>Being Afraid</a:t>
            </a:r>
            <a:endParaRPr lang="en-US" sz="3200" dirty="0">
              <a:latin typeface="Aller" panose="02000503030000020004" pitchFamily="2" charset="0"/>
            </a:endParaRPr>
          </a:p>
        </p:txBody>
      </p:sp>
    </p:spTree>
    <p:extLst>
      <p:ext uri="{BB962C8B-B14F-4D97-AF65-F5344CB8AC3E}">
        <p14:creationId xmlns:p14="http://schemas.microsoft.com/office/powerpoint/2010/main" val="746827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068960"/>
            <a:ext cx="9144000" cy="2448272"/>
          </a:xfrm>
        </p:spPr>
        <p:txBody>
          <a:bodyPr>
            <a:normAutofit/>
          </a:bodyPr>
          <a:lstStyle/>
          <a:p>
            <a:r>
              <a:rPr lang="en-US" sz="6000" dirty="0" smtClean="0">
                <a:solidFill>
                  <a:schemeClr val="bg1"/>
                </a:solidFill>
                <a:latin typeface="Sketch Rockwell" panose="02000000000000000000" pitchFamily="2" charset="0"/>
              </a:rPr>
              <a:t>How to determine the quality investment?</a:t>
            </a:r>
            <a:endParaRPr lang="en-US" sz="6000" dirty="0">
              <a:solidFill>
                <a:schemeClr val="bg1"/>
              </a:solidFill>
              <a:latin typeface="Sketch Rockwell" panose="02000000000000000000" pitchFamily="2" charset="0"/>
            </a:endParaRPr>
          </a:p>
        </p:txBody>
      </p:sp>
      <p:sp>
        <p:nvSpPr>
          <p:cNvPr id="6" name="Subtitle 4"/>
          <p:cNvSpPr txBox="1">
            <a:spLocks/>
          </p:cNvSpPr>
          <p:nvPr/>
        </p:nvSpPr>
        <p:spPr>
          <a:xfrm>
            <a:off x="619944" y="812304"/>
            <a:ext cx="8208912"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0" dirty="0" smtClean="0">
                <a:solidFill>
                  <a:schemeClr val="bg1"/>
                </a:solidFill>
                <a:latin typeface="Sketch Rockwell" panose="02000000000000000000" pitchFamily="2" charset="0"/>
              </a:rPr>
              <a:t>But … </a:t>
            </a:r>
            <a:endParaRPr lang="en-US" sz="10000" dirty="0">
              <a:solidFill>
                <a:schemeClr val="bg1"/>
              </a:solidFill>
              <a:latin typeface="Sketch Rockwell" panose="02000000000000000000" pitchFamily="2" charset="0"/>
            </a:endParaRPr>
          </a:p>
        </p:txBody>
      </p:sp>
      <p:sp>
        <p:nvSpPr>
          <p:cNvPr id="4" name="Subtitle 4"/>
          <p:cNvSpPr txBox="1">
            <a:spLocks/>
          </p:cNvSpPr>
          <p:nvPr/>
        </p:nvSpPr>
        <p:spPr>
          <a:xfrm>
            <a:off x="899592" y="2142771"/>
            <a:ext cx="3030465" cy="1080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6000" dirty="0" smtClean="0">
                <a:solidFill>
                  <a:srgbClr val="FF0000"/>
                </a:solidFill>
                <a:latin typeface="Sketch Rockwell" panose="02000000000000000000" pitchFamily="2" charset="0"/>
              </a:rPr>
              <a:t>better</a:t>
            </a:r>
            <a:endParaRPr lang="en-US" sz="6000" dirty="0">
              <a:solidFill>
                <a:srgbClr val="FF0000"/>
              </a:solidFill>
              <a:latin typeface="Sketch Rockwell" panose="02000000000000000000" pitchFamily="2" charset="0"/>
            </a:endParaRPr>
          </a:p>
        </p:txBody>
      </p:sp>
      <p:cxnSp>
        <p:nvCxnSpPr>
          <p:cNvPr id="3" name="Straight Arrow Connector 2"/>
          <p:cNvCxnSpPr/>
          <p:nvPr/>
        </p:nvCxnSpPr>
        <p:spPr>
          <a:xfrm>
            <a:off x="2655338" y="3006867"/>
            <a:ext cx="504056" cy="43204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2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http://ptgmedia.pearsoncmg.com/images/chap4_9780321947970/elementLinks/04fig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716" y="531878"/>
            <a:ext cx="5112568" cy="579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16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6386" name="Picture 2" descr="http://zavod-vetraz.com/wp-content/uploads/disney-red-car-20140528105444-5385c074d29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27" y="548680"/>
            <a:ext cx="9057996" cy="566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97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ptgmedia.pearsoncmg.com/images/chap4_9780321947970/elementLinks/04fig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682" y="193960"/>
            <a:ext cx="1603237" cy="181700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491880" y="1484784"/>
            <a:ext cx="49196" cy="4824536"/>
          </a:xfrm>
          <a:prstGeom prst="straightConnector1">
            <a:avLst/>
          </a:prstGeom>
          <a:ln w="3810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99592" y="4221088"/>
            <a:ext cx="6120680" cy="0"/>
          </a:xfrm>
          <a:prstGeom prst="straightConnector1">
            <a:avLst/>
          </a:prstGeom>
          <a:ln w="3810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59632" y="2204864"/>
            <a:ext cx="4752528" cy="3816424"/>
          </a:xfrm>
          <a:prstGeom prst="straightConnector1">
            <a:avLst/>
          </a:prstGeom>
          <a:ln w="508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1214133" y="1826979"/>
            <a:ext cx="4653887" cy="2142698"/>
          </a:xfrm>
          <a:custGeom>
            <a:avLst/>
            <a:gdLst>
              <a:gd name="connsiteX0" fmla="*/ 0 w 2129051"/>
              <a:gd name="connsiteY0" fmla="*/ 1514901 h 1514901"/>
              <a:gd name="connsiteX1" fmla="*/ 0 w 2129051"/>
              <a:gd name="connsiteY1" fmla="*/ 1514901 h 1514901"/>
              <a:gd name="connsiteX2" fmla="*/ 218365 w 2129051"/>
              <a:gd name="connsiteY2" fmla="*/ 1364776 h 1514901"/>
              <a:gd name="connsiteX3" fmla="*/ 682388 w 2129051"/>
              <a:gd name="connsiteY3" fmla="*/ 1050877 h 1514901"/>
              <a:gd name="connsiteX4" fmla="*/ 941696 w 2129051"/>
              <a:gd name="connsiteY4" fmla="*/ 846161 h 1514901"/>
              <a:gd name="connsiteX5" fmla="*/ 1119117 w 2129051"/>
              <a:gd name="connsiteY5" fmla="*/ 696035 h 1514901"/>
              <a:gd name="connsiteX6" fmla="*/ 1173708 w 2129051"/>
              <a:gd name="connsiteY6" fmla="*/ 641444 h 1514901"/>
              <a:gd name="connsiteX7" fmla="*/ 1351129 w 2129051"/>
              <a:gd name="connsiteY7" fmla="*/ 518614 h 1514901"/>
              <a:gd name="connsiteX8" fmla="*/ 1501254 w 2129051"/>
              <a:gd name="connsiteY8" fmla="*/ 409432 h 1514901"/>
              <a:gd name="connsiteX9" fmla="*/ 1569493 w 2129051"/>
              <a:gd name="connsiteY9" fmla="*/ 354841 h 1514901"/>
              <a:gd name="connsiteX10" fmla="*/ 1637732 w 2129051"/>
              <a:gd name="connsiteY10" fmla="*/ 313898 h 1514901"/>
              <a:gd name="connsiteX11" fmla="*/ 1678675 w 2129051"/>
              <a:gd name="connsiteY11" fmla="*/ 272955 h 1514901"/>
              <a:gd name="connsiteX12" fmla="*/ 1719618 w 2129051"/>
              <a:gd name="connsiteY12" fmla="*/ 259307 h 1514901"/>
              <a:gd name="connsiteX13" fmla="*/ 1760562 w 2129051"/>
              <a:gd name="connsiteY13" fmla="*/ 232011 h 1514901"/>
              <a:gd name="connsiteX14" fmla="*/ 1815153 w 2129051"/>
              <a:gd name="connsiteY14" fmla="*/ 204716 h 1514901"/>
              <a:gd name="connsiteX15" fmla="*/ 1897039 w 2129051"/>
              <a:gd name="connsiteY15" fmla="*/ 136477 h 1514901"/>
              <a:gd name="connsiteX16" fmla="*/ 1978926 w 2129051"/>
              <a:gd name="connsiteY16" fmla="*/ 122829 h 1514901"/>
              <a:gd name="connsiteX17" fmla="*/ 2019869 w 2129051"/>
              <a:gd name="connsiteY17" fmla="*/ 109182 h 1514901"/>
              <a:gd name="connsiteX18" fmla="*/ 2060812 w 2129051"/>
              <a:gd name="connsiteY18" fmla="*/ 81886 h 1514901"/>
              <a:gd name="connsiteX19" fmla="*/ 2074460 w 2129051"/>
              <a:gd name="connsiteY19" fmla="*/ 40943 h 1514901"/>
              <a:gd name="connsiteX20" fmla="*/ 2129051 w 2129051"/>
              <a:gd name="connsiteY20" fmla="*/ 0 h 1514901"/>
              <a:gd name="connsiteX0" fmla="*/ 0 w 2129051"/>
              <a:gd name="connsiteY0" fmla="*/ 1514901 h 1514901"/>
              <a:gd name="connsiteX1" fmla="*/ 0 w 2129051"/>
              <a:gd name="connsiteY1" fmla="*/ 1514901 h 1514901"/>
              <a:gd name="connsiteX2" fmla="*/ 218365 w 2129051"/>
              <a:gd name="connsiteY2" fmla="*/ 1364776 h 1514901"/>
              <a:gd name="connsiteX3" fmla="*/ 682388 w 2129051"/>
              <a:gd name="connsiteY3" fmla="*/ 1050877 h 1514901"/>
              <a:gd name="connsiteX4" fmla="*/ 941696 w 2129051"/>
              <a:gd name="connsiteY4" fmla="*/ 846161 h 1514901"/>
              <a:gd name="connsiteX5" fmla="*/ 1119117 w 2129051"/>
              <a:gd name="connsiteY5" fmla="*/ 696035 h 1514901"/>
              <a:gd name="connsiteX6" fmla="*/ 1173708 w 2129051"/>
              <a:gd name="connsiteY6" fmla="*/ 641444 h 1514901"/>
              <a:gd name="connsiteX7" fmla="*/ 1351129 w 2129051"/>
              <a:gd name="connsiteY7" fmla="*/ 518614 h 1514901"/>
              <a:gd name="connsiteX8" fmla="*/ 1501254 w 2129051"/>
              <a:gd name="connsiteY8" fmla="*/ 409432 h 1514901"/>
              <a:gd name="connsiteX9" fmla="*/ 1569493 w 2129051"/>
              <a:gd name="connsiteY9" fmla="*/ 354841 h 1514901"/>
              <a:gd name="connsiteX10" fmla="*/ 1637732 w 2129051"/>
              <a:gd name="connsiteY10" fmla="*/ 313898 h 1514901"/>
              <a:gd name="connsiteX11" fmla="*/ 1678675 w 2129051"/>
              <a:gd name="connsiteY11" fmla="*/ 272955 h 1514901"/>
              <a:gd name="connsiteX12" fmla="*/ 1719618 w 2129051"/>
              <a:gd name="connsiteY12" fmla="*/ 259307 h 1514901"/>
              <a:gd name="connsiteX13" fmla="*/ 1760562 w 2129051"/>
              <a:gd name="connsiteY13" fmla="*/ 232011 h 1514901"/>
              <a:gd name="connsiteX14" fmla="*/ 1815153 w 2129051"/>
              <a:gd name="connsiteY14" fmla="*/ 204716 h 1514901"/>
              <a:gd name="connsiteX15" fmla="*/ 1897039 w 2129051"/>
              <a:gd name="connsiteY15" fmla="*/ 136477 h 1514901"/>
              <a:gd name="connsiteX16" fmla="*/ 1978926 w 2129051"/>
              <a:gd name="connsiteY16" fmla="*/ 122829 h 1514901"/>
              <a:gd name="connsiteX17" fmla="*/ 2019869 w 2129051"/>
              <a:gd name="connsiteY17" fmla="*/ 109182 h 1514901"/>
              <a:gd name="connsiteX18" fmla="*/ 2060812 w 2129051"/>
              <a:gd name="connsiteY18" fmla="*/ 81886 h 1514901"/>
              <a:gd name="connsiteX19" fmla="*/ 2074460 w 2129051"/>
              <a:gd name="connsiteY19" fmla="*/ 40943 h 1514901"/>
              <a:gd name="connsiteX20" fmla="*/ 2129051 w 2129051"/>
              <a:gd name="connsiteY20" fmla="*/ 0 h 1514901"/>
              <a:gd name="connsiteX0" fmla="*/ 0 w 2129051"/>
              <a:gd name="connsiteY0" fmla="*/ 1514901 h 1514901"/>
              <a:gd name="connsiteX1" fmla="*/ 0 w 2129051"/>
              <a:gd name="connsiteY1" fmla="*/ 1514901 h 1514901"/>
              <a:gd name="connsiteX2" fmla="*/ 218365 w 2129051"/>
              <a:gd name="connsiteY2" fmla="*/ 1364776 h 1514901"/>
              <a:gd name="connsiteX3" fmla="*/ 682388 w 2129051"/>
              <a:gd name="connsiteY3" fmla="*/ 1050877 h 1514901"/>
              <a:gd name="connsiteX4" fmla="*/ 1119117 w 2129051"/>
              <a:gd name="connsiteY4" fmla="*/ 696035 h 1514901"/>
              <a:gd name="connsiteX5" fmla="*/ 1173708 w 2129051"/>
              <a:gd name="connsiteY5" fmla="*/ 641444 h 1514901"/>
              <a:gd name="connsiteX6" fmla="*/ 1351129 w 2129051"/>
              <a:gd name="connsiteY6" fmla="*/ 518614 h 1514901"/>
              <a:gd name="connsiteX7" fmla="*/ 1501254 w 2129051"/>
              <a:gd name="connsiteY7" fmla="*/ 409432 h 1514901"/>
              <a:gd name="connsiteX8" fmla="*/ 1569493 w 2129051"/>
              <a:gd name="connsiteY8" fmla="*/ 354841 h 1514901"/>
              <a:gd name="connsiteX9" fmla="*/ 1637732 w 2129051"/>
              <a:gd name="connsiteY9" fmla="*/ 313898 h 1514901"/>
              <a:gd name="connsiteX10" fmla="*/ 1678675 w 2129051"/>
              <a:gd name="connsiteY10" fmla="*/ 272955 h 1514901"/>
              <a:gd name="connsiteX11" fmla="*/ 1719618 w 2129051"/>
              <a:gd name="connsiteY11" fmla="*/ 259307 h 1514901"/>
              <a:gd name="connsiteX12" fmla="*/ 1760562 w 2129051"/>
              <a:gd name="connsiteY12" fmla="*/ 232011 h 1514901"/>
              <a:gd name="connsiteX13" fmla="*/ 1815153 w 2129051"/>
              <a:gd name="connsiteY13" fmla="*/ 204716 h 1514901"/>
              <a:gd name="connsiteX14" fmla="*/ 1897039 w 2129051"/>
              <a:gd name="connsiteY14" fmla="*/ 136477 h 1514901"/>
              <a:gd name="connsiteX15" fmla="*/ 1978926 w 2129051"/>
              <a:gd name="connsiteY15" fmla="*/ 122829 h 1514901"/>
              <a:gd name="connsiteX16" fmla="*/ 2019869 w 2129051"/>
              <a:gd name="connsiteY16" fmla="*/ 109182 h 1514901"/>
              <a:gd name="connsiteX17" fmla="*/ 2060812 w 2129051"/>
              <a:gd name="connsiteY17" fmla="*/ 81886 h 1514901"/>
              <a:gd name="connsiteX18" fmla="*/ 2074460 w 2129051"/>
              <a:gd name="connsiteY18" fmla="*/ 40943 h 1514901"/>
              <a:gd name="connsiteX19" fmla="*/ 2129051 w 2129051"/>
              <a:gd name="connsiteY19" fmla="*/ 0 h 1514901"/>
              <a:gd name="connsiteX0" fmla="*/ 0 w 2129051"/>
              <a:gd name="connsiteY0" fmla="*/ 1514901 h 1514901"/>
              <a:gd name="connsiteX1" fmla="*/ 0 w 2129051"/>
              <a:gd name="connsiteY1" fmla="*/ 1514901 h 1514901"/>
              <a:gd name="connsiteX2" fmla="*/ 218365 w 2129051"/>
              <a:gd name="connsiteY2" fmla="*/ 1364776 h 1514901"/>
              <a:gd name="connsiteX3" fmla="*/ 682388 w 2129051"/>
              <a:gd name="connsiteY3" fmla="*/ 1050877 h 1514901"/>
              <a:gd name="connsiteX4" fmla="*/ 1119117 w 2129051"/>
              <a:gd name="connsiteY4" fmla="*/ 696035 h 1514901"/>
              <a:gd name="connsiteX5" fmla="*/ 1351129 w 2129051"/>
              <a:gd name="connsiteY5" fmla="*/ 518614 h 1514901"/>
              <a:gd name="connsiteX6" fmla="*/ 1501254 w 2129051"/>
              <a:gd name="connsiteY6" fmla="*/ 409432 h 1514901"/>
              <a:gd name="connsiteX7" fmla="*/ 1569493 w 2129051"/>
              <a:gd name="connsiteY7" fmla="*/ 354841 h 1514901"/>
              <a:gd name="connsiteX8" fmla="*/ 1637732 w 2129051"/>
              <a:gd name="connsiteY8" fmla="*/ 313898 h 1514901"/>
              <a:gd name="connsiteX9" fmla="*/ 1678675 w 2129051"/>
              <a:gd name="connsiteY9" fmla="*/ 272955 h 1514901"/>
              <a:gd name="connsiteX10" fmla="*/ 1719618 w 2129051"/>
              <a:gd name="connsiteY10" fmla="*/ 259307 h 1514901"/>
              <a:gd name="connsiteX11" fmla="*/ 1760562 w 2129051"/>
              <a:gd name="connsiteY11" fmla="*/ 232011 h 1514901"/>
              <a:gd name="connsiteX12" fmla="*/ 1815153 w 2129051"/>
              <a:gd name="connsiteY12" fmla="*/ 204716 h 1514901"/>
              <a:gd name="connsiteX13" fmla="*/ 1897039 w 2129051"/>
              <a:gd name="connsiteY13" fmla="*/ 136477 h 1514901"/>
              <a:gd name="connsiteX14" fmla="*/ 1978926 w 2129051"/>
              <a:gd name="connsiteY14" fmla="*/ 122829 h 1514901"/>
              <a:gd name="connsiteX15" fmla="*/ 2019869 w 2129051"/>
              <a:gd name="connsiteY15" fmla="*/ 109182 h 1514901"/>
              <a:gd name="connsiteX16" fmla="*/ 2060812 w 2129051"/>
              <a:gd name="connsiteY16" fmla="*/ 81886 h 1514901"/>
              <a:gd name="connsiteX17" fmla="*/ 2074460 w 2129051"/>
              <a:gd name="connsiteY17" fmla="*/ 40943 h 1514901"/>
              <a:gd name="connsiteX18" fmla="*/ 2129051 w 2129051"/>
              <a:gd name="connsiteY18"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569493 w 2129051"/>
              <a:gd name="connsiteY6" fmla="*/ 354841 h 1514901"/>
              <a:gd name="connsiteX7" fmla="*/ 1637732 w 2129051"/>
              <a:gd name="connsiteY7" fmla="*/ 313898 h 1514901"/>
              <a:gd name="connsiteX8" fmla="*/ 1678675 w 2129051"/>
              <a:gd name="connsiteY8" fmla="*/ 272955 h 1514901"/>
              <a:gd name="connsiteX9" fmla="*/ 1719618 w 2129051"/>
              <a:gd name="connsiteY9" fmla="*/ 259307 h 1514901"/>
              <a:gd name="connsiteX10" fmla="*/ 1760562 w 2129051"/>
              <a:gd name="connsiteY10" fmla="*/ 232011 h 1514901"/>
              <a:gd name="connsiteX11" fmla="*/ 1815153 w 2129051"/>
              <a:gd name="connsiteY11" fmla="*/ 204716 h 1514901"/>
              <a:gd name="connsiteX12" fmla="*/ 1897039 w 2129051"/>
              <a:gd name="connsiteY12" fmla="*/ 136477 h 1514901"/>
              <a:gd name="connsiteX13" fmla="*/ 1978926 w 2129051"/>
              <a:gd name="connsiteY13" fmla="*/ 122829 h 1514901"/>
              <a:gd name="connsiteX14" fmla="*/ 2019869 w 2129051"/>
              <a:gd name="connsiteY14" fmla="*/ 109182 h 1514901"/>
              <a:gd name="connsiteX15" fmla="*/ 2060812 w 2129051"/>
              <a:gd name="connsiteY15" fmla="*/ 81886 h 1514901"/>
              <a:gd name="connsiteX16" fmla="*/ 2074460 w 2129051"/>
              <a:gd name="connsiteY16" fmla="*/ 40943 h 1514901"/>
              <a:gd name="connsiteX17" fmla="*/ 2129051 w 2129051"/>
              <a:gd name="connsiteY17"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569493 w 2129051"/>
              <a:gd name="connsiteY6" fmla="*/ 354841 h 1514901"/>
              <a:gd name="connsiteX7" fmla="*/ 1637732 w 2129051"/>
              <a:gd name="connsiteY7" fmla="*/ 313898 h 1514901"/>
              <a:gd name="connsiteX8" fmla="*/ 1678675 w 2129051"/>
              <a:gd name="connsiteY8" fmla="*/ 272955 h 1514901"/>
              <a:gd name="connsiteX9" fmla="*/ 1719618 w 2129051"/>
              <a:gd name="connsiteY9" fmla="*/ 259307 h 1514901"/>
              <a:gd name="connsiteX10" fmla="*/ 1760562 w 2129051"/>
              <a:gd name="connsiteY10" fmla="*/ 232011 h 1514901"/>
              <a:gd name="connsiteX11" fmla="*/ 1815153 w 2129051"/>
              <a:gd name="connsiteY11" fmla="*/ 204716 h 1514901"/>
              <a:gd name="connsiteX12" fmla="*/ 1978926 w 2129051"/>
              <a:gd name="connsiteY12" fmla="*/ 122829 h 1514901"/>
              <a:gd name="connsiteX13" fmla="*/ 2019869 w 2129051"/>
              <a:gd name="connsiteY13" fmla="*/ 109182 h 1514901"/>
              <a:gd name="connsiteX14" fmla="*/ 2060812 w 2129051"/>
              <a:gd name="connsiteY14" fmla="*/ 81886 h 1514901"/>
              <a:gd name="connsiteX15" fmla="*/ 2074460 w 2129051"/>
              <a:gd name="connsiteY15" fmla="*/ 40943 h 1514901"/>
              <a:gd name="connsiteX16" fmla="*/ 2129051 w 2129051"/>
              <a:gd name="connsiteY16"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569493 w 2129051"/>
              <a:gd name="connsiteY6" fmla="*/ 354841 h 1514901"/>
              <a:gd name="connsiteX7" fmla="*/ 1637732 w 2129051"/>
              <a:gd name="connsiteY7" fmla="*/ 313898 h 1514901"/>
              <a:gd name="connsiteX8" fmla="*/ 1678675 w 2129051"/>
              <a:gd name="connsiteY8" fmla="*/ 272955 h 1514901"/>
              <a:gd name="connsiteX9" fmla="*/ 1719618 w 2129051"/>
              <a:gd name="connsiteY9" fmla="*/ 259307 h 1514901"/>
              <a:gd name="connsiteX10" fmla="*/ 1815153 w 2129051"/>
              <a:gd name="connsiteY10" fmla="*/ 204716 h 1514901"/>
              <a:gd name="connsiteX11" fmla="*/ 1978926 w 2129051"/>
              <a:gd name="connsiteY11" fmla="*/ 122829 h 1514901"/>
              <a:gd name="connsiteX12" fmla="*/ 2019869 w 2129051"/>
              <a:gd name="connsiteY12" fmla="*/ 109182 h 1514901"/>
              <a:gd name="connsiteX13" fmla="*/ 2060812 w 2129051"/>
              <a:gd name="connsiteY13" fmla="*/ 81886 h 1514901"/>
              <a:gd name="connsiteX14" fmla="*/ 2074460 w 2129051"/>
              <a:gd name="connsiteY14" fmla="*/ 40943 h 1514901"/>
              <a:gd name="connsiteX15" fmla="*/ 2129051 w 2129051"/>
              <a:gd name="connsiteY15"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569493 w 2129051"/>
              <a:gd name="connsiteY6" fmla="*/ 354841 h 1514901"/>
              <a:gd name="connsiteX7" fmla="*/ 1678675 w 2129051"/>
              <a:gd name="connsiteY7" fmla="*/ 272955 h 1514901"/>
              <a:gd name="connsiteX8" fmla="*/ 1719618 w 2129051"/>
              <a:gd name="connsiteY8" fmla="*/ 259307 h 1514901"/>
              <a:gd name="connsiteX9" fmla="*/ 1815153 w 2129051"/>
              <a:gd name="connsiteY9" fmla="*/ 204716 h 1514901"/>
              <a:gd name="connsiteX10" fmla="*/ 1978926 w 2129051"/>
              <a:gd name="connsiteY10" fmla="*/ 122829 h 1514901"/>
              <a:gd name="connsiteX11" fmla="*/ 2019869 w 2129051"/>
              <a:gd name="connsiteY11" fmla="*/ 109182 h 1514901"/>
              <a:gd name="connsiteX12" fmla="*/ 2060812 w 2129051"/>
              <a:gd name="connsiteY12" fmla="*/ 81886 h 1514901"/>
              <a:gd name="connsiteX13" fmla="*/ 2074460 w 2129051"/>
              <a:gd name="connsiteY13" fmla="*/ 40943 h 1514901"/>
              <a:gd name="connsiteX14" fmla="*/ 2129051 w 2129051"/>
              <a:gd name="connsiteY14"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678675 w 2129051"/>
              <a:gd name="connsiteY6" fmla="*/ 272955 h 1514901"/>
              <a:gd name="connsiteX7" fmla="*/ 1719618 w 2129051"/>
              <a:gd name="connsiteY7" fmla="*/ 259307 h 1514901"/>
              <a:gd name="connsiteX8" fmla="*/ 1815153 w 2129051"/>
              <a:gd name="connsiteY8" fmla="*/ 204716 h 1514901"/>
              <a:gd name="connsiteX9" fmla="*/ 1978926 w 2129051"/>
              <a:gd name="connsiteY9" fmla="*/ 122829 h 1514901"/>
              <a:gd name="connsiteX10" fmla="*/ 2019869 w 2129051"/>
              <a:gd name="connsiteY10" fmla="*/ 109182 h 1514901"/>
              <a:gd name="connsiteX11" fmla="*/ 2060812 w 2129051"/>
              <a:gd name="connsiteY11" fmla="*/ 81886 h 1514901"/>
              <a:gd name="connsiteX12" fmla="*/ 2074460 w 2129051"/>
              <a:gd name="connsiteY12" fmla="*/ 40943 h 1514901"/>
              <a:gd name="connsiteX13" fmla="*/ 2129051 w 2129051"/>
              <a:gd name="connsiteY13"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678675 w 2129051"/>
              <a:gd name="connsiteY6" fmla="*/ 272955 h 1514901"/>
              <a:gd name="connsiteX7" fmla="*/ 1815153 w 2129051"/>
              <a:gd name="connsiteY7" fmla="*/ 204716 h 1514901"/>
              <a:gd name="connsiteX8" fmla="*/ 1978926 w 2129051"/>
              <a:gd name="connsiteY8" fmla="*/ 122829 h 1514901"/>
              <a:gd name="connsiteX9" fmla="*/ 2019869 w 2129051"/>
              <a:gd name="connsiteY9" fmla="*/ 109182 h 1514901"/>
              <a:gd name="connsiteX10" fmla="*/ 2060812 w 2129051"/>
              <a:gd name="connsiteY10" fmla="*/ 81886 h 1514901"/>
              <a:gd name="connsiteX11" fmla="*/ 2074460 w 2129051"/>
              <a:gd name="connsiteY11" fmla="*/ 40943 h 1514901"/>
              <a:gd name="connsiteX12" fmla="*/ 2129051 w 2129051"/>
              <a:gd name="connsiteY12"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1815153 w 2129051"/>
              <a:gd name="connsiteY6" fmla="*/ 204716 h 1514901"/>
              <a:gd name="connsiteX7" fmla="*/ 1978926 w 2129051"/>
              <a:gd name="connsiteY7" fmla="*/ 122829 h 1514901"/>
              <a:gd name="connsiteX8" fmla="*/ 2019869 w 2129051"/>
              <a:gd name="connsiteY8" fmla="*/ 109182 h 1514901"/>
              <a:gd name="connsiteX9" fmla="*/ 2060812 w 2129051"/>
              <a:gd name="connsiteY9" fmla="*/ 81886 h 1514901"/>
              <a:gd name="connsiteX10" fmla="*/ 2074460 w 2129051"/>
              <a:gd name="connsiteY10" fmla="*/ 40943 h 1514901"/>
              <a:gd name="connsiteX11" fmla="*/ 2129051 w 2129051"/>
              <a:gd name="connsiteY11"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1815153 w 2129051"/>
              <a:gd name="connsiteY6" fmla="*/ 204716 h 1514901"/>
              <a:gd name="connsiteX7" fmla="*/ 1978926 w 2129051"/>
              <a:gd name="connsiteY7" fmla="*/ 122829 h 1514901"/>
              <a:gd name="connsiteX8" fmla="*/ 2019869 w 2129051"/>
              <a:gd name="connsiteY8" fmla="*/ 109182 h 1514901"/>
              <a:gd name="connsiteX9" fmla="*/ 2060812 w 2129051"/>
              <a:gd name="connsiteY9" fmla="*/ 81886 h 1514901"/>
              <a:gd name="connsiteX10" fmla="*/ 2129051 w 2129051"/>
              <a:gd name="connsiteY10"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1815153 w 2129051"/>
              <a:gd name="connsiteY6" fmla="*/ 204716 h 1514901"/>
              <a:gd name="connsiteX7" fmla="*/ 1978926 w 2129051"/>
              <a:gd name="connsiteY7" fmla="*/ 122829 h 1514901"/>
              <a:gd name="connsiteX8" fmla="*/ 2019869 w 2129051"/>
              <a:gd name="connsiteY8" fmla="*/ 109182 h 1514901"/>
              <a:gd name="connsiteX9" fmla="*/ 2129051 w 2129051"/>
              <a:gd name="connsiteY9"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1815153 w 2129051"/>
              <a:gd name="connsiteY6" fmla="*/ 204716 h 1514901"/>
              <a:gd name="connsiteX7" fmla="*/ 2019869 w 2129051"/>
              <a:gd name="connsiteY7" fmla="*/ 109182 h 1514901"/>
              <a:gd name="connsiteX8" fmla="*/ 2129051 w 2129051"/>
              <a:gd name="connsiteY8"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1815153 w 2129051"/>
              <a:gd name="connsiteY6" fmla="*/ 204716 h 1514901"/>
              <a:gd name="connsiteX7" fmla="*/ 2129051 w 2129051"/>
              <a:gd name="connsiteY7"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2129051 w 2129051"/>
              <a:gd name="connsiteY6"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2129051 w 2129051"/>
              <a:gd name="connsiteY5"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2129051 w 2129051"/>
              <a:gd name="connsiteY4"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2129051 w 2129051"/>
              <a:gd name="connsiteY3" fmla="*/ 0 h 1514901"/>
              <a:gd name="connsiteX0" fmla="*/ 0 w 2129051"/>
              <a:gd name="connsiteY0" fmla="*/ 1514901 h 1514901"/>
              <a:gd name="connsiteX1" fmla="*/ 0 w 2129051"/>
              <a:gd name="connsiteY1" fmla="*/ 1514901 h 1514901"/>
              <a:gd name="connsiteX2" fmla="*/ 2129051 w 2129051"/>
              <a:gd name="connsiteY2" fmla="*/ 0 h 1514901"/>
              <a:gd name="connsiteX0" fmla="*/ 0 w 3712191"/>
              <a:gd name="connsiteY0" fmla="*/ 1105468 h 1105468"/>
              <a:gd name="connsiteX1" fmla="*/ 0 w 3712191"/>
              <a:gd name="connsiteY1" fmla="*/ 1105468 h 1105468"/>
              <a:gd name="connsiteX2" fmla="*/ 3712191 w 3712191"/>
              <a:gd name="connsiteY2" fmla="*/ 0 h 1105468"/>
              <a:gd name="connsiteX0" fmla="*/ 0 w 3712191"/>
              <a:gd name="connsiteY0" fmla="*/ 1105468 h 1105468"/>
              <a:gd name="connsiteX1" fmla="*/ 3712191 w 3712191"/>
              <a:gd name="connsiteY1" fmla="*/ 0 h 1105468"/>
              <a:gd name="connsiteX0" fmla="*/ 0 w 3998794"/>
              <a:gd name="connsiteY0" fmla="*/ 259307 h 259307"/>
              <a:gd name="connsiteX1" fmla="*/ 3998794 w 3998794"/>
              <a:gd name="connsiteY1" fmla="*/ 0 h 259307"/>
              <a:gd name="connsiteX0" fmla="*/ 0 w 4148920"/>
              <a:gd name="connsiteY0" fmla="*/ 1214650 h 1214650"/>
              <a:gd name="connsiteX1" fmla="*/ 4148920 w 4148920"/>
              <a:gd name="connsiteY1" fmla="*/ 0 h 1214650"/>
              <a:gd name="connsiteX0" fmla="*/ 0 w 5650173"/>
              <a:gd name="connsiteY0" fmla="*/ 1637731 h 1637731"/>
              <a:gd name="connsiteX1" fmla="*/ 5650173 w 5650173"/>
              <a:gd name="connsiteY1" fmla="*/ 0 h 1637731"/>
              <a:gd name="connsiteX0" fmla="*/ 0 w 4653887"/>
              <a:gd name="connsiteY0" fmla="*/ 2142698 h 2142698"/>
              <a:gd name="connsiteX1" fmla="*/ 4653887 w 4653887"/>
              <a:gd name="connsiteY1" fmla="*/ 0 h 2142698"/>
              <a:gd name="connsiteX0" fmla="*/ 0 w 4653887"/>
              <a:gd name="connsiteY0" fmla="*/ 2142698 h 2142698"/>
              <a:gd name="connsiteX1" fmla="*/ 4653887 w 4653887"/>
              <a:gd name="connsiteY1" fmla="*/ 0 h 2142698"/>
            </a:gdLst>
            <a:ahLst/>
            <a:cxnLst>
              <a:cxn ang="0">
                <a:pos x="connsiteX0" y="connsiteY0"/>
              </a:cxn>
              <a:cxn ang="0">
                <a:pos x="connsiteX1" y="connsiteY1"/>
              </a:cxn>
            </a:cxnLst>
            <a:rect l="l" t="t" r="r" b="b"/>
            <a:pathLst>
              <a:path w="4653887" h="2142698">
                <a:moveTo>
                  <a:pt x="0" y="2142698"/>
                </a:moveTo>
                <a:cubicBezTo>
                  <a:pt x="3502926" y="2124501"/>
                  <a:pt x="3102591" y="714233"/>
                  <a:pt x="4653887" y="0"/>
                </a:cubicBezTo>
              </a:path>
            </a:pathLst>
          </a:custGeom>
          <a:noFill/>
          <a:ln w="50800">
            <a:solidFill>
              <a:srgbClr val="00B05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623441" y="4326792"/>
            <a:ext cx="5145206" cy="1665027"/>
          </a:xfrm>
          <a:custGeom>
            <a:avLst/>
            <a:gdLst>
              <a:gd name="connsiteX0" fmla="*/ 0 w 2129051"/>
              <a:gd name="connsiteY0" fmla="*/ 1514901 h 1514901"/>
              <a:gd name="connsiteX1" fmla="*/ 0 w 2129051"/>
              <a:gd name="connsiteY1" fmla="*/ 1514901 h 1514901"/>
              <a:gd name="connsiteX2" fmla="*/ 218365 w 2129051"/>
              <a:gd name="connsiteY2" fmla="*/ 1364776 h 1514901"/>
              <a:gd name="connsiteX3" fmla="*/ 682388 w 2129051"/>
              <a:gd name="connsiteY3" fmla="*/ 1050877 h 1514901"/>
              <a:gd name="connsiteX4" fmla="*/ 941696 w 2129051"/>
              <a:gd name="connsiteY4" fmla="*/ 846161 h 1514901"/>
              <a:gd name="connsiteX5" fmla="*/ 1119117 w 2129051"/>
              <a:gd name="connsiteY5" fmla="*/ 696035 h 1514901"/>
              <a:gd name="connsiteX6" fmla="*/ 1173708 w 2129051"/>
              <a:gd name="connsiteY6" fmla="*/ 641444 h 1514901"/>
              <a:gd name="connsiteX7" fmla="*/ 1351129 w 2129051"/>
              <a:gd name="connsiteY7" fmla="*/ 518614 h 1514901"/>
              <a:gd name="connsiteX8" fmla="*/ 1501254 w 2129051"/>
              <a:gd name="connsiteY8" fmla="*/ 409432 h 1514901"/>
              <a:gd name="connsiteX9" fmla="*/ 1569493 w 2129051"/>
              <a:gd name="connsiteY9" fmla="*/ 354841 h 1514901"/>
              <a:gd name="connsiteX10" fmla="*/ 1637732 w 2129051"/>
              <a:gd name="connsiteY10" fmla="*/ 313898 h 1514901"/>
              <a:gd name="connsiteX11" fmla="*/ 1678675 w 2129051"/>
              <a:gd name="connsiteY11" fmla="*/ 272955 h 1514901"/>
              <a:gd name="connsiteX12" fmla="*/ 1719618 w 2129051"/>
              <a:gd name="connsiteY12" fmla="*/ 259307 h 1514901"/>
              <a:gd name="connsiteX13" fmla="*/ 1760562 w 2129051"/>
              <a:gd name="connsiteY13" fmla="*/ 232011 h 1514901"/>
              <a:gd name="connsiteX14" fmla="*/ 1815153 w 2129051"/>
              <a:gd name="connsiteY14" fmla="*/ 204716 h 1514901"/>
              <a:gd name="connsiteX15" fmla="*/ 1897039 w 2129051"/>
              <a:gd name="connsiteY15" fmla="*/ 136477 h 1514901"/>
              <a:gd name="connsiteX16" fmla="*/ 1978926 w 2129051"/>
              <a:gd name="connsiteY16" fmla="*/ 122829 h 1514901"/>
              <a:gd name="connsiteX17" fmla="*/ 2019869 w 2129051"/>
              <a:gd name="connsiteY17" fmla="*/ 109182 h 1514901"/>
              <a:gd name="connsiteX18" fmla="*/ 2060812 w 2129051"/>
              <a:gd name="connsiteY18" fmla="*/ 81886 h 1514901"/>
              <a:gd name="connsiteX19" fmla="*/ 2074460 w 2129051"/>
              <a:gd name="connsiteY19" fmla="*/ 40943 h 1514901"/>
              <a:gd name="connsiteX20" fmla="*/ 2129051 w 2129051"/>
              <a:gd name="connsiteY20" fmla="*/ 0 h 1514901"/>
              <a:gd name="connsiteX0" fmla="*/ 0 w 2129051"/>
              <a:gd name="connsiteY0" fmla="*/ 1514901 h 1514901"/>
              <a:gd name="connsiteX1" fmla="*/ 0 w 2129051"/>
              <a:gd name="connsiteY1" fmla="*/ 1514901 h 1514901"/>
              <a:gd name="connsiteX2" fmla="*/ 218365 w 2129051"/>
              <a:gd name="connsiteY2" fmla="*/ 1364776 h 1514901"/>
              <a:gd name="connsiteX3" fmla="*/ 682388 w 2129051"/>
              <a:gd name="connsiteY3" fmla="*/ 1050877 h 1514901"/>
              <a:gd name="connsiteX4" fmla="*/ 941696 w 2129051"/>
              <a:gd name="connsiteY4" fmla="*/ 846161 h 1514901"/>
              <a:gd name="connsiteX5" fmla="*/ 1119117 w 2129051"/>
              <a:gd name="connsiteY5" fmla="*/ 696035 h 1514901"/>
              <a:gd name="connsiteX6" fmla="*/ 1173708 w 2129051"/>
              <a:gd name="connsiteY6" fmla="*/ 641444 h 1514901"/>
              <a:gd name="connsiteX7" fmla="*/ 1351129 w 2129051"/>
              <a:gd name="connsiteY7" fmla="*/ 518614 h 1514901"/>
              <a:gd name="connsiteX8" fmla="*/ 1501254 w 2129051"/>
              <a:gd name="connsiteY8" fmla="*/ 409432 h 1514901"/>
              <a:gd name="connsiteX9" fmla="*/ 1569493 w 2129051"/>
              <a:gd name="connsiteY9" fmla="*/ 354841 h 1514901"/>
              <a:gd name="connsiteX10" fmla="*/ 1637732 w 2129051"/>
              <a:gd name="connsiteY10" fmla="*/ 313898 h 1514901"/>
              <a:gd name="connsiteX11" fmla="*/ 1678675 w 2129051"/>
              <a:gd name="connsiteY11" fmla="*/ 272955 h 1514901"/>
              <a:gd name="connsiteX12" fmla="*/ 1719618 w 2129051"/>
              <a:gd name="connsiteY12" fmla="*/ 259307 h 1514901"/>
              <a:gd name="connsiteX13" fmla="*/ 1760562 w 2129051"/>
              <a:gd name="connsiteY13" fmla="*/ 232011 h 1514901"/>
              <a:gd name="connsiteX14" fmla="*/ 1815153 w 2129051"/>
              <a:gd name="connsiteY14" fmla="*/ 204716 h 1514901"/>
              <a:gd name="connsiteX15" fmla="*/ 1897039 w 2129051"/>
              <a:gd name="connsiteY15" fmla="*/ 136477 h 1514901"/>
              <a:gd name="connsiteX16" fmla="*/ 1978926 w 2129051"/>
              <a:gd name="connsiteY16" fmla="*/ 122829 h 1514901"/>
              <a:gd name="connsiteX17" fmla="*/ 2019869 w 2129051"/>
              <a:gd name="connsiteY17" fmla="*/ 109182 h 1514901"/>
              <a:gd name="connsiteX18" fmla="*/ 2060812 w 2129051"/>
              <a:gd name="connsiteY18" fmla="*/ 81886 h 1514901"/>
              <a:gd name="connsiteX19" fmla="*/ 2074460 w 2129051"/>
              <a:gd name="connsiteY19" fmla="*/ 40943 h 1514901"/>
              <a:gd name="connsiteX20" fmla="*/ 2129051 w 2129051"/>
              <a:gd name="connsiteY20" fmla="*/ 0 h 1514901"/>
              <a:gd name="connsiteX0" fmla="*/ 0 w 2129051"/>
              <a:gd name="connsiteY0" fmla="*/ 1514901 h 1514901"/>
              <a:gd name="connsiteX1" fmla="*/ 0 w 2129051"/>
              <a:gd name="connsiteY1" fmla="*/ 1514901 h 1514901"/>
              <a:gd name="connsiteX2" fmla="*/ 218365 w 2129051"/>
              <a:gd name="connsiteY2" fmla="*/ 1364776 h 1514901"/>
              <a:gd name="connsiteX3" fmla="*/ 682388 w 2129051"/>
              <a:gd name="connsiteY3" fmla="*/ 1050877 h 1514901"/>
              <a:gd name="connsiteX4" fmla="*/ 1119117 w 2129051"/>
              <a:gd name="connsiteY4" fmla="*/ 696035 h 1514901"/>
              <a:gd name="connsiteX5" fmla="*/ 1173708 w 2129051"/>
              <a:gd name="connsiteY5" fmla="*/ 641444 h 1514901"/>
              <a:gd name="connsiteX6" fmla="*/ 1351129 w 2129051"/>
              <a:gd name="connsiteY6" fmla="*/ 518614 h 1514901"/>
              <a:gd name="connsiteX7" fmla="*/ 1501254 w 2129051"/>
              <a:gd name="connsiteY7" fmla="*/ 409432 h 1514901"/>
              <a:gd name="connsiteX8" fmla="*/ 1569493 w 2129051"/>
              <a:gd name="connsiteY8" fmla="*/ 354841 h 1514901"/>
              <a:gd name="connsiteX9" fmla="*/ 1637732 w 2129051"/>
              <a:gd name="connsiteY9" fmla="*/ 313898 h 1514901"/>
              <a:gd name="connsiteX10" fmla="*/ 1678675 w 2129051"/>
              <a:gd name="connsiteY10" fmla="*/ 272955 h 1514901"/>
              <a:gd name="connsiteX11" fmla="*/ 1719618 w 2129051"/>
              <a:gd name="connsiteY11" fmla="*/ 259307 h 1514901"/>
              <a:gd name="connsiteX12" fmla="*/ 1760562 w 2129051"/>
              <a:gd name="connsiteY12" fmla="*/ 232011 h 1514901"/>
              <a:gd name="connsiteX13" fmla="*/ 1815153 w 2129051"/>
              <a:gd name="connsiteY13" fmla="*/ 204716 h 1514901"/>
              <a:gd name="connsiteX14" fmla="*/ 1897039 w 2129051"/>
              <a:gd name="connsiteY14" fmla="*/ 136477 h 1514901"/>
              <a:gd name="connsiteX15" fmla="*/ 1978926 w 2129051"/>
              <a:gd name="connsiteY15" fmla="*/ 122829 h 1514901"/>
              <a:gd name="connsiteX16" fmla="*/ 2019869 w 2129051"/>
              <a:gd name="connsiteY16" fmla="*/ 109182 h 1514901"/>
              <a:gd name="connsiteX17" fmla="*/ 2060812 w 2129051"/>
              <a:gd name="connsiteY17" fmla="*/ 81886 h 1514901"/>
              <a:gd name="connsiteX18" fmla="*/ 2074460 w 2129051"/>
              <a:gd name="connsiteY18" fmla="*/ 40943 h 1514901"/>
              <a:gd name="connsiteX19" fmla="*/ 2129051 w 2129051"/>
              <a:gd name="connsiteY19" fmla="*/ 0 h 1514901"/>
              <a:gd name="connsiteX0" fmla="*/ 0 w 2129051"/>
              <a:gd name="connsiteY0" fmla="*/ 1514901 h 1514901"/>
              <a:gd name="connsiteX1" fmla="*/ 0 w 2129051"/>
              <a:gd name="connsiteY1" fmla="*/ 1514901 h 1514901"/>
              <a:gd name="connsiteX2" fmla="*/ 218365 w 2129051"/>
              <a:gd name="connsiteY2" fmla="*/ 1364776 h 1514901"/>
              <a:gd name="connsiteX3" fmla="*/ 682388 w 2129051"/>
              <a:gd name="connsiteY3" fmla="*/ 1050877 h 1514901"/>
              <a:gd name="connsiteX4" fmla="*/ 1119117 w 2129051"/>
              <a:gd name="connsiteY4" fmla="*/ 696035 h 1514901"/>
              <a:gd name="connsiteX5" fmla="*/ 1351129 w 2129051"/>
              <a:gd name="connsiteY5" fmla="*/ 518614 h 1514901"/>
              <a:gd name="connsiteX6" fmla="*/ 1501254 w 2129051"/>
              <a:gd name="connsiteY6" fmla="*/ 409432 h 1514901"/>
              <a:gd name="connsiteX7" fmla="*/ 1569493 w 2129051"/>
              <a:gd name="connsiteY7" fmla="*/ 354841 h 1514901"/>
              <a:gd name="connsiteX8" fmla="*/ 1637732 w 2129051"/>
              <a:gd name="connsiteY8" fmla="*/ 313898 h 1514901"/>
              <a:gd name="connsiteX9" fmla="*/ 1678675 w 2129051"/>
              <a:gd name="connsiteY9" fmla="*/ 272955 h 1514901"/>
              <a:gd name="connsiteX10" fmla="*/ 1719618 w 2129051"/>
              <a:gd name="connsiteY10" fmla="*/ 259307 h 1514901"/>
              <a:gd name="connsiteX11" fmla="*/ 1760562 w 2129051"/>
              <a:gd name="connsiteY11" fmla="*/ 232011 h 1514901"/>
              <a:gd name="connsiteX12" fmla="*/ 1815153 w 2129051"/>
              <a:gd name="connsiteY12" fmla="*/ 204716 h 1514901"/>
              <a:gd name="connsiteX13" fmla="*/ 1897039 w 2129051"/>
              <a:gd name="connsiteY13" fmla="*/ 136477 h 1514901"/>
              <a:gd name="connsiteX14" fmla="*/ 1978926 w 2129051"/>
              <a:gd name="connsiteY14" fmla="*/ 122829 h 1514901"/>
              <a:gd name="connsiteX15" fmla="*/ 2019869 w 2129051"/>
              <a:gd name="connsiteY15" fmla="*/ 109182 h 1514901"/>
              <a:gd name="connsiteX16" fmla="*/ 2060812 w 2129051"/>
              <a:gd name="connsiteY16" fmla="*/ 81886 h 1514901"/>
              <a:gd name="connsiteX17" fmla="*/ 2074460 w 2129051"/>
              <a:gd name="connsiteY17" fmla="*/ 40943 h 1514901"/>
              <a:gd name="connsiteX18" fmla="*/ 2129051 w 2129051"/>
              <a:gd name="connsiteY18"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569493 w 2129051"/>
              <a:gd name="connsiteY6" fmla="*/ 354841 h 1514901"/>
              <a:gd name="connsiteX7" fmla="*/ 1637732 w 2129051"/>
              <a:gd name="connsiteY7" fmla="*/ 313898 h 1514901"/>
              <a:gd name="connsiteX8" fmla="*/ 1678675 w 2129051"/>
              <a:gd name="connsiteY8" fmla="*/ 272955 h 1514901"/>
              <a:gd name="connsiteX9" fmla="*/ 1719618 w 2129051"/>
              <a:gd name="connsiteY9" fmla="*/ 259307 h 1514901"/>
              <a:gd name="connsiteX10" fmla="*/ 1760562 w 2129051"/>
              <a:gd name="connsiteY10" fmla="*/ 232011 h 1514901"/>
              <a:gd name="connsiteX11" fmla="*/ 1815153 w 2129051"/>
              <a:gd name="connsiteY11" fmla="*/ 204716 h 1514901"/>
              <a:gd name="connsiteX12" fmla="*/ 1897039 w 2129051"/>
              <a:gd name="connsiteY12" fmla="*/ 136477 h 1514901"/>
              <a:gd name="connsiteX13" fmla="*/ 1978926 w 2129051"/>
              <a:gd name="connsiteY13" fmla="*/ 122829 h 1514901"/>
              <a:gd name="connsiteX14" fmla="*/ 2019869 w 2129051"/>
              <a:gd name="connsiteY14" fmla="*/ 109182 h 1514901"/>
              <a:gd name="connsiteX15" fmla="*/ 2060812 w 2129051"/>
              <a:gd name="connsiteY15" fmla="*/ 81886 h 1514901"/>
              <a:gd name="connsiteX16" fmla="*/ 2074460 w 2129051"/>
              <a:gd name="connsiteY16" fmla="*/ 40943 h 1514901"/>
              <a:gd name="connsiteX17" fmla="*/ 2129051 w 2129051"/>
              <a:gd name="connsiteY17"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569493 w 2129051"/>
              <a:gd name="connsiteY6" fmla="*/ 354841 h 1514901"/>
              <a:gd name="connsiteX7" fmla="*/ 1637732 w 2129051"/>
              <a:gd name="connsiteY7" fmla="*/ 313898 h 1514901"/>
              <a:gd name="connsiteX8" fmla="*/ 1678675 w 2129051"/>
              <a:gd name="connsiteY8" fmla="*/ 272955 h 1514901"/>
              <a:gd name="connsiteX9" fmla="*/ 1719618 w 2129051"/>
              <a:gd name="connsiteY9" fmla="*/ 259307 h 1514901"/>
              <a:gd name="connsiteX10" fmla="*/ 1760562 w 2129051"/>
              <a:gd name="connsiteY10" fmla="*/ 232011 h 1514901"/>
              <a:gd name="connsiteX11" fmla="*/ 1815153 w 2129051"/>
              <a:gd name="connsiteY11" fmla="*/ 204716 h 1514901"/>
              <a:gd name="connsiteX12" fmla="*/ 1978926 w 2129051"/>
              <a:gd name="connsiteY12" fmla="*/ 122829 h 1514901"/>
              <a:gd name="connsiteX13" fmla="*/ 2019869 w 2129051"/>
              <a:gd name="connsiteY13" fmla="*/ 109182 h 1514901"/>
              <a:gd name="connsiteX14" fmla="*/ 2060812 w 2129051"/>
              <a:gd name="connsiteY14" fmla="*/ 81886 h 1514901"/>
              <a:gd name="connsiteX15" fmla="*/ 2074460 w 2129051"/>
              <a:gd name="connsiteY15" fmla="*/ 40943 h 1514901"/>
              <a:gd name="connsiteX16" fmla="*/ 2129051 w 2129051"/>
              <a:gd name="connsiteY16"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569493 w 2129051"/>
              <a:gd name="connsiteY6" fmla="*/ 354841 h 1514901"/>
              <a:gd name="connsiteX7" fmla="*/ 1637732 w 2129051"/>
              <a:gd name="connsiteY7" fmla="*/ 313898 h 1514901"/>
              <a:gd name="connsiteX8" fmla="*/ 1678675 w 2129051"/>
              <a:gd name="connsiteY8" fmla="*/ 272955 h 1514901"/>
              <a:gd name="connsiteX9" fmla="*/ 1719618 w 2129051"/>
              <a:gd name="connsiteY9" fmla="*/ 259307 h 1514901"/>
              <a:gd name="connsiteX10" fmla="*/ 1815153 w 2129051"/>
              <a:gd name="connsiteY10" fmla="*/ 204716 h 1514901"/>
              <a:gd name="connsiteX11" fmla="*/ 1978926 w 2129051"/>
              <a:gd name="connsiteY11" fmla="*/ 122829 h 1514901"/>
              <a:gd name="connsiteX12" fmla="*/ 2019869 w 2129051"/>
              <a:gd name="connsiteY12" fmla="*/ 109182 h 1514901"/>
              <a:gd name="connsiteX13" fmla="*/ 2060812 w 2129051"/>
              <a:gd name="connsiteY13" fmla="*/ 81886 h 1514901"/>
              <a:gd name="connsiteX14" fmla="*/ 2074460 w 2129051"/>
              <a:gd name="connsiteY14" fmla="*/ 40943 h 1514901"/>
              <a:gd name="connsiteX15" fmla="*/ 2129051 w 2129051"/>
              <a:gd name="connsiteY15"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569493 w 2129051"/>
              <a:gd name="connsiteY6" fmla="*/ 354841 h 1514901"/>
              <a:gd name="connsiteX7" fmla="*/ 1678675 w 2129051"/>
              <a:gd name="connsiteY7" fmla="*/ 272955 h 1514901"/>
              <a:gd name="connsiteX8" fmla="*/ 1719618 w 2129051"/>
              <a:gd name="connsiteY8" fmla="*/ 259307 h 1514901"/>
              <a:gd name="connsiteX9" fmla="*/ 1815153 w 2129051"/>
              <a:gd name="connsiteY9" fmla="*/ 204716 h 1514901"/>
              <a:gd name="connsiteX10" fmla="*/ 1978926 w 2129051"/>
              <a:gd name="connsiteY10" fmla="*/ 122829 h 1514901"/>
              <a:gd name="connsiteX11" fmla="*/ 2019869 w 2129051"/>
              <a:gd name="connsiteY11" fmla="*/ 109182 h 1514901"/>
              <a:gd name="connsiteX12" fmla="*/ 2060812 w 2129051"/>
              <a:gd name="connsiteY12" fmla="*/ 81886 h 1514901"/>
              <a:gd name="connsiteX13" fmla="*/ 2074460 w 2129051"/>
              <a:gd name="connsiteY13" fmla="*/ 40943 h 1514901"/>
              <a:gd name="connsiteX14" fmla="*/ 2129051 w 2129051"/>
              <a:gd name="connsiteY14"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678675 w 2129051"/>
              <a:gd name="connsiteY6" fmla="*/ 272955 h 1514901"/>
              <a:gd name="connsiteX7" fmla="*/ 1719618 w 2129051"/>
              <a:gd name="connsiteY7" fmla="*/ 259307 h 1514901"/>
              <a:gd name="connsiteX8" fmla="*/ 1815153 w 2129051"/>
              <a:gd name="connsiteY8" fmla="*/ 204716 h 1514901"/>
              <a:gd name="connsiteX9" fmla="*/ 1978926 w 2129051"/>
              <a:gd name="connsiteY9" fmla="*/ 122829 h 1514901"/>
              <a:gd name="connsiteX10" fmla="*/ 2019869 w 2129051"/>
              <a:gd name="connsiteY10" fmla="*/ 109182 h 1514901"/>
              <a:gd name="connsiteX11" fmla="*/ 2060812 w 2129051"/>
              <a:gd name="connsiteY11" fmla="*/ 81886 h 1514901"/>
              <a:gd name="connsiteX12" fmla="*/ 2074460 w 2129051"/>
              <a:gd name="connsiteY12" fmla="*/ 40943 h 1514901"/>
              <a:gd name="connsiteX13" fmla="*/ 2129051 w 2129051"/>
              <a:gd name="connsiteY13"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501254 w 2129051"/>
              <a:gd name="connsiteY5" fmla="*/ 409432 h 1514901"/>
              <a:gd name="connsiteX6" fmla="*/ 1678675 w 2129051"/>
              <a:gd name="connsiteY6" fmla="*/ 272955 h 1514901"/>
              <a:gd name="connsiteX7" fmla="*/ 1815153 w 2129051"/>
              <a:gd name="connsiteY7" fmla="*/ 204716 h 1514901"/>
              <a:gd name="connsiteX8" fmla="*/ 1978926 w 2129051"/>
              <a:gd name="connsiteY8" fmla="*/ 122829 h 1514901"/>
              <a:gd name="connsiteX9" fmla="*/ 2019869 w 2129051"/>
              <a:gd name="connsiteY9" fmla="*/ 109182 h 1514901"/>
              <a:gd name="connsiteX10" fmla="*/ 2060812 w 2129051"/>
              <a:gd name="connsiteY10" fmla="*/ 81886 h 1514901"/>
              <a:gd name="connsiteX11" fmla="*/ 2074460 w 2129051"/>
              <a:gd name="connsiteY11" fmla="*/ 40943 h 1514901"/>
              <a:gd name="connsiteX12" fmla="*/ 2129051 w 2129051"/>
              <a:gd name="connsiteY12"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1815153 w 2129051"/>
              <a:gd name="connsiteY6" fmla="*/ 204716 h 1514901"/>
              <a:gd name="connsiteX7" fmla="*/ 1978926 w 2129051"/>
              <a:gd name="connsiteY7" fmla="*/ 122829 h 1514901"/>
              <a:gd name="connsiteX8" fmla="*/ 2019869 w 2129051"/>
              <a:gd name="connsiteY8" fmla="*/ 109182 h 1514901"/>
              <a:gd name="connsiteX9" fmla="*/ 2060812 w 2129051"/>
              <a:gd name="connsiteY9" fmla="*/ 81886 h 1514901"/>
              <a:gd name="connsiteX10" fmla="*/ 2074460 w 2129051"/>
              <a:gd name="connsiteY10" fmla="*/ 40943 h 1514901"/>
              <a:gd name="connsiteX11" fmla="*/ 2129051 w 2129051"/>
              <a:gd name="connsiteY11"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1815153 w 2129051"/>
              <a:gd name="connsiteY6" fmla="*/ 204716 h 1514901"/>
              <a:gd name="connsiteX7" fmla="*/ 1978926 w 2129051"/>
              <a:gd name="connsiteY7" fmla="*/ 122829 h 1514901"/>
              <a:gd name="connsiteX8" fmla="*/ 2019869 w 2129051"/>
              <a:gd name="connsiteY8" fmla="*/ 109182 h 1514901"/>
              <a:gd name="connsiteX9" fmla="*/ 2060812 w 2129051"/>
              <a:gd name="connsiteY9" fmla="*/ 81886 h 1514901"/>
              <a:gd name="connsiteX10" fmla="*/ 2129051 w 2129051"/>
              <a:gd name="connsiteY10"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1815153 w 2129051"/>
              <a:gd name="connsiteY6" fmla="*/ 204716 h 1514901"/>
              <a:gd name="connsiteX7" fmla="*/ 1978926 w 2129051"/>
              <a:gd name="connsiteY7" fmla="*/ 122829 h 1514901"/>
              <a:gd name="connsiteX8" fmla="*/ 2019869 w 2129051"/>
              <a:gd name="connsiteY8" fmla="*/ 109182 h 1514901"/>
              <a:gd name="connsiteX9" fmla="*/ 2129051 w 2129051"/>
              <a:gd name="connsiteY9"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1815153 w 2129051"/>
              <a:gd name="connsiteY6" fmla="*/ 204716 h 1514901"/>
              <a:gd name="connsiteX7" fmla="*/ 2019869 w 2129051"/>
              <a:gd name="connsiteY7" fmla="*/ 109182 h 1514901"/>
              <a:gd name="connsiteX8" fmla="*/ 2129051 w 2129051"/>
              <a:gd name="connsiteY8"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1815153 w 2129051"/>
              <a:gd name="connsiteY6" fmla="*/ 204716 h 1514901"/>
              <a:gd name="connsiteX7" fmla="*/ 2129051 w 2129051"/>
              <a:gd name="connsiteY7"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1678675 w 2129051"/>
              <a:gd name="connsiteY5" fmla="*/ 272955 h 1514901"/>
              <a:gd name="connsiteX6" fmla="*/ 2129051 w 2129051"/>
              <a:gd name="connsiteY6"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1351129 w 2129051"/>
              <a:gd name="connsiteY4" fmla="*/ 518614 h 1514901"/>
              <a:gd name="connsiteX5" fmla="*/ 2129051 w 2129051"/>
              <a:gd name="connsiteY5"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1119117 w 2129051"/>
              <a:gd name="connsiteY3" fmla="*/ 696035 h 1514901"/>
              <a:gd name="connsiteX4" fmla="*/ 2129051 w 2129051"/>
              <a:gd name="connsiteY4" fmla="*/ 0 h 1514901"/>
              <a:gd name="connsiteX0" fmla="*/ 0 w 2129051"/>
              <a:gd name="connsiteY0" fmla="*/ 1514901 h 1514901"/>
              <a:gd name="connsiteX1" fmla="*/ 0 w 2129051"/>
              <a:gd name="connsiteY1" fmla="*/ 1514901 h 1514901"/>
              <a:gd name="connsiteX2" fmla="*/ 682388 w 2129051"/>
              <a:gd name="connsiteY2" fmla="*/ 1050877 h 1514901"/>
              <a:gd name="connsiteX3" fmla="*/ 2129051 w 2129051"/>
              <a:gd name="connsiteY3" fmla="*/ 0 h 1514901"/>
              <a:gd name="connsiteX0" fmla="*/ 0 w 2129051"/>
              <a:gd name="connsiteY0" fmla="*/ 1514901 h 1514901"/>
              <a:gd name="connsiteX1" fmla="*/ 0 w 2129051"/>
              <a:gd name="connsiteY1" fmla="*/ 1514901 h 1514901"/>
              <a:gd name="connsiteX2" fmla="*/ 2129051 w 2129051"/>
              <a:gd name="connsiteY2" fmla="*/ 0 h 1514901"/>
              <a:gd name="connsiteX0" fmla="*/ 0 w 3712191"/>
              <a:gd name="connsiteY0" fmla="*/ 1105468 h 1105468"/>
              <a:gd name="connsiteX1" fmla="*/ 0 w 3712191"/>
              <a:gd name="connsiteY1" fmla="*/ 1105468 h 1105468"/>
              <a:gd name="connsiteX2" fmla="*/ 3712191 w 3712191"/>
              <a:gd name="connsiteY2" fmla="*/ 0 h 1105468"/>
              <a:gd name="connsiteX0" fmla="*/ 0 w 3712191"/>
              <a:gd name="connsiteY0" fmla="*/ 1105468 h 1105468"/>
              <a:gd name="connsiteX1" fmla="*/ 3712191 w 3712191"/>
              <a:gd name="connsiteY1" fmla="*/ 0 h 1105468"/>
              <a:gd name="connsiteX0" fmla="*/ 0 w 3998794"/>
              <a:gd name="connsiteY0" fmla="*/ 259307 h 259307"/>
              <a:gd name="connsiteX1" fmla="*/ 3998794 w 3998794"/>
              <a:gd name="connsiteY1" fmla="*/ 0 h 259307"/>
              <a:gd name="connsiteX0" fmla="*/ 0 w 4148920"/>
              <a:gd name="connsiteY0" fmla="*/ 1214650 h 1214650"/>
              <a:gd name="connsiteX1" fmla="*/ 4148920 w 4148920"/>
              <a:gd name="connsiteY1" fmla="*/ 0 h 1214650"/>
              <a:gd name="connsiteX0" fmla="*/ 0 w 5650173"/>
              <a:gd name="connsiteY0" fmla="*/ 1637731 h 1637731"/>
              <a:gd name="connsiteX1" fmla="*/ 5650173 w 5650173"/>
              <a:gd name="connsiteY1" fmla="*/ 0 h 1637731"/>
              <a:gd name="connsiteX0" fmla="*/ 0 w 4653887"/>
              <a:gd name="connsiteY0" fmla="*/ 2142698 h 2142698"/>
              <a:gd name="connsiteX1" fmla="*/ 4653887 w 4653887"/>
              <a:gd name="connsiteY1" fmla="*/ 0 h 2142698"/>
              <a:gd name="connsiteX0" fmla="*/ 0 w 4653887"/>
              <a:gd name="connsiteY0" fmla="*/ 2142698 h 2142698"/>
              <a:gd name="connsiteX1" fmla="*/ 4653887 w 4653887"/>
              <a:gd name="connsiteY1" fmla="*/ 0 h 2142698"/>
              <a:gd name="connsiteX0" fmla="*/ 0 w 4653887"/>
              <a:gd name="connsiteY0" fmla="*/ 2142698 h 2142698"/>
              <a:gd name="connsiteX1" fmla="*/ 4653887 w 4653887"/>
              <a:gd name="connsiteY1" fmla="*/ 0 h 2142698"/>
              <a:gd name="connsiteX0" fmla="*/ 0 w 4722126"/>
              <a:gd name="connsiteY0" fmla="*/ 1869743 h 1869743"/>
              <a:gd name="connsiteX1" fmla="*/ 4722126 w 4722126"/>
              <a:gd name="connsiteY1" fmla="*/ 0 h 1869743"/>
              <a:gd name="connsiteX0" fmla="*/ 0 w 4722126"/>
              <a:gd name="connsiteY0" fmla="*/ 1869743 h 1869743"/>
              <a:gd name="connsiteX1" fmla="*/ 4722126 w 4722126"/>
              <a:gd name="connsiteY1" fmla="*/ 0 h 1869743"/>
              <a:gd name="connsiteX0" fmla="*/ 0 w 4708478"/>
              <a:gd name="connsiteY0" fmla="*/ 1610436 h 1610436"/>
              <a:gd name="connsiteX1" fmla="*/ 4708478 w 4708478"/>
              <a:gd name="connsiteY1" fmla="*/ 0 h 1610436"/>
              <a:gd name="connsiteX0" fmla="*/ 0 w 5145206"/>
              <a:gd name="connsiteY0" fmla="*/ 1665027 h 1665027"/>
              <a:gd name="connsiteX1" fmla="*/ 5145206 w 5145206"/>
              <a:gd name="connsiteY1" fmla="*/ 0 h 1665027"/>
              <a:gd name="connsiteX0" fmla="*/ 0 w 5145206"/>
              <a:gd name="connsiteY0" fmla="*/ 1665027 h 1665027"/>
              <a:gd name="connsiteX1" fmla="*/ 5145206 w 5145206"/>
              <a:gd name="connsiteY1" fmla="*/ 0 h 1665027"/>
              <a:gd name="connsiteX0" fmla="*/ 0 w 5145206"/>
              <a:gd name="connsiteY0" fmla="*/ 1665027 h 1665027"/>
              <a:gd name="connsiteX1" fmla="*/ 5145206 w 5145206"/>
              <a:gd name="connsiteY1" fmla="*/ 0 h 1665027"/>
            </a:gdLst>
            <a:ahLst/>
            <a:cxnLst>
              <a:cxn ang="0">
                <a:pos x="connsiteX0" y="connsiteY0"/>
              </a:cxn>
              <a:cxn ang="0">
                <a:pos x="connsiteX1" y="connsiteY1"/>
              </a:cxn>
            </a:cxnLst>
            <a:rect l="l" t="t" r="r" b="b"/>
            <a:pathLst>
              <a:path w="5145206" h="1665027">
                <a:moveTo>
                  <a:pt x="0" y="1665027"/>
                </a:moveTo>
                <a:cubicBezTo>
                  <a:pt x="1537648" y="1005386"/>
                  <a:pt x="632346" y="86437"/>
                  <a:pt x="5145206" y="0"/>
                </a:cubicBezTo>
              </a:path>
            </a:pathLst>
          </a:custGeom>
          <a:noFill/>
          <a:ln w="508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72090" y="4581128"/>
            <a:ext cx="2375971" cy="830997"/>
          </a:xfrm>
          <a:prstGeom prst="rect">
            <a:avLst/>
          </a:prstGeom>
          <a:noFill/>
        </p:spPr>
        <p:txBody>
          <a:bodyPr wrap="none" rtlCol="0">
            <a:spAutoFit/>
          </a:bodyPr>
          <a:lstStyle/>
          <a:p>
            <a:r>
              <a:rPr lang="en-US" sz="2400" dirty="0" smtClean="0">
                <a:solidFill>
                  <a:srgbClr val="FF0000"/>
                </a:solidFill>
                <a:latin typeface="Aller" panose="02000503030000020004" pitchFamily="2" charset="0"/>
              </a:rPr>
              <a:t>Must Be Quality</a:t>
            </a:r>
          </a:p>
          <a:p>
            <a:r>
              <a:rPr lang="nl-BE" sz="2400" dirty="0" smtClean="0">
                <a:solidFill>
                  <a:srgbClr val="FF0000"/>
                </a:solidFill>
                <a:latin typeface="Aller" panose="02000503030000020004" pitchFamily="2" charset="0"/>
              </a:rPr>
              <a:t>= Dissatisfiers</a:t>
            </a:r>
            <a:endParaRPr lang="en-US" sz="2400" dirty="0">
              <a:solidFill>
                <a:srgbClr val="FF0000"/>
              </a:solidFill>
              <a:latin typeface="Aller" panose="02000503030000020004" pitchFamily="2" charset="0"/>
            </a:endParaRPr>
          </a:p>
        </p:txBody>
      </p:sp>
      <p:sp>
        <p:nvSpPr>
          <p:cNvPr id="27" name="TextBox 26"/>
          <p:cNvSpPr txBox="1"/>
          <p:nvPr/>
        </p:nvSpPr>
        <p:spPr>
          <a:xfrm>
            <a:off x="5436096" y="2814027"/>
            <a:ext cx="4211960" cy="830997"/>
          </a:xfrm>
          <a:prstGeom prst="rect">
            <a:avLst/>
          </a:prstGeom>
          <a:noFill/>
        </p:spPr>
        <p:txBody>
          <a:bodyPr wrap="square" rtlCol="0">
            <a:spAutoFit/>
          </a:bodyPr>
          <a:lstStyle/>
          <a:p>
            <a:r>
              <a:rPr lang="en-US" sz="2400" dirty="0" smtClean="0">
                <a:solidFill>
                  <a:srgbClr val="0070C0"/>
                </a:solidFill>
                <a:latin typeface="Aller" panose="02000503030000020004" pitchFamily="2" charset="0"/>
              </a:rPr>
              <a:t>One Dimensional Quality</a:t>
            </a:r>
          </a:p>
          <a:p>
            <a:r>
              <a:rPr lang="nl-BE" sz="2400" dirty="0" smtClean="0">
                <a:solidFill>
                  <a:srgbClr val="0070C0"/>
                </a:solidFill>
                <a:latin typeface="Aller" panose="02000503030000020004" pitchFamily="2" charset="0"/>
              </a:rPr>
              <a:t>= Satisfiers</a:t>
            </a:r>
            <a:endParaRPr lang="en-US" sz="2400" dirty="0">
              <a:solidFill>
                <a:srgbClr val="0070C0"/>
              </a:solidFill>
              <a:latin typeface="Aller" panose="02000503030000020004" pitchFamily="2" charset="0"/>
            </a:endParaRPr>
          </a:p>
        </p:txBody>
      </p:sp>
      <p:sp>
        <p:nvSpPr>
          <p:cNvPr id="28" name="TextBox 27"/>
          <p:cNvSpPr txBox="1"/>
          <p:nvPr/>
        </p:nvSpPr>
        <p:spPr>
          <a:xfrm>
            <a:off x="3526606" y="1253951"/>
            <a:ext cx="2624821" cy="830997"/>
          </a:xfrm>
          <a:prstGeom prst="rect">
            <a:avLst/>
          </a:prstGeom>
          <a:noFill/>
        </p:spPr>
        <p:txBody>
          <a:bodyPr wrap="none" rtlCol="0">
            <a:spAutoFit/>
          </a:bodyPr>
          <a:lstStyle/>
          <a:p>
            <a:r>
              <a:rPr lang="en-US" sz="2400" dirty="0" smtClean="0">
                <a:solidFill>
                  <a:srgbClr val="00B050"/>
                </a:solidFill>
                <a:latin typeface="Aller" panose="02000503030000020004" pitchFamily="2" charset="0"/>
              </a:rPr>
              <a:t>Attractive Quality</a:t>
            </a:r>
          </a:p>
          <a:p>
            <a:r>
              <a:rPr lang="nl-BE" sz="2400" dirty="0" smtClean="0">
                <a:solidFill>
                  <a:srgbClr val="00B050"/>
                </a:solidFill>
                <a:latin typeface="Aller" panose="02000503030000020004" pitchFamily="2" charset="0"/>
              </a:rPr>
              <a:t>= Delighters</a:t>
            </a:r>
            <a:endParaRPr lang="en-US" sz="2400" dirty="0">
              <a:solidFill>
                <a:srgbClr val="00B050"/>
              </a:solidFill>
              <a:latin typeface="Aller" panose="02000503030000020004" pitchFamily="2" charset="0"/>
            </a:endParaRPr>
          </a:p>
        </p:txBody>
      </p:sp>
    </p:spTree>
    <p:extLst>
      <p:ext uri="{BB962C8B-B14F-4D97-AF65-F5344CB8AC3E}">
        <p14:creationId xmlns:p14="http://schemas.microsoft.com/office/powerpoint/2010/main" val="6450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mtilearning.com/wp-content/uploads/2011/11/docum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 y="1457782"/>
            <a:ext cx="8097927" cy="54002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8220" y="1021483"/>
            <a:ext cx="3384260" cy="400110"/>
          </a:xfrm>
          <a:prstGeom prst="rect">
            <a:avLst/>
          </a:prstGeom>
          <a:noFill/>
        </p:spPr>
        <p:txBody>
          <a:bodyPr wrap="none" rtlCol="0">
            <a:spAutoFit/>
          </a:bodyPr>
          <a:lstStyle/>
          <a:p>
            <a:r>
              <a:rPr lang="en-US" sz="2000" dirty="0" smtClean="0">
                <a:latin typeface="Aller" panose="02000503030000020004" pitchFamily="2" charset="0"/>
              </a:rPr>
              <a:t>% of requirements covered</a:t>
            </a:r>
            <a:endParaRPr lang="en-US" sz="2000" dirty="0">
              <a:latin typeface="Aller" panose="02000503030000020004" pitchFamily="2" charset="0"/>
            </a:endParaRPr>
          </a:p>
        </p:txBody>
      </p:sp>
      <p:sp>
        <p:nvSpPr>
          <p:cNvPr id="4" name="TextBox 3"/>
          <p:cNvSpPr txBox="1"/>
          <p:nvPr/>
        </p:nvSpPr>
        <p:spPr>
          <a:xfrm>
            <a:off x="5508220" y="1541337"/>
            <a:ext cx="2379177" cy="400110"/>
          </a:xfrm>
          <a:prstGeom prst="rect">
            <a:avLst/>
          </a:prstGeom>
          <a:noFill/>
        </p:spPr>
        <p:txBody>
          <a:bodyPr wrap="none" rtlCol="0">
            <a:spAutoFit/>
          </a:bodyPr>
          <a:lstStyle/>
          <a:p>
            <a:r>
              <a:rPr lang="en-US" sz="2000" dirty="0" smtClean="0">
                <a:latin typeface="Aller" panose="02000503030000020004" pitchFamily="2" charset="0"/>
              </a:rPr>
              <a:t>% of code covered</a:t>
            </a:r>
            <a:endParaRPr lang="en-US" sz="2000" dirty="0">
              <a:latin typeface="Aller" panose="02000503030000020004" pitchFamily="2" charset="0"/>
            </a:endParaRPr>
          </a:p>
        </p:txBody>
      </p:sp>
      <p:sp>
        <p:nvSpPr>
          <p:cNvPr id="5" name="TextBox 4"/>
          <p:cNvSpPr txBox="1"/>
          <p:nvPr/>
        </p:nvSpPr>
        <p:spPr>
          <a:xfrm>
            <a:off x="5508220" y="2061191"/>
            <a:ext cx="3082895" cy="400110"/>
          </a:xfrm>
          <a:prstGeom prst="rect">
            <a:avLst/>
          </a:prstGeom>
          <a:noFill/>
        </p:spPr>
        <p:txBody>
          <a:bodyPr wrap="none" rtlCol="0">
            <a:spAutoFit/>
          </a:bodyPr>
          <a:lstStyle/>
          <a:p>
            <a:r>
              <a:rPr lang="en-US" sz="2000" dirty="0" smtClean="0">
                <a:latin typeface="Aller" panose="02000503030000020004" pitchFamily="2" charset="0"/>
              </a:rPr>
              <a:t>% of test cases executed</a:t>
            </a:r>
            <a:endParaRPr lang="en-US" sz="2000" dirty="0">
              <a:latin typeface="Aller" panose="02000503030000020004" pitchFamily="2" charset="0"/>
            </a:endParaRPr>
          </a:p>
        </p:txBody>
      </p:sp>
      <p:sp>
        <p:nvSpPr>
          <p:cNvPr id="6" name="TextBox 5"/>
          <p:cNvSpPr txBox="1"/>
          <p:nvPr/>
        </p:nvSpPr>
        <p:spPr>
          <a:xfrm>
            <a:off x="5508220" y="2581045"/>
            <a:ext cx="2824812" cy="400110"/>
          </a:xfrm>
          <a:prstGeom prst="rect">
            <a:avLst/>
          </a:prstGeom>
          <a:noFill/>
        </p:spPr>
        <p:txBody>
          <a:bodyPr wrap="none" rtlCol="0">
            <a:spAutoFit/>
          </a:bodyPr>
          <a:lstStyle/>
          <a:p>
            <a:r>
              <a:rPr lang="en-US" sz="2000" dirty="0" smtClean="0">
                <a:latin typeface="Aller" panose="02000503030000020004" pitchFamily="2" charset="0"/>
              </a:rPr>
              <a:t>% of test cases passed</a:t>
            </a:r>
            <a:endParaRPr lang="en-US" sz="2000" dirty="0">
              <a:latin typeface="Aller" panose="02000503030000020004" pitchFamily="2" charset="0"/>
            </a:endParaRPr>
          </a:p>
        </p:txBody>
      </p:sp>
      <p:sp>
        <p:nvSpPr>
          <p:cNvPr id="7" name="TextBox 6"/>
          <p:cNvSpPr txBox="1"/>
          <p:nvPr/>
        </p:nvSpPr>
        <p:spPr>
          <a:xfrm>
            <a:off x="5508220" y="3100898"/>
            <a:ext cx="2247731" cy="400110"/>
          </a:xfrm>
          <a:prstGeom prst="rect">
            <a:avLst/>
          </a:prstGeom>
          <a:noFill/>
        </p:spPr>
        <p:txBody>
          <a:bodyPr wrap="none" rtlCol="0">
            <a:spAutoFit/>
          </a:bodyPr>
          <a:lstStyle/>
          <a:p>
            <a:r>
              <a:rPr lang="en-US" sz="2000" dirty="0" smtClean="0">
                <a:latin typeface="Aller" panose="02000503030000020004" pitchFamily="2" charset="0"/>
              </a:rPr>
              <a:t># of open defects</a:t>
            </a:r>
            <a:endParaRPr lang="en-US" sz="2000" dirty="0">
              <a:latin typeface="Aller" panose="02000503030000020004" pitchFamily="2" charset="0"/>
            </a:endParaRPr>
          </a:p>
        </p:txBody>
      </p:sp>
    </p:spTree>
    <p:extLst>
      <p:ext uri="{BB962C8B-B14F-4D97-AF65-F5344CB8AC3E}">
        <p14:creationId xmlns:p14="http://schemas.microsoft.com/office/powerpoint/2010/main" val="323935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068960"/>
            <a:ext cx="9144000" cy="2448272"/>
          </a:xfrm>
        </p:spPr>
        <p:txBody>
          <a:bodyPr>
            <a:normAutofit fontScale="92500"/>
          </a:bodyPr>
          <a:lstStyle/>
          <a:p>
            <a:r>
              <a:rPr lang="en-US" sz="6000" dirty="0" smtClean="0">
                <a:solidFill>
                  <a:schemeClr val="bg1"/>
                </a:solidFill>
                <a:latin typeface="Sketch Rockwell" panose="02000000000000000000" pitchFamily="2" charset="0"/>
              </a:rPr>
              <a:t>How to make decisions regarding quality?</a:t>
            </a:r>
            <a:endParaRPr lang="en-US" sz="6000" dirty="0">
              <a:solidFill>
                <a:schemeClr val="bg1"/>
              </a:solidFill>
              <a:latin typeface="Sketch Rockwell" panose="02000000000000000000" pitchFamily="2" charset="0"/>
            </a:endParaRPr>
          </a:p>
        </p:txBody>
      </p:sp>
      <p:sp>
        <p:nvSpPr>
          <p:cNvPr id="6" name="Subtitle 4"/>
          <p:cNvSpPr txBox="1">
            <a:spLocks/>
          </p:cNvSpPr>
          <p:nvPr/>
        </p:nvSpPr>
        <p:spPr>
          <a:xfrm>
            <a:off x="619944" y="812304"/>
            <a:ext cx="8208912"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0" dirty="0" smtClean="0">
                <a:solidFill>
                  <a:schemeClr val="bg1"/>
                </a:solidFill>
                <a:latin typeface="Sketch Rockwell" panose="02000000000000000000" pitchFamily="2" charset="0"/>
              </a:rPr>
              <a:t>Wait … </a:t>
            </a:r>
            <a:endParaRPr lang="en-US" sz="10000" dirty="0">
              <a:solidFill>
                <a:schemeClr val="bg1"/>
              </a:solidFill>
              <a:latin typeface="Sketch Rockwell" panose="02000000000000000000" pitchFamily="2" charset="0"/>
            </a:endParaRPr>
          </a:p>
        </p:txBody>
      </p:sp>
    </p:spTree>
    <p:extLst>
      <p:ext uri="{BB962C8B-B14F-4D97-AF65-F5344CB8AC3E}">
        <p14:creationId xmlns:p14="http://schemas.microsoft.com/office/powerpoint/2010/main" val="10870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26" name="Picture 2" descr="http://www.processimpact.com/UC/images/karlwiegers.jpg"/>
          <p:cNvPicPr>
            <a:picLocks noChangeAspect="1" noChangeArrowheads="1"/>
          </p:cNvPicPr>
          <p:nvPr/>
        </p:nvPicPr>
        <p:blipFill>
          <a:blip r:embed="rId2" cstate="print"/>
          <a:srcRect/>
          <a:stretch>
            <a:fillRect/>
          </a:stretch>
        </p:blipFill>
        <p:spPr bwMode="auto">
          <a:xfrm>
            <a:off x="1168714" y="332656"/>
            <a:ext cx="6391254" cy="62646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164288" y="6309320"/>
            <a:ext cx="1736757" cy="369332"/>
          </a:xfrm>
          <a:prstGeom prst="rect">
            <a:avLst/>
          </a:prstGeom>
          <a:noFill/>
        </p:spPr>
        <p:txBody>
          <a:bodyPr wrap="none" rtlCol="0">
            <a:spAutoFit/>
          </a:bodyPr>
          <a:lstStyle/>
          <a:p>
            <a:r>
              <a:rPr lang="nl-BE" dirty="0" smtClean="0">
                <a:solidFill>
                  <a:schemeClr val="bg1"/>
                </a:solidFill>
                <a:latin typeface="Aller" pitchFamily="34" charset="0"/>
              </a:rPr>
              <a:t>Karl E. Wiegers</a:t>
            </a:r>
            <a:endParaRPr lang="en-US" dirty="0">
              <a:solidFill>
                <a:schemeClr val="bg1"/>
              </a:solidFill>
              <a:latin typeface="Alle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9141" y="332656"/>
            <a:ext cx="8005718" cy="1015663"/>
          </a:xfrm>
          <a:prstGeom prst="rect">
            <a:avLst/>
          </a:prstGeom>
          <a:noFill/>
        </p:spPr>
        <p:txBody>
          <a:bodyPr wrap="none" rtlCol="0">
            <a:spAutoFit/>
          </a:bodyPr>
          <a:lstStyle/>
          <a:p>
            <a:r>
              <a:rPr lang="en-US" sz="6000" b="1" dirty="0" smtClean="0">
                <a:latin typeface="whatever it takes" pitchFamily="2" charset="0"/>
              </a:rPr>
              <a:t>Step 1: Determine the requirements</a:t>
            </a:r>
            <a:endParaRPr lang="en-US" sz="6000" b="1" dirty="0">
              <a:latin typeface="whatever it takes"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94498312"/>
              </p:ext>
            </p:extLst>
          </p:nvPr>
        </p:nvGraphicFramePr>
        <p:xfrm>
          <a:off x="107504" y="1628800"/>
          <a:ext cx="8928992" cy="3685024"/>
        </p:xfrm>
        <a:graphic>
          <a:graphicData uri="http://schemas.openxmlformats.org/drawingml/2006/table">
            <a:tbl>
              <a:tblPr firstRow="1" bandRow="1">
                <a:tableStyleId>{2D5ABB26-0587-4C30-8999-92F81FD0307C}</a:tableStyleId>
              </a:tblPr>
              <a:tblGrid>
                <a:gridCol w="2311917"/>
                <a:gridCol w="1921086"/>
                <a:gridCol w="1992238"/>
                <a:gridCol w="1423027"/>
                <a:gridCol w="1280724"/>
              </a:tblGrid>
              <a:tr h="576064">
                <a:tc>
                  <a:txBody>
                    <a:bodyPr/>
                    <a:lstStyle/>
                    <a:p>
                      <a:r>
                        <a:rPr lang="en-US" sz="2800" b="1" dirty="0" smtClean="0">
                          <a:latin typeface="whatever it takes" pitchFamily="2" charset="0"/>
                        </a:rPr>
                        <a:t>Feature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Benefit</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Penalty</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r>
                        <a:rPr lang="en-US" sz="2800" b="1" dirty="0" smtClean="0">
                          <a:solidFill>
                            <a:srgbClr val="0070C0"/>
                          </a:solidFill>
                          <a:latin typeface="whatever it takes" pitchFamily="2" charset="0"/>
                        </a:rPr>
                        <a:t>Registration Module</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Update content</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064">
                <a:tc>
                  <a:txBody>
                    <a:bodyPr/>
                    <a:lstStyle/>
                    <a:p>
                      <a:r>
                        <a:rPr lang="en-US" sz="2800" b="1" dirty="0" smtClean="0">
                          <a:solidFill>
                            <a:srgbClr val="0070C0"/>
                          </a:solidFill>
                          <a:latin typeface="whatever it takes" pitchFamily="2" charset="0"/>
                        </a:rPr>
                        <a:t>Facebook Integration</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kern="1200" dirty="0" smtClean="0">
                          <a:solidFill>
                            <a:srgbClr val="0070C0"/>
                          </a:solidFill>
                          <a:latin typeface="whatever it takes" pitchFamily="2" charset="0"/>
                          <a:ea typeface="+mn-ea"/>
                          <a:cs typeface="+mn-cs"/>
                        </a:rPr>
                        <a:t>Customer migration</a:t>
                      </a:r>
                      <a:endParaRPr lang="en-US" sz="2800" b="1" kern="1200" dirty="0">
                        <a:solidFill>
                          <a:srgbClr val="0070C0"/>
                        </a:solidFill>
                        <a:latin typeface="whatever it takes"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New look and feel</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015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9141" y="332656"/>
            <a:ext cx="5955476" cy="1015663"/>
          </a:xfrm>
          <a:prstGeom prst="rect">
            <a:avLst/>
          </a:prstGeom>
          <a:noFill/>
        </p:spPr>
        <p:txBody>
          <a:bodyPr wrap="none" rtlCol="0">
            <a:spAutoFit/>
          </a:bodyPr>
          <a:lstStyle/>
          <a:p>
            <a:r>
              <a:rPr lang="en-US" sz="6000" b="1" dirty="0" smtClean="0">
                <a:latin typeface="whatever it takes" pitchFamily="2" charset="0"/>
              </a:rPr>
              <a:t>Step 2: Assess the Benefit</a:t>
            </a:r>
            <a:endParaRPr lang="en-US" sz="6000" b="1" dirty="0">
              <a:latin typeface="whatever it takes"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12237933"/>
              </p:ext>
            </p:extLst>
          </p:nvPr>
        </p:nvGraphicFramePr>
        <p:xfrm>
          <a:off x="107504" y="1628800"/>
          <a:ext cx="8928992" cy="3685024"/>
        </p:xfrm>
        <a:graphic>
          <a:graphicData uri="http://schemas.openxmlformats.org/drawingml/2006/table">
            <a:tbl>
              <a:tblPr firstRow="1" bandRow="1">
                <a:tableStyleId>{2D5ABB26-0587-4C30-8999-92F81FD0307C}</a:tableStyleId>
              </a:tblPr>
              <a:tblGrid>
                <a:gridCol w="2311917"/>
                <a:gridCol w="1921086"/>
                <a:gridCol w="1992238"/>
                <a:gridCol w="1423027"/>
                <a:gridCol w="1280724"/>
              </a:tblGrid>
              <a:tr h="576064">
                <a:tc>
                  <a:txBody>
                    <a:bodyPr/>
                    <a:lstStyle/>
                    <a:p>
                      <a:r>
                        <a:rPr lang="en-US" sz="2800" b="1" dirty="0" smtClean="0">
                          <a:latin typeface="whatever it takes" pitchFamily="2" charset="0"/>
                        </a:rPr>
                        <a:t>Feature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Benefit</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Penalty</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r>
                        <a:rPr lang="en-US" sz="2800" b="1" dirty="0" smtClean="0">
                          <a:solidFill>
                            <a:srgbClr val="0070C0"/>
                          </a:solidFill>
                          <a:latin typeface="whatever it takes" pitchFamily="2" charset="0"/>
                        </a:rPr>
                        <a:t>Registration Module</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Update content</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064">
                <a:tc>
                  <a:txBody>
                    <a:bodyPr/>
                    <a:lstStyle/>
                    <a:p>
                      <a:r>
                        <a:rPr lang="en-US" sz="2800" b="1" dirty="0" smtClean="0">
                          <a:solidFill>
                            <a:srgbClr val="0070C0"/>
                          </a:solidFill>
                          <a:latin typeface="whatever it takes" pitchFamily="2" charset="0"/>
                        </a:rPr>
                        <a:t>Facebook Integration</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6</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kern="1200" dirty="0" smtClean="0">
                          <a:solidFill>
                            <a:srgbClr val="0070C0"/>
                          </a:solidFill>
                          <a:latin typeface="whatever it takes" pitchFamily="2" charset="0"/>
                          <a:ea typeface="+mn-ea"/>
                          <a:cs typeface="+mn-cs"/>
                        </a:rPr>
                        <a:t>Customer migration</a:t>
                      </a:r>
                      <a:endParaRPr lang="en-US" sz="2800" b="1" kern="1200" dirty="0">
                        <a:solidFill>
                          <a:srgbClr val="0070C0"/>
                        </a:solidFill>
                        <a:latin typeface="whatever it takes"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New look and feel</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7</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pPr algn="r"/>
                      <a:r>
                        <a:rPr lang="en-US" sz="2800" b="1" dirty="0" smtClean="0">
                          <a:solidFill>
                            <a:schemeClr val="tx1"/>
                          </a:solidFill>
                          <a:latin typeface="whatever it takes" pitchFamily="2" charset="0"/>
                        </a:rPr>
                        <a:t>Total:</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24</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25110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9141" y="332656"/>
            <a:ext cx="5880136" cy="1015663"/>
          </a:xfrm>
          <a:prstGeom prst="rect">
            <a:avLst/>
          </a:prstGeom>
          <a:noFill/>
        </p:spPr>
        <p:txBody>
          <a:bodyPr wrap="none" rtlCol="0">
            <a:spAutoFit/>
          </a:bodyPr>
          <a:lstStyle/>
          <a:p>
            <a:r>
              <a:rPr lang="en-US" sz="6000" b="1" dirty="0" smtClean="0">
                <a:latin typeface="whatever it takes" pitchFamily="2" charset="0"/>
              </a:rPr>
              <a:t>Step 3: Assess the Penalty</a:t>
            </a:r>
            <a:endParaRPr lang="en-US" sz="6000" b="1" dirty="0">
              <a:latin typeface="whatever it takes"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37128396"/>
              </p:ext>
            </p:extLst>
          </p:nvPr>
        </p:nvGraphicFramePr>
        <p:xfrm>
          <a:off x="107504" y="1628800"/>
          <a:ext cx="8928992" cy="3685024"/>
        </p:xfrm>
        <a:graphic>
          <a:graphicData uri="http://schemas.openxmlformats.org/drawingml/2006/table">
            <a:tbl>
              <a:tblPr firstRow="1" bandRow="1">
                <a:tableStyleId>{2D5ABB26-0587-4C30-8999-92F81FD0307C}</a:tableStyleId>
              </a:tblPr>
              <a:tblGrid>
                <a:gridCol w="2311917"/>
                <a:gridCol w="1921086"/>
                <a:gridCol w="1992238"/>
                <a:gridCol w="1423027"/>
                <a:gridCol w="1280724"/>
              </a:tblGrid>
              <a:tr h="576064">
                <a:tc>
                  <a:txBody>
                    <a:bodyPr/>
                    <a:lstStyle/>
                    <a:p>
                      <a:r>
                        <a:rPr lang="en-US" sz="2800" b="1" dirty="0" smtClean="0">
                          <a:latin typeface="whatever it takes" pitchFamily="2" charset="0"/>
                        </a:rPr>
                        <a:t>Feature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Benefit</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Penalty</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r>
                        <a:rPr lang="en-US" sz="2800" b="1" dirty="0" smtClean="0">
                          <a:solidFill>
                            <a:srgbClr val="0070C0"/>
                          </a:solidFill>
                          <a:latin typeface="whatever it takes" pitchFamily="2" charset="0"/>
                        </a:rPr>
                        <a:t>Registration Module</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Update content</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064">
                <a:tc>
                  <a:txBody>
                    <a:bodyPr/>
                    <a:lstStyle/>
                    <a:p>
                      <a:r>
                        <a:rPr lang="en-US" sz="2800" b="1" dirty="0" smtClean="0">
                          <a:solidFill>
                            <a:srgbClr val="0070C0"/>
                          </a:solidFill>
                          <a:latin typeface="whatever it takes" pitchFamily="2" charset="0"/>
                        </a:rPr>
                        <a:t>Facebook Integration</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6</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kern="1200" dirty="0" smtClean="0">
                          <a:solidFill>
                            <a:srgbClr val="0070C0"/>
                          </a:solidFill>
                          <a:latin typeface="whatever it takes" pitchFamily="2" charset="0"/>
                          <a:ea typeface="+mn-ea"/>
                          <a:cs typeface="+mn-cs"/>
                        </a:rPr>
                        <a:t>Customer migration</a:t>
                      </a:r>
                      <a:endParaRPr lang="en-US" sz="2800" b="1" kern="1200" dirty="0">
                        <a:solidFill>
                          <a:srgbClr val="0070C0"/>
                        </a:solidFill>
                        <a:latin typeface="whatever it takes"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New look and feel</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7</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pPr algn="r"/>
                      <a:r>
                        <a:rPr lang="en-US" sz="2800" b="1" dirty="0" smtClean="0">
                          <a:solidFill>
                            <a:schemeClr val="tx1"/>
                          </a:solidFill>
                          <a:latin typeface="whatever it takes" pitchFamily="2" charset="0"/>
                        </a:rPr>
                        <a:t>Total:</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24</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8837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9141" y="332656"/>
            <a:ext cx="5912196" cy="1015663"/>
          </a:xfrm>
          <a:prstGeom prst="rect">
            <a:avLst/>
          </a:prstGeom>
          <a:noFill/>
        </p:spPr>
        <p:txBody>
          <a:bodyPr wrap="none" rtlCol="0">
            <a:spAutoFit/>
          </a:bodyPr>
          <a:lstStyle/>
          <a:p>
            <a:r>
              <a:rPr lang="en-US" sz="6000" b="1" dirty="0" smtClean="0">
                <a:latin typeface="whatever it takes" pitchFamily="2" charset="0"/>
              </a:rPr>
              <a:t>Step 4: Calculate the Value</a:t>
            </a:r>
            <a:endParaRPr lang="en-US" sz="6000" b="1" dirty="0">
              <a:latin typeface="whatever it takes"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61740323"/>
              </p:ext>
            </p:extLst>
          </p:nvPr>
        </p:nvGraphicFramePr>
        <p:xfrm>
          <a:off x="107504" y="1628800"/>
          <a:ext cx="8928992" cy="3685024"/>
        </p:xfrm>
        <a:graphic>
          <a:graphicData uri="http://schemas.openxmlformats.org/drawingml/2006/table">
            <a:tbl>
              <a:tblPr firstRow="1" bandRow="1">
                <a:tableStyleId>{2D5ABB26-0587-4C30-8999-92F81FD0307C}</a:tableStyleId>
              </a:tblPr>
              <a:tblGrid>
                <a:gridCol w="2311917"/>
                <a:gridCol w="1921086"/>
                <a:gridCol w="1992238"/>
                <a:gridCol w="1423027"/>
                <a:gridCol w="1280724"/>
              </a:tblGrid>
              <a:tr h="576064">
                <a:tc>
                  <a:txBody>
                    <a:bodyPr/>
                    <a:lstStyle/>
                    <a:p>
                      <a:r>
                        <a:rPr lang="en-US" sz="2800" b="1" dirty="0" smtClean="0">
                          <a:latin typeface="whatever it takes" pitchFamily="2" charset="0"/>
                        </a:rPr>
                        <a:t>Feature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Benefit</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Penalty</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r>
                        <a:rPr lang="en-US" sz="2800" b="1" dirty="0" smtClean="0">
                          <a:solidFill>
                            <a:srgbClr val="0070C0"/>
                          </a:solidFill>
                          <a:latin typeface="whatever it takes" pitchFamily="2" charset="0"/>
                        </a:rPr>
                        <a:t>Registration Module</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Update content</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064">
                <a:tc>
                  <a:txBody>
                    <a:bodyPr/>
                    <a:lstStyle/>
                    <a:p>
                      <a:r>
                        <a:rPr lang="en-US" sz="2800" b="1" dirty="0" smtClean="0">
                          <a:solidFill>
                            <a:srgbClr val="0070C0"/>
                          </a:solidFill>
                          <a:latin typeface="whatever it takes" pitchFamily="2" charset="0"/>
                        </a:rPr>
                        <a:t>Facebook Integration</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6</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kern="1200" dirty="0" smtClean="0">
                          <a:solidFill>
                            <a:srgbClr val="0070C0"/>
                          </a:solidFill>
                          <a:latin typeface="whatever it takes" pitchFamily="2" charset="0"/>
                          <a:ea typeface="+mn-ea"/>
                          <a:cs typeface="+mn-cs"/>
                        </a:rPr>
                        <a:t>Customer migration</a:t>
                      </a:r>
                      <a:endParaRPr lang="en-US" sz="2800" b="1" kern="1200" dirty="0">
                        <a:solidFill>
                          <a:srgbClr val="0070C0"/>
                        </a:solidFill>
                        <a:latin typeface="whatever it takes"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New look and feel</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7</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pPr algn="r"/>
                      <a:r>
                        <a:rPr lang="en-US" sz="2800" b="1" dirty="0" smtClean="0">
                          <a:solidFill>
                            <a:schemeClr val="tx1"/>
                          </a:solidFill>
                          <a:latin typeface="whatever it takes" pitchFamily="2" charset="0"/>
                        </a:rPr>
                        <a:t>Total:</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24</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47</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813072" y="5589240"/>
            <a:ext cx="5517857" cy="1015663"/>
          </a:xfrm>
          <a:prstGeom prst="rect">
            <a:avLst/>
          </a:prstGeom>
          <a:noFill/>
        </p:spPr>
        <p:txBody>
          <a:bodyPr wrap="none" rtlCol="0">
            <a:spAutoFit/>
          </a:bodyPr>
          <a:lstStyle/>
          <a:p>
            <a:r>
              <a:rPr lang="en-US" sz="6000" b="1" dirty="0" smtClean="0">
                <a:latin typeface="whatever it takes" pitchFamily="2" charset="0"/>
              </a:rPr>
              <a:t>Value : Benefit + Penalty</a:t>
            </a:r>
            <a:endParaRPr lang="en-US" sz="6000" b="1" dirty="0">
              <a:latin typeface="whatever it takes" pitchFamily="2" charset="0"/>
            </a:endParaRPr>
          </a:p>
        </p:txBody>
      </p:sp>
    </p:spTree>
    <p:extLst>
      <p:ext uri="{BB962C8B-B14F-4D97-AF65-F5344CB8AC3E}">
        <p14:creationId xmlns:p14="http://schemas.microsoft.com/office/powerpoint/2010/main" val="1526734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9141" y="332656"/>
            <a:ext cx="6495689" cy="1015663"/>
          </a:xfrm>
          <a:prstGeom prst="rect">
            <a:avLst/>
          </a:prstGeom>
          <a:noFill/>
        </p:spPr>
        <p:txBody>
          <a:bodyPr wrap="none" rtlCol="0">
            <a:spAutoFit/>
          </a:bodyPr>
          <a:lstStyle/>
          <a:p>
            <a:r>
              <a:rPr lang="en-US" sz="6000" b="1" dirty="0" smtClean="0">
                <a:latin typeface="whatever it takes" pitchFamily="2" charset="0"/>
              </a:rPr>
              <a:t>Step 5: Calculate the Value %</a:t>
            </a:r>
            <a:endParaRPr lang="en-US" sz="6000" b="1" dirty="0">
              <a:latin typeface="whatever it takes"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70892717"/>
              </p:ext>
            </p:extLst>
          </p:nvPr>
        </p:nvGraphicFramePr>
        <p:xfrm>
          <a:off x="107504" y="1628800"/>
          <a:ext cx="8928992" cy="3685024"/>
        </p:xfrm>
        <a:graphic>
          <a:graphicData uri="http://schemas.openxmlformats.org/drawingml/2006/table">
            <a:tbl>
              <a:tblPr firstRow="1" bandRow="1">
                <a:tableStyleId>{2D5ABB26-0587-4C30-8999-92F81FD0307C}</a:tableStyleId>
              </a:tblPr>
              <a:tblGrid>
                <a:gridCol w="2311917"/>
                <a:gridCol w="1921086"/>
                <a:gridCol w="1992238"/>
                <a:gridCol w="1423027"/>
                <a:gridCol w="1280724"/>
              </a:tblGrid>
              <a:tr h="576064">
                <a:tc>
                  <a:txBody>
                    <a:bodyPr/>
                    <a:lstStyle/>
                    <a:p>
                      <a:r>
                        <a:rPr lang="en-US" sz="2800" b="1" dirty="0" smtClean="0">
                          <a:latin typeface="whatever it takes" pitchFamily="2" charset="0"/>
                        </a:rPr>
                        <a:t>Feature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Benefit</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Penalty</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r>
                        <a:rPr lang="en-US" sz="2800" b="1" dirty="0" smtClean="0">
                          <a:solidFill>
                            <a:srgbClr val="0070C0"/>
                          </a:solidFill>
                          <a:latin typeface="whatever it takes" pitchFamily="2" charset="0"/>
                        </a:rPr>
                        <a:t>Registration Module</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8,51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Update content</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27,66</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064">
                <a:tc>
                  <a:txBody>
                    <a:bodyPr/>
                    <a:lstStyle/>
                    <a:p>
                      <a:r>
                        <a:rPr lang="en-US" sz="2800" b="1" dirty="0" smtClean="0">
                          <a:solidFill>
                            <a:srgbClr val="0070C0"/>
                          </a:solidFill>
                          <a:latin typeface="whatever it takes" pitchFamily="2" charset="0"/>
                        </a:rPr>
                        <a:t>Facebook Integration</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6</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23,40</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kern="1200" dirty="0" smtClean="0">
                          <a:solidFill>
                            <a:srgbClr val="0070C0"/>
                          </a:solidFill>
                          <a:latin typeface="whatever it takes" pitchFamily="2" charset="0"/>
                          <a:ea typeface="+mn-ea"/>
                          <a:cs typeface="+mn-cs"/>
                        </a:rPr>
                        <a:t>Customer migration</a:t>
                      </a:r>
                      <a:endParaRPr lang="en-US" sz="2800" b="1" kern="1200" dirty="0">
                        <a:solidFill>
                          <a:srgbClr val="0070C0"/>
                        </a:solidFill>
                        <a:latin typeface="whatever it takes"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17,02</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New look and feel</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7</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23,40</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pPr algn="r"/>
                      <a:r>
                        <a:rPr lang="en-US" sz="2800" b="1" dirty="0" smtClean="0">
                          <a:solidFill>
                            <a:schemeClr val="tx1"/>
                          </a:solidFill>
                          <a:latin typeface="whatever it takes" pitchFamily="2" charset="0"/>
                        </a:rPr>
                        <a:t>Total:</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24</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47</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397093" y="5589240"/>
            <a:ext cx="6349815" cy="1015663"/>
          </a:xfrm>
          <a:prstGeom prst="rect">
            <a:avLst/>
          </a:prstGeom>
          <a:noFill/>
        </p:spPr>
        <p:txBody>
          <a:bodyPr wrap="none" rtlCol="0">
            <a:spAutoFit/>
          </a:bodyPr>
          <a:lstStyle/>
          <a:p>
            <a:r>
              <a:rPr lang="en-US" sz="6000" b="1" dirty="0" smtClean="0">
                <a:latin typeface="whatever it takes" pitchFamily="2" charset="0"/>
              </a:rPr>
              <a:t>Value % : Value / Total Value</a:t>
            </a:r>
            <a:endParaRPr lang="en-US" sz="6000" b="1" dirty="0">
              <a:latin typeface="whatever it takes" pitchFamily="2" charset="0"/>
            </a:endParaRPr>
          </a:p>
        </p:txBody>
      </p:sp>
    </p:spTree>
    <p:extLst>
      <p:ext uri="{BB962C8B-B14F-4D97-AF65-F5344CB8AC3E}">
        <p14:creationId xmlns:p14="http://schemas.microsoft.com/office/powerpoint/2010/main" val="3033369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9141" y="332656"/>
            <a:ext cx="7159332" cy="1015663"/>
          </a:xfrm>
          <a:prstGeom prst="rect">
            <a:avLst/>
          </a:prstGeom>
          <a:noFill/>
        </p:spPr>
        <p:txBody>
          <a:bodyPr wrap="none" rtlCol="0">
            <a:spAutoFit/>
          </a:bodyPr>
          <a:lstStyle/>
          <a:p>
            <a:r>
              <a:rPr lang="en-US" sz="6000" b="1" dirty="0" smtClean="0">
                <a:latin typeface="whatever it takes" pitchFamily="2" charset="0"/>
              </a:rPr>
              <a:t>Step 6: Assess the Relative Cost</a:t>
            </a:r>
            <a:endParaRPr lang="en-US" sz="6000" b="1" dirty="0">
              <a:latin typeface="whatever it takes"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14577173"/>
              </p:ext>
            </p:extLst>
          </p:nvPr>
        </p:nvGraphicFramePr>
        <p:xfrm>
          <a:off x="107504" y="1628800"/>
          <a:ext cx="8928992" cy="3685024"/>
        </p:xfrm>
        <a:graphic>
          <a:graphicData uri="http://schemas.openxmlformats.org/drawingml/2006/table">
            <a:tbl>
              <a:tblPr firstRow="1" bandRow="1">
                <a:tableStyleId>{2D5ABB26-0587-4C30-8999-92F81FD0307C}</a:tableStyleId>
              </a:tblPr>
              <a:tblGrid>
                <a:gridCol w="2311917"/>
                <a:gridCol w="1144467"/>
                <a:gridCol w="1656184"/>
                <a:gridCol w="1008112"/>
                <a:gridCol w="1656184"/>
                <a:gridCol w="1152128"/>
              </a:tblGrid>
              <a:tr h="576064">
                <a:tc>
                  <a:txBody>
                    <a:bodyPr/>
                    <a:lstStyle/>
                    <a:p>
                      <a:r>
                        <a:rPr lang="en-US" sz="2800" b="1" dirty="0" smtClean="0">
                          <a:latin typeface="whatever it takes" pitchFamily="2" charset="0"/>
                        </a:rPr>
                        <a:t>Feature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Cost</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Cost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Risk</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Risk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r>
                        <a:rPr lang="en-US" sz="2800" b="1" dirty="0" smtClean="0">
                          <a:solidFill>
                            <a:srgbClr val="0070C0"/>
                          </a:solidFill>
                          <a:latin typeface="whatever it takes" pitchFamily="2" charset="0"/>
                        </a:rPr>
                        <a:t>Registration Module</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8,51</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Update content</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27,66</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10</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064">
                <a:tc>
                  <a:txBody>
                    <a:bodyPr/>
                    <a:lstStyle/>
                    <a:p>
                      <a:r>
                        <a:rPr lang="en-US" sz="2800" b="1" dirty="0" smtClean="0">
                          <a:solidFill>
                            <a:srgbClr val="0070C0"/>
                          </a:solidFill>
                          <a:latin typeface="whatever it takes" pitchFamily="2" charset="0"/>
                        </a:rPr>
                        <a:t>Facebook Integration</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23,40</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kern="1200" dirty="0" smtClean="0">
                          <a:solidFill>
                            <a:srgbClr val="0070C0"/>
                          </a:solidFill>
                          <a:latin typeface="whatever it takes" pitchFamily="2" charset="0"/>
                          <a:ea typeface="+mn-ea"/>
                          <a:cs typeface="+mn-cs"/>
                        </a:rPr>
                        <a:t>Customer migration</a:t>
                      </a:r>
                      <a:endParaRPr lang="en-US" sz="2800" b="1" kern="1200" dirty="0">
                        <a:solidFill>
                          <a:srgbClr val="0070C0"/>
                        </a:solidFill>
                        <a:latin typeface="whatever it takes"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17,02</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New look and feel</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23,40</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pPr algn="r"/>
                      <a:r>
                        <a:rPr lang="en-US" sz="2800" b="1" dirty="0" smtClean="0">
                          <a:solidFill>
                            <a:schemeClr val="tx1"/>
                          </a:solidFill>
                          <a:latin typeface="whatever it takes" pitchFamily="2" charset="0"/>
                        </a:rPr>
                        <a:t>Total:</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27</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07025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9141" y="332656"/>
            <a:ext cx="6292107" cy="1015663"/>
          </a:xfrm>
          <a:prstGeom prst="rect">
            <a:avLst/>
          </a:prstGeom>
          <a:noFill/>
        </p:spPr>
        <p:txBody>
          <a:bodyPr wrap="none" rtlCol="0">
            <a:spAutoFit/>
          </a:bodyPr>
          <a:lstStyle/>
          <a:p>
            <a:r>
              <a:rPr lang="en-US" sz="6000" b="1" dirty="0" smtClean="0">
                <a:latin typeface="whatever it takes" pitchFamily="2" charset="0"/>
              </a:rPr>
              <a:t>Step 7: Calculate the Cost %</a:t>
            </a:r>
            <a:endParaRPr lang="en-US" sz="6000" b="1" dirty="0">
              <a:latin typeface="whatever it takes"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25955287"/>
              </p:ext>
            </p:extLst>
          </p:nvPr>
        </p:nvGraphicFramePr>
        <p:xfrm>
          <a:off x="107504" y="1628800"/>
          <a:ext cx="8928992" cy="3685024"/>
        </p:xfrm>
        <a:graphic>
          <a:graphicData uri="http://schemas.openxmlformats.org/drawingml/2006/table">
            <a:tbl>
              <a:tblPr firstRow="1" bandRow="1">
                <a:tableStyleId>{2D5ABB26-0587-4C30-8999-92F81FD0307C}</a:tableStyleId>
              </a:tblPr>
              <a:tblGrid>
                <a:gridCol w="2311917"/>
                <a:gridCol w="1144467"/>
                <a:gridCol w="1656184"/>
                <a:gridCol w="1008112"/>
                <a:gridCol w="1656184"/>
                <a:gridCol w="1152128"/>
              </a:tblGrid>
              <a:tr h="576064">
                <a:tc>
                  <a:txBody>
                    <a:bodyPr/>
                    <a:lstStyle/>
                    <a:p>
                      <a:r>
                        <a:rPr lang="en-US" sz="2800" b="1" dirty="0" smtClean="0">
                          <a:latin typeface="whatever it takes" pitchFamily="2" charset="0"/>
                        </a:rPr>
                        <a:t>Feature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Cost</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Cost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Risk</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Risk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r>
                        <a:rPr lang="en-US" sz="2800" b="1" dirty="0" smtClean="0">
                          <a:solidFill>
                            <a:srgbClr val="0070C0"/>
                          </a:solidFill>
                          <a:latin typeface="whatever it takes" pitchFamily="2" charset="0"/>
                        </a:rPr>
                        <a:t>Registration Module</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8,51</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7,41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Update content</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27,66</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10</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37,04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064">
                <a:tc>
                  <a:txBody>
                    <a:bodyPr/>
                    <a:lstStyle/>
                    <a:p>
                      <a:r>
                        <a:rPr lang="en-US" sz="2800" b="1" dirty="0" smtClean="0">
                          <a:solidFill>
                            <a:srgbClr val="0070C0"/>
                          </a:solidFill>
                          <a:latin typeface="whatever it takes" pitchFamily="2" charset="0"/>
                        </a:rPr>
                        <a:t>Facebook Integration</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23,40</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14,81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kern="1200" dirty="0" smtClean="0">
                          <a:solidFill>
                            <a:srgbClr val="0070C0"/>
                          </a:solidFill>
                          <a:latin typeface="whatever it takes" pitchFamily="2" charset="0"/>
                          <a:ea typeface="+mn-ea"/>
                          <a:cs typeface="+mn-cs"/>
                        </a:rPr>
                        <a:t>Customer migration</a:t>
                      </a:r>
                      <a:endParaRPr lang="en-US" sz="2800" b="1" kern="1200" dirty="0">
                        <a:solidFill>
                          <a:srgbClr val="0070C0"/>
                        </a:solidFill>
                        <a:latin typeface="whatever it takes"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17,02</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11,11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New look and feel</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23,40</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29,63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pPr algn="r"/>
                      <a:r>
                        <a:rPr lang="en-US" sz="2800" b="1" dirty="0" smtClean="0">
                          <a:solidFill>
                            <a:schemeClr val="tx1"/>
                          </a:solidFill>
                          <a:latin typeface="whatever it takes" pitchFamily="2" charset="0"/>
                        </a:rPr>
                        <a:t>Total:</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27</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795967" y="5589240"/>
            <a:ext cx="7462299" cy="1015663"/>
          </a:xfrm>
          <a:prstGeom prst="rect">
            <a:avLst/>
          </a:prstGeom>
          <a:noFill/>
        </p:spPr>
        <p:txBody>
          <a:bodyPr wrap="none" rtlCol="0">
            <a:spAutoFit/>
          </a:bodyPr>
          <a:lstStyle/>
          <a:p>
            <a:r>
              <a:rPr lang="en-US" sz="6000" b="1" dirty="0" smtClean="0">
                <a:latin typeface="whatever it takes" pitchFamily="2" charset="0"/>
              </a:rPr>
              <a:t>Cost% : Relative Cost  / Total Cost</a:t>
            </a:r>
            <a:endParaRPr lang="en-US" sz="6000" b="1" dirty="0">
              <a:latin typeface="whatever it takes" pitchFamily="2" charset="0"/>
            </a:endParaRPr>
          </a:p>
        </p:txBody>
      </p:sp>
    </p:spTree>
    <p:extLst>
      <p:ext uri="{BB962C8B-B14F-4D97-AF65-F5344CB8AC3E}">
        <p14:creationId xmlns:p14="http://schemas.microsoft.com/office/powerpoint/2010/main" val="334131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9141" y="332656"/>
            <a:ext cx="7201010" cy="1015663"/>
          </a:xfrm>
          <a:prstGeom prst="rect">
            <a:avLst/>
          </a:prstGeom>
          <a:noFill/>
        </p:spPr>
        <p:txBody>
          <a:bodyPr wrap="none" rtlCol="0">
            <a:spAutoFit/>
          </a:bodyPr>
          <a:lstStyle/>
          <a:p>
            <a:r>
              <a:rPr lang="en-US" sz="6000" b="1" dirty="0" smtClean="0">
                <a:latin typeface="whatever it takes" pitchFamily="2" charset="0"/>
              </a:rPr>
              <a:t>Step 8: Assess the Relative Risk</a:t>
            </a:r>
            <a:endParaRPr lang="en-US" sz="6000" b="1" dirty="0">
              <a:latin typeface="whatever it takes"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63482896"/>
              </p:ext>
            </p:extLst>
          </p:nvPr>
        </p:nvGraphicFramePr>
        <p:xfrm>
          <a:off x="107504" y="1628800"/>
          <a:ext cx="8928992" cy="3685024"/>
        </p:xfrm>
        <a:graphic>
          <a:graphicData uri="http://schemas.openxmlformats.org/drawingml/2006/table">
            <a:tbl>
              <a:tblPr firstRow="1" bandRow="1">
                <a:tableStyleId>{2D5ABB26-0587-4C30-8999-92F81FD0307C}</a:tableStyleId>
              </a:tblPr>
              <a:tblGrid>
                <a:gridCol w="2311917"/>
                <a:gridCol w="1144467"/>
                <a:gridCol w="1656184"/>
                <a:gridCol w="1008112"/>
                <a:gridCol w="1656184"/>
                <a:gridCol w="1152128"/>
              </a:tblGrid>
              <a:tr h="576064">
                <a:tc>
                  <a:txBody>
                    <a:bodyPr/>
                    <a:lstStyle/>
                    <a:p>
                      <a:r>
                        <a:rPr lang="en-US" sz="2800" b="1" dirty="0" smtClean="0">
                          <a:latin typeface="whatever it takes" pitchFamily="2" charset="0"/>
                        </a:rPr>
                        <a:t>Feature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Cost</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Cost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Risk</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Risk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r>
                        <a:rPr lang="en-US" sz="2800" b="1" dirty="0" smtClean="0">
                          <a:solidFill>
                            <a:srgbClr val="0070C0"/>
                          </a:solidFill>
                          <a:latin typeface="whatever it takes" pitchFamily="2" charset="0"/>
                        </a:rPr>
                        <a:t>Registration Module</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8,51</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7,41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Update content</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27,66</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10</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37,04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064">
                <a:tc>
                  <a:txBody>
                    <a:bodyPr/>
                    <a:lstStyle/>
                    <a:p>
                      <a:r>
                        <a:rPr lang="en-US" sz="2800" b="1" dirty="0" smtClean="0">
                          <a:solidFill>
                            <a:srgbClr val="0070C0"/>
                          </a:solidFill>
                          <a:latin typeface="whatever it takes" pitchFamily="2" charset="0"/>
                        </a:rPr>
                        <a:t>Facebook Integration</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23,40</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14,81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kern="1200" dirty="0" smtClean="0">
                          <a:solidFill>
                            <a:srgbClr val="0070C0"/>
                          </a:solidFill>
                          <a:latin typeface="whatever it takes" pitchFamily="2" charset="0"/>
                          <a:ea typeface="+mn-ea"/>
                          <a:cs typeface="+mn-cs"/>
                        </a:rPr>
                        <a:t>Customer migration</a:t>
                      </a:r>
                      <a:endParaRPr lang="en-US" sz="2800" b="1" kern="1200" dirty="0">
                        <a:solidFill>
                          <a:srgbClr val="0070C0"/>
                        </a:solidFill>
                        <a:latin typeface="whatever it takes"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17,02</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11,11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10</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New look and feel</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23,40</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29,63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pPr algn="r"/>
                      <a:r>
                        <a:rPr lang="en-US" sz="2800" b="1" dirty="0" smtClean="0">
                          <a:solidFill>
                            <a:schemeClr val="tx1"/>
                          </a:solidFill>
                          <a:latin typeface="whatever it takes" pitchFamily="2" charset="0"/>
                        </a:rPr>
                        <a:t>Total:</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27</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28</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6164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hrindya.com/wp-content/uploads/2013/09/Exceeding-Expectatio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4" t="8864" r="1361" b="3044"/>
          <a:stretch/>
        </p:blipFill>
        <p:spPr bwMode="auto">
          <a:xfrm>
            <a:off x="0" y="0"/>
            <a:ext cx="94685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609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9141" y="332656"/>
            <a:ext cx="6340197" cy="1015663"/>
          </a:xfrm>
          <a:prstGeom prst="rect">
            <a:avLst/>
          </a:prstGeom>
          <a:noFill/>
        </p:spPr>
        <p:txBody>
          <a:bodyPr wrap="none" rtlCol="0">
            <a:spAutoFit/>
          </a:bodyPr>
          <a:lstStyle/>
          <a:p>
            <a:r>
              <a:rPr lang="en-US" sz="6000" b="1" dirty="0" smtClean="0">
                <a:latin typeface="whatever it takes" pitchFamily="2" charset="0"/>
              </a:rPr>
              <a:t>Step 9: Calculate the Risk %</a:t>
            </a:r>
            <a:endParaRPr lang="en-US" sz="6000" b="1" dirty="0">
              <a:latin typeface="whatever it takes"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69886526"/>
              </p:ext>
            </p:extLst>
          </p:nvPr>
        </p:nvGraphicFramePr>
        <p:xfrm>
          <a:off x="107504" y="1628800"/>
          <a:ext cx="8928992" cy="3685024"/>
        </p:xfrm>
        <a:graphic>
          <a:graphicData uri="http://schemas.openxmlformats.org/drawingml/2006/table">
            <a:tbl>
              <a:tblPr firstRow="1" bandRow="1">
                <a:tableStyleId>{2D5ABB26-0587-4C30-8999-92F81FD0307C}</a:tableStyleId>
              </a:tblPr>
              <a:tblGrid>
                <a:gridCol w="2311917"/>
                <a:gridCol w="1144467"/>
                <a:gridCol w="1656184"/>
                <a:gridCol w="1008112"/>
                <a:gridCol w="1656184"/>
                <a:gridCol w="1152128"/>
              </a:tblGrid>
              <a:tr h="576064">
                <a:tc>
                  <a:txBody>
                    <a:bodyPr/>
                    <a:lstStyle/>
                    <a:p>
                      <a:r>
                        <a:rPr lang="en-US" sz="2800" b="1" dirty="0" smtClean="0">
                          <a:latin typeface="whatever it takes" pitchFamily="2" charset="0"/>
                        </a:rPr>
                        <a:t>Feature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Cost</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Cost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Relative Risk</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Risk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r>
                        <a:rPr lang="en-US" sz="2800" b="1" dirty="0" smtClean="0">
                          <a:solidFill>
                            <a:srgbClr val="0070C0"/>
                          </a:solidFill>
                          <a:latin typeface="whatever it takes" pitchFamily="2" charset="0"/>
                        </a:rPr>
                        <a:t>Registration Module</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8,51</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7,41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7,14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Update content</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27,66</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10</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37,04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14,28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064">
                <a:tc>
                  <a:txBody>
                    <a:bodyPr/>
                    <a:lstStyle/>
                    <a:p>
                      <a:r>
                        <a:rPr lang="en-US" sz="2800" b="1" dirty="0" smtClean="0">
                          <a:solidFill>
                            <a:srgbClr val="0070C0"/>
                          </a:solidFill>
                          <a:latin typeface="whatever it takes" pitchFamily="2" charset="0"/>
                        </a:rPr>
                        <a:t>Facebook Integration</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23,40</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14,81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14,28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kern="1200" dirty="0" smtClean="0">
                          <a:solidFill>
                            <a:srgbClr val="0070C0"/>
                          </a:solidFill>
                          <a:latin typeface="whatever it takes" pitchFamily="2" charset="0"/>
                          <a:ea typeface="+mn-ea"/>
                          <a:cs typeface="+mn-cs"/>
                        </a:rPr>
                        <a:t>Customer migration</a:t>
                      </a:r>
                      <a:endParaRPr lang="en-US" sz="2800" b="1" kern="1200" dirty="0">
                        <a:solidFill>
                          <a:srgbClr val="0070C0"/>
                        </a:solidFill>
                        <a:latin typeface="whatever it takes"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17,02</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11,11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10</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35,71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New look and feel</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23,40</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29,63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28,57</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pPr algn="r"/>
                      <a:r>
                        <a:rPr lang="en-US" sz="2800" b="1" dirty="0" smtClean="0">
                          <a:solidFill>
                            <a:schemeClr val="tx1"/>
                          </a:solidFill>
                          <a:latin typeface="whatever it takes" pitchFamily="2" charset="0"/>
                        </a:rPr>
                        <a:t>Total:</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27</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28</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795967" y="5589240"/>
            <a:ext cx="7462299" cy="1015663"/>
          </a:xfrm>
          <a:prstGeom prst="rect">
            <a:avLst/>
          </a:prstGeom>
          <a:noFill/>
        </p:spPr>
        <p:txBody>
          <a:bodyPr wrap="none" rtlCol="0">
            <a:spAutoFit/>
          </a:bodyPr>
          <a:lstStyle/>
          <a:p>
            <a:r>
              <a:rPr lang="en-US" sz="6000" b="1" dirty="0" smtClean="0">
                <a:latin typeface="whatever it takes" pitchFamily="2" charset="0"/>
              </a:rPr>
              <a:t>Risk% : Relative Risk / Total Risk</a:t>
            </a:r>
            <a:endParaRPr lang="en-US" sz="6000" b="1" dirty="0">
              <a:latin typeface="whatever it takes" pitchFamily="2" charset="0"/>
            </a:endParaRPr>
          </a:p>
        </p:txBody>
      </p:sp>
    </p:spTree>
    <p:extLst>
      <p:ext uri="{BB962C8B-B14F-4D97-AF65-F5344CB8AC3E}">
        <p14:creationId xmlns:p14="http://schemas.microsoft.com/office/powerpoint/2010/main" val="2630937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69141" y="332656"/>
            <a:ext cx="6362639" cy="1015663"/>
          </a:xfrm>
          <a:prstGeom prst="rect">
            <a:avLst/>
          </a:prstGeom>
          <a:noFill/>
        </p:spPr>
        <p:txBody>
          <a:bodyPr wrap="none" rtlCol="0">
            <a:spAutoFit/>
          </a:bodyPr>
          <a:lstStyle/>
          <a:p>
            <a:r>
              <a:rPr lang="en-US" sz="6000" b="1" dirty="0" smtClean="0">
                <a:latin typeface="whatever it takes" pitchFamily="2" charset="0"/>
              </a:rPr>
              <a:t>Step 10: Calculate the Priority</a:t>
            </a:r>
            <a:endParaRPr lang="en-US" sz="6000" b="1" dirty="0">
              <a:latin typeface="whatever it takes"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30162596"/>
              </p:ext>
            </p:extLst>
          </p:nvPr>
        </p:nvGraphicFramePr>
        <p:xfrm>
          <a:off x="107504" y="1628800"/>
          <a:ext cx="8928994" cy="3166864"/>
        </p:xfrm>
        <a:graphic>
          <a:graphicData uri="http://schemas.openxmlformats.org/drawingml/2006/table">
            <a:tbl>
              <a:tblPr firstRow="1" bandRow="1">
                <a:tableStyleId>{2D5ABB26-0587-4C30-8999-92F81FD0307C}</a:tableStyleId>
              </a:tblPr>
              <a:tblGrid>
                <a:gridCol w="2592288"/>
                <a:gridCol w="1080120"/>
                <a:gridCol w="1440160"/>
                <a:gridCol w="1440160"/>
                <a:gridCol w="1188133"/>
                <a:gridCol w="1188133"/>
              </a:tblGrid>
              <a:tr h="576064">
                <a:tc>
                  <a:txBody>
                    <a:bodyPr/>
                    <a:lstStyle/>
                    <a:p>
                      <a:r>
                        <a:rPr lang="en-US" sz="2800" b="1" dirty="0" smtClean="0">
                          <a:latin typeface="whatever it takes" pitchFamily="2" charset="0"/>
                        </a:rPr>
                        <a:t>Feature</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Value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Cost</a:t>
                      </a:r>
                      <a:r>
                        <a:rPr lang="en-US" sz="2800" b="1" baseline="0" dirty="0" smtClean="0">
                          <a:latin typeface="whatever it takes" pitchFamily="2" charset="0"/>
                        </a:rPr>
                        <a:t>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Risk %</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Priority</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Order</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72">
                <a:tc>
                  <a:txBody>
                    <a:bodyPr/>
                    <a:lstStyle/>
                    <a:p>
                      <a:r>
                        <a:rPr lang="en-US" sz="2800" b="1" dirty="0" smtClean="0">
                          <a:solidFill>
                            <a:srgbClr val="0070C0"/>
                          </a:solidFill>
                          <a:latin typeface="whatever it takes" pitchFamily="2" charset="0"/>
                        </a:rPr>
                        <a:t>Registration Module</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8,51</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1"/>
                          </a:solidFill>
                          <a:latin typeface="whatever it takes" pitchFamily="2" charset="0"/>
                        </a:rPr>
                        <a:t>7,41</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1"/>
                          </a:solidFill>
                          <a:latin typeface="whatever it takes" pitchFamily="2" charset="0"/>
                        </a:rPr>
                        <a:t>7,14</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0,58</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2</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Update content</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27,66</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1"/>
                          </a:solidFill>
                          <a:latin typeface="whatever it takes" pitchFamily="2" charset="0"/>
                        </a:rPr>
                        <a:t>37,04</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1"/>
                          </a:solidFill>
                          <a:latin typeface="whatever it takes" pitchFamily="2" charset="0"/>
                        </a:rPr>
                        <a:t>14,28</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0,54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3</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064">
                <a:tc>
                  <a:txBody>
                    <a:bodyPr/>
                    <a:lstStyle/>
                    <a:p>
                      <a:r>
                        <a:rPr lang="en-US" sz="2800" b="1" dirty="0" smtClean="0">
                          <a:solidFill>
                            <a:srgbClr val="0070C0"/>
                          </a:solidFill>
                          <a:latin typeface="whatever it takes" pitchFamily="2" charset="0"/>
                        </a:rPr>
                        <a:t>Facebook Integration</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23,40</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1"/>
                          </a:solidFill>
                          <a:latin typeface="whatever it takes" pitchFamily="2" charset="0"/>
                        </a:rPr>
                        <a:t>14,81</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1"/>
                          </a:solidFill>
                          <a:latin typeface="whatever it takes" pitchFamily="2" charset="0"/>
                        </a:rPr>
                        <a:t>14,28</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0,80</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1</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kern="1200" dirty="0" smtClean="0">
                          <a:solidFill>
                            <a:srgbClr val="0070C0"/>
                          </a:solidFill>
                          <a:latin typeface="whatever it takes" pitchFamily="2" charset="0"/>
                          <a:ea typeface="+mn-ea"/>
                          <a:cs typeface="+mn-cs"/>
                        </a:rPr>
                        <a:t>Customer migration</a:t>
                      </a:r>
                      <a:endParaRPr lang="en-US" sz="2800" b="1" kern="1200" dirty="0">
                        <a:solidFill>
                          <a:srgbClr val="0070C0"/>
                        </a:solidFill>
                        <a:latin typeface="whatever it takes"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17,02</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1"/>
                          </a:solidFill>
                          <a:latin typeface="whatever it takes" pitchFamily="2" charset="0"/>
                        </a:rPr>
                        <a:t>11,11</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1"/>
                          </a:solidFill>
                          <a:latin typeface="whatever it takes" pitchFamily="2" charset="0"/>
                        </a:rPr>
                        <a:t>35,71</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0,36</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5</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58">
                <a:tc>
                  <a:txBody>
                    <a:bodyPr/>
                    <a:lstStyle/>
                    <a:p>
                      <a:r>
                        <a:rPr lang="en-US" sz="2800" b="1" dirty="0" smtClean="0">
                          <a:solidFill>
                            <a:srgbClr val="0070C0"/>
                          </a:solidFill>
                          <a:latin typeface="whatever it takes" pitchFamily="2" charset="0"/>
                        </a:rPr>
                        <a:t>New look and feel</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latin typeface="whatever it takes" pitchFamily="2" charset="0"/>
                        </a:rPr>
                        <a:t>23,40</a:t>
                      </a:r>
                      <a:endParaRPr lang="en-US" sz="2800" b="1" dirty="0">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1"/>
                          </a:solidFill>
                          <a:latin typeface="whatever it takes" pitchFamily="2" charset="0"/>
                        </a:rPr>
                        <a:t>29,63</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1"/>
                          </a:solidFill>
                          <a:latin typeface="whatever it takes" pitchFamily="2" charset="0"/>
                        </a:rPr>
                        <a:t>28,57</a:t>
                      </a:r>
                      <a:endParaRPr lang="en-US" sz="2800" b="1" dirty="0">
                        <a:solidFill>
                          <a:schemeClr val="tx1"/>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0,40</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70C0"/>
                          </a:solidFill>
                          <a:latin typeface="whatever it takes" pitchFamily="2" charset="0"/>
                        </a:rPr>
                        <a:t>4</a:t>
                      </a:r>
                      <a:endParaRPr lang="en-US" sz="2800" b="1" dirty="0">
                        <a:solidFill>
                          <a:srgbClr val="0070C0"/>
                        </a:solidFill>
                        <a:latin typeface="whatever it tak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01815" y="5589240"/>
            <a:ext cx="8140370" cy="1015663"/>
          </a:xfrm>
          <a:prstGeom prst="rect">
            <a:avLst/>
          </a:prstGeom>
          <a:noFill/>
        </p:spPr>
        <p:txBody>
          <a:bodyPr wrap="none" rtlCol="0">
            <a:spAutoFit/>
          </a:bodyPr>
          <a:lstStyle/>
          <a:p>
            <a:r>
              <a:rPr lang="en-US" sz="6000" b="1" dirty="0" smtClean="0">
                <a:latin typeface="whatever it takes" pitchFamily="2" charset="0"/>
              </a:rPr>
              <a:t>Priority: Value % / (Cost % + Risk %)</a:t>
            </a:r>
            <a:endParaRPr lang="en-US" sz="6000" b="1" dirty="0">
              <a:latin typeface="whatever it takes" pitchFamily="2" charset="0"/>
            </a:endParaRPr>
          </a:p>
        </p:txBody>
      </p:sp>
    </p:spTree>
    <p:extLst>
      <p:ext uri="{BB962C8B-B14F-4D97-AF65-F5344CB8AC3E}">
        <p14:creationId xmlns:p14="http://schemas.microsoft.com/office/powerpoint/2010/main" val="344418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2852936"/>
            <a:ext cx="9144000" cy="3888432"/>
          </a:xfrm>
        </p:spPr>
        <p:txBody>
          <a:bodyPr>
            <a:normAutofit/>
          </a:bodyPr>
          <a:lstStyle/>
          <a:p>
            <a:r>
              <a:rPr lang="en-US" sz="5400" dirty="0" smtClean="0">
                <a:solidFill>
                  <a:schemeClr val="bg1"/>
                </a:solidFill>
                <a:latin typeface="Sketch Rockwell" panose="02000000000000000000" pitchFamily="2" charset="0"/>
              </a:rPr>
              <a:t>Better prioritization</a:t>
            </a:r>
          </a:p>
          <a:p>
            <a:r>
              <a:rPr lang="en-US" sz="2400" dirty="0" smtClean="0">
                <a:solidFill>
                  <a:schemeClr val="bg1"/>
                </a:solidFill>
                <a:latin typeface="Sketch Rockwell" panose="02000000000000000000" pitchFamily="2" charset="0"/>
              </a:rPr>
              <a:t>means</a:t>
            </a:r>
            <a:r>
              <a:rPr lang="en-US" sz="5400" dirty="0" smtClean="0">
                <a:solidFill>
                  <a:schemeClr val="bg1"/>
                </a:solidFill>
                <a:latin typeface="Sketch Rockwell" panose="02000000000000000000" pitchFamily="2" charset="0"/>
              </a:rPr>
              <a:t/>
            </a:r>
            <a:br>
              <a:rPr lang="en-US" sz="5400" dirty="0" smtClean="0">
                <a:solidFill>
                  <a:schemeClr val="bg1"/>
                </a:solidFill>
                <a:latin typeface="Sketch Rockwell" panose="02000000000000000000" pitchFamily="2" charset="0"/>
              </a:rPr>
            </a:br>
            <a:r>
              <a:rPr lang="en-US" sz="5400" dirty="0" smtClean="0">
                <a:solidFill>
                  <a:schemeClr val="bg1"/>
                </a:solidFill>
                <a:latin typeface="Sketch Rockwell" panose="02000000000000000000" pitchFamily="2" charset="0"/>
              </a:rPr>
              <a:t>Higher quality</a:t>
            </a:r>
            <a:endParaRPr lang="en-US" sz="9600" dirty="0">
              <a:solidFill>
                <a:schemeClr val="bg1"/>
              </a:solidFill>
              <a:latin typeface="Sketch Rockwell" panose="02000000000000000000" pitchFamily="2" charset="0"/>
            </a:endParaRPr>
          </a:p>
          <a:p>
            <a:r>
              <a:rPr lang="en-US" sz="2400" dirty="0">
                <a:solidFill>
                  <a:schemeClr val="bg1"/>
                </a:solidFill>
                <a:latin typeface="Sketch Rockwell" panose="02000000000000000000" pitchFamily="2" charset="0"/>
              </a:rPr>
              <a:t>m</a:t>
            </a:r>
            <a:r>
              <a:rPr lang="en-US" sz="2400" dirty="0" smtClean="0">
                <a:solidFill>
                  <a:schemeClr val="bg1"/>
                </a:solidFill>
                <a:latin typeface="Sketch Rockwell" panose="02000000000000000000" pitchFamily="2" charset="0"/>
              </a:rPr>
              <a:t>eans</a:t>
            </a:r>
            <a:endParaRPr lang="en-US" sz="2400" dirty="0">
              <a:solidFill>
                <a:schemeClr val="bg1"/>
              </a:solidFill>
              <a:latin typeface="Sketch Rockwell" panose="02000000000000000000" pitchFamily="2" charset="0"/>
            </a:endParaRPr>
          </a:p>
          <a:p>
            <a:r>
              <a:rPr lang="en-US" sz="5400" dirty="0" smtClean="0">
                <a:solidFill>
                  <a:schemeClr val="bg1"/>
                </a:solidFill>
                <a:latin typeface="Sketch Rockwell" panose="02000000000000000000" pitchFamily="2" charset="0"/>
              </a:rPr>
              <a:t>Happier customers</a:t>
            </a:r>
            <a:endParaRPr lang="en-US" sz="5400" dirty="0">
              <a:solidFill>
                <a:schemeClr val="bg1"/>
              </a:solidFill>
              <a:latin typeface="Sketch Rockwell" panose="02000000000000000000" pitchFamily="2" charset="0"/>
            </a:endParaRPr>
          </a:p>
        </p:txBody>
      </p:sp>
      <p:sp>
        <p:nvSpPr>
          <p:cNvPr id="6" name="Subtitle 4"/>
          <p:cNvSpPr txBox="1">
            <a:spLocks/>
          </p:cNvSpPr>
          <p:nvPr/>
        </p:nvSpPr>
        <p:spPr>
          <a:xfrm>
            <a:off x="107504" y="812304"/>
            <a:ext cx="8928992"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0" dirty="0" smtClean="0">
                <a:solidFill>
                  <a:schemeClr val="bg1"/>
                </a:solidFill>
                <a:latin typeface="Sketch Rockwell" panose="02000000000000000000" pitchFamily="2" charset="0"/>
              </a:rPr>
              <a:t>A final word</a:t>
            </a:r>
            <a:endParaRPr lang="en-US" sz="10000" dirty="0">
              <a:solidFill>
                <a:schemeClr val="bg1"/>
              </a:solidFill>
              <a:latin typeface="Sketch Rockwell" panose="02000000000000000000" pitchFamily="2" charset="0"/>
            </a:endParaRPr>
          </a:p>
        </p:txBody>
      </p:sp>
    </p:spTree>
    <p:extLst>
      <p:ext uri="{BB962C8B-B14F-4D97-AF65-F5344CB8AC3E}">
        <p14:creationId xmlns:p14="http://schemas.microsoft.com/office/powerpoint/2010/main" val="283140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068960"/>
            <a:ext cx="9144000" cy="3384376"/>
          </a:xfrm>
        </p:spPr>
        <p:txBody>
          <a:bodyPr>
            <a:noAutofit/>
          </a:bodyPr>
          <a:lstStyle/>
          <a:p>
            <a:r>
              <a:rPr lang="en-US" sz="6000" dirty="0" smtClean="0">
                <a:solidFill>
                  <a:schemeClr val="bg1"/>
                </a:solidFill>
                <a:latin typeface="Sketch Rockwell" panose="02000000000000000000" pitchFamily="2" charset="0"/>
              </a:rPr>
              <a:t>Unreachable expectations</a:t>
            </a:r>
            <a:br>
              <a:rPr lang="en-US" sz="6000" dirty="0" smtClean="0">
                <a:solidFill>
                  <a:schemeClr val="bg1"/>
                </a:solidFill>
                <a:latin typeface="Sketch Rockwell" panose="02000000000000000000" pitchFamily="2" charset="0"/>
              </a:rPr>
            </a:br>
            <a:r>
              <a:rPr lang="en-US" sz="6000" dirty="0" smtClean="0">
                <a:solidFill>
                  <a:schemeClr val="bg1"/>
                </a:solidFill>
                <a:latin typeface="Sketch Rockwell" panose="02000000000000000000" pitchFamily="2" charset="0"/>
              </a:rPr>
              <a:t>about quality</a:t>
            </a:r>
            <a:endParaRPr lang="en-US" sz="6000" dirty="0">
              <a:solidFill>
                <a:schemeClr val="bg1"/>
              </a:solidFill>
              <a:latin typeface="Sketch Rockwell" panose="02000000000000000000" pitchFamily="2" charset="0"/>
            </a:endParaRPr>
          </a:p>
        </p:txBody>
      </p:sp>
      <p:sp>
        <p:nvSpPr>
          <p:cNvPr id="6" name="Subtitle 4"/>
          <p:cNvSpPr txBox="1">
            <a:spLocks/>
          </p:cNvSpPr>
          <p:nvPr/>
        </p:nvSpPr>
        <p:spPr>
          <a:xfrm>
            <a:off x="619944" y="812304"/>
            <a:ext cx="8208912"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0" dirty="0" smtClean="0">
                <a:solidFill>
                  <a:schemeClr val="bg1"/>
                </a:solidFill>
                <a:latin typeface="Sketch Rockwell" panose="02000000000000000000" pitchFamily="2" charset="0"/>
              </a:rPr>
              <a:t>So ?</a:t>
            </a:r>
            <a:endParaRPr lang="en-US" sz="10000" dirty="0">
              <a:solidFill>
                <a:schemeClr val="bg1"/>
              </a:solidFill>
              <a:latin typeface="Sketch Rockwell" panose="02000000000000000000" pitchFamily="2" charset="0"/>
            </a:endParaRPr>
          </a:p>
        </p:txBody>
      </p:sp>
    </p:spTree>
    <p:extLst>
      <p:ext uri="{BB962C8B-B14F-4D97-AF65-F5344CB8AC3E}">
        <p14:creationId xmlns:p14="http://schemas.microsoft.com/office/powerpoint/2010/main" val="3044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tommiemedia.com/wp-content/uploads/NEW_DICTIONARY_WORDS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462"/>
            <a:ext cx="10332639" cy="689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7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sitback.nl/img_bg/schoolbord_b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27" r="8246"/>
          <a:stretch/>
        </p:blipFill>
        <p:spPr bwMode="auto">
          <a:xfrm>
            <a:off x="1" y="0"/>
            <a:ext cx="9144000" cy="6842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384900"/>
            <a:ext cx="3348372" cy="1107996"/>
          </a:xfrm>
          <a:prstGeom prst="rect">
            <a:avLst/>
          </a:prstGeom>
          <a:noFill/>
        </p:spPr>
        <p:txBody>
          <a:bodyPr wrap="square" rtlCol="0">
            <a:spAutoFit/>
          </a:bodyPr>
          <a:lstStyle/>
          <a:p>
            <a:r>
              <a:rPr lang="en-US" sz="6600" dirty="0" smtClean="0">
                <a:solidFill>
                  <a:schemeClr val="bg1"/>
                </a:solidFill>
                <a:latin typeface="billy" pitchFamily="2" charset="-128"/>
                <a:ea typeface="billy" pitchFamily="2" charset="-128"/>
                <a:cs typeface="billy" pitchFamily="2" charset="-128"/>
              </a:rPr>
              <a:t>To abjure</a:t>
            </a:r>
          </a:p>
        </p:txBody>
      </p:sp>
      <p:sp>
        <p:nvSpPr>
          <p:cNvPr id="6" name="TextBox 5"/>
          <p:cNvSpPr txBox="1"/>
          <p:nvPr/>
        </p:nvSpPr>
        <p:spPr>
          <a:xfrm>
            <a:off x="395536" y="3185100"/>
            <a:ext cx="3348372" cy="1107996"/>
          </a:xfrm>
          <a:prstGeom prst="rect">
            <a:avLst/>
          </a:prstGeom>
          <a:noFill/>
        </p:spPr>
        <p:txBody>
          <a:bodyPr wrap="square" rtlCol="0">
            <a:spAutoFit/>
          </a:bodyPr>
          <a:lstStyle/>
          <a:p>
            <a:r>
              <a:rPr lang="en-US" sz="6600" dirty="0" smtClean="0">
                <a:solidFill>
                  <a:schemeClr val="bg1"/>
                </a:solidFill>
                <a:latin typeface="billy" pitchFamily="2" charset="-128"/>
                <a:ea typeface="billy" pitchFamily="2" charset="-128"/>
                <a:cs typeface="billy" pitchFamily="2" charset="-128"/>
              </a:rPr>
              <a:t>Tantamount</a:t>
            </a:r>
          </a:p>
        </p:txBody>
      </p:sp>
      <p:sp>
        <p:nvSpPr>
          <p:cNvPr id="7" name="TextBox 6"/>
          <p:cNvSpPr txBox="1"/>
          <p:nvPr/>
        </p:nvSpPr>
        <p:spPr>
          <a:xfrm>
            <a:off x="395536" y="4085200"/>
            <a:ext cx="3348372" cy="1107996"/>
          </a:xfrm>
          <a:prstGeom prst="rect">
            <a:avLst/>
          </a:prstGeom>
          <a:noFill/>
        </p:spPr>
        <p:txBody>
          <a:bodyPr wrap="square" rtlCol="0">
            <a:spAutoFit/>
          </a:bodyPr>
          <a:lstStyle/>
          <a:p>
            <a:r>
              <a:rPr lang="en-US" sz="6600" dirty="0" smtClean="0">
                <a:solidFill>
                  <a:schemeClr val="bg1"/>
                </a:solidFill>
                <a:latin typeface="billy" pitchFamily="2" charset="-128"/>
                <a:ea typeface="billy" pitchFamily="2" charset="-128"/>
                <a:cs typeface="billy" pitchFamily="2" charset="-128"/>
              </a:rPr>
              <a:t>To proscribe</a:t>
            </a:r>
          </a:p>
        </p:txBody>
      </p:sp>
      <p:sp>
        <p:nvSpPr>
          <p:cNvPr id="8" name="TextBox 7"/>
          <p:cNvSpPr txBox="1"/>
          <p:nvPr/>
        </p:nvSpPr>
        <p:spPr>
          <a:xfrm>
            <a:off x="395536" y="4985300"/>
            <a:ext cx="3348372" cy="1107996"/>
          </a:xfrm>
          <a:prstGeom prst="rect">
            <a:avLst/>
          </a:prstGeom>
          <a:noFill/>
        </p:spPr>
        <p:txBody>
          <a:bodyPr wrap="square" rtlCol="0">
            <a:spAutoFit/>
          </a:bodyPr>
          <a:lstStyle/>
          <a:p>
            <a:r>
              <a:rPr lang="en-US" sz="6600" dirty="0" smtClean="0">
                <a:solidFill>
                  <a:schemeClr val="bg1"/>
                </a:solidFill>
                <a:latin typeface="billy" pitchFamily="2" charset="-128"/>
                <a:ea typeface="billy" pitchFamily="2" charset="-128"/>
                <a:cs typeface="billy" pitchFamily="2" charset="-128"/>
              </a:rPr>
              <a:t>Officious</a:t>
            </a:r>
          </a:p>
        </p:txBody>
      </p:sp>
      <p:sp>
        <p:nvSpPr>
          <p:cNvPr id="9" name="TextBox 8"/>
          <p:cNvSpPr txBox="1"/>
          <p:nvPr/>
        </p:nvSpPr>
        <p:spPr>
          <a:xfrm>
            <a:off x="395536" y="2285000"/>
            <a:ext cx="3348372" cy="1107996"/>
          </a:xfrm>
          <a:prstGeom prst="rect">
            <a:avLst/>
          </a:prstGeom>
          <a:noFill/>
        </p:spPr>
        <p:txBody>
          <a:bodyPr wrap="square" rtlCol="0">
            <a:spAutoFit/>
          </a:bodyPr>
          <a:lstStyle/>
          <a:p>
            <a:r>
              <a:rPr lang="en-US" sz="6600" dirty="0" smtClean="0">
                <a:solidFill>
                  <a:schemeClr val="bg1"/>
                </a:solidFill>
                <a:latin typeface="billy" pitchFamily="2" charset="-128"/>
                <a:ea typeface="billy" pitchFamily="2" charset="-128"/>
                <a:cs typeface="billy" pitchFamily="2" charset="-128"/>
              </a:rPr>
              <a:t>Limpid</a:t>
            </a:r>
          </a:p>
        </p:txBody>
      </p:sp>
      <p:sp>
        <p:nvSpPr>
          <p:cNvPr id="10" name="TextBox 9"/>
          <p:cNvSpPr txBox="1"/>
          <p:nvPr/>
        </p:nvSpPr>
        <p:spPr>
          <a:xfrm>
            <a:off x="3743908" y="1477233"/>
            <a:ext cx="3348372" cy="923330"/>
          </a:xfrm>
          <a:prstGeom prst="rect">
            <a:avLst/>
          </a:prstGeom>
          <a:noFill/>
        </p:spPr>
        <p:txBody>
          <a:bodyPr wrap="square" rtlCol="0" anchor="b">
            <a:spAutoFit/>
          </a:bodyPr>
          <a:lstStyle/>
          <a:p>
            <a:r>
              <a:rPr lang="en-US" sz="5400" dirty="0" smtClean="0">
                <a:solidFill>
                  <a:schemeClr val="bg1"/>
                </a:solidFill>
                <a:latin typeface="billy" pitchFamily="2" charset="-128"/>
                <a:ea typeface="billy" pitchFamily="2" charset="-128"/>
                <a:cs typeface="billy" pitchFamily="2" charset="-128"/>
              </a:rPr>
              <a:t>To reject</a:t>
            </a:r>
          </a:p>
        </p:txBody>
      </p:sp>
      <p:sp>
        <p:nvSpPr>
          <p:cNvPr id="11" name="TextBox 10"/>
          <p:cNvSpPr txBox="1"/>
          <p:nvPr/>
        </p:nvSpPr>
        <p:spPr>
          <a:xfrm>
            <a:off x="3743908" y="3277433"/>
            <a:ext cx="5220580" cy="923330"/>
          </a:xfrm>
          <a:prstGeom prst="rect">
            <a:avLst/>
          </a:prstGeom>
          <a:noFill/>
        </p:spPr>
        <p:txBody>
          <a:bodyPr wrap="square" rtlCol="0">
            <a:spAutoFit/>
          </a:bodyPr>
          <a:lstStyle/>
          <a:p>
            <a:r>
              <a:rPr lang="en-US" sz="5400" dirty="0" smtClean="0">
                <a:solidFill>
                  <a:schemeClr val="bg1"/>
                </a:solidFill>
                <a:latin typeface="billy" pitchFamily="2" charset="-128"/>
                <a:ea typeface="billy" pitchFamily="2" charset="-128"/>
                <a:cs typeface="billy" pitchFamily="2" charset="-128"/>
              </a:rPr>
              <a:t>Equivalent in value</a:t>
            </a:r>
          </a:p>
        </p:txBody>
      </p:sp>
      <p:sp>
        <p:nvSpPr>
          <p:cNvPr id="12" name="TextBox 11"/>
          <p:cNvSpPr txBox="1"/>
          <p:nvPr/>
        </p:nvSpPr>
        <p:spPr>
          <a:xfrm>
            <a:off x="3743908" y="4177533"/>
            <a:ext cx="5400092" cy="923330"/>
          </a:xfrm>
          <a:prstGeom prst="rect">
            <a:avLst/>
          </a:prstGeom>
          <a:noFill/>
        </p:spPr>
        <p:txBody>
          <a:bodyPr wrap="square" rtlCol="0">
            <a:spAutoFit/>
          </a:bodyPr>
          <a:lstStyle/>
          <a:p>
            <a:r>
              <a:rPr lang="en-US" sz="5400" dirty="0" smtClean="0">
                <a:solidFill>
                  <a:schemeClr val="bg1"/>
                </a:solidFill>
                <a:latin typeface="billy" pitchFamily="2" charset="-128"/>
                <a:ea typeface="billy" pitchFamily="2" charset="-128"/>
                <a:cs typeface="billy" pitchFamily="2" charset="-128"/>
              </a:rPr>
              <a:t>To condemn, to outlaw</a:t>
            </a:r>
          </a:p>
        </p:txBody>
      </p:sp>
      <p:sp>
        <p:nvSpPr>
          <p:cNvPr id="13" name="TextBox 12"/>
          <p:cNvSpPr txBox="1"/>
          <p:nvPr/>
        </p:nvSpPr>
        <p:spPr>
          <a:xfrm>
            <a:off x="3743907" y="5077633"/>
            <a:ext cx="5400093" cy="923330"/>
          </a:xfrm>
          <a:prstGeom prst="rect">
            <a:avLst/>
          </a:prstGeom>
          <a:noFill/>
        </p:spPr>
        <p:txBody>
          <a:bodyPr wrap="square" rtlCol="0">
            <a:spAutoFit/>
          </a:bodyPr>
          <a:lstStyle/>
          <a:p>
            <a:r>
              <a:rPr lang="en-US" sz="5400" dirty="0" smtClean="0">
                <a:solidFill>
                  <a:schemeClr val="bg1"/>
                </a:solidFill>
                <a:latin typeface="billy" pitchFamily="2" charset="-128"/>
                <a:ea typeface="billy" pitchFamily="2" charset="-128"/>
                <a:cs typeface="billy" pitchFamily="2" charset="-128"/>
              </a:rPr>
              <a:t>Offering unwanted services</a:t>
            </a:r>
          </a:p>
        </p:txBody>
      </p:sp>
      <p:sp>
        <p:nvSpPr>
          <p:cNvPr id="14" name="TextBox 13"/>
          <p:cNvSpPr txBox="1"/>
          <p:nvPr/>
        </p:nvSpPr>
        <p:spPr>
          <a:xfrm>
            <a:off x="3743909" y="2377333"/>
            <a:ext cx="5400092" cy="923330"/>
          </a:xfrm>
          <a:prstGeom prst="rect">
            <a:avLst/>
          </a:prstGeom>
          <a:noFill/>
        </p:spPr>
        <p:txBody>
          <a:bodyPr wrap="square" rtlCol="0">
            <a:spAutoFit/>
          </a:bodyPr>
          <a:lstStyle/>
          <a:p>
            <a:r>
              <a:rPr lang="en-US" sz="5400" dirty="0" smtClean="0">
                <a:solidFill>
                  <a:schemeClr val="bg1"/>
                </a:solidFill>
                <a:latin typeface="billy" pitchFamily="2" charset="-128"/>
                <a:ea typeface="billy" pitchFamily="2" charset="-128"/>
                <a:cs typeface="billy" pitchFamily="2" charset="-128"/>
              </a:rPr>
              <a:t>Clear, transparent</a:t>
            </a:r>
          </a:p>
        </p:txBody>
      </p:sp>
    </p:spTree>
    <p:extLst>
      <p:ext uri="{BB962C8B-B14F-4D97-AF65-F5344CB8AC3E}">
        <p14:creationId xmlns:p14="http://schemas.microsoft.com/office/powerpoint/2010/main" val="27171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068960"/>
            <a:ext cx="9144000" cy="2448272"/>
          </a:xfrm>
        </p:spPr>
        <p:txBody>
          <a:bodyPr>
            <a:normAutofit fontScale="92500" lnSpcReduction="10000"/>
          </a:bodyPr>
          <a:lstStyle/>
          <a:p>
            <a:r>
              <a:rPr lang="en-US" sz="6000" dirty="0" smtClean="0">
                <a:solidFill>
                  <a:schemeClr val="bg1"/>
                </a:solidFill>
                <a:latin typeface="Sketch Rockwell" panose="02000000000000000000" pitchFamily="2" charset="0"/>
              </a:rPr>
              <a:t>Overestimate </a:t>
            </a:r>
            <a:br>
              <a:rPr lang="en-US" sz="6000" dirty="0" smtClean="0">
                <a:solidFill>
                  <a:schemeClr val="bg1"/>
                </a:solidFill>
                <a:latin typeface="Sketch Rockwell" panose="02000000000000000000" pitchFamily="2" charset="0"/>
              </a:rPr>
            </a:br>
            <a:r>
              <a:rPr lang="en-US" sz="6000" dirty="0" smtClean="0">
                <a:solidFill>
                  <a:schemeClr val="bg1"/>
                </a:solidFill>
                <a:latin typeface="Sketch Rockwell" panose="02000000000000000000" pitchFamily="2" charset="0"/>
              </a:rPr>
              <a:t>our own level of quality</a:t>
            </a:r>
            <a:endParaRPr lang="en-US" sz="6000" dirty="0">
              <a:solidFill>
                <a:schemeClr val="bg1"/>
              </a:solidFill>
              <a:latin typeface="Sketch Rockwell" panose="02000000000000000000" pitchFamily="2" charset="0"/>
            </a:endParaRPr>
          </a:p>
        </p:txBody>
      </p:sp>
      <p:sp>
        <p:nvSpPr>
          <p:cNvPr id="6" name="Subtitle 4"/>
          <p:cNvSpPr txBox="1">
            <a:spLocks/>
          </p:cNvSpPr>
          <p:nvPr/>
        </p:nvSpPr>
        <p:spPr>
          <a:xfrm>
            <a:off x="619944" y="812304"/>
            <a:ext cx="8208912"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0000" dirty="0" smtClean="0">
                <a:solidFill>
                  <a:schemeClr val="bg1"/>
                </a:solidFill>
                <a:latin typeface="Sketch Rockwell" panose="02000000000000000000" pitchFamily="2" charset="0"/>
              </a:rPr>
              <a:t>So ?</a:t>
            </a:r>
            <a:endParaRPr lang="en-US" sz="10000" dirty="0">
              <a:solidFill>
                <a:schemeClr val="bg1"/>
              </a:solidFill>
              <a:latin typeface="Sketch Rockwell" panose="02000000000000000000" pitchFamily="2" charset="0"/>
            </a:endParaRPr>
          </a:p>
        </p:txBody>
      </p:sp>
    </p:spTree>
    <p:extLst>
      <p:ext uri="{BB962C8B-B14F-4D97-AF65-F5344CB8AC3E}">
        <p14:creationId xmlns:p14="http://schemas.microsoft.com/office/powerpoint/2010/main" val="49707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s://www.sendforensics.com/img/team/member-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219135" cy="691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14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1353</Words>
  <Application>Microsoft Office PowerPoint</Application>
  <PresentationFormat>On-screen Show (4:3)</PresentationFormat>
  <Paragraphs>431</Paragraphs>
  <Slides>42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Bebas Neue</vt:lpstr>
      <vt:lpstr>Sketch Rockwell</vt:lpstr>
      <vt:lpstr>billy</vt:lpstr>
      <vt:lpstr>Aller</vt:lpstr>
      <vt:lpstr>Calibri</vt:lpstr>
      <vt:lpstr>Arial</vt:lpstr>
      <vt:lpstr>whatever it takes</vt:lpstr>
      <vt:lpstr>Segoe UI</vt:lpstr>
      <vt:lpstr>Office Theme</vt:lpstr>
      <vt:lpstr>F*ck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quality equilibrium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F*ck</dc:title>
  <dc:creator>mpilaeten</dc:creator>
  <cp:lastModifiedBy>Michael Pilaeten</cp:lastModifiedBy>
  <cp:revision>54</cp:revision>
  <dcterms:created xsi:type="dcterms:W3CDTF">2014-08-21T15:07:57Z</dcterms:created>
  <dcterms:modified xsi:type="dcterms:W3CDTF">2014-10-15T11:14:33Z</dcterms:modified>
</cp:coreProperties>
</file>