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125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117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1.xml"/>
  <Override ContentType="application/vnd.openxmlformats-officedocument.presentationml.notesSlide+xml" PartName="/ppt/notesSlides/notesSlide109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07.xml"/>
  <Override ContentType="application/vnd.openxmlformats-officedocument.presentationml.notesSlide+xml" PartName="/ppt/notesSlides/notesSlide100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119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10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93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123.xml"/>
  <Override ContentType="application/vnd.openxmlformats-officedocument.presentationml.notesSlide+xml" PartName="/ppt/notesSlides/notesSlide11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112.xml"/>
  <Override ContentType="application/vnd.openxmlformats-officedocument.presentationml.notesSlide+xml" PartName="/ppt/notesSlides/notesSlide103.xml"/>
  <Override ContentType="application/vnd.openxmlformats-officedocument.presentationml.notesSlide+xml" PartName="/ppt/notesSlides/notesSlide97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9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120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127.xml"/>
  <Override ContentType="application/vnd.openxmlformats-officedocument.presentationml.notesSlide+xml" PartName="/ppt/notesSlides/notesSlide114.xml"/>
  <Override ContentType="application/vnd.openxmlformats-officedocument.presentationml.notesSlide+xml" PartName="/ppt/notesSlides/notesSlide101.xml"/>
  <Override ContentType="application/vnd.openxmlformats-officedocument.presentationml.notesSlide+xml" PartName="/ppt/notesSlides/notesSlide95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92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116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24.xml"/>
  <Override ContentType="application/vnd.openxmlformats-officedocument.presentationml.notesSlide+xml" PartName="/ppt/notesSlides/notesSlide126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9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108.xml"/>
  <Override ContentType="application/vnd.openxmlformats-officedocument.presentationml.notesSlide+xml" PartName="/ppt/notesSlides/notesSlide90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106.xml"/>
  <Override ContentType="application/vnd.openxmlformats-officedocument.presentationml.notesSlide+xml" PartName="/ppt/notesSlides/notesSlide99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122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118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8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13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98.xml"/>
  <Override ContentType="application/vnd.openxmlformats-officedocument.presentationml.notesSlide+xml" PartName="/ppt/notesSlides/notesSlide104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21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8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96.xml"/>
  <Override ContentType="application/vnd.openxmlformats-officedocument.presentationml.notesSlide+xml" PartName="/ppt/notesSlides/notesSlide102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115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1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105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13.xml"/>
  <Override ContentType="application/vnd.openxmlformats-officedocument.presentationml.slide+xml" PartName="/ppt/slides/slide68.xml"/>
  <Override ContentType="application/vnd.openxmlformats-officedocument.presentationml.slide+xml" PartName="/ppt/slides/slide94.xml"/>
  <Override ContentType="application/vnd.openxmlformats-officedocument.presentationml.slide+xml" PartName="/ppt/slides/slide84.xml"/>
  <Override ContentType="application/vnd.openxmlformats-officedocument.presentationml.slide+xml" PartName="/ppt/slides/slide107.xml"/>
  <Override ContentType="application/vnd.openxmlformats-officedocument.presentationml.slide+xml" PartName="/ppt/slides/slide37.xml"/>
  <Override ContentType="application/vnd.openxmlformats-officedocument.presentationml.slide+xml" PartName="/ppt/slides/slide123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111.xml"/>
  <Override ContentType="application/vnd.openxmlformats-officedocument.presentationml.slide+xml" PartName="/ppt/slides/slide53.xml"/>
  <Override ContentType="application/vnd.openxmlformats-officedocument.presentationml.slide+xml" PartName="/ppt/slides/slide96.xml"/>
  <Override ContentType="application/vnd.openxmlformats-officedocument.presentationml.slide+xml" PartName="/ppt/slides/slide48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18.xml"/>
  <Override ContentType="application/vnd.openxmlformats-officedocument.presentationml.slide+xml" PartName="/ppt/slides/slide12.xml"/>
  <Override ContentType="application/vnd.openxmlformats-officedocument.presentationml.slide+xml" PartName="/ppt/slides/slide108.xml"/>
  <Override ContentType="application/vnd.openxmlformats-officedocument.presentationml.slide+xml" PartName="/ppt/slides/slide98.xml"/>
  <Override ContentType="application/vnd.openxmlformats-officedocument.presentationml.slide+xml" PartName="/ppt/slides/slide125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89.xml"/>
  <Override ContentType="application/vnd.openxmlformats-officedocument.presentationml.slide+xml" PartName="/ppt/slides/slide76.xml"/>
  <Override ContentType="application/vnd.openxmlformats-officedocument.presentationml.slide+xml" PartName="/ppt/slides/slide63.xml"/>
  <Override ContentType="application/vnd.openxmlformats-officedocument.presentationml.slide+xml" PartName="/ppt/slides/slide93.xml"/>
  <Override ContentType="application/vnd.openxmlformats-officedocument.presentationml.slide+xml" PartName="/ppt/slides/slide101.xml"/>
  <Override ContentType="application/vnd.openxmlformats-officedocument.presentationml.slide+xml" PartName="/ppt/slides/slide116.xml"/>
  <Override ContentType="application/vnd.openxmlformats-officedocument.presentationml.slide+xml" PartName="/ppt/slides/slide80.xml"/>
  <Override ContentType="application/vnd.openxmlformats-officedocument.presentationml.slide+xml" PartName="/ppt/slides/slide103.xml"/>
  <Override ContentType="application/vnd.openxmlformats-officedocument.presentationml.slide+xml" PartName="/ppt/slides/slide61.xml"/>
  <Override ContentType="application/vnd.openxmlformats-officedocument.presentationml.slide+xml" PartName="/ppt/slides/slide91.xml"/>
  <Override ContentType="application/vnd.openxmlformats-officedocument.presentationml.slide+xml" PartName="/ppt/slides/slide114.xml"/>
  <Override ContentType="application/vnd.openxmlformats-officedocument.presentationml.slide+xml" PartName="/ppt/slides/slide31.xml"/>
  <Override ContentType="application/vnd.openxmlformats-officedocument.presentationml.slide+xml" PartName="/ppt/slides/slide127.xml"/>
  <Override ContentType="application/vnd.openxmlformats-officedocument.presentationml.slide+xml" PartName="/ppt/slides/slide120.xml"/>
  <Override ContentType="application/vnd.openxmlformats-officedocument.presentationml.slide+xml" PartName="/ppt/slides/slide87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12.xml"/>
  <Override ContentType="application/vnd.openxmlformats-officedocument.presentationml.slide+xml" PartName="/ppt/slides/slide9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42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122.xml"/>
  <Override ContentType="application/vnd.openxmlformats-officedocument.presentationml.slide+xml" PartName="/ppt/slides/slide16.xml"/>
  <Override ContentType="application/vnd.openxmlformats-officedocument.presentationml.slide+xml" PartName="/ppt/slides/slide104.xml"/>
  <Override ContentType="application/vnd.openxmlformats-officedocument.presentationml.slide+xml" PartName="/ppt/slides/slide24.xml"/>
  <Override ContentType="application/vnd.openxmlformats-officedocument.presentationml.slide+xml" PartName="/ppt/slides/slide97.xml"/>
  <Override ContentType="application/vnd.openxmlformats-officedocument.presentationml.slide+xml" PartName="/ppt/slides/slide11.xml"/>
  <Override ContentType="application/vnd.openxmlformats-officedocument.presentationml.slide+xml" PartName="/ppt/slides/slide110.xml"/>
  <Override ContentType="application/vnd.openxmlformats-officedocument.presentationml.slide+xml" PartName="/ppt/slides/slide6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79.xml"/>
  <Override ContentType="application/vnd.openxmlformats-officedocument.presentationml.slide+xml" PartName="/ppt/slides/slide49.xml"/>
  <Override ContentType="application/vnd.openxmlformats-officedocument.presentationml.slide+xml" PartName="/ppt/slides/slide124.xml"/>
  <Override ContentType="application/vnd.openxmlformats-officedocument.presentationml.slide+xml" PartName="/ppt/slides/slide83.xml"/>
  <Override ContentType="application/vnd.openxmlformats-officedocument.presentationml.slide+xml" PartName="/ppt/slides/slide106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119.xml"/>
  <Override ContentType="application/vnd.openxmlformats-officedocument.presentationml.slide+xml" PartName="/ppt/slides/slide40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126.xml"/>
  <Override ContentType="application/vnd.openxmlformats-officedocument.presentationml.slide+xml" PartName="/ppt/slides/slide109.xml"/>
  <Override ContentType="application/vnd.openxmlformats-officedocument.presentationml.slide+xml" PartName="/ppt/slides/slide99.xml"/>
  <Override ContentType="application/vnd.openxmlformats-officedocument.presentationml.slide+xml" PartName="/ppt/slides/slide3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47.xml"/>
  <Override ContentType="application/vnd.openxmlformats-officedocument.presentationml.slide+xml" PartName="/ppt/slides/slide21.xml"/>
  <Override ContentType="application/vnd.openxmlformats-officedocument.presentationml.slide+xml" PartName="/ppt/slides/slide100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90.xml"/>
  <Override ContentType="application/vnd.openxmlformats-officedocument.presentationml.slide+xml" PartName="/ppt/slides/slide8.xml"/>
  <Override ContentType="application/vnd.openxmlformats-officedocument.presentationml.slide+xml" PartName="/ppt/slides/slide117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88.xml"/>
  <Override ContentType="application/vnd.openxmlformats-officedocument.presentationml.slide+xml" PartName="/ppt/slides/slide128.xml"/>
  <Override ContentType="application/vnd.openxmlformats-officedocument.presentationml.slide+xml" PartName="/ppt/slides/slide92.xml"/>
  <Override ContentType="application/vnd.openxmlformats-officedocument.presentationml.slide+xml" PartName="/ppt/slides/slide115.xml"/>
  <Override ContentType="application/vnd.openxmlformats-officedocument.presentationml.slide+xml" PartName="/ppt/slides/slide10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  <p:sldId id="339" r:id="rId90"/>
    <p:sldId id="340" r:id="rId91"/>
    <p:sldId id="341" r:id="rId92"/>
    <p:sldId id="342" r:id="rId93"/>
    <p:sldId id="343" r:id="rId94"/>
    <p:sldId id="344" r:id="rId95"/>
    <p:sldId id="345" r:id="rId96"/>
    <p:sldId id="346" r:id="rId97"/>
    <p:sldId id="347" r:id="rId98"/>
    <p:sldId id="348" r:id="rId99"/>
    <p:sldId id="349" r:id="rId100"/>
    <p:sldId id="350" r:id="rId101"/>
    <p:sldId id="351" r:id="rId102"/>
    <p:sldId id="352" r:id="rId103"/>
    <p:sldId id="353" r:id="rId104"/>
    <p:sldId id="354" r:id="rId105"/>
    <p:sldId id="355" r:id="rId106"/>
    <p:sldId id="356" r:id="rId107"/>
    <p:sldId id="357" r:id="rId108"/>
    <p:sldId id="358" r:id="rId109"/>
    <p:sldId id="359" r:id="rId110"/>
    <p:sldId id="360" r:id="rId111"/>
    <p:sldId id="361" r:id="rId112"/>
    <p:sldId id="362" r:id="rId113"/>
    <p:sldId id="363" r:id="rId114"/>
    <p:sldId id="364" r:id="rId115"/>
    <p:sldId id="365" r:id="rId116"/>
    <p:sldId id="366" r:id="rId117"/>
    <p:sldId id="367" r:id="rId118"/>
    <p:sldId id="368" r:id="rId119"/>
    <p:sldId id="369" r:id="rId120"/>
    <p:sldId id="370" r:id="rId121"/>
    <p:sldId id="371" r:id="rId122"/>
    <p:sldId id="372" r:id="rId123"/>
    <p:sldId id="373" r:id="rId124"/>
    <p:sldId id="374" r:id="rId125"/>
    <p:sldId id="375" r:id="rId126"/>
    <p:sldId id="376" r:id="rId127"/>
    <p:sldId id="377" r:id="rId128"/>
    <p:sldId id="378" r:id="rId129"/>
    <p:sldId id="379" r:id="rId130"/>
    <p:sldId id="380" r:id="rId131"/>
    <p:sldId id="381" r:id="rId132"/>
    <p:sldId id="382" r:id="rId133"/>
    <p:sldId id="383" r:id="rId134"/>
  </p:sldIdLst>
  <p:sldSz cy="5143500" cx="9144000"/>
  <p:notesSz cx="6858000" cy="9144000"/>
  <p:embeddedFontLst>
    <p:embeddedFont>
      <p:font typeface="Roboto"/>
      <p:regular r:id="rId135"/>
      <p:bold r:id="rId136"/>
      <p:italic r:id="rId137"/>
      <p:boldItalic r:id="rId138"/>
    </p:embeddedFont>
    <p:embeddedFont>
      <p:font typeface="Amatic SC"/>
      <p:regular r:id="rId139"/>
      <p:bold r:id="rId140"/>
    </p:embeddedFont>
    <p:embeddedFont>
      <p:font typeface="Source Code Pro"/>
      <p:regular r:id="rId141"/>
      <p:bold r:id="rId142"/>
      <p:italic r:id="rId143"/>
      <p:boldItalic r:id="rId144"/>
    </p:embeddedFont>
    <p:embeddedFont>
      <p:font typeface="Bree Serif"/>
      <p:regular r:id="rId14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85DDB4F1-5BB4-46EB-B06E-DCECBD1BC8B2}">
  <a:tblStyle styleId="{85DDB4F1-5BB4-46EB-B06E-DCECBD1BC8B2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07" Type="http://schemas.openxmlformats.org/officeDocument/2006/relationships/slide" Target="slides/slide101.xml"/><Relationship Id="rId106" Type="http://schemas.openxmlformats.org/officeDocument/2006/relationships/slide" Target="slides/slide100.xml"/><Relationship Id="rId105" Type="http://schemas.openxmlformats.org/officeDocument/2006/relationships/slide" Target="slides/slide99.xml"/><Relationship Id="rId104" Type="http://schemas.openxmlformats.org/officeDocument/2006/relationships/slide" Target="slides/slide98.xml"/><Relationship Id="rId109" Type="http://schemas.openxmlformats.org/officeDocument/2006/relationships/slide" Target="slides/slide103.xml"/><Relationship Id="rId108" Type="http://schemas.openxmlformats.org/officeDocument/2006/relationships/slide" Target="slides/slide102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103" Type="http://schemas.openxmlformats.org/officeDocument/2006/relationships/slide" Target="slides/slide97.xml"/><Relationship Id="rId102" Type="http://schemas.openxmlformats.org/officeDocument/2006/relationships/slide" Target="slides/slide96.xml"/><Relationship Id="rId101" Type="http://schemas.openxmlformats.org/officeDocument/2006/relationships/slide" Target="slides/slide95.xml"/><Relationship Id="rId100" Type="http://schemas.openxmlformats.org/officeDocument/2006/relationships/slide" Target="slides/slide94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29" Type="http://schemas.openxmlformats.org/officeDocument/2006/relationships/slide" Target="slides/slide123.xml"/><Relationship Id="rId128" Type="http://schemas.openxmlformats.org/officeDocument/2006/relationships/slide" Target="slides/slide122.xml"/><Relationship Id="rId127" Type="http://schemas.openxmlformats.org/officeDocument/2006/relationships/slide" Target="slides/slide121.xml"/><Relationship Id="rId126" Type="http://schemas.openxmlformats.org/officeDocument/2006/relationships/slide" Target="slides/slide120.xml"/><Relationship Id="rId26" Type="http://schemas.openxmlformats.org/officeDocument/2006/relationships/slide" Target="slides/slide20.xml"/><Relationship Id="rId121" Type="http://schemas.openxmlformats.org/officeDocument/2006/relationships/slide" Target="slides/slide115.xml"/><Relationship Id="rId25" Type="http://schemas.openxmlformats.org/officeDocument/2006/relationships/slide" Target="slides/slide19.xml"/><Relationship Id="rId120" Type="http://schemas.openxmlformats.org/officeDocument/2006/relationships/slide" Target="slides/slide114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125" Type="http://schemas.openxmlformats.org/officeDocument/2006/relationships/slide" Target="slides/slide119.xml"/><Relationship Id="rId29" Type="http://schemas.openxmlformats.org/officeDocument/2006/relationships/slide" Target="slides/slide23.xml"/><Relationship Id="rId124" Type="http://schemas.openxmlformats.org/officeDocument/2006/relationships/slide" Target="slides/slide118.xml"/><Relationship Id="rId123" Type="http://schemas.openxmlformats.org/officeDocument/2006/relationships/slide" Target="slides/slide117.xml"/><Relationship Id="rId122" Type="http://schemas.openxmlformats.org/officeDocument/2006/relationships/slide" Target="slides/slide116.xml"/><Relationship Id="rId95" Type="http://schemas.openxmlformats.org/officeDocument/2006/relationships/slide" Target="slides/slide89.xml"/><Relationship Id="rId94" Type="http://schemas.openxmlformats.org/officeDocument/2006/relationships/slide" Target="slides/slide88.xml"/><Relationship Id="rId97" Type="http://schemas.openxmlformats.org/officeDocument/2006/relationships/slide" Target="slides/slide91.xml"/><Relationship Id="rId96" Type="http://schemas.openxmlformats.org/officeDocument/2006/relationships/slide" Target="slides/slide90.xml"/><Relationship Id="rId11" Type="http://schemas.openxmlformats.org/officeDocument/2006/relationships/slide" Target="slides/slide5.xml"/><Relationship Id="rId99" Type="http://schemas.openxmlformats.org/officeDocument/2006/relationships/slide" Target="slides/slide93.xml"/><Relationship Id="rId10" Type="http://schemas.openxmlformats.org/officeDocument/2006/relationships/slide" Target="slides/slide4.xml"/><Relationship Id="rId98" Type="http://schemas.openxmlformats.org/officeDocument/2006/relationships/slide" Target="slides/slide92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91" Type="http://schemas.openxmlformats.org/officeDocument/2006/relationships/slide" Target="slides/slide85.xml"/><Relationship Id="rId90" Type="http://schemas.openxmlformats.org/officeDocument/2006/relationships/slide" Target="slides/slide84.xml"/><Relationship Id="rId93" Type="http://schemas.openxmlformats.org/officeDocument/2006/relationships/slide" Target="slides/slide87.xml"/><Relationship Id="rId92" Type="http://schemas.openxmlformats.org/officeDocument/2006/relationships/slide" Target="slides/slide86.xml"/><Relationship Id="rId118" Type="http://schemas.openxmlformats.org/officeDocument/2006/relationships/slide" Target="slides/slide112.xml"/><Relationship Id="rId117" Type="http://schemas.openxmlformats.org/officeDocument/2006/relationships/slide" Target="slides/slide111.xml"/><Relationship Id="rId116" Type="http://schemas.openxmlformats.org/officeDocument/2006/relationships/slide" Target="slides/slide110.xml"/><Relationship Id="rId115" Type="http://schemas.openxmlformats.org/officeDocument/2006/relationships/slide" Target="slides/slide109.xml"/><Relationship Id="rId119" Type="http://schemas.openxmlformats.org/officeDocument/2006/relationships/slide" Target="slides/slide113.xml"/><Relationship Id="rId15" Type="http://schemas.openxmlformats.org/officeDocument/2006/relationships/slide" Target="slides/slide9.xml"/><Relationship Id="rId110" Type="http://schemas.openxmlformats.org/officeDocument/2006/relationships/slide" Target="slides/slide104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14" Type="http://schemas.openxmlformats.org/officeDocument/2006/relationships/slide" Target="slides/slide108.xml"/><Relationship Id="rId18" Type="http://schemas.openxmlformats.org/officeDocument/2006/relationships/slide" Target="slides/slide12.xml"/><Relationship Id="rId113" Type="http://schemas.openxmlformats.org/officeDocument/2006/relationships/slide" Target="slides/slide107.xml"/><Relationship Id="rId112" Type="http://schemas.openxmlformats.org/officeDocument/2006/relationships/slide" Target="slides/slide106.xml"/><Relationship Id="rId111" Type="http://schemas.openxmlformats.org/officeDocument/2006/relationships/slide" Target="slides/slide105.xml"/><Relationship Id="rId84" Type="http://schemas.openxmlformats.org/officeDocument/2006/relationships/slide" Target="slides/slide78.xml"/><Relationship Id="rId83" Type="http://schemas.openxmlformats.org/officeDocument/2006/relationships/slide" Target="slides/slide77.xml"/><Relationship Id="rId86" Type="http://schemas.openxmlformats.org/officeDocument/2006/relationships/slide" Target="slides/slide80.xml"/><Relationship Id="rId85" Type="http://schemas.openxmlformats.org/officeDocument/2006/relationships/slide" Target="slides/slide79.xml"/><Relationship Id="rId88" Type="http://schemas.openxmlformats.org/officeDocument/2006/relationships/slide" Target="slides/slide82.xml"/><Relationship Id="rId87" Type="http://schemas.openxmlformats.org/officeDocument/2006/relationships/slide" Target="slides/slide81.xml"/><Relationship Id="rId89" Type="http://schemas.openxmlformats.org/officeDocument/2006/relationships/slide" Target="slides/slide83.xml"/><Relationship Id="rId80" Type="http://schemas.openxmlformats.org/officeDocument/2006/relationships/slide" Target="slides/slide74.xml"/><Relationship Id="rId82" Type="http://schemas.openxmlformats.org/officeDocument/2006/relationships/slide" Target="slides/slide76.xml"/><Relationship Id="rId81" Type="http://schemas.openxmlformats.org/officeDocument/2006/relationships/slide" Target="slides/slide75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43" Type="http://schemas.openxmlformats.org/officeDocument/2006/relationships/font" Target="fonts/SourceCodePro-italic.fntdata"/><Relationship Id="rId142" Type="http://schemas.openxmlformats.org/officeDocument/2006/relationships/font" Target="fonts/SourceCodePro-bold.fntdata"/><Relationship Id="rId141" Type="http://schemas.openxmlformats.org/officeDocument/2006/relationships/font" Target="fonts/SourceCodePro-regular.fntdata"/><Relationship Id="rId140" Type="http://schemas.openxmlformats.org/officeDocument/2006/relationships/font" Target="fonts/AmaticSC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45" Type="http://schemas.openxmlformats.org/officeDocument/2006/relationships/font" Target="fonts/BreeSerif-regular.fntdata"/><Relationship Id="rId8" Type="http://schemas.openxmlformats.org/officeDocument/2006/relationships/slide" Target="slides/slide2.xml"/><Relationship Id="rId144" Type="http://schemas.openxmlformats.org/officeDocument/2006/relationships/font" Target="fonts/SourceCodePro-boldItalic.fntdata"/><Relationship Id="rId73" Type="http://schemas.openxmlformats.org/officeDocument/2006/relationships/slide" Target="slides/slide67.xml"/><Relationship Id="rId72" Type="http://schemas.openxmlformats.org/officeDocument/2006/relationships/slide" Target="slides/slide66.xml"/><Relationship Id="rId75" Type="http://schemas.openxmlformats.org/officeDocument/2006/relationships/slide" Target="slides/slide69.xml"/><Relationship Id="rId74" Type="http://schemas.openxmlformats.org/officeDocument/2006/relationships/slide" Target="slides/slide68.xml"/><Relationship Id="rId77" Type="http://schemas.openxmlformats.org/officeDocument/2006/relationships/slide" Target="slides/slide71.xml"/><Relationship Id="rId76" Type="http://schemas.openxmlformats.org/officeDocument/2006/relationships/slide" Target="slides/slide70.xml"/><Relationship Id="rId79" Type="http://schemas.openxmlformats.org/officeDocument/2006/relationships/slide" Target="slides/slide73.xml"/><Relationship Id="rId78" Type="http://schemas.openxmlformats.org/officeDocument/2006/relationships/slide" Target="slides/slide72.xml"/><Relationship Id="rId71" Type="http://schemas.openxmlformats.org/officeDocument/2006/relationships/slide" Target="slides/slide65.xml"/><Relationship Id="rId70" Type="http://schemas.openxmlformats.org/officeDocument/2006/relationships/slide" Target="slides/slide64.xml"/><Relationship Id="rId139" Type="http://schemas.openxmlformats.org/officeDocument/2006/relationships/font" Target="fonts/AmaticSC-regular.fntdata"/><Relationship Id="rId138" Type="http://schemas.openxmlformats.org/officeDocument/2006/relationships/font" Target="fonts/Roboto-boldItalic.fntdata"/><Relationship Id="rId137" Type="http://schemas.openxmlformats.org/officeDocument/2006/relationships/font" Target="fonts/Roboto-italic.fntdata"/><Relationship Id="rId132" Type="http://schemas.openxmlformats.org/officeDocument/2006/relationships/slide" Target="slides/slide126.xml"/><Relationship Id="rId131" Type="http://schemas.openxmlformats.org/officeDocument/2006/relationships/slide" Target="slides/slide125.xml"/><Relationship Id="rId130" Type="http://schemas.openxmlformats.org/officeDocument/2006/relationships/slide" Target="slides/slide124.xml"/><Relationship Id="rId136" Type="http://schemas.openxmlformats.org/officeDocument/2006/relationships/font" Target="fonts/Roboto-bold.fntdata"/><Relationship Id="rId135" Type="http://schemas.openxmlformats.org/officeDocument/2006/relationships/font" Target="fonts/Roboto-regular.fntdata"/><Relationship Id="rId134" Type="http://schemas.openxmlformats.org/officeDocument/2006/relationships/slide" Target="slides/slide128.xml"/><Relationship Id="rId133" Type="http://schemas.openxmlformats.org/officeDocument/2006/relationships/slide" Target="slides/slide127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64" Type="http://schemas.openxmlformats.org/officeDocument/2006/relationships/slide" Target="slides/slide58.xml"/><Relationship Id="rId63" Type="http://schemas.openxmlformats.org/officeDocument/2006/relationships/slide" Target="slides/slide57.xml"/><Relationship Id="rId66" Type="http://schemas.openxmlformats.org/officeDocument/2006/relationships/slide" Target="slides/slide60.xml"/><Relationship Id="rId65" Type="http://schemas.openxmlformats.org/officeDocument/2006/relationships/slide" Target="slides/slide59.xml"/><Relationship Id="rId68" Type="http://schemas.openxmlformats.org/officeDocument/2006/relationships/slide" Target="slides/slide62.xml"/><Relationship Id="rId67" Type="http://schemas.openxmlformats.org/officeDocument/2006/relationships/slide" Target="slides/slide61.xml"/><Relationship Id="rId60" Type="http://schemas.openxmlformats.org/officeDocument/2006/relationships/slide" Target="slides/slide54.xml"/><Relationship Id="rId69" Type="http://schemas.openxmlformats.org/officeDocument/2006/relationships/slide" Target="slides/slide6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55" Type="http://schemas.openxmlformats.org/officeDocument/2006/relationships/slide" Target="slides/slide49.xml"/><Relationship Id="rId54" Type="http://schemas.openxmlformats.org/officeDocument/2006/relationships/slide" Target="slides/slide48.xml"/><Relationship Id="rId57" Type="http://schemas.openxmlformats.org/officeDocument/2006/relationships/slide" Target="slides/slide51.xml"/><Relationship Id="rId56" Type="http://schemas.openxmlformats.org/officeDocument/2006/relationships/slide" Target="slides/slide50.xml"/><Relationship Id="rId59" Type="http://schemas.openxmlformats.org/officeDocument/2006/relationships/slide" Target="slides/slide53.xml"/><Relationship Id="rId58" Type="http://schemas.openxmlformats.org/officeDocument/2006/relationships/slide" Target="slides/slide5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63cdcafe9d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63cdcafe9d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g5f28c5cfd9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0" name="Google Shape;670;g5f28c5cfd9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5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g63f31bd1ea_0_4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7" name="Google Shape;677;g63f31bd1ea_0_4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g5f28c5cfd9_0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3" name="Google Shape;683;g5f28c5cfd9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g63cdcafe9d_0_2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8" name="Google Shape;688;g63cdcafe9d_0_2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g63cdcafe9d_0_2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4" name="Google Shape;694;g63cdcafe9d_0_2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9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g63cdcafe9d_0_2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1" name="Google Shape;701;g63cdcafe9d_0_2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Каждый из инструментов по-своему хорош. Надо смотреть на бюджет, на ситуацию, на требования к проекту и вашим скиллам.</a:t>
            </a:r>
            <a:endParaRPr/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7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g63f31bd1ea_0_5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9" name="Google Shape;709;g63f31bd1ea_0_5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g63cdcafe9d_0_2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4" name="Google Shape;714;g63cdcafe9d_0_2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g63f31bd1ea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9" name="Google Shape;719;g63f31bd1ea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g63f31bd1ea_0_1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5" name="Google Shape;725;g63f31bd1ea_0_1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63cdcafe9d_0_3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63cdcafe9d_0_3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9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g63f31bd1ea_0_1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1" name="Google Shape;731;g63f31bd1ea_0_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g63f31bd1ea_0_1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7" name="Google Shape;737;g63f31bd1ea_0_1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g63f31bd1ea_0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3" name="Google Shape;743;g63f31bd1ea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g63f31bd1ea_0_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9" name="Google Shape;749;g63f31bd1ea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3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g63f31bd1ea_0_1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5" name="Google Shape;755;g63f31bd1ea_0_1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9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g6afe5b7c8e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1" name="Google Shape;761;g6afe5b7c8e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65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g6afe5b7c8e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7" name="Google Shape;767;g6afe5b7c8e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g63f31bd1ea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3" name="Google Shape;773;g63f31bd1ea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g6b12be9b0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9" name="Google Shape;779;g6b12be9b0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3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g5f28c5cfd9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5" name="Google Shape;785;g5f28c5cfd9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63cdcafe9d_0_3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63cdcafe9d_0_3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g63f31bd1ea_0_4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0" name="Google Shape;790;g63f31bd1ea_0_4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4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g63f31bd1ea_0_4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6" name="Google Shape;796;g63f31bd1ea_0_4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g63f31bd1ea_0_4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2" name="Google Shape;802;g63f31bd1ea_0_4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6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g63f31bd1ea_0_4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8" name="Google Shape;808;g63f31bd1ea_0_4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g63f31bd1ea_0_4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4" name="Google Shape;814;g63f31bd1ea_0_4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8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g5f28c5cfd9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0" name="Google Shape;820;g5f28c5cfd9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8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g63f31bd1ea_0_4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0" name="Google Shape;830;g63f31bd1ea_0_4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2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g63f31bd1ea_0_4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4" name="Google Shape;834;g63f31bd1ea_0_4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7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g5f28c5cfd9_0_1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9" name="Google Shape;839;g5f28c5cfd9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63cdcafe9d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63cdcafe9d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Да уж, к сожалению, реальность мало похожа на прекрасный идеальный мир. Что же мы будем делать в этой неловкой, но жизовой ситуации?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Поднимите руки те, кто: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Стал бы срочно учить какой-нибудь ЯП?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Стал бы спорить и доказывать, что в короткие сроки нормальную систему автотестов не построить?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Пошел бы искать доклады на тему “автоматизировать быстро если не умеешь прогать”?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Подождал бы, пока все “уляжется”, и все забудут про автотесты?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5f28c5cfd9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5f28c5cfd9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63cdcafe9d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63cdcafe9d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63f31bd1ea_0_3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63f31bd1ea_0_3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63f31bd1ea_0_3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63f31bd1ea_0_3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63f31bd1ea_0_3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63f31bd1ea_0_3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63f31bd1ea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63f31bd1ea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Ускорить регрессию; сократить кол-во ручного тестирования; потому что так инвесторов проще привлечь; ...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Как вы считаете, какие могут быть цели у внедрения автоматизации в проект?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5f28c5cfd9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5f28c5cfd9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63f31bd1ea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63f31bd1ea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63f31bd1ea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63f31bd1ea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63f31bd1ea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63f31bd1ea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63f31bd1ea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63f31bd1ea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63f31bd1ea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63f31bd1ea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63f31bd1ea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63f31bd1ea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63f31bd1ea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63f31bd1ea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63f31bd1ea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63f31bd1ea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63f31bd1ea_0_3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63f31bd1ea_0_3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3C404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Выяснили стопку параметров.</a:t>
            </a:r>
            <a:endParaRPr sz="1050">
              <a:solidFill>
                <a:srgbClr val="3C4043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3C404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Теперь надо понять, как это матчится с теми или иными решениями.</a:t>
            </a:r>
            <a:endParaRPr sz="1050">
              <a:solidFill>
                <a:srgbClr val="3C4043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3C404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Если ситуация, что нужна поддержка, есть время и возможность учиться, то иди учи код.</a:t>
            </a:r>
            <a:endParaRPr sz="1050">
              <a:solidFill>
                <a:srgbClr val="3C4043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3C404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Если же наоборот, все равно, в каком виду будут тесты, главное, чтобы ГУИ, ИЛИ проекту осталось жить 3 месяца, то вам подойдет вот такой вариант, и именно его я предлагаю рассмотреть.</a:t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63cdcafe9d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63cdcafe9d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5f28c5cfd9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5f28c5cfd9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Мы знаем, что автоматизация тестирования -- отличный инструмент работы в умелых руках, если применяется в разумных рамках, и если подход к ней продуман, учтены риски, все помнят про пирамиду тестирования Мартина Фаулера...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63cdcafe9d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63cdcafe9d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3C4043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Выяснили стопку параметров.</a:t>
            </a:r>
            <a:endParaRPr sz="1050">
              <a:solidFill>
                <a:srgbClr val="3C4043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3C4043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Теперь надо понять, как это матчится с теми или иными решениями.</a:t>
            </a:r>
            <a:endParaRPr sz="1050">
              <a:solidFill>
                <a:srgbClr val="3C4043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3C4043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Если ситуация, что нужна поддержка, есть время и возможность учиться, то иди учи код.</a:t>
            </a:r>
            <a:endParaRPr sz="1050">
              <a:solidFill>
                <a:srgbClr val="3C4043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3C4043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Если же наоборот, все равно, в каком виду будут тесты, главное, чтобы ГУИ, ИЛИ проекту осталось жить 3 месяца, то вам подойдет вот такой вариант, и именно его я предлагаю рассмотреть.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63cdcafe9d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63cdcafe9d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63cdcafe9d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63cdcafe9d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63cdcafe9d_0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63cdcafe9d_0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63cdcafe9d_0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63cdcafe9d_0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63cdcafe9d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63cdcafe9d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63cdcafe9d_0_1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63cdcafe9d_0_1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63cdcafe9d_0_1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63cdcafe9d_0_1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63cdcafe9d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63cdcafe9d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Мне остается только...</a:t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63cdcafe9d_0_2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63cdcafe9d_0_2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...сказать себе СТОП!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63cdcafe9d_0_3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63cdcafe9d_0_3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В идеальном мире мы все представляем, что активности по построению системы автотестов планируются и готовятся заранее.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В идеальном мире весь код покрыт юнитами, все эндпоинты АПИ -- сервисными тестами, а GUI-тесты проверяют е2е-сценарии и вёрстку (спасибо, скриншотеры).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В идеальном мире у нас есть команда наставников, готовых передать нам знания по инструментам и подходам.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И, самое главное, в идеальном мире</a:t>
            </a:r>
            <a:r>
              <a:rPr b="1" lang="en-GB">
                <a:solidFill>
                  <a:schemeClr val="dk1"/>
                </a:solidFill>
              </a:rPr>
              <a:t> мы уже умеем писать код к моменту, когда решили использовать автотесты в работе</a:t>
            </a:r>
            <a:r>
              <a:rPr lang="en-GB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63cdcafe9d_0_2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63cdcafe9d_0_2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Подходят ли эти инструменты мне?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63cdcafe9d_0_2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63cdcafe9d_0_2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Если они так хороши, то почему тестировщики вообще учатся писать код? Почему все ещё не перешли на codeless-инструменты?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63cdcafe9d_0_2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63cdcafe9d_0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Как выбрать что-то одно, если их так много и все так похожи?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Кажется, нам надо кое в чем разобраться :)</a:t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5f28c5cfd9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5f28c5cfd9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63cdcafe9d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63cdcafe9d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657367058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657367058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6573670586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6573670586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6573670586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6573670586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6573670586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6573670586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6b2aeaec5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6b2aeaec5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63cdcafe9d_0_3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63cdcafe9d_0_3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В идеальном мире мы все представляем, что активности по построению системы автотестов планируются и готовятся заранее.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В идеальном мире весь код покрыт юнитами, все эндпоинты АПИ -- сервисными тестами, а GUI-тесты проверяют е2е-сценарии и вёрстку (спасибо, скриншотеры).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В идеальном мире у нас есть команда наставников, готовых передать нам знания по инструментам и подходам.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И, самое главное, в идеальном мире</a:t>
            </a:r>
            <a:r>
              <a:rPr b="1" lang="en-GB">
                <a:solidFill>
                  <a:schemeClr val="dk1"/>
                </a:solidFill>
              </a:rPr>
              <a:t> мы уже умеем писать код к моменту, когда решили использовать автотесты в работе</a:t>
            </a:r>
            <a:r>
              <a:rPr lang="en-GB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5f28c5cfd9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5f28c5cfd9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6573670586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6573670586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6573670586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" name="Google Shape;391;g6573670586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6573670586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g6573670586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6573670586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" name="Google Shape;403;g6573670586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6573670586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6573670586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6573670586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Google Shape;415;g6573670586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6573670586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6573670586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6573670586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6573670586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6573670586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2" name="Google Shape;432;g6573670586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63cdcafe9d_0_3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63cdcafe9d_0_3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В идеальном мире мы все представляем, что активности по построению системы автотестов планируются и готовятся заранее.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В идеальном мире весь код покрыт юнитами, все эндпоинты АПИ -- сервисными тестами, а GUI-тесты проверяют е2е-сценарии и вёрстку (спасибо, скриншотеры).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В идеальном мире у нас есть команда наставников, готовых передать нам знания по инструментам и подходам.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И, самое главное, в идеальном мире</a:t>
            </a:r>
            <a:r>
              <a:rPr b="1" lang="en-GB">
                <a:solidFill>
                  <a:schemeClr val="dk1"/>
                </a:solidFill>
              </a:rPr>
              <a:t> мы уже умеем писать код к моменту, когда решили использовать автотесты в работе</a:t>
            </a:r>
            <a:r>
              <a:rPr lang="en-GB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6573670586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6573670586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6573670586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6573670586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5f28c5cfd9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0" name="Google Shape;450;g5f28c5cfd9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63f31bd1ea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5" name="Google Shape;455;g63f31bd1ea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63f31bd1ea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63f31bd1ea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63f31bd1ea_0_3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" name="Google Shape;466;g63f31bd1ea_0_3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g5f28c5cfd9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2" name="Google Shape;472;g5f28c5cfd9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63f31bd1ea_0_3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" name="Google Shape;477;g63f31bd1ea_0_3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63cdcafe9d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63cdcafe9d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63f31bd1ea_0_4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" name="Google Shape;489;g63f31bd1ea_0_4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63cdcafe9d_0_3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63cdcafe9d_0_3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В идеальном мире мы все представляем, что активности по построению системы автотестов планируются и готовятся заранее.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В идеальном мире весь код покрыт юнитами, все эндпоинты АПИ -- сервисными тестами, а GUI-тесты проверяют е2е-сценарии и вёрстку (спасибо, скриншотеры).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В идеальном мире у нас есть команда наставников, готовых передать нам знания по инструментам и подходам.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И, самое главное, в идеальном мире</a:t>
            </a:r>
            <a:r>
              <a:rPr b="1" lang="en-GB">
                <a:solidFill>
                  <a:schemeClr val="dk1"/>
                </a:solidFill>
              </a:rPr>
              <a:t> мы уже умеем писать код к моменту, когда решили использовать автотесты в работе</a:t>
            </a:r>
            <a:r>
              <a:rPr lang="en-GB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g63f31bd1ea_0_3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5" name="Google Shape;495;g63f31bd1ea_0_3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63f31bd1ea_0_3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0" name="Google Shape;500;g63f31bd1ea_0_3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63cdcafe9d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" name="Google Shape;506;g63cdcafe9d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63f31bd1ea_0_5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2" name="Google Shape;512;g63f31bd1ea_0_5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63f31bd1ea_0_3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63f31bd1ea_0_3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5f28c5cfd9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3" name="Google Shape;523;g5f28c5cfd9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63cdcafe9d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63cdcafe9d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63f31bd1ea_0_5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63f31bd1ea_0_5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63f31bd1ea_0_4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3" name="Google Shape;543;g63f31bd1ea_0_4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63f31bd1ea_0_3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9" name="Google Shape;549;g63f31bd1ea_0_3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63cdcafe9d_0_3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63cdcafe9d_0_3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В идеальном мире мы все представляем, что активности по построению системы автотестов планируются и готовятся заранее.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В идеальном мире весь код покрыт юнитами, все эндпоинты АПИ -- сервисными тестами, а GUI-тесты проверяют е2е-сценарии и вёрстку (спасибо, скриншотеры).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В идеальном мире у нас есть команда наставников, готовых передать нам знания по инструментам и подходам.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И, самое главное, в идеальном мире</a:t>
            </a:r>
            <a:r>
              <a:rPr b="1" lang="en-GB">
                <a:solidFill>
                  <a:schemeClr val="dk1"/>
                </a:solidFill>
              </a:rPr>
              <a:t> мы уже умеем писать код к моменту, когда решили использовать автотесты в работе</a:t>
            </a:r>
            <a:r>
              <a:rPr lang="en-GB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5f28c5cfd9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4" name="Google Shape;554;g5f28c5cfd9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63cdcafe9d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0" name="Google Shape;560;g63cdcafe9d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g63f31bd1ea_0_5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6" name="Google Shape;566;g63f31bd1ea_0_5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63f31bd1ea_0_4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2" name="Google Shape;572;g63f31bd1ea_0_4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63f31bd1ea_0_3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8" name="Google Shape;578;g63f31bd1ea_0_3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5f28c5cfd9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5f28c5cfd9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63cdcafe9d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9" name="Google Shape;589;g63cdcafe9d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g63f31bd1ea_0_5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5" name="Google Shape;595;g63f31bd1ea_0_5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63f31bd1ea_0_4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Google Shape;601;g63f31bd1ea_0_4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g63f31bd1ea_0_3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7" name="Google Shape;607;g63f31bd1ea_0_3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63f31bd1ea_0_3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63f31bd1ea_0_3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g5f28c5cfd9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2" name="Google Shape;612;g5f28c5cfd9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63cdcafe9d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8" name="Google Shape;618;g63cdcafe9d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g63f31bd1ea_0_5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4" name="Google Shape;624;g63f31bd1ea_0_5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g63f31bd1ea_0_4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0" name="Google Shape;630;g63f31bd1ea_0_4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63f31bd1ea_0_3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6" name="Google Shape;636;g63f31bd1ea_0_3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g5f28c5cfd9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1" name="Google Shape;641;g5f28c5cfd9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g63cdcafe9d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7" name="Google Shape;647;g63cdcafe9d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63f31bd1ea_0_5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3" name="Google Shape;653;g63f31bd1ea_0_5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g63f31bd1ea_0_4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9" name="Google Shape;659;g63f31bd1ea_0_4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g63f31bd1ea_0_3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5" name="Google Shape;665;g63f31bd1ea_0_3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dk1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4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beach-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8082950" y="4338500"/>
            <a:ext cx="938200" cy="58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142850" y="130725"/>
            <a:ext cx="878300" cy="8783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0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0.xml"/><Relationship Id="rId3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10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1.xml"/></Relationships>
</file>

<file path=ppt/slides/_rels/slide10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2.xml"/></Relationships>
</file>

<file path=ppt/slides/_rels/slide10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3.xml"/></Relationships>
</file>

<file path=ppt/slides/_rels/slide10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4.xml"/><Relationship Id="rId3" Type="http://schemas.openxmlformats.org/officeDocument/2006/relationships/image" Target="../media/image24.png"/></Relationships>
</file>

<file path=ppt/slides/_rels/slide10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5.xml"/><Relationship Id="rId3" Type="http://schemas.openxmlformats.org/officeDocument/2006/relationships/image" Target="../media/image28.png"/></Relationships>
</file>

<file path=ppt/slides/_rels/slide10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6.xml"/><Relationship Id="rId3" Type="http://schemas.openxmlformats.org/officeDocument/2006/relationships/image" Target="../media/image31.gif"/></Relationships>
</file>

<file path=ppt/slides/_rels/slide10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7.xml"/></Relationships>
</file>

<file path=ppt/slides/_rels/slide10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8.xml"/></Relationships>
</file>

<file path=ppt/slides/_rels/slide10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9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0.xml"/></Relationships>
</file>

<file path=ppt/slides/_rels/slide1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1.xml"/></Relationships>
</file>

<file path=ppt/slides/_rels/slide1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2.xml"/></Relationships>
</file>

<file path=ppt/slides/_rels/slide1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3.xml"/></Relationships>
</file>

<file path=ppt/slides/_rels/slide1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4.xml"/></Relationships>
</file>

<file path=ppt/slides/_rels/slide1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5.xml"/></Relationships>
</file>

<file path=ppt/slides/_rels/slide1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6.xml"/></Relationships>
</file>

<file path=ppt/slides/_rels/slide1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7.xml"/></Relationships>
</file>

<file path=ppt/slides/_rels/slide1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8.xml"/><Relationship Id="rId3" Type="http://schemas.openxmlformats.org/officeDocument/2006/relationships/image" Target="../media/image32.gif"/></Relationships>
</file>

<file path=ppt/slides/_rels/slide1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9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0.xml"/></Relationships>
</file>

<file path=ppt/slides/_rels/slide1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1.xml"/></Relationships>
</file>

<file path=ppt/slides/_rels/slide1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2.xml"/></Relationships>
</file>

<file path=ppt/slides/_rels/slide1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3.xml"/></Relationships>
</file>

<file path=ppt/slides/_rels/slide1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4.xml"/></Relationships>
</file>

<file path=ppt/slides/_rels/slide125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testcraft.io/" TargetMode="External"/><Relationship Id="rId10" Type="http://schemas.openxmlformats.org/officeDocument/2006/relationships/hyperlink" Target="https://testproject.io/" TargetMode="External"/><Relationship Id="rId1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5.xml"/><Relationship Id="rId3" Type="http://schemas.openxmlformats.org/officeDocument/2006/relationships/image" Target="../media/image28.png"/><Relationship Id="rId4" Type="http://schemas.openxmlformats.org/officeDocument/2006/relationships/hyperlink" Target="https://clck.ru/JZUNm" TargetMode="External"/><Relationship Id="rId9" Type="http://schemas.openxmlformats.org/officeDocument/2006/relationships/hyperlink" Target="https://www.mabl.com" TargetMode="External"/><Relationship Id="rId5" Type="http://schemas.openxmlformats.org/officeDocument/2006/relationships/hyperlink" Target="https://clck.ru/JZUTr" TargetMode="External"/><Relationship Id="rId6" Type="http://schemas.openxmlformats.org/officeDocument/2006/relationships/hyperlink" Target="https://clck.ru/JZUXJ" TargetMode="External"/><Relationship Id="rId7" Type="http://schemas.openxmlformats.org/officeDocument/2006/relationships/hyperlink" Target="https://testim.io/" TargetMode="External"/><Relationship Id="rId8" Type="http://schemas.openxmlformats.org/officeDocument/2006/relationships/hyperlink" Target="https://clck.ru/JZUYt" TargetMode="External"/></Relationships>
</file>

<file path=ppt/slides/_rels/slide1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6.xml"/><Relationship Id="rId3" Type="http://schemas.openxmlformats.org/officeDocument/2006/relationships/image" Target="../media/image35.jpg"/></Relationships>
</file>

<file path=ppt/slides/_rels/slide1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7.xml"/><Relationship Id="rId3" Type="http://schemas.openxmlformats.org/officeDocument/2006/relationships/image" Target="../media/image35.jpg"/></Relationships>
</file>

<file path=ppt/slides/_rels/slide1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8.xml"/><Relationship Id="rId3" Type="http://schemas.openxmlformats.org/officeDocument/2006/relationships/hyperlink" Target="mailto:aozherelyeva@gmail.com" TargetMode="External"/><Relationship Id="rId4" Type="http://schemas.openxmlformats.org/officeDocument/2006/relationships/hyperlink" Target="https://sqadays.com/ru/talk/69867" TargetMode="External"/><Relationship Id="rId5" Type="http://schemas.openxmlformats.org/officeDocument/2006/relationships/image" Target="../media/image3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6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.png"/><Relationship Id="rId4" Type="http://schemas.openxmlformats.org/officeDocument/2006/relationships/image" Target="../media/image12.png"/><Relationship Id="rId5" Type="http://schemas.openxmlformats.org/officeDocument/2006/relationships/image" Target="../media/image10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.png"/><Relationship Id="rId4" Type="http://schemas.openxmlformats.org/officeDocument/2006/relationships/image" Target="../media/image12.png"/><Relationship Id="rId5" Type="http://schemas.openxmlformats.org/officeDocument/2006/relationships/image" Target="../media/image11.png"/><Relationship Id="rId6" Type="http://schemas.openxmlformats.org/officeDocument/2006/relationships/image" Target="../media/image10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.png"/><Relationship Id="rId4" Type="http://schemas.openxmlformats.org/officeDocument/2006/relationships/image" Target="../media/image12.png"/><Relationship Id="rId5" Type="http://schemas.openxmlformats.org/officeDocument/2006/relationships/image" Target="../media/image11.png"/><Relationship Id="rId6" Type="http://schemas.openxmlformats.org/officeDocument/2006/relationships/image" Target="../media/image10.png"/><Relationship Id="rId7" Type="http://schemas.openxmlformats.org/officeDocument/2006/relationships/image" Target="../media/image13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.png"/><Relationship Id="rId4" Type="http://schemas.openxmlformats.org/officeDocument/2006/relationships/image" Target="../media/image12.png"/><Relationship Id="rId5" Type="http://schemas.openxmlformats.org/officeDocument/2006/relationships/image" Target="../media/image11.png"/><Relationship Id="rId6" Type="http://schemas.openxmlformats.org/officeDocument/2006/relationships/image" Target="../media/image10.png"/><Relationship Id="rId7" Type="http://schemas.openxmlformats.org/officeDocument/2006/relationships/image" Target="../media/image13.png"/><Relationship Id="rId8" Type="http://schemas.openxmlformats.org/officeDocument/2006/relationships/image" Target="../media/image16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.png"/><Relationship Id="rId4" Type="http://schemas.openxmlformats.org/officeDocument/2006/relationships/image" Target="../media/image12.png"/><Relationship Id="rId9" Type="http://schemas.openxmlformats.org/officeDocument/2006/relationships/image" Target="../media/image18.png"/><Relationship Id="rId5" Type="http://schemas.openxmlformats.org/officeDocument/2006/relationships/image" Target="../media/image11.png"/><Relationship Id="rId6" Type="http://schemas.openxmlformats.org/officeDocument/2006/relationships/image" Target="../media/image10.png"/><Relationship Id="rId7" Type="http://schemas.openxmlformats.org/officeDocument/2006/relationships/image" Target="../media/image13.png"/><Relationship Id="rId8" Type="http://schemas.openxmlformats.org/officeDocument/2006/relationships/image" Target="../media/image16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5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5.png"/><Relationship Id="rId4" Type="http://schemas.openxmlformats.org/officeDocument/2006/relationships/image" Target="../media/image17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5.png"/><Relationship Id="rId4" Type="http://schemas.openxmlformats.org/officeDocument/2006/relationships/image" Target="../media/image17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Relationship Id="rId4" Type="http://schemas.openxmlformats.org/officeDocument/2006/relationships/image" Target="../media/image5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34.jp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20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8.xml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9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Relationship Id="rId4" Type="http://schemas.openxmlformats.org/officeDocument/2006/relationships/image" Target="../media/image5.png"/><Relationship Id="rId5" Type="http://schemas.openxmlformats.org/officeDocument/2006/relationships/image" Target="../media/image7.pn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34.jp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26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2.xml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3.xml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34.jp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6.xml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7.xml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8.xml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9.xml"/><Relationship Id="rId3" Type="http://schemas.openxmlformats.org/officeDocument/2006/relationships/image" Target="../media/image3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14.png"/><Relationship Id="rId5" Type="http://schemas.openxmlformats.org/officeDocument/2006/relationships/image" Target="../media/image5.png"/><Relationship Id="rId6" Type="http://schemas.openxmlformats.org/officeDocument/2006/relationships/image" Target="../media/image7.png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0.xml"/><Relationship Id="rId3" Type="http://schemas.openxmlformats.org/officeDocument/2006/relationships/image" Target="../media/image21.png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1.xml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2.xml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3.xml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4.xml"/><Relationship Id="rId3" Type="http://schemas.openxmlformats.org/officeDocument/2006/relationships/image" Target="../media/image34.jpg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5.xml"/><Relationship Id="rId3" Type="http://schemas.openxmlformats.org/officeDocument/2006/relationships/image" Target="../media/image22.png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6.xml"/></Relationships>
</file>

<file path=ppt/slides/_rels/slide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7.xml"/></Relationships>
</file>

<file path=ppt/slides/_rels/slide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8.xml"/></Relationships>
</file>

<file path=ppt/slides/_rels/slide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9.xml"/><Relationship Id="rId3" Type="http://schemas.openxmlformats.org/officeDocument/2006/relationships/image" Target="../media/image3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_rels/slide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0.xml"/><Relationship Id="rId3" Type="http://schemas.openxmlformats.org/officeDocument/2006/relationships/image" Target="../media/image29.png"/></Relationships>
</file>

<file path=ppt/slides/_rels/slide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1.xml"/></Relationships>
</file>

<file path=ppt/slides/_rels/slide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2.xml"/></Relationships>
</file>

<file path=ppt/slides/_rels/slide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3.xml"/></Relationships>
</file>

<file path=ppt/slides/_rels/slide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4.xml"/><Relationship Id="rId3" Type="http://schemas.openxmlformats.org/officeDocument/2006/relationships/image" Target="../media/image34.jpg"/></Relationships>
</file>

<file path=ppt/slides/_rels/slide9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5.xml"/><Relationship Id="rId3" Type="http://schemas.openxmlformats.org/officeDocument/2006/relationships/image" Target="../media/image25.png"/></Relationships>
</file>

<file path=ppt/slides/_rels/slide9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6.xml"/></Relationships>
</file>

<file path=ppt/slides/_rels/slide9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7.xml"/></Relationships>
</file>

<file path=ppt/slides/_rels/slide9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8.xml"/></Relationships>
</file>

<file path=ppt/slides/_rels/slide9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9.xml"/><Relationship Id="rId3" Type="http://schemas.openxmlformats.org/officeDocument/2006/relationships/image" Target="../media/image3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0B5394">
              <a:alpha val="48610"/>
            </a:srgbClr>
          </a:solidFill>
          <a:ln cap="flat" cmpd="sng" w="952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rgbClr val="FFFFFF"/>
                </a:solidFill>
              </a:rPr>
              <a:t>Codeless-инструменты для автоматизации тестирования: в поисках лучшего решения</a:t>
            </a:r>
            <a:endParaRPr sz="4000">
              <a:solidFill>
                <a:srgbClr val="FFFFFF"/>
              </a:solidFill>
            </a:endParaRPr>
          </a:p>
        </p:txBody>
      </p:sp>
      <p:sp>
        <p:nvSpPr>
          <p:cNvPr id="59" name="Google Shape;59;p13"/>
          <p:cNvSpPr txBox="1"/>
          <p:nvPr>
            <p:ph idx="4294967295" type="subTitle"/>
          </p:nvPr>
        </p:nvSpPr>
        <p:spPr>
          <a:xfrm>
            <a:off x="1598250" y="4334450"/>
            <a:ext cx="3634500" cy="550800"/>
          </a:xfrm>
          <a:prstGeom prst="rect">
            <a:avLst/>
          </a:prstGeom>
          <a:solidFill>
            <a:srgbClr val="0B5394">
              <a:alpha val="24580"/>
            </a:srgbClr>
          </a:solidFill>
          <a:ln cap="flat" cmpd="sng" w="952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FFFFFF"/>
                </a:solidFill>
                <a:latin typeface="Amatic SC"/>
                <a:ea typeface="Amatic SC"/>
                <a:cs typeface="Amatic SC"/>
                <a:sym typeface="Amatic SC"/>
              </a:rPr>
              <a:t>Заречнева Анастасия, Noveo</a:t>
            </a:r>
            <a:endParaRPr sz="2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/>
          <p:nvPr>
            <p:ph type="title"/>
          </p:nvPr>
        </p:nvSpPr>
        <p:spPr>
          <a:xfrm>
            <a:off x="311700" y="445025"/>
            <a:ext cx="8616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Привет, нам срочно нужны автотесты!</a:t>
            </a:r>
            <a:endParaRPr/>
          </a:p>
        </p:txBody>
      </p:sp>
      <p:sp>
        <p:nvSpPr>
          <p:cNvPr id="118" name="Google Shape;118;p22"/>
          <p:cNvSpPr txBox="1"/>
          <p:nvPr>
            <p:ph idx="1" type="body"/>
          </p:nvPr>
        </p:nvSpPr>
        <p:spPr>
          <a:xfrm>
            <a:off x="311700" y="1462875"/>
            <a:ext cx="8520600" cy="310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(а большинство тестировщиков не умеет писать код!)</a:t>
            </a:r>
            <a:endParaRPr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112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Testcraft.io</a:t>
            </a:r>
            <a:endParaRPr/>
          </a:p>
        </p:txBody>
      </p:sp>
      <p:pic>
        <p:nvPicPr>
          <p:cNvPr id="673" name="Google Shape;673;p1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8151" y="957475"/>
            <a:ext cx="7986424" cy="402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4" name="Google Shape;674;p1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83225" y="4511575"/>
            <a:ext cx="872424" cy="542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113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Testcraft.io</a:t>
            </a:r>
            <a:r>
              <a:rPr lang="en-GB"/>
              <a:t>: самое интересное</a:t>
            </a:r>
            <a:endParaRPr/>
          </a:p>
        </p:txBody>
      </p:sp>
      <p:sp>
        <p:nvSpPr>
          <p:cNvPr id="680" name="Google Shape;680;p113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Внешний вид тестов в системе;</a:t>
            </a:r>
            <a:endParaRPr/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Возможность чинить шаги прямо по ходу выполнения теста;</a:t>
            </a:r>
            <a:endParaRPr/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Использование ИИ для стабилизации тестов;</a:t>
            </a:r>
            <a:endParaRPr/>
          </a:p>
          <a:p>
            <a:pPr indent="-304800" lvl="0" marL="457200" rtl="0" algn="l">
              <a:spcBef>
                <a:spcPts val="1000"/>
              </a:spcBef>
              <a:spcAft>
                <a:spcPts val="1000"/>
              </a:spcAft>
              <a:buSzPts val="1200"/>
              <a:buChar char="●"/>
            </a:pPr>
            <a:r>
              <a:rPr lang="en-GB"/>
              <a:t>"Заглушка" для email'ов.</a:t>
            </a:r>
            <a:endParaRPr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1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Что же выбрать?</a:t>
            </a:r>
            <a:endParaRPr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11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Что же выбрать?</a:t>
            </a:r>
            <a:endParaRPr/>
          </a:p>
        </p:txBody>
      </p:sp>
      <p:sp>
        <p:nvSpPr>
          <p:cNvPr id="691" name="Google Shape;691;p115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2500"/>
              <a:t>Лучший вариант… </a:t>
            </a:r>
            <a:endParaRPr sz="2500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11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Что же выбрать?</a:t>
            </a:r>
            <a:endParaRPr/>
          </a:p>
        </p:txBody>
      </p:sp>
      <p:sp>
        <p:nvSpPr>
          <p:cNvPr id="697" name="Google Shape;697;p116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/>
              <a:t>Лучший вариант…</a:t>
            </a:r>
            <a:endParaRPr sz="2500"/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rPr b="1" lang="en-GB" sz="3000"/>
              <a:t>НЕТ ЕГО</a:t>
            </a:r>
            <a:endParaRPr b="1" sz="3000"/>
          </a:p>
        </p:txBody>
      </p:sp>
      <p:pic>
        <p:nvPicPr>
          <p:cNvPr id="698" name="Google Shape;698;p1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9425" y="2463900"/>
            <a:ext cx="4774000" cy="267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11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Что же выбрать?</a:t>
            </a:r>
            <a:endParaRPr/>
          </a:p>
        </p:txBody>
      </p:sp>
      <p:sp>
        <p:nvSpPr>
          <p:cNvPr id="704" name="Google Shape;704;p117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Самый доступный</a:t>
            </a:r>
            <a:r>
              <a:rPr lang="en-GB"/>
              <a:t>: Selenium IDE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-GB"/>
              <a:t>Самый многофункциональный</a:t>
            </a:r>
            <a:r>
              <a:rPr lang="en-GB"/>
              <a:t>: Ranorex Studio/</a:t>
            </a:r>
            <a:br>
              <a:rPr lang="en-GB"/>
            </a:br>
            <a:r>
              <a:rPr lang="en-GB"/>
              <a:t>Katalon Studio/Testim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-GB"/>
              <a:t>Самый </a:t>
            </a:r>
            <a:r>
              <a:rPr b="1" lang="en-GB"/>
              <a:t>популярный</a:t>
            </a:r>
            <a:r>
              <a:rPr lang="en-GB"/>
              <a:t>: Selenium IDE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-GB"/>
              <a:t>Самый подходящий для коротких проектов</a:t>
            </a:r>
            <a:r>
              <a:rPr lang="en-GB"/>
              <a:t>: TestProject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-GB"/>
              <a:t>Самый подходящий для долгих, больших проектов</a:t>
            </a:r>
            <a:r>
              <a:rPr lang="en-GB"/>
              <a:t>: </a:t>
            </a:r>
            <a:r>
              <a:rPr lang="en-GB"/>
              <a:t>Katalon Studio/Ranorex Studio/Testim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b="1" lang="en-GB"/>
              <a:t>Самый простой для “входа” в кодинг</a:t>
            </a:r>
            <a:r>
              <a:rPr lang="en-GB"/>
              <a:t>: Katalon Studio</a:t>
            </a:r>
            <a:endParaRPr/>
          </a:p>
        </p:txBody>
      </p:sp>
      <p:pic>
        <p:nvPicPr>
          <p:cNvPr id="705" name="Google Shape;705;p1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79700" y="1152475"/>
            <a:ext cx="1752600" cy="1590675"/>
          </a:xfrm>
          <a:prstGeom prst="rect">
            <a:avLst/>
          </a:prstGeom>
          <a:noFill/>
          <a:ln>
            <a:noFill/>
          </a:ln>
        </p:spPr>
      </p:pic>
      <p:sp>
        <p:nvSpPr>
          <p:cNvPr id="706" name="Google Shape;706;p117"/>
          <p:cNvSpPr txBox="1"/>
          <p:nvPr/>
        </p:nvSpPr>
        <p:spPr>
          <a:xfrm>
            <a:off x="6936075" y="2764500"/>
            <a:ext cx="2246700" cy="3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Тут полное сравнение</a:t>
            </a:r>
            <a:endParaRPr/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1" name="Google Shape;711;p1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1900"/>
            <a:ext cx="9197202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5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p119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Выбираем сами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120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Выбираем сами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2" name="Google Shape;722;p120"/>
          <p:cNvSpPr txBox="1"/>
          <p:nvPr>
            <p:ph idx="1" type="body"/>
          </p:nvPr>
        </p:nvSpPr>
        <p:spPr>
          <a:xfrm>
            <a:off x="311700" y="10000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1000"/>
              </a:spcAft>
              <a:buSzPts val="1800"/>
              <a:buAutoNum type="arabicPeriod"/>
            </a:pPr>
            <a:r>
              <a:rPr lang="en-GB"/>
              <a:t>Определяем критерии выбора:</a:t>
            </a:r>
            <a:endParaRPr sz="1800"/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6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12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Выбираем сами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8" name="Google Shape;728;p121"/>
          <p:cNvSpPr txBox="1"/>
          <p:nvPr>
            <p:ph idx="1" type="body"/>
          </p:nvPr>
        </p:nvSpPr>
        <p:spPr>
          <a:xfrm>
            <a:off x="311700" y="10000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Определяем критерии выбора:</a:t>
            </a:r>
            <a:endParaRPr/>
          </a:p>
          <a:p>
            <a: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Задаем вопросы</a:t>
            </a:r>
            <a:endParaRPr sz="18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3"/>
          <p:cNvSpPr txBox="1"/>
          <p:nvPr>
            <p:ph type="title"/>
          </p:nvPr>
        </p:nvSpPr>
        <p:spPr>
          <a:xfrm>
            <a:off x="311700" y="445025"/>
            <a:ext cx="8616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Привет, нам срочно нужны автотесты!</a:t>
            </a:r>
            <a:endParaRPr/>
          </a:p>
        </p:txBody>
      </p:sp>
      <p:sp>
        <p:nvSpPr>
          <p:cNvPr id="124" name="Google Shape;124;p23"/>
          <p:cNvSpPr txBox="1"/>
          <p:nvPr>
            <p:ph idx="1" type="body"/>
          </p:nvPr>
        </p:nvSpPr>
        <p:spPr>
          <a:xfrm>
            <a:off x="311700" y="1462875"/>
            <a:ext cx="8520600" cy="310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(а </a:t>
            </a:r>
            <a:r>
              <a:rPr lang="en-GB"/>
              <a:t>большинство</a:t>
            </a:r>
            <a:r>
              <a:rPr lang="en-GB"/>
              <a:t> </a:t>
            </a:r>
            <a:r>
              <a:rPr lang="en-GB"/>
              <a:t>тестировщиков</a:t>
            </a:r>
            <a:r>
              <a:rPr lang="en-GB"/>
              <a:t> не умеет писать код!)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/>
              <a:t>(и нужно, чтобы было четко видно, какие GUI-сценарии проверяются)</a:t>
            </a:r>
            <a:endParaRPr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122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Выбираем сами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4" name="Google Shape;734;p122"/>
          <p:cNvSpPr txBox="1"/>
          <p:nvPr>
            <p:ph idx="1" type="body"/>
          </p:nvPr>
        </p:nvSpPr>
        <p:spPr>
          <a:xfrm>
            <a:off x="311700" y="10000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Определяем критерии выбора:</a:t>
            </a:r>
            <a:endParaRPr/>
          </a:p>
          <a:p>
            <a: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Задаем вопросы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Формулируем критерии (или берем готовые :) )</a:t>
            </a:r>
            <a:endParaRPr sz="1800"/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123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Выбираем сами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0" name="Google Shape;740;p123"/>
          <p:cNvSpPr txBox="1"/>
          <p:nvPr>
            <p:ph idx="1" type="body"/>
          </p:nvPr>
        </p:nvSpPr>
        <p:spPr>
          <a:xfrm>
            <a:off x="311700" y="10000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Определяем критерии выбора:</a:t>
            </a:r>
            <a:endParaRPr/>
          </a:p>
          <a:p>
            <a: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Задаем вопросы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Формулируем критерии (или берем готовые :) )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Приоритезируем их, у</a:t>
            </a:r>
            <a:r>
              <a:rPr lang="en-GB" sz="1800"/>
              <a:t>читывая текущую ситуацию</a:t>
            </a:r>
            <a:endParaRPr sz="1800"/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12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Выбираем сами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6" name="Google Shape;746;p124"/>
          <p:cNvSpPr txBox="1"/>
          <p:nvPr>
            <p:ph idx="1" type="body"/>
          </p:nvPr>
        </p:nvSpPr>
        <p:spPr>
          <a:xfrm>
            <a:off x="311700" y="10000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Определяем критерии выбора:</a:t>
            </a:r>
            <a:endParaRPr/>
          </a:p>
          <a:p>
            <a: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Задаем вопросы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Формулируем критерии (или берем готовые :) )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Приоритезируем их, учитывая текущую ситуацию</a:t>
            </a:r>
            <a:endParaRPr sz="1800"/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AutoNum type="arabicPeriod"/>
            </a:pPr>
            <a:r>
              <a:rPr lang="en-GB"/>
              <a:t>Проводим сравнение:</a:t>
            </a:r>
            <a:endParaRPr sz="1800"/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12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Выбираем сами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2" name="Google Shape;752;p125"/>
          <p:cNvSpPr txBox="1"/>
          <p:nvPr>
            <p:ph idx="1" type="body"/>
          </p:nvPr>
        </p:nvSpPr>
        <p:spPr>
          <a:xfrm>
            <a:off x="311700" y="10000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Определяем критерии выбора:</a:t>
            </a:r>
            <a:endParaRPr/>
          </a:p>
          <a:p>
            <a: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Задаем вопросы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Формулируем критерии (или берем готовые :) )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Приоритезируем их, учитывая текущую ситуацию</a:t>
            </a:r>
            <a:endParaRPr sz="1800"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Проводим сравнение:</a:t>
            </a:r>
            <a:endParaRPr/>
          </a:p>
          <a:p>
            <a: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Учитываем критерии</a:t>
            </a:r>
            <a:endParaRPr sz="1800"/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56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12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Выбираем сами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8" name="Google Shape;758;p126"/>
          <p:cNvSpPr txBox="1"/>
          <p:nvPr>
            <p:ph idx="1" type="body"/>
          </p:nvPr>
        </p:nvSpPr>
        <p:spPr>
          <a:xfrm>
            <a:off x="311700" y="10000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Определяем критерии выбора:</a:t>
            </a:r>
            <a:endParaRPr/>
          </a:p>
          <a:p>
            <a: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Задаем вопросы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Формулируем критерии (или берем готовые :) )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Приоритезируем их, учитывая текущую ситуацию</a:t>
            </a:r>
            <a:endParaRPr sz="1800"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Проводим сравнение:</a:t>
            </a:r>
            <a:endParaRPr/>
          </a:p>
          <a:p>
            <a: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Учитываем критерии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1000"/>
              </a:spcAft>
              <a:buSzPts val="1800"/>
              <a:buChar char="○"/>
            </a:pPr>
            <a:r>
              <a:rPr lang="en-GB" sz="1800"/>
              <a:t>Не забываем про здравый смысл</a:t>
            </a:r>
            <a:endParaRPr sz="1800"/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62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12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Выбираем сами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4" name="Google Shape;764;p127"/>
          <p:cNvSpPr txBox="1"/>
          <p:nvPr>
            <p:ph idx="1" type="body"/>
          </p:nvPr>
        </p:nvSpPr>
        <p:spPr>
          <a:xfrm>
            <a:off x="311700" y="10000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Определяем критерии выбора:</a:t>
            </a:r>
            <a:endParaRPr/>
          </a:p>
          <a:p>
            <a: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Задаем вопросы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Формулируем критерии (или берем готовые :) )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Приоритезируем их, учитывая текущую ситуацию</a:t>
            </a:r>
            <a:endParaRPr sz="1800"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Проводим сравнение:</a:t>
            </a:r>
            <a:endParaRPr/>
          </a:p>
          <a:p>
            <a: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Учитываем критерии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Не забываем про здравый смысл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1000"/>
              </a:spcAft>
              <a:buSzPts val="1800"/>
              <a:buChar char="○"/>
            </a:pPr>
            <a:r>
              <a:rPr lang="en-GB" sz="1800"/>
              <a:t>Согласуем с руководством</a:t>
            </a:r>
            <a:endParaRPr sz="1800"/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68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128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Выбираем сами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0" name="Google Shape;770;p128"/>
          <p:cNvSpPr txBox="1"/>
          <p:nvPr>
            <p:ph idx="1" type="body"/>
          </p:nvPr>
        </p:nvSpPr>
        <p:spPr>
          <a:xfrm>
            <a:off x="311700" y="10000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Определяем критерии выбора:</a:t>
            </a:r>
            <a:endParaRPr/>
          </a:p>
          <a:p>
            <a: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Задаем вопросы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Формулируем критерии (или берем готовые :) )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Приоритезируем их, учитывая текущую ситуацию</a:t>
            </a:r>
            <a:endParaRPr sz="1800"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Проводим сравнение:</a:t>
            </a:r>
            <a:endParaRPr/>
          </a:p>
          <a:p>
            <a: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Учитываем критерии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Не забываем про здравый смысл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Согласуем с руководством</a:t>
            </a:r>
            <a:endParaRPr sz="1800"/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AutoNum type="arabicPeriod"/>
            </a:pPr>
            <a:r>
              <a:rPr lang="en-GB"/>
              <a:t>Мотивация:</a:t>
            </a:r>
            <a:endParaRPr sz="1800"/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129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Выбираем сами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6" name="Google Shape;776;p129"/>
          <p:cNvSpPr txBox="1"/>
          <p:nvPr>
            <p:ph idx="1" type="body"/>
          </p:nvPr>
        </p:nvSpPr>
        <p:spPr>
          <a:xfrm>
            <a:off x="311700" y="10000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Определяем критерии выбора:</a:t>
            </a:r>
            <a:endParaRPr/>
          </a:p>
          <a:p>
            <a: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Задаем вопросы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Формулируем критерии (или берем готовые :) )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Приоритезируем их, учитывая текущую ситуацию</a:t>
            </a:r>
            <a:endParaRPr sz="1800"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Проводим сравнение:</a:t>
            </a:r>
            <a:endParaRPr/>
          </a:p>
          <a:p>
            <a: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Учитываем критерии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Не забываем про здравый смысл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Согласуем с руководством</a:t>
            </a:r>
            <a:endParaRPr sz="1800"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Мотивация:</a:t>
            </a:r>
            <a:endParaRPr/>
          </a:p>
          <a:p>
            <a:pPr indent="-342900" lvl="1" marL="914400" rtl="0" algn="l">
              <a:spcBef>
                <a:spcPts val="1000"/>
              </a:spcBef>
              <a:spcAft>
                <a:spcPts val="1000"/>
              </a:spcAft>
              <a:buSzPts val="1800"/>
              <a:buChar char="○"/>
            </a:pPr>
            <a:r>
              <a:rPr lang="en-GB" sz="1800"/>
              <a:t>Всегда помним, ЗАЧЕМ мы это делаем</a:t>
            </a:r>
            <a:endParaRPr sz="1800"/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0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130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QA Wolf</a:t>
            </a:r>
            <a:endParaRPr/>
          </a:p>
        </p:txBody>
      </p:sp>
      <p:pic>
        <p:nvPicPr>
          <p:cNvPr id="782" name="Google Shape;782;p1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5700" y="1093850"/>
            <a:ext cx="6809257" cy="3744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13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Итоги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4"/>
          <p:cNvSpPr txBox="1"/>
          <p:nvPr>
            <p:ph type="title"/>
          </p:nvPr>
        </p:nvSpPr>
        <p:spPr>
          <a:xfrm>
            <a:off x="311700" y="445025"/>
            <a:ext cx="8616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Привет, нам срочно нужны автотесты!</a:t>
            </a:r>
            <a:endParaRPr/>
          </a:p>
        </p:txBody>
      </p:sp>
      <p:sp>
        <p:nvSpPr>
          <p:cNvPr id="130" name="Google Shape;130;p24"/>
          <p:cNvSpPr txBox="1"/>
          <p:nvPr>
            <p:ph idx="1" type="body"/>
          </p:nvPr>
        </p:nvSpPr>
        <p:spPr>
          <a:xfrm>
            <a:off x="311700" y="1462875"/>
            <a:ext cx="8520600" cy="310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(а </a:t>
            </a:r>
            <a:r>
              <a:rPr lang="en-GB"/>
              <a:t>большинство</a:t>
            </a:r>
            <a:r>
              <a:rPr lang="en-GB"/>
              <a:t> </a:t>
            </a:r>
            <a:r>
              <a:rPr lang="en-GB"/>
              <a:t>тестировщиков</a:t>
            </a:r>
            <a:r>
              <a:rPr lang="en-GB"/>
              <a:t> не умеет писать код!)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(и нужно, чтобы было четко видно, какие GUI-сценарии проверяются)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/>
              <a:t>(и времени у нас в обрез)</a:t>
            </a:r>
            <a:endParaRPr/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132"/>
          <p:cNvSpPr txBox="1"/>
          <p:nvPr>
            <p:ph idx="1" type="body"/>
          </p:nvPr>
        </p:nvSpPr>
        <p:spPr>
          <a:xfrm>
            <a:off x="311700" y="1228675"/>
            <a:ext cx="86097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1000"/>
              </a:spcAft>
              <a:buSzPts val="1800"/>
              <a:buChar char="●"/>
            </a:pPr>
            <a:r>
              <a:rPr lang="en-GB"/>
              <a:t>Codeless tools — это, как правило, обёртка над возможностями Selenium Webdriver;</a:t>
            </a:r>
            <a:endParaRPr/>
          </a:p>
        </p:txBody>
      </p:sp>
      <p:sp>
        <p:nvSpPr>
          <p:cNvPr id="793" name="Google Shape;793;p132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Итоги</a:t>
            </a:r>
            <a:endParaRPr/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133"/>
          <p:cNvSpPr txBox="1"/>
          <p:nvPr>
            <p:ph idx="1" type="body"/>
          </p:nvPr>
        </p:nvSpPr>
        <p:spPr>
          <a:xfrm>
            <a:off x="311700" y="1228675"/>
            <a:ext cx="86097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Codeless tools — это, как правило, обёртка над возможностями Selenium Webdriver;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Хотите углубляться в автотесты — придётся учиться кодить;</a:t>
            </a:r>
            <a:endParaRPr/>
          </a:p>
          <a:p>
            <a:pPr indent="0" lvl="0" marL="45720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  <p:sp>
        <p:nvSpPr>
          <p:cNvPr id="799" name="Google Shape;799;p133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Итоги</a:t>
            </a:r>
            <a:endParaRPr/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134"/>
          <p:cNvSpPr txBox="1"/>
          <p:nvPr>
            <p:ph idx="1" type="body"/>
          </p:nvPr>
        </p:nvSpPr>
        <p:spPr>
          <a:xfrm>
            <a:off x="311700" y="1228675"/>
            <a:ext cx="86097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Codeless tools — это, как правило, обёртка над возможностями Selenium Webdriver;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Хотите углубляться в автотесты — придётся учиться кодить;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lang="en-GB"/>
              <a:t>Но для начала пути ИЛИ для срочных задач codeless — вполне себе решение;</a:t>
            </a:r>
            <a:endParaRPr/>
          </a:p>
        </p:txBody>
      </p:sp>
      <p:sp>
        <p:nvSpPr>
          <p:cNvPr id="805" name="Google Shape;805;p13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Итоги</a:t>
            </a:r>
            <a:endParaRPr/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35"/>
          <p:cNvSpPr txBox="1"/>
          <p:nvPr>
            <p:ph idx="1" type="body"/>
          </p:nvPr>
        </p:nvSpPr>
        <p:spPr>
          <a:xfrm>
            <a:off x="311700" y="1228675"/>
            <a:ext cx="86097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Codeless tools — это, как правило, обёртка над возможностями Selenium Webdriver;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Хотите углубляться в автотесты — придётся учиться кодить;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Но для начала пути ИЛИ для срочных задач codeless — вполне себе решение;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Идеального инструмента нет, выбираем под свои потребности;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  <p:sp>
        <p:nvSpPr>
          <p:cNvPr id="811" name="Google Shape;811;p13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Итоги</a:t>
            </a:r>
            <a:endParaRPr/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5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136"/>
          <p:cNvSpPr txBox="1"/>
          <p:nvPr>
            <p:ph idx="1" type="body"/>
          </p:nvPr>
        </p:nvSpPr>
        <p:spPr>
          <a:xfrm>
            <a:off x="311700" y="1228675"/>
            <a:ext cx="86097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Codeless tools — это, как правило, обёртка над возможностями Selenium Webdriver;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Хотите углубляться в автотесты — придётся учиться кодить;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Но для начала пути ИЛИ для срочных задач codeless — вполне себе решение;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Идеального инструмента нет, выбираем под свои потребности;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lang="en-GB"/>
              <a:t>Автоматизация — всё ещё просто инструмент, а значит, в руках умелого мастера она принесет максимум пользы :)</a:t>
            </a:r>
            <a:endParaRPr/>
          </a:p>
        </p:txBody>
      </p:sp>
      <p:sp>
        <p:nvSpPr>
          <p:cNvPr id="817" name="Google Shape;817;p13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Итоги</a:t>
            </a:r>
            <a:endParaRPr/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2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13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Полезности</a:t>
            </a:r>
            <a:endParaRPr/>
          </a:p>
        </p:txBody>
      </p:sp>
      <p:pic>
        <p:nvPicPr>
          <p:cNvPr id="823" name="Google Shape;823;p1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09475" y="1175875"/>
            <a:ext cx="1752600" cy="1590675"/>
          </a:xfrm>
          <a:prstGeom prst="rect">
            <a:avLst/>
          </a:prstGeom>
          <a:noFill/>
          <a:ln>
            <a:noFill/>
          </a:ln>
        </p:spPr>
      </p:pic>
      <p:sp>
        <p:nvSpPr>
          <p:cNvPr id="824" name="Google Shape;824;p137"/>
          <p:cNvSpPr txBox="1"/>
          <p:nvPr/>
        </p:nvSpPr>
        <p:spPr>
          <a:xfrm>
            <a:off x="6949925" y="1175875"/>
            <a:ext cx="1752600" cy="15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Таблица со сравнением инструментов</a:t>
            </a:r>
            <a:endParaRPr sz="1600"/>
          </a:p>
        </p:txBody>
      </p:sp>
      <p:sp>
        <p:nvSpPr>
          <p:cNvPr id="825" name="Google Shape;825;p137"/>
          <p:cNvSpPr txBox="1"/>
          <p:nvPr/>
        </p:nvSpPr>
        <p:spPr>
          <a:xfrm>
            <a:off x="284425" y="1129700"/>
            <a:ext cx="4306200" cy="38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/>
              <a:t>Инструменты, которые мы сегодня рассмотрели:</a:t>
            </a:r>
            <a:endParaRPr b="1"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Selenium IDE — </a:t>
            </a:r>
            <a:r>
              <a:rPr lang="en-GB" sz="1600" u="sng">
                <a:solidFill>
                  <a:schemeClr val="hlink"/>
                </a:solidFill>
                <a:hlinkClick r:id="rId4"/>
              </a:rPr>
              <a:t>https://clck.ru/JZUNm</a:t>
            </a:r>
            <a:r>
              <a:rPr lang="en-GB" sz="1600"/>
              <a:t> 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Katalon automation recorder — </a:t>
            </a:r>
            <a:r>
              <a:rPr lang="en-GB" sz="1600" u="sng">
                <a:solidFill>
                  <a:schemeClr val="hlink"/>
                </a:solidFill>
                <a:hlinkClick r:id="rId5"/>
              </a:rPr>
              <a:t>https://clck.ru/JZUTr</a:t>
            </a:r>
            <a:r>
              <a:rPr lang="en-GB" sz="1600"/>
              <a:t> 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Katalon Studio — </a:t>
            </a:r>
            <a:r>
              <a:rPr lang="en-GB" sz="1600" u="sng">
                <a:solidFill>
                  <a:schemeClr val="hlink"/>
                </a:solidFill>
                <a:hlinkClick r:id="rId6"/>
              </a:rPr>
              <a:t>https://clck.ru/JZUXJ</a:t>
            </a:r>
            <a:r>
              <a:rPr lang="en-GB" sz="1600"/>
              <a:t> 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Testim.io — </a:t>
            </a:r>
            <a:r>
              <a:rPr lang="en-GB" sz="1600" u="sng">
                <a:solidFill>
                  <a:schemeClr val="hlink"/>
                </a:solidFill>
                <a:hlinkClick r:id="rId7"/>
              </a:rPr>
              <a:t>https://testim.io/</a:t>
            </a:r>
            <a:r>
              <a:rPr lang="en-GB" sz="1600"/>
              <a:t> 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Ranorex Studio — </a:t>
            </a:r>
            <a:r>
              <a:rPr lang="en-GB" sz="1600" u="sng">
                <a:solidFill>
                  <a:schemeClr val="hlink"/>
                </a:solidFill>
                <a:hlinkClick r:id="rId8"/>
              </a:rPr>
              <a:t>https://clck.ru/JZUYt</a:t>
            </a:r>
            <a:r>
              <a:rPr lang="en-GB" sz="1600"/>
              <a:t> 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Mabl — </a:t>
            </a:r>
            <a:r>
              <a:rPr lang="en-GB" sz="1600" u="sng">
                <a:solidFill>
                  <a:schemeClr val="hlink"/>
                </a:solidFill>
                <a:hlinkClick r:id="rId9"/>
              </a:rPr>
              <a:t>https://www.mabl.com</a:t>
            </a:r>
            <a:r>
              <a:rPr lang="en-GB" sz="1600"/>
              <a:t> 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TestProject.io</a:t>
            </a:r>
            <a:r>
              <a:rPr lang="en-GB" sz="1600"/>
              <a:t> — </a:t>
            </a:r>
            <a:r>
              <a:rPr lang="en-GB" sz="1600" u="sng">
                <a:solidFill>
                  <a:schemeClr val="hlink"/>
                </a:solidFill>
                <a:hlinkClick r:id="rId10"/>
              </a:rPr>
              <a:t>https://testproject.io/</a:t>
            </a:r>
            <a:r>
              <a:rPr lang="en-GB" sz="1600"/>
              <a:t> 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Testcraft.io — </a:t>
            </a:r>
            <a:r>
              <a:rPr lang="en-GB" sz="1600" u="sng">
                <a:solidFill>
                  <a:schemeClr val="hlink"/>
                </a:solidFill>
                <a:hlinkClick r:id="rId11"/>
              </a:rPr>
              <a:t>https://www.testcraft.io/</a:t>
            </a:r>
            <a:r>
              <a:rPr lang="en-GB" sz="1600"/>
              <a:t> </a:t>
            </a:r>
            <a:endParaRPr sz="1600"/>
          </a:p>
        </p:txBody>
      </p:sp>
      <p:pic>
        <p:nvPicPr>
          <p:cNvPr id="826" name="Google Shape;826;p137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261350" y="2924700"/>
            <a:ext cx="1506318" cy="15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827" name="Google Shape;827;p137"/>
          <p:cNvSpPr txBox="1"/>
          <p:nvPr/>
        </p:nvSpPr>
        <p:spPr>
          <a:xfrm>
            <a:off x="7003500" y="3000900"/>
            <a:ext cx="1752600" cy="15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Хороший доклад о будущем QA, в т.ч. про 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codeless tools</a:t>
            </a:r>
            <a:endParaRPr sz="1600"/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5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139"/>
          <p:cNvSpPr txBox="1"/>
          <p:nvPr/>
        </p:nvSpPr>
        <p:spPr>
          <a:xfrm>
            <a:off x="2180775" y="2811225"/>
            <a:ext cx="5231700" cy="9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5000">
                <a:solidFill>
                  <a:srgbClr val="FFFFFF"/>
                </a:solidFill>
                <a:latin typeface="Amatic SC"/>
                <a:ea typeface="Amatic SC"/>
                <a:cs typeface="Amatic SC"/>
                <a:sym typeface="Amatic SC"/>
              </a:rPr>
              <a:t>Viam supervadet vadens</a:t>
            </a:r>
            <a:endParaRPr b="1" sz="5000">
              <a:solidFill>
                <a:srgbClr val="FFFFFF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0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Спасибо за внимание!</a:t>
            </a:r>
            <a:endParaRPr/>
          </a:p>
        </p:txBody>
      </p:sp>
      <p:sp>
        <p:nvSpPr>
          <p:cNvPr id="842" name="Google Shape;842;p140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Telegram: </a:t>
            </a:r>
            <a:r>
              <a:rPr lang="en-GB" u="sng">
                <a:solidFill>
                  <a:schemeClr val="hlink"/>
                </a:solidFill>
              </a:rPr>
              <a:t>@aozherelyeva</a:t>
            </a:r>
            <a:r>
              <a:rPr lang="en-GB"/>
              <a:t>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E-mail: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aozherelyeva@gmail.com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Доклад про первые шаги </a:t>
            </a:r>
            <a:br>
              <a:rPr lang="en-GB"/>
            </a:br>
            <a:r>
              <a:rPr lang="en-GB"/>
              <a:t>в освоении автотестов: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u="sng">
                <a:solidFill>
                  <a:schemeClr val="hlink"/>
                </a:solidFill>
                <a:hlinkClick r:id="rId4"/>
              </a:rPr>
              <a:t>https://sqadays.com/ru/talk/69867</a:t>
            </a:r>
            <a:r>
              <a:rPr lang="en-GB"/>
              <a:t> 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843" name="Google Shape;843;p1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67800" y="1166350"/>
            <a:ext cx="1752600" cy="1752600"/>
          </a:xfrm>
          <a:prstGeom prst="rect">
            <a:avLst/>
          </a:prstGeom>
          <a:noFill/>
          <a:ln>
            <a:noFill/>
          </a:ln>
        </p:spPr>
      </p:pic>
      <p:sp>
        <p:nvSpPr>
          <p:cNvPr id="844" name="Google Shape;844;p140"/>
          <p:cNvSpPr txBox="1"/>
          <p:nvPr/>
        </p:nvSpPr>
        <p:spPr>
          <a:xfrm>
            <a:off x="6070075" y="2924700"/>
            <a:ext cx="2736600" cy="4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Мой блог про QA 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и не только</a:t>
            </a:r>
            <a:endParaRPr sz="1600"/>
          </a:p>
        </p:txBody>
      </p:sp>
      <p:sp>
        <p:nvSpPr>
          <p:cNvPr id="845" name="Google Shape;845;p140"/>
          <p:cNvSpPr txBox="1"/>
          <p:nvPr>
            <p:ph type="title"/>
          </p:nvPr>
        </p:nvSpPr>
        <p:spPr>
          <a:xfrm>
            <a:off x="311700" y="41691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Время вопросов! :)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5"/>
          <p:cNvSpPr txBox="1"/>
          <p:nvPr>
            <p:ph type="title"/>
          </p:nvPr>
        </p:nvSpPr>
        <p:spPr>
          <a:xfrm>
            <a:off x="311700" y="445025"/>
            <a:ext cx="8616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Привет, нам срочно нужны автотесты!</a:t>
            </a:r>
            <a:endParaRPr/>
          </a:p>
        </p:txBody>
      </p:sp>
      <p:pic>
        <p:nvPicPr>
          <p:cNvPr id="136" name="Google Shape;13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1025" y="1378525"/>
            <a:ext cx="6594549" cy="324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Что спрашиваем первым делом?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7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1. </a:t>
            </a:r>
            <a:r>
              <a:rPr lang="en-GB"/>
              <a:t>Разведать обстановку! </a:t>
            </a:r>
            <a:endParaRPr/>
          </a:p>
        </p:txBody>
      </p:sp>
      <p:sp>
        <p:nvSpPr>
          <p:cNvPr id="147" name="Google Shape;147;p2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Что спрашиваем первым делом?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8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1. Разведать обстановку! </a:t>
            </a:r>
            <a:endParaRPr/>
          </a:p>
          <a:p>
            <a:pPr indent="-342900" lvl="0" marL="914400" rtl="0" algn="l">
              <a:spcBef>
                <a:spcPts val="1600"/>
              </a:spcBef>
              <a:spcAft>
                <a:spcPts val="1000"/>
              </a:spcAft>
              <a:buSzPts val="1800"/>
              <a:buChar char="○"/>
            </a:pPr>
            <a:r>
              <a:rPr lang="en-GB"/>
              <a:t>Виды автоматизированных тестов: unit, API, GUI, e2e… Что </a:t>
            </a:r>
            <a:r>
              <a:rPr b="1" lang="en-GB"/>
              <a:t>уже</a:t>
            </a:r>
            <a:r>
              <a:rPr lang="en-GB"/>
              <a:t> есть у нас?</a:t>
            </a:r>
            <a:endParaRPr/>
          </a:p>
        </p:txBody>
      </p:sp>
      <p:sp>
        <p:nvSpPr>
          <p:cNvPr id="153" name="Google Shape;153;p28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Что спрашиваем первым делом?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9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1. Разведать обстановку! </a:t>
            </a:r>
            <a:endParaRPr/>
          </a:p>
          <a:p>
            <a:pPr indent="-342900" lvl="0" marL="914400" rtl="0" algn="l">
              <a:spcBef>
                <a:spcPts val="1600"/>
              </a:spcBef>
              <a:spcAft>
                <a:spcPts val="0"/>
              </a:spcAft>
              <a:buSzPts val="1800"/>
              <a:buChar char="○"/>
            </a:pPr>
            <a:r>
              <a:rPr lang="en-GB"/>
              <a:t>Виды автоматизированных тестов: unit, API, GUI, e2e… Что </a:t>
            </a:r>
            <a:r>
              <a:rPr b="1" lang="en-GB"/>
              <a:t>уже</a:t>
            </a:r>
            <a:r>
              <a:rPr lang="en-GB"/>
              <a:t> есть у нас?</a:t>
            </a:r>
            <a:endParaRPr/>
          </a:p>
          <a:p>
            <a:pPr indent="-342900" lvl="0" marL="914400" rtl="0" algn="l">
              <a:spcBef>
                <a:spcPts val="1000"/>
              </a:spcBef>
              <a:spcAft>
                <a:spcPts val="1000"/>
              </a:spcAft>
              <a:buSzPts val="1800"/>
              <a:buChar char="○"/>
            </a:pPr>
            <a:r>
              <a:rPr lang="en-GB"/>
              <a:t>Тестировщики </a:t>
            </a:r>
            <a:r>
              <a:rPr b="1" lang="en-GB"/>
              <a:t>совсем </a:t>
            </a:r>
            <a:r>
              <a:rPr lang="en-GB"/>
              <a:t>не понимают код, или какие-то базовые навыки есть?</a:t>
            </a:r>
            <a:endParaRPr/>
          </a:p>
        </p:txBody>
      </p:sp>
      <p:sp>
        <p:nvSpPr>
          <p:cNvPr id="159" name="Google Shape;159;p29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Что спрашиваем первым делом?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0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1. Разведать обстановку! </a:t>
            </a:r>
            <a:endParaRPr/>
          </a:p>
          <a:p>
            <a:pPr indent="-342900" lvl="0" marL="914400" rtl="0" algn="l">
              <a:spcBef>
                <a:spcPts val="1600"/>
              </a:spcBef>
              <a:spcAft>
                <a:spcPts val="0"/>
              </a:spcAft>
              <a:buSzPts val="1800"/>
              <a:buChar char="○"/>
            </a:pPr>
            <a:r>
              <a:rPr lang="en-GB"/>
              <a:t>Виды автоматизированных тестов: unit, API, GUI, e2e… Что </a:t>
            </a:r>
            <a:r>
              <a:rPr b="1" lang="en-GB"/>
              <a:t>уже</a:t>
            </a:r>
            <a:r>
              <a:rPr lang="en-GB"/>
              <a:t> есть у нас?</a:t>
            </a:r>
            <a:endParaRPr/>
          </a:p>
          <a:p>
            <a:pPr indent="-342900" lvl="0" marL="9144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-GB"/>
              <a:t>Тестировщики </a:t>
            </a:r>
            <a:r>
              <a:rPr b="1" lang="en-GB"/>
              <a:t>совсем </a:t>
            </a:r>
            <a:r>
              <a:rPr lang="en-GB"/>
              <a:t>не понимают код, или какие-то базовые навыки есть?</a:t>
            </a:r>
            <a:endParaRPr/>
          </a:p>
          <a:p>
            <a:pPr indent="-342900" lvl="0" marL="9144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-GB"/>
              <a:t>Какая вообще ситуация с АТ на проекте? В компании?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30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Что спрашиваем первым делом?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Что спрашиваем первым делом?</a:t>
            </a:r>
            <a:endParaRPr/>
          </a:p>
        </p:txBody>
      </p:sp>
      <p:sp>
        <p:nvSpPr>
          <p:cNvPr id="171" name="Google Shape;171;p3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2. </a:t>
            </a:r>
            <a:r>
              <a:rPr lang="en-GB"/>
              <a:t>Зачем</a:t>
            </a:r>
            <a:r>
              <a:rPr lang="en-GB"/>
              <a:t> нам нужны автотесты? Какие цели?</a:t>
            </a:r>
            <a:endParaRPr sz="1200">
              <a:solidFill>
                <a:srgbClr val="1A1A1A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311700" y="13810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/>
              <a:t>Настя</a:t>
            </a:r>
            <a:endParaRPr sz="20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2000"/>
              <a:t>QA-инженер 2.5 года</a:t>
            </a:r>
            <a:endParaRPr sz="20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2000"/>
              <a:t>Руководитель QA-отдела 0.5 года</a:t>
            </a:r>
            <a:endParaRPr sz="20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/>
              <a:t>Люблю разумную автоматизацию</a:t>
            </a:r>
            <a:br>
              <a:rPr lang="en-GB" sz="2000"/>
            </a:br>
            <a:r>
              <a:rPr lang="en-GB" sz="2000"/>
              <a:t>и</a:t>
            </a:r>
            <a:r>
              <a:rPr lang="en-GB" sz="2000"/>
              <a:t> обучение :)</a:t>
            </a:r>
            <a:endParaRPr sz="2000"/>
          </a:p>
        </p:txBody>
      </p:sp>
      <p:sp>
        <p:nvSpPr>
          <p:cNvPr id="65" name="Google Shape;65;p1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Давайте познакомимся</a:t>
            </a:r>
            <a:endParaRPr/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47401" y="1152475"/>
            <a:ext cx="2755549" cy="2760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2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Что спрашиваем первым делом?</a:t>
            </a:r>
            <a:endParaRPr/>
          </a:p>
        </p:txBody>
      </p:sp>
      <p:sp>
        <p:nvSpPr>
          <p:cNvPr id="177" name="Google Shape;177;p32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 startAt="2"/>
            </a:pPr>
            <a:r>
              <a:rPr lang="en-GB"/>
              <a:t>Зачем нам нужны автотесты? Какие цели?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 startAt="2"/>
            </a:pPr>
            <a:r>
              <a:rPr lang="en-GB"/>
              <a:t>Исходя из этого:</a:t>
            </a:r>
            <a:endParaRPr sz="18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3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Что спрашиваем первым делом?</a:t>
            </a:r>
            <a:endParaRPr/>
          </a:p>
        </p:txBody>
      </p:sp>
      <p:sp>
        <p:nvSpPr>
          <p:cNvPr id="183" name="Google Shape;183;p33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 startAt="2"/>
            </a:pPr>
            <a:r>
              <a:rPr lang="en-GB"/>
              <a:t>Зачем нам нужны автотесты? Какие цели?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 startAt="2"/>
            </a:pPr>
            <a:r>
              <a:rPr lang="en-GB"/>
              <a:t>Исходя из этого: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Сроки проекта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Что спрашиваем первым делом?</a:t>
            </a:r>
            <a:endParaRPr/>
          </a:p>
        </p:txBody>
      </p:sp>
      <p:sp>
        <p:nvSpPr>
          <p:cNvPr id="189" name="Google Shape;189;p3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 startAt="2"/>
            </a:pPr>
            <a:r>
              <a:rPr lang="en-GB"/>
              <a:t>Зачем нам нужны автотесты? Какие цели?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 startAt="2"/>
            </a:pPr>
            <a:r>
              <a:rPr lang="en-GB"/>
              <a:t>Исходя из этого: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Сроки проекта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Размер команды (QA и разработчиков)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Что спрашиваем первым делом?</a:t>
            </a:r>
            <a:endParaRPr/>
          </a:p>
        </p:txBody>
      </p:sp>
      <p:sp>
        <p:nvSpPr>
          <p:cNvPr id="195" name="Google Shape;195;p35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 startAt="2"/>
            </a:pPr>
            <a:r>
              <a:rPr lang="en-GB"/>
              <a:t>Зачем нам нужны автотесты? Какие цели?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 startAt="2"/>
            </a:pPr>
            <a:r>
              <a:rPr lang="en-GB"/>
              <a:t>Исходя из этого: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Сроки проекта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Размер команды (QA и разработчиков)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Насколько детальное требуется покрытие?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Что спрашиваем первым делом?</a:t>
            </a:r>
            <a:endParaRPr/>
          </a:p>
        </p:txBody>
      </p:sp>
      <p:sp>
        <p:nvSpPr>
          <p:cNvPr id="201" name="Google Shape;201;p36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 startAt="2"/>
            </a:pPr>
            <a:r>
              <a:rPr lang="en-GB"/>
              <a:t>Зачем нам нужны автотесты? Какие цели?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 startAt="2"/>
            </a:pPr>
            <a:r>
              <a:rPr lang="en-GB"/>
              <a:t>Исходя из этого: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Сроки проекта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Размер команды (QA и разработчиков)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Насколько детальное требуется покрытие?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Нужно ли прикручивать тесты к CI?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Что спрашиваем первым делом?</a:t>
            </a:r>
            <a:endParaRPr/>
          </a:p>
        </p:txBody>
      </p:sp>
      <p:sp>
        <p:nvSpPr>
          <p:cNvPr id="207" name="Google Shape;207;p37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 startAt="2"/>
            </a:pPr>
            <a:r>
              <a:rPr lang="en-GB"/>
              <a:t>Зачем нам нужны автотесты? Какие цели?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 startAt="2"/>
            </a:pPr>
            <a:r>
              <a:rPr lang="en-GB"/>
              <a:t>Исходя из этого: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Сроки проекта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Размер команды (QA и разработчиков)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Насколько детальное требуется покрытие?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Нужно ли прикручивать тесты к CI?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Будет ли потом поддержка проекта? Тестов?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8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Что спрашиваем первым делом?</a:t>
            </a:r>
            <a:endParaRPr/>
          </a:p>
        </p:txBody>
      </p:sp>
      <p:sp>
        <p:nvSpPr>
          <p:cNvPr id="213" name="Google Shape;213;p38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 startAt="2"/>
            </a:pPr>
            <a:r>
              <a:rPr lang="en-GB"/>
              <a:t>Зачем нам нужны автотесты? Какие цели?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 startAt="2"/>
            </a:pPr>
            <a:r>
              <a:rPr lang="en-GB"/>
              <a:t>Исходя из этого: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Сроки проекта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Размер команды (QA и разработчиков)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Насколько детальное требуется покрытие?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Нужно ли прикручивать тесты к CI?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Будет ли потом поддержка проекта? Тестов?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Есть ли какой-то фиксированный бюджет?</a:t>
            </a:r>
            <a:endParaRPr sz="18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9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Что спрашиваем первым делом?</a:t>
            </a:r>
            <a:endParaRPr/>
          </a:p>
        </p:txBody>
      </p:sp>
      <p:sp>
        <p:nvSpPr>
          <p:cNvPr id="219" name="Google Shape;219;p39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 startAt="2"/>
            </a:pPr>
            <a:r>
              <a:rPr lang="en-GB"/>
              <a:t>Зачем нам нужны автотесты? Какие цели?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 startAt="2"/>
            </a:pPr>
            <a:r>
              <a:rPr lang="en-GB"/>
              <a:t>Исходя из этого: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Сроки проекта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Размер команды (QA и разработчиков)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Насколько детальное требуется покрытие?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Нужно ли прикручивать тесты к CI?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Будет ли потом поддержка проекта? Тестов?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Есть ли какой-то фиксированный бюджет?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Какие требования к окружению?</a:t>
            </a:r>
            <a:endParaRPr sz="18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40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Что спрашиваем первым делом?</a:t>
            </a:r>
            <a:endParaRPr/>
          </a:p>
        </p:txBody>
      </p:sp>
      <p:sp>
        <p:nvSpPr>
          <p:cNvPr id="225" name="Google Shape;225;p40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 startAt="2"/>
            </a:pPr>
            <a:r>
              <a:rPr lang="en-GB"/>
              <a:t>Зачем нам нужны автотесты? Какие цели?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 startAt="2"/>
            </a:pPr>
            <a:r>
              <a:rPr lang="en-GB"/>
              <a:t>Исходя из этого: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Сроки проекта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Размер команды (QA и разработчиков)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Насколько детальное требуется покрытие?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Нужно ли прикручивать тесты к CI?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Будет ли потом поддержка проекта? Тестов?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Есть ли какой-то фиксированный бюджет?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Какие требования к окружению?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Есть ли какая-то картина того, что ожидается?</a:t>
            </a:r>
            <a:endParaRPr sz="18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Выяснили “дано” и “требуется”. А что теперь?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Содержание</a:t>
            </a:r>
            <a:endParaRPr/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311700" y="963725"/>
            <a:ext cx="8520600" cy="360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В идеальном мире...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Привет, нам срочно нужны автотесты!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-GB"/>
              <a:t>Что спрашиваем первым делом?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-GB"/>
              <a:t>Зачем нам нужны автотесты?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-GB"/>
              <a:t>Разведать</a:t>
            </a:r>
            <a:r>
              <a:rPr lang="en-GB"/>
              <a:t> обстановку: условия, препятствия, помощники</a:t>
            </a:r>
            <a:br>
              <a:rPr lang="en-GB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Примеры codeless-инструментов</a:t>
            </a:r>
            <a:br>
              <a:rPr lang="en-GB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Выбираем сами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-GB"/>
              <a:t>Критерии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-GB"/>
              <a:t>Сравение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-GB"/>
              <a:t>Мотивация</a:t>
            </a:r>
            <a:br>
              <a:rPr lang="en-GB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Итоги, выводы, лайфхаки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42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Выяснили “дано” и “требуется”. А что теперь?</a:t>
            </a:r>
            <a:endParaRPr/>
          </a:p>
        </p:txBody>
      </p:sp>
      <p:pic>
        <p:nvPicPr>
          <p:cNvPr id="236" name="Google Shape;236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6925" y="1447800"/>
            <a:ext cx="3238500" cy="32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43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Выход есть!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Выход есть!</a:t>
            </a:r>
            <a:endParaRPr/>
          </a:p>
        </p:txBody>
      </p:sp>
      <p:pic>
        <p:nvPicPr>
          <p:cNvPr id="247" name="Google Shape;247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8263" y="1779725"/>
            <a:ext cx="4627480" cy="3820976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44"/>
          <p:cNvSpPr txBox="1"/>
          <p:nvPr/>
        </p:nvSpPr>
        <p:spPr>
          <a:xfrm>
            <a:off x="2897375" y="2167275"/>
            <a:ext cx="3535200" cy="6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CODELESS</a:t>
            </a:r>
            <a:endParaRPr b="1" sz="3500">
              <a:solidFill>
                <a:srgbClr val="FFFFFF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4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Выход есть!</a:t>
            </a:r>
            <a:endParaRPr/>
          </a:p>
        </p:txBody>
      </p:sp>
      <p:pic>
        <p:nvPicPr>
          <p:cNvPr id="254" name="Google Shape;254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8263" y="1779725"/>
            <a:ext cx="4627480" cy="3820976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45"/>
          <p:cNvSpPr txBox="1"/>
          <p:nvPr/>
        </p:nvSpPr>
        <p:spPr>
          <a:xfrm>
            <a:off x="2897375" y="2167275"/>
            <a:ext cx="3535200" cy="6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CODELESS</a:t>
            </a:r>
            <a:endParaRPr b="1" sz="3500">
              <a:solidFill>
                <a:srgbClr val="FFFFFF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pic>
        <p:nvPicPr>
          <p:cNvPr id="256" name="Google Shape;256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4238" y="3241201"/>
            <a:ext cx="1953463" cy="16790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4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Выход есть!</a:t>
            </a:r>
            <a:endParaRPr/>
          </a:p>
        </p:txBody>
      </p:sp>
      <p:pic>
        <p:nvPicPr>
          <p:cNvPr id="262" name="Google Shape;262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8263" y="1779725"/>
            <a:ext cx="4627480" cy="3820976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46"/>
          <p:cNvSpPr txBox="1"/>
          <p:nvPr/>
        </p:nvSpPr>
        <p:spPr>
          <a:xfrm>
            <a:off x="2897375" y="2167275"/>
            <a:ext cx="3535200" cy="6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CODELESS</a:t>
            </a:r>
            <a:endParaRPr b="1" sz="3500">
              <a:solidFill>
                <a:srgbClr val="FFFFFF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pic>
        <p:nvPicPr>
          <p:cNvPr id="264" name="Google Shape;264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0153" y="1116426"/>
            <a:ext cx="1561650" cy="164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4238" y="3241201"/>
            <a:ext cx="1953463" cy="16790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Выход есть!</a:t>
            </a:r>
            <a:endParaRPr/>
          </a:p>
        </p:txBody>
      </p:sp>
      <p:pic>
        <p:nvPicPr>
          <p:cNvPr id="271" name="Google Shape;271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8263" y="1779725"/>
            <a:ext cx="4627480" cy="3820976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47"/>
          <p:cNvSpPr txBox="1"/>
          <p:nvPr/>
        </p:nvSpPr>
        <p:spPr>
          <a:xfrm>
            <a:off x="2897375" y="2167275"/>
            <a:ext cx="3535200" cy="6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CODELESS</a:t>
            </a:r>
            <a:endParaRPr b="1" sz="3500">
              <a:solidFill>
                <a:srgbClr val="FFFFFF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pic>
        <p:nvPicPr>
          <p:cNvPr id="273" name="Google Shape;273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0153" y="1116426"/>
            <a:ext cx="1561650" cy="164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97375" y="445028"/>
            <a:ext cx="1561650" cy="1561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4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4238" y="3241201"/>
            <a:ext cx="1953463" cy="16790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8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Выход есть!</a:t>
            </a:r>
            <a:endParaRPr/>
          </a:p>
        </p:txBody>
      </p:sp>
      <p:pic>
        <p:nvPicPr>
          <p:cNvPr id="281" name="Google Shape;281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8263" y="1779725"/>
            <a:ext cx="4627480" cy="3820976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48"/>
          <p:cNvSpPr txBox="1"/>
          <p:nvPr/>
        </p:nvSpPr>
        <p:spPr>
          <a:xfrm>
            <a:off x="2897375" y="2167275"/>
            <a:ext cx="3535200" cy="6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CODELESS</a:t>
            </a:r>
            <a:endParaRPr b="1" sz="3500">
              <a:solidFill>
                <a:srgbClr val="FFFFFF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pic>
        <p:nvPicPr>
          <p:cNvPr id="283" name="Google Shape;283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0153" y="1116426"/>
            <a:ext cx="1561650" cy="164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97375" y="445028"/>
            <a:ext cx="1561650" cy="1561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4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4238" y="3241201"/>
            <a:ext cx="1953463" cy="1679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4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57192" y="53238"/>
            <a:ext cx="1953459" cy="19534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49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Выход есть!</a:t>
            </a:r>
            <a:endParaRPr/>
          </a:p>
        </p:txBody>
      </p:sp>
      <p:pic>
        <p:nvPicPr>
          <p:cNvPr id="292" name="Google Shape;292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8263" y="1779725"/>
            <a:ext cx="4627480" cy="3820976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49"/>
          <p:cNvSpPr txBox="1"/>
          <p:nvPr/>
        </p:nvSpPr>
        <p:spPr>
          <a:xfrm>
            <a:off x="2897375" y="2167275"/>
            <a:ext cx="3535200" cy="6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CODELESS</a:t>
            </a:r>
            <a:endParaRPr b="1" sz="3500">
              <a:solidFill>
                <a:srgbClr val="FFFFFF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pic>
        <p:nvPicPr>
          <p:cNvPr id="294" name="Google Shape;294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0153" y="1116426"/>
            <a:ext cx="1561650" cy="164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97375" y="445028"/>
            <a:ext cx="1561650" cy="1561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4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4238" y="3241201"/>
            <a:ext cx="1953463" cy="1679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4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57192" y="53238"/>
            <a:ext cx="1953459" cy="1953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4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599542" y="1414821"/>
            <a:ext cx="1953458" cy="19534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50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Выход есть!</a:t>
            </a:r>
            <a:endParaRPr/>
          </a:p>
        </p:txBody>
      </p:sp>
      <p:pic>
        <p:nvPicPr>
          <p:cNvPr id="304" name="Google Shape;304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8263" y="1779725"/>
            <a:ext cx="4627480" cy="3820976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50"/>
          <p:cNvSpPr txBox="1"/>
          <p:nvPr/>
        </p:nvSpPr>
        <p:spPr>
          <a:xfrm>
            <a:off x="2897375" y="2167275"/>
            <a:ext cx="3535200" cy="6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CODELESS</a:t>
            </a:r>
            <a:endParaRPr b="1" sz="3500">
              <a:solidFill>
                <a:srgbClr val="FFFFFF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pic>
        <p:nvPicPr>
          <p:cNvPr id="306" name="Google Shape;306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0153" y="1116426"/>
            <a:ext cx="1561650" cy="164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5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97375" y="445028"/>
            <a:ext cx="1561650" cy="1561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5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4238" y="3241201"/>
            <a:ext cx="1953463" cy="1679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5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57192" y="53238"/>
            <a:ext cx="1953459" cy="1953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5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599542" y="1414821"/>
            <a:ext cx="1953458" cy="19534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5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321175" y="2756525"/>
            <a:ext cx="1285450" cy="128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51"/>
          <p:cNvSpPr txBox="1"/>
          <p:nvPr>
            <p:ph type="title"/>
          </p:nvPr>
        </p:nvSpPr>
        <p:spPr>
          <a:xfrm>
            <a:off x="311700" y="21214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/>
              <a:t>СТОП!</a:t>
            </a:r>
            <a:endParaRPr sz="5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В идеальном мире...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2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СТОП!</a:t>
            </a:r>
            <a:endParaRPr/>
          </a:p>
        </p:txBody>
      </p:sp>
      <p:pic>
        <p:nvPicPr>
          <p:cNvPr id="322" name="Google Shape;322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18275" y="770875"/>
            <a:ext cx="4004025" cy="4004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53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СТОП!</a:t>
            </a:r>
            <a:endParaRPr/>
          </a:p>
        </p:txBody>
      </p:sp>
      <p:pic>
        <p:nvPicPr>
          <p:cNvPr id="328" name="Google Shape;328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18275" y="770875"/>
            <a:ext cx="4004025" cy="4004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32825" y="877725"/>
            <a:ext cx="2931050" cy="2370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5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СТОП!</a:t>
            </a:r>
            <a:endParaRPr/>
          </a:p>
        </p:txBody>
      </p:sp>
      <p:pic>
        <p:nvPicPr>
          <p:cNvPr id="335" name="Google Shape;335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18275" y="770875"/>
            <a:ext cx="4004025" cy="4004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47400" y="837850"/>
            <a:ext cx="3848100" cy="311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5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Codeless-инструменты: когда применять?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56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1000"/>
              </a:spcAft>
              <a:buSzPts val="1800"/>
              <a:buChar char="●"/>
            </a:pPr>
            <a:r>
              <a:rPr lang="en-GB"/>
              <a:t>Мало человек в команде умеет писать код, а времени учиться нет</a:t>
            </a:r>
            <a:endParaRPr/>
          </a:p>
        </p:txBody>
      </p:sp>
      <p:sp>
        <p:nvSpPr>
          <p:cNvPr id="347" name="Google Shape;347;p5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Codeless-инструменты: когда применять?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57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Мало человек в команде умеет писать код, а времени учиться нет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Надо быстро написать много тестов</a:t>
            </a:r>
            <a:r>
              <a:rPr lang="en-GB"/>
              <a:t> на простую систему</a:t>
            </a:r>
            <a:endParaRPr/>
          </a:p>
          <a:p>
            <a:pPr indent="0" lvl="0" marL="45720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5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Codeless-инструменты: когда применять?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58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Мало человек в команде умеет писать код, а времени учиться нет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Надо быстро написать много тестов на простую систему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Тесты не требуют поддержки в долгосрочной перспективе</a:t>
            </a:r>
            <a:endParaRPr/>
          </a:p>
          <a:p>
            <a:pPr indent="0" lvl="0" marL="45720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58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Codeless-инструменты: когда применять?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9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Мало человек в команде умеет писать код, а времени учиться нет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Надо быстро написать много тестов на простую систему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Тесты не требуют поддержки в долгосрочной перспективе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Компания купила платную версию утилиты</a:t>
            </a:r>
            <a:endParaRPr/>
          </a:p>
          <a:p>
            <a:pPr indent="0" lvl="0" marL="45720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59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Codeless-инструменты: когда применять?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60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Мало человек в команде умеет писать код, а времени учиться нет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Надо быстро написать много тестов на простую систему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Тесты не требуют поддержки в долгосрочной перспективе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Компания купила платную версию утилиты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lang="en-GB"/>
              <a:t>Когда нужно наглядно продемонстрировать, как работает автоматизация UI-тестирования</a:t>
            </a:r>
            <a:endParaRPr/>
          </a:p>
        </p:txBody>
      </p:sp>
      <p:sp>
        <p:nvSpPr>
          <p:cNvPr id="371" name="Google Shape;371;p60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Codeless-инструменты: когда применять?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6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Мало человек в команде умеет писать код, а времени учиться нет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Надо быстро написать много тестов на простую систему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Тесты не требуют поддержки в долгосрочной перспективе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Компания купила платную версию утилиты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Когда нужно наглядно продемонстрировать, как работает автоматизация UI-тестирования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lang="en-GB"/>
              <a:t>Вам просто нравится инструмент, а время и специфика позволяют использовать именно его</a:t>
            </a:r>
            <a:endParaRPr/>
          </a:p>
        </p:txBody>
      </p:sp>
      <p:sp>
        <p:nvSpPr>
          <p:cNvPr id="377" name="Google Shape;377;p6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Codeless-инструменты: когда применять?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В идеальном мире...</a:t>
            </a:r>
            <a:endParaRPr/>
          </a:p>
        </p:txBody>
      </p:sp>
      <p:pic>
        <p:nvPicPr>
          <p:cNvPr id="83" name="Google Shape;8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45050" y="1466250"/>
            <a:ext cx="1330949" cy="1330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62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Codeless-инструменты: за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63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Codeless-инструменты: за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63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1000"/>
              </a:spcAft>
              <a:buSzPts val="1800"/>
              <a:buChar char="●"/>
            </a:pPr>
            <a:r>
              <a:rPr lang="en-GB"/>
              <a:t>Максимально просто начать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6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Codeless-инструменты: за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6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Максимально просто начать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lang="en-GB"/>
              <a:t>Есть бесплатные хорошие инструменты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6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Codeless-инструменты: за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65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Максимально просто начать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Есть бесплатные хорошие инструменты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lang="en-GB"/>
              <a:t>Использование ИИ в некоторых инструментах =&gt; может быть актуально для привлечения инвесторов в стартап</a:t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6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Codeless-инструменты: за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66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Максимально просто начать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Есть бесплатные хорошие инструменты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Использование ИИ в некоторых инструментах =&gt; может быть актуально для привлечения инвесторов в стартап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lang="en-GB"/>
              <a:t>Всё работает наглядно</a:t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6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Codeless-инструменты: за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67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Максимально просто начать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Есть бесплатные хорошие инструменты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Использование ИИ в некоторых инструментах =&gt; может быть актуально для привлечения инвесторов в стартап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Всё работает наглядно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lang="en-GB"/>
              <a:t>Как правило, работает “из коробки” и не требует доп. установок драйверов, библиотек, фреймворков...</a:t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68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Codeless-инструменты: против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69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Codeless-инструменты: против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p69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1000"/>
              </a:spcAft>
              <a:buSzPts val="1800"/>
              <a:buChar char="●"/>
            </a:pPr>
            <a:r>
              <a:rPr lang="en-GB"/>
              <a:t>Codeless — заглушка, прослойка, надо про это помнить</a:t>
            </a:r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70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Codeless-инструменты: против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70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Codeless — заглушка, прослойка, надо про это помнить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lang="en-GB"/>
              <a:t>Снижается скорость выполнения тестов</a:t>
            </a:r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7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Codeless-инструменты: против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p7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Codeless — заглушка, прослойка, надо про это помнить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Снижается скорость выполнения тестов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lang="en-GB"/>
              <a:t>Codeless =/= стандартная автоматизация, но иногда нет выбора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В идеальном мире...</a:t>
            </a:r>
            <a:endParaRPr/>
          </a:p>
        </p:txBody>
      </p:sp>
      <p:pic>
        <p:nvPicPr>
          <p:cNvPr id="89" name="Google Shape;8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62600" y="1280900"/>
            <a:ext cx="3377992" cy="224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45050" y="1466250"/>
            <a:ext cx="1330949" cy="1330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72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Codeless-инструменты: против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" name="Google Shape;441;p72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Codeless — заглушка, прослойка, надо про это помнить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Снижается скорость выполнения тестов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Codeless =/= стандартная автоматизация, но иногда нет выбора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lang="en-GB"/>
              <a:t>Могут быть сложности с интеграцией в CI</a:t>
            </a:r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73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Codeless-инструменты: против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7" name="Google Shape;447;p73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Codeless — заглушка, прослойка, надо про это помнить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Снижается скорость выполнения тестов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Codeless =/= стандартная автоматизация, но иногда нет выбора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Могут быть сложности с интеграцией в CI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lang="en-GB"/>
              <a:t>Может возникнуть ложное чувство эйфории, что вы теперь супер-автотестировщик :)</a:t>
            </a:r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7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Codeless-инструменты: рассмотрим на примерах</a:t>
            </a:r>
            <a:endParaRPr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7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Codeless-инструменты: рассмотрим на примерах</a:t>
            </a:r>
            <a:endParaRPr/>
          </a:p>
        </p:txBody>
      </p:sp>
      <p:sp>
        <p:nvSpPr>
          <p:cNvPr id="458" name="Google Shape;458;p75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Selenium IDE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Katalon automation recorder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Katalon Studio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Testim.io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Ranorex Studio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Mabl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TestProject.io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Testcraft.io</a:t>
            </a:r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7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Codeless-инструменты: сравнительный анализ</a:t>
            </a:r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7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Codeless-инструменты: сравнительный анализ</a:t>
            </a:r>
            <a:endParaRPr/>
          </a:p>
        </p:txBody>
      </p:sp>
      <p:sp>
        <p:nvSpPr>
          <p:cNvPr id="469" name="Google Shape;469;p77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Критерии:</a:t>
            </a:r>
            <a:endParaRPr/>
          </a:p>
          <a:p>
            <a:pPr indent="-304800" lvl="0" marL="457200" rtl="0" algn="l">
              <a:spcBef>
                <a:spcPts val="160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Бесплатный / Платный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Уровень покрытия: UI / UI+API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Web-версия / Десктоп-клиент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Платформы: web / мобилки / desktop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Возможность шарить тесты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Возможность экспортировать тесты в код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Возможности работы с тестами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Open source / Коммерческое</a:t>
            </a:r>
            <a:endParaRPr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78"/>
          <p:cNvSpPr txBox="1"/>
          <p:nvPr>
            <p:ph type="title"/>
          </p:nvPr>
        </p:nvSpPr>
        <p:spPr>
          <a:xfrm>
            <a:off x="366775" y="937675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0"/>
              <a:t>Selenium IDE</a:t>
            </a:r>
            <a:endParaRPr sz="700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79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Selenium IDE</a:t>
            </a:r>
            <a:endParaRPr/>
          </a:p>
        </p:txBody>
      </p:sp>
      <p:pic>
        <p:nvPicPr>
          <p:cNvPr id="480" name="Google Shape;480;p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0300" y="1017725"/>
            <a:ext cx="5620937" cy="3820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80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Selenium IDE</a:t>
            </a:r>
            <a:endParaRPr/>
          </a:p>
        </p:txBody>
      </p:sp>
      <p:graphicFrame>
        <p:nvGraphicFramePr>
          <p:cNvPr id="486" name="Google Shape;486;p80"/>
          <p:cNvGraphicFramePr/>
          <p:nvPr/>
        </p:nvGraphicFramePr>
        <p:xfrm>
          <a:off x="2713125" y="43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{85DDB4F1-5BB4-46EB-B06E-DCECBD1BC8B2}</a:tableStyleId>
              </a:tblPr>
              <a:tblGrid>
                <a:gridCol w="2396950"/>
                <a:gridCol w="3288325"/>
              </a:tblGrid>
              <a:tr h="2602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Тип приложения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Расширение (Chrome, Mozilla)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02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Цена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Бесплатно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32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Уровень покрытия</a:t>
                      </a:r>
                      <a:endParaRPr b="1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(UI/API/...)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UI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02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Платформы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Только web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991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Возможность шарить тесты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Есть возможность сохранить файл проекта;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Есть возможность интегрировать тесты в CI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862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Возможность экспортировать тесты в код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Java JUnit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JavaScript Mocha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Python pytest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862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Возможности работы с тестами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Создание/выполнение тестов;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Группировка тестов в комплекты;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Чтение логов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02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Источник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OpenSource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8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Selenium IDE: самое интересное</a:t>
            </a:r>
            <a:endParaRPr/>
          </a:p>
        </p:txBody>
      </p:sp>
      <p:sp>
        <p:nvSpPr>
          <p:cNvPr id="492" name="Google Shape;492;p8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Можно перенести тесты в код</a:t>
            </a:r>
            <a:endParaRPr/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Самый популярный и поддерживаемый сообществом инструмент</a:t>
            </a:r>
            <a:endParaRPr/>
          </a:p>
          <a:p>
            <a:pPr indent="-304800" lvl="0" marL="457200" rtl="0" algn="l">
              <a:spcBef>
                <a:spcPts val="1000"/>
              </a:spcBef>
              <a:spcAft>
                <a:spcPts val="1000"/>
              </a:spcAft>
              <a:buSzPts val="1200"/>
              <a:buChar char="●"/>
            </a:pPr>
            <a:r>
              <a:rPr lang="en-GB"/>
              <a:t>Простой и понятный: можно начать практически сходу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В идеальном мире...</a:t>
            </a:r>
            <a:endParaRPr/>
          </a:p>
        </p:txBody>
      </p:sp>
      <p:pic>
        <p:nvPicPr>
          <p:cNvPr id="96" name="Google Shape;9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62600" y="1280900"/>
            <a:ext cx="3377992" cy="224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45050" y="1466250"/>
            <a:ext cx="1330949" cy="1330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00625" y="3600450"/>
            <a:ext cx="2657475" cy="142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82"/>
          <p:cNvSpPr txBox="1"/>
          <p:nvPr>
            <p:ph type="title"/>
          </p:nvPr>
        </p:nvSpPr>
        <p:spPr>
          <a:xfrm>
            <a:off x="366775" y="937675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0"/>
              <a:t>Katalon automation recorder</a:t>
            </a:r>
            <a:endParaRPr sz="700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83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Katalon automation recorder</a:t>
            </a:r>
            <a:endParaRPr/>
          </a:p>
        </p:txBody>
      </p:sp>
      <p:pic>
        <p:nvPicPr>
          <p:cNvPr id="503" name="Google Shape;503;p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2450" y="1017725"/>
            <a:ext cx="5188421" cy="3820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84"/>
          <p:cNvSpPr txBox="1"/>
          <p:nvPr>
            <p:ph type="title"/>
          </p:nvPr>
        </p:nvSpPr>
        <p:spPr>
          <a:xfrm>
            <a:off x="311700" y="292850"/>
            <a:ext cx="2320500" cy="227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Katalon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Automation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recorder</a:t>
            </a:r>
            <a:endParaRPr/>
          </a:p>
        </p:txBody>
      </p:sp>
      <p:graphicFrame>
        <p:nvGraphicFramePr>
          <p:cNvPr id="509" name="Google Shape;509;p84"/>
          <p:cNvGraphicFramePr/>
          <p:nvPr/>
        </p:nvGraphicFramePr>
        <p:xfrm>
          <a:off x="3020400" y="805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{85DDB4F1-5BB4-46EB-B06E-DCECBD1BC8B2}</a:tableStyleId>
              </a:tblPr>
              <a:tblGrid>
                <a:gridCol w="1790700"/>
                <a:gridCol w="4286250"/>
              </a:tblGrid>
              <a:tr h="1015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Тип приложения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Расширение (Chrome, Mozilla)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15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Цена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Бесплатно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46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Уровень покрытия</a:t>
                      </a:r>
                      <a:endParaRPr b="1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(UI/API/...)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UI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15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Платформы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Только web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46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Возможность шарить тесты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Есть возможность сохранить файл проекта;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Есть возможность интегрировать тесты в CI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95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Возможность экспортировать тесты в код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Через расширение Katalon;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Через расширение Selenium IDE;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Возможность экспортировать в код;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663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Возможности работы с тестами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Создание/выполнение тестов;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Группировка тестов в комплекты;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Чтение логов;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Возможность сохранять и использовать в тестах переменные;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Можно писать кастомные методы и др.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15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Источник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OpenSource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8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Katalon automation recorder: самое интересное</a:t>
            </a:r>
            <a:endParaRPr/>
          </a:p>
        </p:txBody>
      </p:sp>
      <p:sp>
        <p:nvSpPr>
          <p:cNvPr id="515" name="Google Shape;515;p85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Чтение логов прямо при прохождении тестов;</a:t>
            </a:r>
            <a:endParaRPr/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Возможность загружать логи в файл проекта для анализа Fail'ов;</a:t>
            </a:r>
            <a:endParaRPr/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Автоматическое создание скриншотов на "упавшие" тесты;</a:t>
            </a:r>
            <a:endParaRPr/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Возможность использовать файлы CSV с готовыми тестовыми данными (data-driven testing);</a:t>
            </a:r>
            <a:endParaRPr/>
          </a:p>
          <a:p>
            <a:pPr indent="-304800" lvl="0" marL="457200" rtl="0" algn="l">
              <a:spcBef>
                <a:spcPts val="1000"/>
              </a:spcBef>
              <a:spcAft>
                <a:spcPts val="1000"/>
              </a:spcAft>
              <a:buSzPts val="1200"/>
              <a:buChar char="●"/>
            </a:pPr>
            <a:r>
              <a:rPr lang="en-GB"/>
              <a:t>Хорошая совместимость с более мощным инструментом Katalon studio.</a:t>
            </a:r>
            <a:endParaRPr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86"/>
          <p:cNvSpPr txBox="1"/>
          <p:nvPr>
            <p:ph type="title"/>
          </p:nvPr>
        </p:nvSpPr>
        <p:spPr>
          <a:xfrm>
            <a:off x="366775" y="937675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0"/>
              <a:t>Katalon Studio</a:t>
            </a:r>
            <a:endParaRPr sz="700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8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Katalon Studio</a:t>
            </a:r>
            <a:endParaRPr/>
          </a:p>
        </p:txBody>
      </p:sp>
      <p:pic>
        <p:nvPicPr>
          <p:cNvPr id="526" name="Google Shape;526;p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8839199" cy="3605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27" name="Google Shape;527;p8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71550" y="4321350"/>
            <a:ext cx="955201" cy="593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2" name="Google Shape;532;p88"/>
          <p:cNvGraphicFramePr/>
          <p:nvPr/>
        </p:nvGraphicFramePr>
        <p:xfrm>
          <a:off x="174400" y="1319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{85DDB4F1-5BB4-46EB-B06E-DCECBD1BC8B2}</a:tableStyleId>
              </a:tblPr>
              <a:tblGrid>
                <a:gridCol w="1267975"/>
                <a:gridCol w="2751400"/>
              </a:tblGrid>
              <a:tr h="2000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Тип приложения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Десктопное приложение (Windows, Mac, Linux)</a:t>
                      </a:r>
                      <a:endParaRPr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Цена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Бесплатно</a:t>
                      </a:r>
                      <a:endParaRPr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Уровень покрытия</a:t>
                      </a:r>
                      <a:endParaRPr b="1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(UI/API/...)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GUI и API</a:t>
                      </a:r>
                      <a:endParaRPr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Платформы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Web, Mobile (Android/iOS), Desktop</a:t>
                      </a:r>
                      <a:endParaRPr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Возможность шарить тесты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Есть возможность сохранить файл проекта;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Есть возможность интегрировать тесты в CI</a:t>
                      </a:r>
                      <a:endParaRPr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533" name="Google Shape;533;p88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Katalon Studio</a:t>
            </a:r>
            <a:endParaRPr/>
          </a:p>
        </p:txBody>
      </p:sp>
      <p:graphicFrame>
        <p:nvGraphicFramePr>
          <p:cNvPr id="534" name="Google Shape;534;p88"/>
          <p:cNvGraphicFramePr/>
          <p:nvPr/>
        </p:nvGraphicFramePr>
        <p:xfrm>
          <a:off x="4376250" y="405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{85DDB4F1-5BB4-46EB-B06E-DCECBD1BC8B2}</a:tableStyleId>
              </a:tblPr>
              <a:tblGrid>
                <a:gridCol w="1305150"/>
                <a:gridCol w="3150900"/>
              </a:tblGrid>
              <a:tr h="32056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Возможности работы с тестами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Создание/выполнение тестов;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Группировка тестов в комплекты;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Чтение логов;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Автоматическое создание скриншотов на "упавшие" тесты;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Возможность сохранять и использовать в тестах переменные;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Возможность писать кастомные методы;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Возможность использовать файлы CSV с готовыми тестовыми данными;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Возможность загружать логи в файл проекта для анализа Fail'ов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192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Источник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OpenSource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89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Katalon Studio</a:t>
            </a:r>
            <a:endParaRPr/>
          </a:p>
        </p:txBody>
      </p:sp>
      <p:graphicFrame>
        <p:nvGraphicFramePr>
          <p:cNvPr id="540" name="Google Shape;540;p89"/>
          <p:cNvGraphicFramePr/>
          <p:nvPr/>
        </p:nvGraphicFramePr>
        <p:xfrm>
          <a:off x="3212625" y="76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{85DDB4F1-5BB4-46EB-B06E-DCECBD1BC8B2}</a:tableStyleId>
              </a:tblPr>
              <a:tblGrid>
                <a:gridCol w="1840050"/>
                <a:gridCol w="3967050"/>
              </a:tblGrid>
              <a:tr h="33878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Возможность экспортировать тесты в код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Все тесты поддерживаются на Java в script mode;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Кроме того, можно поддерживать: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Через расширение Katalon;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Через расширение Selenium IDE;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Возможность экспортировать в код: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C# (WebDriver + MSTest);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C# (WebDriver + NUnit);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Java (WebDriver + TestNG);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Java (WebDriver + JUnit);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Java (WebDriverbacked Remote Control + JUnit);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NodeJS (New Relic Synthetics);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TypeScript (Protractor);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Python 2 (WebDriver + unittest);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Python (appDynamics);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Robot Framework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Ruby (WebDriver + RSpec);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XML;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Можно добавить и кастомный 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форматтер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90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Katalon Studio</a:t>
            </a:r>
            <a:r>
              <a:rPr lang="en-GB"/>
              <a:t>: самое интересное</a:t>
            </a:r>
            <a:endParaRPr/>
          </a:p>
        </p:txBody>
      </p:sp>
      <p:sp>
        <p:nvSpPr>
          <p:cNvPr id="546" name="Google Shape;546;p90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Все плюшки Katalon AR и куча дополнительных бонусов;</a:t>
            </a:r>
            <a:endParaRPr/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Бесплатный IDE для создания автотестов в т.ч. на мобильных устройствах, тестов на API;</a:t>
            </a:r>
            <a:endParaRPr/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Десктопные тесты!</a:t>
            </a:r>
            <a:endParaRPr/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Поддержка паттерна PageObject;</a:t>
            </a:r>
            <a:endParaRPr/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Широкая кодовая база для экспорта тестов;</a:t>
            </a:r>
            <a:endParaRPr/>
          </a:p>
          <a:p>
            <a:pPr indent="-304800" lvl="0" marL="457200" rtl="0" algn="l">
              <a:spcBef>
                <a:spcPts val="1000"/>
              </a:spcBef>
              <a:spcAft>
                <a:spcPts val="1000"/>
              </a:spcAft>
              <a:buSzPts val="1200"/>
              <a:buChar char="●"/>
            </a:pPr>
            <a:r>
              <a:rPr lang="en-GB"/>
              <a:t>Возможность учиться писать код на практике через record mode &gt; Manual mode &gt; Script mode.</a:t>
            </a:r>
            <a:endParaRPr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91"/>
          <p:cNvSpPr txBox="1"/>
          <p:nvPr>
            <p:ph type="title"/>
          </p:nvPr>
        </p:nvSpPr>
        <p:spPr>
          <a:xfrm>
            <a:off x="366775" y="937675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0"/>
              <a:t>Testim.io</a:t>
            </a:r>
            <a:endParaRPr sz="7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В идеальном мире...</a:t>
            </a:r>
            <a:endParaRPr/>
          </a:p>
        </p:txBody>
      </p:sp>
      <p:pic>
        <p:nvPicPr>
          <p:cNvPr id="104" name="Google Shape;10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1400" y="2895600"/>
            <a:ext cx="2247900" cy="224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62600" y="1280900"/>
            <a:ext cx="3377992" cy="224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45050" y="1466250"/>
            <a:ext cx="1330949" cy="1330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900625" y="3600450"/>
            <a:ext cx="2657475" cy="142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92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Testim.io</a:t>
            </a:r>
            <a:endParaRPr/>
          </a:p>
        </p:txBody>
      </p:sp>
      <p:pic>
        <p:nvPicPr>
          <p:cNvPr id="557" name="Google Shape;557;p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0600" y="1017725"/>
            <a:ext cx="7541397" cy="3820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93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Testim.io</a:t>
            </a:r>
            <a:endParaRPr/>
          </a:p>
        </p:txBody>
      </p:sp>
      <p:graphicFrame>
        <p:nvGraphicFramePr>
          <p:cNvPr id="563" name="Google Shape;563;p93"/>
          <p:cNvGraphicFramePr/>
          <p:nvPr/>
        </p:nvGraphicFramePr>
        <p:xfrm>
          <a:off x="1866050" y="1093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{85DDB4F1-5BB4-46EB-B06E-DCECBD1BC8B2}</a:tableStyleId>
              </a:tblPr>
              <a:tblGrid>
                <a:gridCol w="1258575"/>
                <a:gridCol w="4153325"/>
              </a:tblGrid>
              <a:tr h="3524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Тип приложения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Web-клиент + расширение (Chrome)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Цена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Платно, согласуется индивидуально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Уровень покрытия</a:t>
                      </a:r>
                      <a:endParaRPr b="1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(UI/API/...)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UI+API+DB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Платформы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Только web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Возможность шарить тесты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Есть возможность интегрировать тесты в CI/CD;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Интеграция во внешние сервисы: TestRail, GitHub, Applitools, Slack, Browserstack, Saucelabs</a:t>
                      </a:r>
                      <a:endParaRPr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572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Возможность экспортировать тесты в код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Нет; но можно экспортировать шаги в CSV-документ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9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Testim.io</a:t>
            </a:r>
            <a:endParaRPr/>
          </a:p>
        </p:txBody>
      </p:sp>
      <p:graphicFrame>
        <p:nvGraphicFramePr>
          <p:cNvPr id="569" name="Google Shape;569;p94"/>
          <p:cNvGraphicFramePr/>
          <p:nvPr/>
        </p:nvGraphicFramePr>
        <p:xfrm>
          <a:off x="1644375" y="10729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{85DDB4F1-5BB4-46EB-B06E-DCECBD1BC8B2}</a:tableStyleId>
              </a:tblPr>
              <a:tblGrid>
                <a:gridCol w="1467025"/>
                <a:gridCol w="4841150"/>
              </a:tblGrid>
              <a:tr h="35134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Возможности работы с тестами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Создание/запуск тестов;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Группировка тестов в комплекты;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Переиспользование одних и тех же шагов;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Параметризация тестов;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Запуск тестов по расписанию;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Запуск тестов через CLI;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Создание собственных методов;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Использование бранчей (аналогично git);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Валидация данных в БД;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Валидация разных типов файлов word, excel, csv, изображений, презентаций и т.д.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Работа с несколькими окнами/вкладками;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Запуск скриптов Node.js внутри тестов;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Работа с куками и многое другое.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19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Источник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Коммерческое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95"/>
          <p:cNvSpPr txBox="1"/>
          <p:nvPr>
            <p:ph idx="1" type="body"/>
          </p:nvPr>
        </p:nvSpPr>
        <p:spPr>
          <a:xfrm>
            <a:off x="311700" y="10000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Возможность тестировать данные в базе;</a:t>
            </a:r>
            <a:endParaRPr/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Использование ИИ для стабилизации тест-ранов;</a:t>
            </a:r>
            <a:endParaRPr/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Параметризация тестов;</a:t>
            </a:r>
            <a:endParaRPr/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Запуск тестов по расписанию;</a:t>
            </a:r>
            <a:endParaRPr/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Использование бранчей (аналогично git);</a:t>
            </a:r>
            <a:endParaRPr/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Валидация разных типов файлов;</a:t>
            </a:r>
            <a:endParaRPr/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Работа с несколькими окнами/вкладками;</a:t>
            </a:r>
            <a:endParaRPr/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Запуск скриптов Node.js внутри тестов;</a:t>
            </a:r>
            <a:endParaRPr/>
          </a:p>
          <a:p>
            <a:pPr indent="-304800" lvl="0" marL="457200" rtl="0" algn="l">
              <a:spcBef>
                <a:spcPts val="1000"/>
              </a:spcBef>
              <a:spcAft>
                <a:spcPts val="1000"/>
              </a:spcAft>
              <a:buSzPts val="1200"/>
              <a:buChar char="●"/>
            </a:pPr>
            <a:r>
              <a:rPr lang="en-GB"/>
              <a:t>Работа с куками.</a:t>
            </a:r>
            <a:endParaRPr/>
          </a:p>
        </p:txBody>
      </p:sp>
      <p:sp>
        <p:nvSpPr>
          <p:cNvPr id="575" name="Google Shape;575;p9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Testim.io</a:t>
            </a:r>
            <a:r>
              <a:rPr lang="en-GB"/>
              <a:t>: самое интересное</a:t>
            </a:r>
            <a:endParaRPr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96"/>
          <p:cNvSpPr txBox="1"/>
          <p:nvPr>
            <p:ph type="title"/>
          </p:nvPr>
        </p:nvSpPr>
        <p:spPr>
          <a:xfrm>
            <a:off x="366775" y="937675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0"/>
              <a:t>Ranorex Studio</a:t>
            </a:r>
            <a:endParaRPr sz="7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9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Ranorex Studio</a:t>
            </a:r>
            <a:endParaRPr/>
          </a:p>
        </p:txBody>
      </p:sp>
      <p:pic>
        <p:nvPicPr>
          <p:cNvPr id="586" name="Google Shape;586;p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6800" y="1077075"/>
            <a:ext cx="6482011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98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Ranorex Studio</a:t>
            </a:r>
            <a:endParaRPr/>
          </a:p>
        </p:txBody>
      </p:sp>
      <p:graphicFrame>
        <p:nvGraphicFramePr>
          <p:cNvPr id="592" name="Google Shape;592;p98"/>
          <p:cNvGraphicFramePr/>
          <p:nvPr/>
        </p:nvGraphicFramePr>
        <p:xfrm>
          <a:off x="1234600" y="1158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{85DDB4F1-5BB4-46EB-B06E-DCECBD1BC8B2}</a:tableStyleId>
              </a:tblPr>
              <a:tblGrid>
                <a:gridCol w="2050275"/>
                <a:gridCol w="4776925"/>
              </a:tblGrid>
              <a:tr h="3214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Тип приложения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Desktop-клиент, можно сказать, IDE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06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Цена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От € 2,290 до € 5,190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26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Уровень покрытия</a:t>
                      </a:r>
                      <a:endParaRPr b="1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(UI/API/...)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GUI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124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Платформы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Web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Mobile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Desktop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124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Возможность шарить тесты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Есть при покупке мультипользовательской лицензии;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Интеграция с Azure, Jira, TestRail, Apitools Eyes, Visual Studio, Selenium Webdriver</a:t>
                      </a:r>
                      <a:endParaRPr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7124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Возможность экспортировать тесты в код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.Net framework (C#, Java, Python for .Net и не только)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99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Ranorex Studio</a:t>
            </a:r>
            <a:endParaRPr/>
          </a:p>
        </p:txBody>
      </p:sp>
      <p:graphicFrame>
        <p:nvGraphicFramePr>
          <p:cNvPr id="598" name="Google Shape;598;p99"/>
          <p:cNvGraphicFramePr/>
          <p:nvPr/>
        </p:nvGraphicFramePr>
        <p:xfrm>
          <a:off x="1623738" y="1093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{85DDB4F1-5BB4-46EB-B06E-DCECBD1BC8B2}</a:tableStyleId>
              </a:tblPr>
              <a:tblGrid>
                <a:gridCol w="1371275"/>
                <a:gridCol w="4525250"/>
              </a:tblGrid>
              <a:tr h="33305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Возможности работы с тестами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Рекординг шагов;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Запуск тестов;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Группировка тестов в комплекты;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Переиспользование одних и тех же шагов;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Создание репортов о прохождении тестов;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Много возможностей для GUI-тестирования;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Тестирование производительности;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Скриншот-тестирование;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Создание моков данных для тестов;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Создание своих тестовых методов;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Удаленный запуск и исполнение тестов;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Параллельный запус ктестов;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....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78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Источник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Коммерческое (IDERA, Inc. Company)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100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Ranorex Studio</a:t>
            </a:r>
            <a:r>
              <a:rPr lang="en-GB"/>
              <a:t>: самое интересное</a:t>
            </a:r>
            <a:endParaRPr/>
          </a:p>
        </p:txBody>
      </p:sp>
      <p:sp>
        <p:nvSpPr>
          <p:cNvPr id="604" name="Google Shape;604;p100"/>
          <p:cNvSpPr txBox="1"/>
          <p:nvPr>
            <p:ph idx="1" type="body"/>
          </p:nvPr>
        </p:nvSpPr>
        <p:spPr>
          <a:xfrm>
            <a:off x="311700" y="10762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Создание репортов о прохождении тестов;</a:t>
            </a:r>
            <a:endParaRPr/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Возможность тестировать Desktop (!);</a:t>
            </a:r>
            <a:endParaRPr/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Тестирование производительности;</a:t>
            </a:r>
            <a:endParaRPr/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Скриншот-тестирование;</a:t>
            </a:r>
            <a:endParaRPr/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Создание моков данных для тестов;</a:t>
            </a:r>
            <a:endParaRPr/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Удаленный запуск и исполнение тестов;</a:t>
            </a:r>
            <a:endParaRPr/>
          </a:p>
          <a:p>
            <a:pPr indent="-304800" lvl="0" marL="457200" rtl="0" algn="l">
              <a:spcBef>
                <a:spcPts val="1000"/>
              </a:spcBef>
              <a:spcAft>
                <a:spcPts val="1000"/>
              </a:spcAft>
              <a:buSzPts val="1200"/>
              <a:buChar char="●"/>
            </a:pPr>
            <a:r>
              <a:rPr lang="en-GB"/>
              <a:t>Параллельный запуск тестов.</a:t>
            </a:r>
            <a:endParaRPr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101"/>
          <p:cNvSpPr txBox="1"/>
          <p:nvPr>
            <p:ph type="title"/>
          </p:nvPr>
        </p:nvSpPr>
        <p:spPr>
          <a:xfrm>
            <a:off x="366775" y="937675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0"/>
              <a:t>Mabl</a:t>
            </a:r>
            <a:endParaRPr sz="7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 txBox="1"/>
          <p:nvPr>
            <p:ph type="title"/>
          </p:nvPr>
        </p:nvSpPr>
        <p:spPr>
          <a:xfrm>
            <a:off x="311700" y="445025"/>
            <a:ext cx="8616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Привет, нам срочно нужны автотесты!</a:t>
            </a:r>
            <a:endParaRPr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102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Mabl</a:t>
            </a:r>
            <a:endParaRPr/>
          </a:p>
        </p:txBody>
      </p:sp>
      <p:pic>
        <p:nvPicPr>
          <p:cNvPr id="615" name="Google Shape;615;p1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941525"/>
            <a:ext cx="8839199" cy="33024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103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Mabl</a:t>
            </a:r>
            <a:endParaRPr/>
          </a:p>
        </p:txBody>
      </p:sp>
      <p:graphicFrame>
        <p:nvGraphicFramePr>
          <p:cNvPr id="621" name="Google Shape;621;p103"/>
          <p:cNvGraphicFramePr/>
          <p:nvPr/>
        </p:nvGraphicFramePr>
        <p:xfrm>
          <a:off x="1672300" y="1100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{85DDB4F1-5BB4-46EB-B06E-DCECBD1BC8B2}</a:tableStyleId>
              </a:tblPr>
              <a:tblGrid>
                <a:gridCol w="1264150"/>
                <a:gridCol w="4968125"/>
              </a:tblGrid>
              <a:tr h="5218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Тип приложения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Web-клиент + расширение (Chrome)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70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Цена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Платно, согласуется индивидуально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567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Уровень покрытия</a:t>
                      </a:r>
                      <a:endParaRPr b="1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(UI/API/...)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GUI + API (только в Enterprise-версии)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70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Платформы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Web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18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Возможность шарить тесты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Интеграция с Slack, Jira, GitHub</a:t>
                      </a:r>
                      <a:endParaRPr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9915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Возможность экспортировать тесты в код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Нет, только шаги в CSV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10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Mabl</a:t>
            </a:r>
            <a:endParaRPr/>
          </a:p>
        </p:txBody>
      </p:sp>
      <p:graphicFrame>
        <p:nvGraphicFramePr>
          <p:cNvPr id="627" name="Google Shape;627;p104"/>
          <p:cNvGraphicFramePr/>
          <p:nvPr/>
        </p:nvGraphicFramePr>
        <p:xfrm>
          <a:off x="1395175" y="600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{85DDB4F1-5BB4-46EB-B06E-DCECBD1BC8B2}</a:tableStyleId>
              </a:tblPr>
              <a:tblGrid>
                <a:gridCol w="1346825"/>
                <a:gridCol w="5292975"/>
              </a:tblGrid>
              <a:tr h="32883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Возможности работы с тестами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Создание/запуск тестов;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Интеграция тестов в CI;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Запуск тестов через CLI;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Создание собственных методов;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Т.н. conditional testing;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Валидация разных типов файлов word, excel, csv, изображений, презентаций и т.д.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Запуск js-скриптов внутри тестов;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Запуск тестов через API-триггеры;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Mabl mailbox: "заглушка" для email'ов;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Работа с несколькими окнами;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Версионирование тестов: видно историю редактирования;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Работа с Cookies;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Поддержка Chrome, Firefox, IE, Safari (последние 2 только в Growth- и Entreprise-версиях);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Детальный лог прохождения тестов со скриншотами.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77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Источник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Комммерческое (mabl)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10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Mabl</a:t>
            </a:r>
            <a:r>
              <a:rPr lang="en-GB"/>
              <a:t>: самое интересное</a:t>
            </a:r>
            <a:endParaRPr/>
          </a:p>
        </p:txBody>
      </p:sp>
      <p:sp>
        <p:nvSpPr>
          <p:cNvPr id="633" name="Google Shape;633;p105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Запуск js-скриптов внутри тестов;</a:t>
            </a:r>
            <a:endParaRPr/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Запуск тестов через API-триггеры;</a:t>
            </a:r>
            <a:endParaRPr/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Mabl mailbox: "заглушка" для email'ов;</a:t>
            </a:r>
            <a:endParaRPr/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Работа с несколькими окнами;</a:t>
            </a:r>
            <a:endParaRPr/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Версионирование тестов: видно историю редактирования;</a:t>
            </a:r>
            <a:endParaRPr/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Работа с куками;</a:t>
            </a:r>
            <a:endParaRPr/>
          </a:p>
          <a:p>
            <a:pPr indent="-304800" lvl="0" marL="457200" rtl="0" algn="l">
              <a:spcBef>
                <a:spcPts val="1000"/>
              </a:spcBef>
              <a:spcAft>
                <a:spcPts val="1000"/>
              </a:spcAft>
              <a:buSzPts val="1200"/>
              <a:buChar char="●"/>
            </a:pPr>
            <a:r>
              <a:rPr lang="en-GB"/>
              <a:t>Детальные репорты.</a:t>
            </a:r>
            <a:endParaRPr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106"/>
          <p:cNvSpPr txBox="1"/>
          <p:nvPr>
            <p:ph type="title"/>
          </p:nvPr>
        </p:nvSpPr>
        <p:spPr>
          <a:xfrm>
            <a:off x="366775" y="937675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0"/>
              <a:t>TestProject.io</a:t>
            </a:r>
            <a:endParaRPr sz="7000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10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TestProject.io</a:t>
            </a:r>
            <a:endParaRPr/>
          </a:p>
        </p:txBody>
      </p:sp>
      <p:pic>
        <p:nvPicPr>
          <p:cNvPr id="644" name="Google Shape;644;p1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59850" y="1017725"/>
            <a:ext cx="4830401" cy="3819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108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TestProject.io</a:t>
            </a:r>
            <a:endParaRPr/>
          </a:p>
        </p:txBody>
      </p:sp>
      <p:graphicFrame>
        <p:nvGraphicFramePr>
          <p:cNvPr id="650" name="Google Shape;650;p108"/>
          <p:cNvGraphicFramePr/>
          <p:nvPr/>
        </p:nvGraphicFramePr>
        <p:xfrm>
          <a:off x="681850" y="11987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{85DDB4F1-5BB4-46EB-B06E-DCECBD1BC8B2}</a:tableStyleId>
              </a:tblPr>
              <a:tblGrid>
                <a:gridCol w="1479200"/>
                <a:gridCol w="6671250"/>
              </a:tblGrid>
              <a:tr h="5048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Тип приложения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Веб-приложение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Десктоп-клиент под Windows, Linux и Mac для аддонов;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По сути: надстройка над Selenium и Appium</a:t>
                      </a:r>
                      <a:endParaRPr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Цена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Бесплатно</a:t>
                      </a:r>
                      <a:endParaRPr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Уровень покрытия</a:t>
                      </a:r>
                      <a:endParaRPr b="1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(UI/API/...)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GUI, API (RESTful API Client)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Платформы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Web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Mobile</a:t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Возможность шарить тесты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Есть -- через приложение AGENT + через SDK</a:t>
                      </a:r>
                      <a:endParaRPr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572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Возможность экспортировать тесты в код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C#, Java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Примечательно: генерирует не просто файлик с шагами, 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а целый проект</a:t>
                      </a:r>
                      <a:endParaRPr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109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TestProject.io</a:t>
            </a:r>
            <a:endParaRPr/>
          </a:p>
        </p:txBody>
      </p:sp>
      <p:graphicFrame>
        <p:nvGraphicFramePr>
          <p:cNvPr id="656" name="Google Shape;656;p109"/>
          <p:cNvGraphicFramePr/>
          <p:nvPr/>
        </p:nvGraphicFramePr>
        <p:xfrm>
          <a:off x="1190650" y="13639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{85DDB4F1-5BB4-46EB-B06E-DCECBD1BC8B2}</a:tableStyleId>
              </a:tblPr>
              <a:tblGrid>
                <a:gridCol w="2088675"/>
                <a:gridCol w="5202700"/>
              </a:tblGrid>
              <a:tr h="25258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Возможности работы с тестами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Поддерживает Chrome, IE, Edge, Safari и Firefox;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На мобилках: Chrome browser на Android;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Safari на iOS;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АДДОНЫ -- множество фич через них, вплоть до работы с БД или конвертации устной речи (англ. яз) в шаги тестов;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Через собственное API можно интегрировать в CI/CD.</a:t>
                      </a:r>
                      <a:endParaRPr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74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Источник</a:t>
                      </a:r>
                      <a:endParaRPr b="1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OpenSource</a:t>
                      </a:r>
                      <a:endParaRPr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0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110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TestProject.io</a:t>
            </a:r>
            <a:r>
              <a:rPr lang="en-GB"/>
              <a:t>: самое интересное</a:t>
            </a:r>
            <a:endParaRPr/>
          </a:p>
        </p:txBody>
      </p:sp>
      <p:sp>
        <p:nvSpPr>
          <p:cNvPr id="662" name="Google Shape;662;p110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Примечательно: генерирует не просто файлик с шагами, а целый проект;</a:t>
            </a:r>
            <a:endParaRPr/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Char char="●"/>
            </a:pPr>
            <a:r>
              <a:rPr lang="en-GB"/>
              <a:t>Можно тестировать мобильные приложения;</a:t>
            </a:r>
            <a:endParaRPr/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Char char="●"/>
            </a:pPr>
            <a:r>
              <a:rPr b="1" lang="en-GB"/>
              <a:t>Аддоны</a:t>
            </a:r>
            <a:r>
              <a:rPr lang="en-GB"/>
              <a:t> - множество фич через них, вплоть до работы с БД или конвертации устной речи (англ. яз) в шаги тестов;</a:t>
            </a:r>
            <a:endParaRPr/>
          </a:p>
          <a:p>
            <a:pPr indent="-304800" lvl="0" marL="457200" rtl="0" algn="l">
              <a:spcBef>
                <a:spcPts val="1000"/>
              </a:spcBef>
              <a:spcAft>
                <a:spcPts val="1000"/>
              </a:spcAft>
              <a:buSzPts val="1200"/>
              <a:buChar char="●"/>
            </a:pPr>
            <a:r>
              <a:rPr lang="en-GB"/>
              <a:t>Бесплатный!</a:t>
            </a:r>
            <a:endParaRPr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111"/>
          <p:cNvSpPr txBox="1"/>
          <p:nvPr>
            <p:ph type="title"/>
          </p:nvPr>
        </p:nvSpPr>
        <p:spPr>
          <a:xfrm>
            <a:off x="366775" y="937675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0"/>
              <a:t>Testcraft.io</a:t>
            </a:r>
            <a:endParaRPr sz="7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