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</p:sldIdLst>
  <p:sldSz cy="5143500" cx="9144000"/>
  <p:notesSz cx="6858000" cy="9144000"/>
  <p:embeddedFontLst>
    <p:embeddedFont>
      <p:font typeface="Roboto"/>
      <p:regular r:id="rId135"/>
      <p:bold r:id="rId136"/>
      <p:italic r:id="rId137"/>
      <p:boldItalic r:id="rId138"/>
    </p:embeddedFont>
    <p:embeddedFont>
      <p:font typeface="Amatic SC"/>
      <p:regular r:id="rId139"/>
      <p:bold r:id="rId140"/>
    </p:embeddedFont>
    <p:embeddedFont>
      <p:font typeface="Source Code Pro"/>
      <p:regular r:id="rId141"/>
      <p:bold r:id="rId142"/>
      <p:italic r:id="rId143"/>
      <p:boldItalic r:id="rId144"/>
    </p:embeddedFont>
    <p:embeddedFont>
      <p:font typeface="Bree Serif"/>
      <p:regular r:id="rId1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5DDB4F1-5BB4-46EB-B06E-DCECBD1BC8B2}">
  <a:tblStyle styleId="{85DDB4F1-5BB4-46EB-B06E-DCECBD1BC8B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43" Type="http://schemas.openxmlformats.org/officeDocument/2006/relationships/font" Target="fonts/SourceCodePro-italic.fntdata"/><Relationship Id="rId142" Type="http://schemas.openxmlformats.org/officeDocument/2006/relationships/font" Target="fonts/SourceCodePro-bold.fntdata"/><Relationship Id="rId141" Type="http://schemas.openxmlformats.org/officeDocument/2006/relationships/font" Target="fonts/SourceCodePro-regular.fntdata"/><Relationship Id="rId140" Type="http://schemas.openxmlformats.org/officeDocument/2006/relationships/font" Target="fonts/AmaticSC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45" Type="http://schemas.openxmlformats.org/officeDocument/2006/relationships/font" Target="fonts/BreeSerif-regular.fntdata"/><Relationship Id="rId8" Type="http://schemas.openxmlformats.org/officeDocument/2006/relationships/slide" Target="slides/slide2.xml"/><Relationship Id="rId144" Type="http://schemas.openxmlformats.org/officeDocument/2006/relationships/font" Target="fonts/SourceCodePro-boldItalic.fntdata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font" Target="fonts/AmaticSC-regular.fntdata"/><Relationship Id="rId138" Type="http://schemas.openxmlformats.org/officeDocument/2006/relationships/font" Target="fonts/Roboto-boldItalic.fntdata"/><Relationship Id="rId137" Type="http://schemas.openxmlformats.org/officeDocument/2006/relationships/font" Target="fonts/Roboto-italic.fntdata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font" Target="fonts/Roboto-bold.fntdata"/><Relationship Id="rId135" Type="http://schemas.openxmlformats.org/officeDocument/2006/relationships/font" Target="fonts/Roboto-regular.fntdata"/><Relationship Id="rId134" Type="http://schemas.openxmlformats.org/officeDocument/2006/relationships/slide" Target="slides/slide128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3cdcafe9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3cdcafe9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5f28c5cfd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5f28c5cfd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63f31bd1ea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63f31bd1ea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f28c5cfd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f28c5cfd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63cdcafe9d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63cdcafe9d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63cdcafe9d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63cdcafe9d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63cdcafe9d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63cdcafe9d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Каждый из инструментов по-своему хорош. Надо смотреть на бюджет, на ситуацию, на требования к проекту и вашим скиллам.</a:t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63f31bd1ea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63f31bd1ea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63cdcafe9d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63cdcafe9d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63f31bd1ea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63f31bd1ea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63f31bd1ea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63f31bd1ea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3cdcafe9d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3cdcafe9d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63f31bd1ea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63f31bd1ea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63f31bd1ea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63f31bd1ea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63f31bd1ea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63f31bd1ea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63f31bd1ea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63f31bd1ea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63f31bd1ea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63f31bd1ea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6afe5b7c8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6afe5b7c8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6afe5b7c8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6afe5b7c8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63f31bd1ea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63f31bd1ea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6b12be9b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6b12be9b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5f28c5cfd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5f28c5cfd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cdcafe9d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cdcafe9d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63f31bd1ea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63f31bd1ea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63f31bd1ea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63f31bd1ea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63f31bd1ea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63f31bd1ea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63f31bd1ea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63f31bd1ea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63f31bd1ea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63f31bd1ea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5f28c5cfd9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5f28c5cfd9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63f31bd1ea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63f31bd1ea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63f31bd1ea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63f31bd1ea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5f28c5cfd9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5f28c5cfd9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cdcafe9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cdcafe9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Да уж, к сожалению, реальность мало похожа на прекрасный идеальный мир. Что же мы будем делать в этой неловкой, но жизовой ситуации?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Поднимите руки те, кто: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Стал бы срочно учить какой-нибудь ЯП?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Стал бы спорить и доказывать, что в короткие сроки нормальную систему автотестов не построить?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Пошел бы искать доклады на тему “автоматизировать быстро если не умеешь прогать”?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Подождал бы, пока все “уляжется”, и все забудут про автотесты?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f28c5cfd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f28c5cfd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3cdcafe9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3cdcafe9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3f31bd1ea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3f31bd1ea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3f31bd1ea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3f31bd1ea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f31bd1ea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f31bd1ea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3f31bd1e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3f31bd1e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Ускорить регрессию; сократить кол-во ручного тестирования; потому что так инвесторов проще привлечь; 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Как вы считаете, какие могут быть цели у внедрения автоматизации в проект?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f28c5cfd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f28c5cfd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3f31bd1e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3f31bd1e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3f31bd1e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3f31bd1e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3f31bd1e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63f31bd1e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3f31bd1e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3f31bd1e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3f31bd1ea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3f31bd1e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f31bd1ea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f31bd1ea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3f31bd1ea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3f31bd1ea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63f31bd1e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63f31bd1e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63f31bd1ea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63f31bd1ea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Выяснили стопку параметров.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Теперь надо понять, как это матчится с теми или иными решениями.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Если ситуация, что нужна поддержка, есть время и возможность учиться, то иди учи код.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Если же наоборот, все равно, в каком виду будут тесты, главное, чтобы ГУИ, ИЛИ проекту осталось жить 3 месяца, то вам подойдет вот такой вариант, и именно его я предлагаю рассмотреть.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3cdcafe9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3cdcafe9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5f28c5cfd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5f28c5cfd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Мы знаем, что автоматизация тестирования -- отличный инструмент работы в умелых руках, если применяется в разумных рамках, и если подход к ней продуман, учтены риски, все помнят про пирамиду тестирования Мартина Фаулера...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3cdcafe9d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3cdcafe9d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C40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Выяснили стопку параметров.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C40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Теперь надо понять, как это матчится с теми или иными решениями.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C40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Если ситуация, что нужна поддержка, есть время и возможность учиться, то иди учи код.</a:t>
            </a:r>
            <a:endParaRPr sz="1050">
              <a:solidFill>
                <a:srgbClr val="3C4043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C40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Если же наоборот, все равно, в каком виду будут тесты, главное, чтобы ГУИ, ИЛИ проекту осталось жить 3 месяца, то вам подойдет вот такой вариант, и именно его я предлагаю рассмотреть.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63cdcafe9d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63cdcafe9d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63cdcafe9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63cdcafe9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3cdcafe9d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63cdcafe9d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3cdcafe9d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63cdcafe9d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3cdcafe9d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63cdcafe9d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3cdcafe9d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3cdcafe9d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3cdcafe9d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63cdcafe9d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3cdcafe9d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3cdcafe9d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Мне остается только...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63cdcafe9d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63cdcafe9d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...сказать себе СТОП!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3cdcafe9d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3cdcafe9d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мы все представляем, что активности по построению системы автотестов планируются и готовятся заранее.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весь код покрыт юнитами, все эндпоинты АПИ -- сервисными тестами, а GUI-тесты проверяют е2е-сценарии и вёрстку (спасибо, скриншотеры).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В идеальном мире у нас есть команда наставников, готовых передать нам знания по инструментам и подходам.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И, самое главное, в идеальном мире</a:t>
            </a:r>
            <a:r>
              <a:rPr b="1" lang="en-GB">
                <a:solidFill>
                  <a:schemeClr val="dk1"/>
                </a:solidFill>
              </a:rPr>
              <a:t> мы уже умеем писать код к моменту, когда решили использовать автотесты в работе</a:t>
            </a:r>
            <a:r>
              <a:rPr lang="en-GB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3cdcafe9d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3cdcafe9d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Подходят ли эти инструменты мне?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3cdcafe9d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63cdcafe9d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Если они так хороши, то почему тестировщики вообще учатся писать код? Почему все ещё не перешли на codeless-инструменты?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cdcafe9d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cdcafe9d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Как выбрать что-то одно, если их так много и все так похожи?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Кажется, нам надо кое в чем разобраться :)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f28c5cfd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5f28c5cfd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63cdcafe9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63cdcafe9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5736705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5736705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657367058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657367058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657367058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657367058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657367058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657367058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b2aeaec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b2aeaec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3cdcafe9d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3cdcafe9d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мы все представляем, что активности по построению системы автотестов планируются и готовятся заранее.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весь код покрыт юнитами, все эндпоинты АПИ -- сервисными тестами, а GUI-тесты проверяют е2е-сценарии и вёрстку (спасибо, скриншотеры).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у нас есть команда наставников, готовых передать нам знания по инструментам и подходам.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И, самое главное, в идеальном мире</a:t>
            </a:r>
            <a:r>
              <a:rPr b="1" lang="en-GB">
                <a:solidFill>
                  <a:schemeClr val="dk1"/>
                </a:solidFill>
              </a:rPr>
              <a:t> мы уже умеем писать код к моменту, когда решили использовать автотесты в работе</a:t>
            </a:r>
            <a:r>
              <a:rPr lang="en-GB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5f28c5cfd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5f28c5cfd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57367058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657367058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657367058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657367058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57367058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57367058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657367058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657367058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57367058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657367058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57367058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57367058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657367058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657367058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657367058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657367058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57367058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657367058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3cdcafe9d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3cdcafe9d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мы все представляем, что активности по построению системы автотестов планируются и готовятся заранее.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весь код покрыт юнитами, все эндпоинты АПИ -- сервисными тестами, а GUI-тесты проверяют е2е-сценарии и вёрстку (спасибо, скриншотеры).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у нас есть команда наставников, готовых передать нам знания по инструментам и подходам.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И, самое главное, в идеальном мире</a:t>
            </a:r>
            <a:r>
              <a:rPr b="1" lang="en-GB">
                <a:solidFill>
                  <a:schemeClr val="dk1"/>
                </a:solidFill>
              </a:rPr>
              <a:t> мы уже умеем писать код к моменту, когда решили использовать автотесты в работе</a:t>
            </a:r>
            <a:r>
              <a:rPr lang="en-GB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6573670586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6573670586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657367058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657367058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5f28c5cfd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5f28c5cfd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63f31bd1e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63f31bd1e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63f31bd1e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63f31bd1e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63f31bd1ea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63f31bd1ea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5f28c5cfd9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5f28c5cfd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3f31bd1ea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3f31bd1ea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3cdcafe9d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3cdcafe9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63f31bd1ea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63f31bd1ea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3cdcafe9d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3cdcafe9d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мы все представляем, что активности по построению системы автотестов планируются и готовятся заранее.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весь код покрыт юнитами, все эндпоинты АПИ -- сервисными тестами, а GUI-тесты проверяют е2е-сценарии и вёрстку (спасибо, скриншотеры).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В идеальном мире у нас есть команда наставников, готовых передать нам знания по инструментам и подходам.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И, самое главное, в идеальном мире</a:t>
            </a:r>
            <a:r>
              <a:rPr b="1" lang="en-GB">
                <a:solidFill>
                  <a:schemeClr val="dk1"/>
                </a:solidFill>
              </a:rPr>
              <a:t> мы уже умеем писать код к моменту, когда решили использовать автотесты в работе</a:t>
            </a:r>
            <a:r>
              <a:rPr lang="en-GB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63f31bd1ea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63f31bd1ea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63f31bd1ea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63f31bd1ea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3cdcafe9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63cdcafe9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3f31bd1ea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3f31bd1ea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63f31bd1ea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63f31bd1ea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5f28c5cfd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5f28c5cfd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63cdcafe9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63cdcafe9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63f31bd1ea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63f31bd1ea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3f31bd1ea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63f31bd1ea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63f31bd1ea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63f31bd1ea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3cdcafe9d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3cdcafe9d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мы все представляем, что активности по построению системы автотестов планируются и готовятся заранее.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В идеальном мире весь код покрыт юнитами, все эндпоинты АПИ -- сервисными тестами, а GUI-тесты проверяют е2е-сценарии и вёрстку (спасибо, скриншотеры).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В идеальном мире у нас есть команда наставников, готовых передать нам знания по инструментам и подходам.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И, самое главное, в идеальном мире</a:t>
            </a:r>
            <a:r>
              <a:rPr b="1" lang="en-GB">
                <a:solidFill>
                  <a:schemeClr val="dk1"/>
                </a:solidFill>
              </a:rPr>
              <a:t> мы уже умеем писать код к моменту, когда решили использовать автотесты в работе</a:t>
            </a:r>
            <a:r>
              <a:rPr lang="en-GB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f28c5cfd9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f28c5cfd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63cdcafe9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63cdcafe9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63f31bd1ea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63f31bd1ea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63f31bd1ea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63f31bd1ea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63f31bd1ea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63f31bd1ea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5f28c5cfd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5f28c5cfd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63cdcafe9d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63cdcafe9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63f31bd1ea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63f31bd1ea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3f31bd1ea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3f31bd1ea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3f31bd1ea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3f31bd1ea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3f31bd1ea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3f31bd1ea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5f28c5cfd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5f28c5cfd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63cdcafe9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63cdcafe9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63f31bd1ea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63f31bd1ea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63f31bd1ea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63f31bd1ea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63f31bd1ea_0_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63f31bd1ea_0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5f28c5cfd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5f28c5cfd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63cdcafe9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63cdcafe9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63f31bd1ea_0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63f31bd1ea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63f31bd1ea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63f31bd1ea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63f31bd1ea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63f31bd1ea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082950" y="4338500"/>
            <a:ext cx="938200" cy="5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42850" y="130725"/>
            <a:ext cx="878300" cy="878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24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28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31.gif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32.gif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testcraft.io/" TargetMode="External"/><Relationship Id="rId10" Type="http://schemas.openxmlformats.org/officeDocument/2006/relationships/hyperlink" Target="https://testproject.io/" TargetMode="External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28.png"/><Relationship Id="rId4" Type="http://schemas.openxmlformats.org/officeDocument/2006/relationships/hyperlink" Target="https://clck.ru/JZUNm" TargetMode="External"/><Relationship Id="rId9" Type="http://schemas.openxmlformats.org/officeDocument/2006/relationships/hyperlink" Target="https://www.mabl.com" TargetMode="External"/><Relationship Id="rId5" Type="http://schemas.openxmlformats.org/officeDocument/2006/relationships/hyperlink" Target="https://clck.ru/JZUTr" TargetMode="External"/><Relationship Id="rId6" Type="http://schemas.openxmlformats.org/officeDocument/2006/relationships/hyperlink" Target="https://clck.ru/JZUXJ" TargetMode="External"/><Relationship Id="rId7" Type="http://schemas.openxmlformats.org/officeDocument/2006/relationships/hyperlink" Target="https://testim.io/" TargetMode="External"/><Relationship Id="rId8" Type="http://schemas.openxmlformats.org/officeDocument/2006/relationships/hyperlink" Target="https://clck.ru/JZUYt" TargetMode="External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35.jp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35.jp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8.xml"/><Relationship Id="rId3" Type="http://schemas.openxmlformats.org/officeDocument/2006/relationships/hyperlink" Target="mailto:aozherelyeva@gmail.com" TargetMode="External"/><Relationship Id="rId4" Type="http://schemas.openxmlformats.org/officeDocument/2006/relationships/hyperlink" Target="https://sqadays.com/ru/talk/69867" TargetMode="External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1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1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4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4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4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4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3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29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34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25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0B5394">
              <a:alpha val="4861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FFFF"/>
                </a:solidFill>
              </a:rPr>
              <a:t>Codeless-инструменты для автоматизации тестирования: в поисках лучшего решения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1598250" y="4334450"/>
            <a:ext cx="3634500" cy="550800"/>
          </a:xfrm>
          <a:prstGeom prst="rect">
            <a:avLst/>
          </a:prstGeom>
          <a:solidFill>
            <a:srgbClr val="0B5394">
              <a:alpha val="24580"/>
            </a:srgbClr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Заречнева Анастасия, Noveo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6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Привет, нам срочно нужны автотесты!</a:t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462875"/>
            <a:ext cx="8520600" cy="31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(а большинство тестировщиков не умеет писать код!)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1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Testcraft.io</a:t>
            </a:r>
            <a:endParaRPr/>
          </a:p>
        </p:txBody>
      </p:sp>
      <p:pic>
        <p:nvPicPr>
          <p:cNvPr id="673" name="Google Shape;673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151" y="957475"/>
            <a:ext cx="7986424" cy="40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3225" y="4511575"/>
            <a:ext cx="872424" cy="54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1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Testcraft.io</a:t>
            </a:r>
            <a:r>
              <a:rPr lang="en-GB"/>
              <a:t>: самое интересное</a:t>
            </a:r>
            <a:endParaRPr/>
          </a:p>
        </p:txBody>
      </p:sp>
      <p:sp>
        <p:nvSpPr>
          <p:cNvPr id="680" name="Google Shape;680;p11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Внешний вид тестов в системе;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Возможность чинить шаги прямо по ходу выполнения теста;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Использование ИИ для стабилизации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-GB"/>
              <a:t>"Заглушка" для email'ов.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же выбрать?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же выбрать?</a:t>
            </a:r>
            <a:endParaRPr/>
          </a:p>
        </p:txBody>
      </p:sp>
      <p:sp>
        <p:nvSpPr>
          <p:cNvPr id="691" name="Google Shape;691;p11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500"/>
              <a:t>Лучший вариант… </a:t>
            </a:r>
            <a:endParaRPr sz="25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же выбрать?</a:t>
            </a:r>
            <a:endParaRPr/>
          </a:p>
        </p:txBody>
      </p:sp>
      <p:sp>
        <p:nvSpPr>
          <p:cNvPr id="697" name="Google Shape;697;p11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Лучший вариант…</a:t>
            </a:r>
            <a:endParaRPr sz="25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-GB" sz="3000"/>
              <a:t>НЕТ ЕГО</a:t>
            </a:r>
            <a:endParaRPr b="1" sz="3000"/>
          </a:p>
        </p:txBody>
      </p:sp>
      <p:pic>
        <p:nvPicPr>
          <p:cNvPr id="698" name="Google Shape;698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425" y="2463900"/>
            <a:ext cx="4774000" cy="26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же выбрать?</a:t>
            </a:r>
            <a:endParaRPr/>
          </a:p>
        </p:txBody>
      </p:sp>
      <p:sp>
        <p:nvSpPr>
          <p:cNvPr id="704" name="Google Shape;704;p11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Самый доступный</a:t>
            </a:r>
            <a:r>
              <a:rPr lang="en-GB"/>
              <a:t>: Selenium IDE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Самый многофункциональный</a:t>
            </a:r>
            <a:r>
              <a:rPr lang="en-GB"/>
              <a:t>: Ranorex Studio/</a:t>
            </a:r>
            <a:br>
              <a:rPr lang="en-GB"/>
            </a:br>
            <a:r>
              <a:rPr lang="en-GB"/>
              <a:t>Katalon Studio/Testim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Самый </a:t>
            </a:r>
            <a:r>
              <a:rPr b="1" lang="en-GB"/>
              <a:t>популярный</a:t>
            </a:r>
            <a:r>
              <a:rPr lang="en-GB"/>
              <a:t>: Selenium IDE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Самый подходящий для коротких проектов</a:t>
            </a:r>
            <a:r>
              <a:rPr lang="en-GB"/>
              <a:t>: TestProject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Самый подходящий для долгих, больших проектов</a:t>
            </a:r>
            <a:r>
              <a:rPr lang="en-GB"/>
              <a:t>: </a:t>
            </a:r>
            <a:r>
              <a:rPr lang="en-GB"/>
              <a:t>Katalon Studio/Ranorex Studio/Testim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-GB"/>
              <a:t>Самый простой для “входа” в кодинг</a:t>
            </a:r>
            <a:r>
              <a:rPr lang="en-GB"/>
              <a:t>: Katalon Studio</a:t>
            </a:r>
            <a:endParaRPr/>
          </a:p>
        </p:txBody>
      </p:sp>
      <p:pic>
        <p:nvPicPr>
          <p:cNvPr id="705" name="Google Shape;70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9700" y="1152475"/>
            <a:ext cx="1752600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117"/>
          <p:cNvSpPr txBox="1"/>
          <p:nvPr/>
        </p:nvSpPr>
        <p:spPr>
          <a:xfrm>
            <a:off x="6936075" y="2764500"/>
            <a:ext cx="22467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Тут полное сравнение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900"/>
            <a:ext cx="91972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120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 sz="18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121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Задаем вопросы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445025"/>
            <a:ext cx="86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Привет, нам срочно нужны автотесты!</a:t>
            </a:r>
            <a:endParaRPr/>
          </a:p>
        </p:txBody>
      </p:sp>
      <p:sp>
        <p:nvSpPr>
          <p:cNvPr id="124" name="Google Shape;124;p23"/>
          <p:cNvSpPr txBox="1"/>
          <p:nvPr>
            <p:ph idx="1" type="body"/>
          </p:nvPr>
        </p:nvSpPr>
        <p:spPr>
          <a:xfrm>
            <a:off x="311700" y="1462875"/>
            <a:ext cx="8520600" cy="31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(а </a:t>
            </a:r>
            <a:r>
              <a:rPr lang="en-GB"/>
              <a:t>большинство</a:t>
            </a:r>
            <a:r>
              <a:rPr lang="en-GB"/>
              <a:t> </a:t>
            </a:r>
            <a:r>
              <a:rPr lang="en-GB"/>
              <a:t>тестировщиков</a:t>
            </a:r>
            <a:r>
              <a:rPr lang="en-GB"/>
              <a:t> не умеет писать код!)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(и нужно, чтобы было четко видно, какие GUI-сценарии проверяются)</a:t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122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Задаем вопросы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Формулируем критерии (или берем готовые :) )</a:t>
            </a:r>
            <a:endParaRPr sz="18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23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Задаем вопросы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Формулируем критерии (или берем готовые :) 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Приоритезируем их, у</a:t>
            </a:r>
            <a:r>
              <a:rPr lang="en-GB" sz="1800"/>
              <a:t>читывая текущую ситуацию</a:t>
            </a:r>
            <a:endParaRPr sz="18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124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Задаем вопросы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Формулируем критерии (или берем готовые :) 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Приоритезируем их, учитывая текущую ситуацию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-GB"/>
              <a:t>Проводим сравнение:</a:t>
            </a:r>
            <a:endParaRPr sz="18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2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125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Задаем вопросы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Формулируем критерии (или берем готовые :) 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Приоритезируем их, учитывая текущую ситуацию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Проводим сравнение: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Учитываем критерии</a:t>
            </a:r>
            <a:endParaRPr sz="18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126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Задаем вопросы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Формулируем критерии (или берем готовые :) 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Приоритезируем их, учитывая текущую ситуацию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Проводим сравнение: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Учитываем критерии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1000"/>
              </a:spcAft>
              <a:buSzPts val="1800"/>
              <a:buChar char="○"/>
            </a:pPr>
            <a:r>
              <a:rPr lang="en-GB" sz="1800"/>
              <a:t>Не забываем про здравый смысл</a:t>
            </a:r>
            <a:endParaRPr sz="18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127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Задаем вопросы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Формулируем критерии (или берем готовые :) 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Приоритезируем их, учитывая текущую ситуацию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Проводим сравнение: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Учитываем критерии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Не забываем про здравый смысл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1000"/>
              </a:spcAft>
              <a:buSzPts val="1800"/>
              <a:buChar char="○"/>
            </a:pPr>
            <a:r>
              <a:rPr lang="en-GB" sz="1800"/>
              <a:t>Согласуем с руководством</a:t>
            </a:r>
            <a:endParaRPr sz="180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128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Задаем вопросы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Формулируем критерии (или берем готовые :) 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Приоритезируем их, учитывая текущую ситуацию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Проводим сравнение: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Учитываем критерии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Не забываем про здравый смысл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Согласуем с руководством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-GB"/>
              <a:t>Мотивация:</a:t>
            </a:r>
            <a:endParaRPr sz="18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Выбираем сами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129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Определяем критерии выбора: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Задаем вопросы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Формулируем критерии (или берем готовые :) 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Приоритезируем их, учитывая текущую ситуацию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Проводим сравнение: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Учитываем критерии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Не забываем про здравый смысл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Согласуем с руководством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Мотивация: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-GB" sz="1800"/>
              <a:t>Всегда помним, ЗАЧЕМ мы это делаем</a:t>
            </a:r>
            <a:endParaRPr sz="180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QA Wolf</a:t>
            </a:r>
            <a:endParaRPr/>
          </a:p>
        </p:txBody>
      </p:sp>
      <p:pic>
        <p:nvPicPr>
          <p:cNvPr id="782" name="Google Shape;782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700" y="1093850"/>
            <a:ext cx="6809257" cy="37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3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Итоги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445025"/>
            <a:ext cx="86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Привет, нам срочно нужны автотесты!</a:t>
            </a:r>
            <a:endParaRPr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311700" y="1462875"/>
            <a:ext cx="8520600" cy="31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(а </a:t>
            </a:r>
            <a:r>
              <a:rPr lang="en-GB"/>
              <a:t>большинство</a:t>
            </a:r>
            <a:r>
              <a:rPr lang="en-GB"/>
              <a:t> </a:t>
            </a:r>
            <a:r>
              <a:rPr lang="en-GB"/>
              <a:t>тестировщиков</a:t>
            </a:r>
            <a:r>
              <a:rPr lang="en-GB"/>
              <a:t> не умеет писать код!)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(и нужно, чтобы было четко видно, какие GUI-сценарии проверяются)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(и времени у нас в обрез)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32"/>
          <p:cNvSpPr txBox="1"/>
          <p:nvPr>
            <p:ph idx="1" type="body"/>
          </p:nvPr>
        </p:nvSpPr>
        <p:spPr>
          <a:xfrm>
            <a:off x="311700" y="1228675"/>
            <a:ext cx="86097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Codeless tools — это, как правило, обёртка над возможностями Selenium Webdriver;</a:t>
            </a:r>
            <a:endParaRPr/>
          </a:p>
        </p:txBody>
      </p:sp>
      <p:sp>
        <p:nvSpPr>
          <p:cNvPr id="793" name="Google Shape;793;p13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Итоги</a:t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33"/>
          <p:cNvSpPr txBox="1"/>
          <p:nvPr>
            <p:ph idx="1" type="body"/>
          </p:nvPr>
        </p:nvSpPr>
        <p:spPr>
          <a:xfrm>
            <a:off x="311700" y="1228675"/>
            <a:ext cx="86097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tools — это, как правило, обёртка над возможностями Selenium Webdriver;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Хотите углубляться в автотесты — придётся учиться кодить;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13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Итоги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34"/>
          <p:cNvSpPr txBox="1"/>
          <p:nvPr>
            <p:ph idx="1" type="body"/>
          </p:nvPr>
        </p:nvSpPr>
        <p:spPr>
          <a:xfrm>
            <a:off x="311700" y="1228675"/>
            <a:ext cx="86097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tools — это, как правило, обёртка над возможностями Selenium Webdriver;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Хотите углубляться в автотесты — придётся учиться кодить;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Но для начала пути ИЛИ для срочных задач codeless — вполне себе решение;</a:t>
            </a:r>
            <a:endParaRPr/>
          </a:p>
        </p:txBody>
      </p:sp>
      <p:sp>
        <p:nvSpPr>
          <p:cNvPr id="805" name="Google Shape;805;p13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Итоги</a:t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35"/>
          <p:cNvSpPr txBox="1"/>
          <p:nvPr>
            <p:ph idx="1" type="body"/>
          </p:nvPr>
        </p:nvSpPr>
        <p:spPr>
          <a:xfrm>
            <a:off x="311700" y="1228675"/>
            <a:ext cx="86097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tools — это, как правило, обёртка над возможностями Selenium Webdriver;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Хотите углубляться в автотесты — придётся учиться кодить;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Но для начала пути ИЛИ для срочных задач codeless — вполне себе решение;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Идеального инструмента нет, выбираем под свои потребности;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13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Итоги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36"/>
          <p:cNvSpPr txBox="1"/>
          <p:nvPr>
            <p:ph idx="1" type="body"/>
          </p:nvPr>
        </p:nvSpPr>
        <p:spPr>
          <a:xfrm>
            <a:off x="311700" y="1228675"/>
            <a:ext cx="86097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tools — это, как правило, обёртка над возможностями Selenium Webdriver;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Хотите углубляться в автотесты — придётся учиться кодить;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Но для начала пути ИЛИ для срочных задач codeless — вполне себе решение;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Идеального инструмента нет, выбираем под свои потребности;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Автоматизация — всё ещё просто инструмент, а значит, в руках умелого мастера она принесет максимум пользы :)</a:t>
            </a:r>
            <a:endParaRPr/>
          </a:p>
        </p:txBody>
      </p:sp>
      <p:sp>
        <p:nvSpPr>
          <p:cNvPr id="817" name="Google Shape;817;p13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Итоги</a:t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3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Полезности</a:t>
            </a:r>
            <a:endParaRPr/>
          </a:p>
        </p:txBody>
      </p:sp>
      <p:pic>
        <p:nvPicPr>
          <p:cNvPr id="823" name="Google Shape;823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9475" y="1175875"/>
            <a:ext cx="1752600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37"/>
          <p:cNvSpPr txBox="1"/>
          <p:nvPr/>
        </p:nvSpPr>
        <p:spPr>
          <a:xfrm>
            <a:off x="6949925" y="1175875"/>
            <a:ext cx="1752600" cy="15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Таблица со сравнением инструментов</a:t>
            </a:r>
            <a:endParaRPr sz="1600"/>
          </a:p>
        </p:txBody>
      </p:sp>
      <p:sp>
        <p:nvSpPr>
          <p:cNvPr id="825" name="Google Shape;825;p137"/>
          <p:cNvSpPr txBox="1"/>
          <p:nvPr/>
        </p:nvSpPr>
        <p:spPr>
          <a:xfrm>
            <a:off x="284425" y="1129700"/>
            <a:ext cx="4306200" cy="3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Инструменты, которые мы сегодня рассмотрели: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Selenium IDE — </a:t>
            </a:r>
            <a:r>
              <a:rPr lang="en-GB" sz="1600" u="sng">
                <a:solidFill>
                  <a:schemeClr val="hlink"/>
                </a:solidFill>
                <a:hlinkClick r:id="rId4"/>
              </a:rPr>
              <a:t>https://clck.ru/JZUNm</a:t>
            </a:r>
            <a:r>
              <a:rPr lang="en-GB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Katalon automation recorder — </a:t>
            </a:r>
            <a:r>
              <a:rPr lang="en-GB" sz="1600" u="sng">
                <a:solidFill>
                  <a:schemeClr val="hlink"/>
                </a:solidFill>
                <a:hlinkClick r:id="rId5"/>
              </a:rPr>
              <a:t>https://clck.ru/JZUTr</a:t>
            </a:r>
            <a:r>
              <a:rPr lang="en-GB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Katalon Studio — </a:t>
            </a:r>
            <a:r>
              <a:rPr lang="en-GB" sz="1600" u="sng">
                <a:solidFill>
                  <a:schemeClr val="hlink"/>
                </a:solidFill>
                <a:hlinkClick r:id="rId6"/>
              </a:rPr>
              <a:t>https://clck.ru/JZUXJ</a:t>
            </a:r>
            <a:r>
              <a:rPr lang="en-GB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Testim.io — </a:t>
            </a:r>
            <a:r>
              <a:rPr lang="en-GB" sz="1600" u="sng">
                <a:solidFill>
                  <a:schemeClr val="hlink"/>
                </a:solidFill>
                <a:hlinkClick r:id="rId7"/>
              </a:rPr>
              <a:t>https://testim.io/</a:t>
            </a:r>
            <a:r>
              <a:rPr lang="en-GB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Ranorex Studio — </a:t>
            </a:r>
            <a:r>
              <a:rPr lang="en-GB" sz="1600" u="sng">
                <a:solidFill>
                  <a:schemeClr val="hlink"/>
                </a:solidFill>
                <a:hlinkClick r:id="rId8"/>
              </a:rPr>
              <a:t>https://clck.ru/JZUYt</a:t>
            </a:r>
            <a:r>
              <a:rPr lang="en-GB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Mabl — </a:t>
            </a:r>
            <a:r>
              <a:rPr lang="en-GB" sz="1600" u="sng">
                <a:solidFill>
                  <a:schemeClr val="hlink"/>
                </a:solidFill>
                <a:hlinkClick r:id="rId9"/>
              </a:rPr>
              <a:t>https://www.mabl.com</a:t>
            </a:r>
            <a:r>
              <a:rPr lang="en-GB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TestProject.io</a:t>
            </a:r>
            <a:r>
              <a:rPr lang="en-GB" sz="1600"/>
              <a:t> — </a:t>
            </a:r>
            <a:r>
              <a:rPr lang="en-GB" sz="1600" u="sng">
                <a:solidFill>
                  <a:schemeClr val="hlink"/>
                </a:solidFill>
                <a:hlinkClick r:id="rId10"/>
              </a:rPr>
              <a:t>https://testproject.io/</a:t>
            </a:r>
            <a:r>
              <a:rPr lang="en-GB" sz="1600"/>
              <a:t>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Testcraft.io — </a:t>
            </a:r>
            <a:r>
              <a:rPr lang="en-GB" sz="1600" u="sng">
                <a:solidFill>
                  <a:schemeClr val="hlink"/>
                </a:solidFill>
                <a:hlinkClick r:id="rId11"/>
              </a:rPr>
              <a:t>https://www.testcraft.io/</a:t>
            </a:r>
            <a:r>
              <a:rPr lang="en-GB" sz="1600"/>
              <a:t> </a:t>
            </a:r>
            <a:endParaRPr sz="1600"/>
          </a:p>
        </p:txBody>
      </p:sp>
      <p:pic>
        <p:nvPicPr>
          <p:cNvPr id="826" name="Google Shape;826;p1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61350" y="2924700"/>
            <a:ext cx="1506318" cy="15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137"/>
          <p:cNvSpPr txBox="1"/>
          <p:nvPr/>
        </p:nvSpPr>
        <p:spPr>
          <a:xfrm>
            <a:off x="7003500" y="3000900"/>
            <a:ext cx="1752600" cy="15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Хороший доклад о будущем QA, в т.ч. про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codeless tools</a:t>
            </a:r>
            <a:endParaRPr sz="160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39"/>
          <p:cNvSpPr txBox="1"/>
          <p:nvPr/>
        </p:nvSpPr>
        <p:spPr>
          <a:xfrm>
            <a:off x="2180775" y="2811225"/>
            <a:ext cx="5231700" cy="9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Viam supervadet vadens</a:t>
            </a:r>
            <a:endParaRPr b="1" sz="50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4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Спасибо за внимание!</a:t>
            </a:r>
            <a:endParaRPr/>
          </a:p>
        </p:txBody>
      </p:sp>
      <p:sp>
        <p:nvSpPr>
          <p:cNvPr id="842" name="Google Shape;842;p14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Telegram: </a:t>
            </a:r>
            <a:r>
              <a:rPr lang="en-GB" u="sng">
                <a:solidFill>
                  <a:schemeClr val="hlink"/>
                </a:solidFill>
              </a:rPr>
              <a:t>@aozherelyeva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E-mail: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aozherelyeva@gmail.com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Доклад про первые шаги </a:t>
            </a:r>
            <a:br>
              <a:rPr lang="en-GB"/>
            </a:br>
            <a:r>
              <a:rPr lang="en-GB"/>
              <a:t>в освоении автотестов: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https://sqadays.com/ru/talk/69867</a:t>
            </a:r>
            <a:r>
              <a:rPr lang="en-GB"/>
              <a:t>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3" name="Google Shape;843;p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7800" y="1166350"/>
            <a:ext cx="1752600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140"/>
          <p:cNvSpPr txBox="1"/>
          <p:nvPr/>
        </p:nvSpPr>
        <p:spPr>
          <a:xfrm>
            <a:off x="6070075" y="2924700"/>
            <a:ext cx="27366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Мой блог про QA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и не только</a:t>
            </a:r>
            <a:endParaRPr sz="1600"/>
          </a:p>
        </p:txBody>
      </p:sp>
      <p:sp>
        <p:nvSpPr>
          <p:cNvPr id="845" name="Google Shape;845;p140"/>
          <p:cNvSpPr txBox="1"/>
          <p:nvPr>
            <p:ph type="title"/>
          </p:nvPr>
        </p:nvSpPr>
        <p:spPr>
          <a:xfrm>
            <a:off x="311700" y="4169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Время вопросов! :)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311700" y="445025"/>
            <a:ext cx="86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Привет, нам срочно нужны автотесты!</a:t>
            </a:r>
            <a:endParaRPr/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025" y="1378525"/>
            <a:ext cx="6594549" cy="324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1. </a:t>
            </a:r>
            <a:r>
              <a:rPr lang="en-GB"/>
              <a:t>Разведать обстановку! </a:t>
            </a:r>
            <a:endParaRPr/>
          </a:p>
        </p:txBody>
      </p:sp>
      <p:sp>
        <p:nvSpPr>
          <p:cNvPr id="147" name="Google Shape;147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 Разведать обстановку! </a:t>
            </a:r>
            <a:endParaRPr/>
          </a:p>
          <a:p>
            <a:pPr indent="-342900" lvl="0" marL="914400" rtl="0" algn="l">
              <a:spcBef>
                <a:spcPts val="1600"/>
              </a:spcBef>
              <a:spcAft>
                <a:spcPts val="1000"/>
              </a:spcAft>
              <a:buSzPts val="1800"/>
              <a:buChar char="○"/>
            </a:pPr>
            <a:r>
              <a:rPr lang="en-GB"/>
              <a:t>Виды автоматизированных тестов: unit, API, GUI, e2e… Что </a:t>
            </a:r>
            <a:r>
              <a:rPr b="1" lang="en-GB"/>
              <a:t>уже</a:t>
            </a:r>
            <a:r>
              <a:rPr lang="en-GB"/>
              <a:t> есть у нас?</a:t>
            </a:r>
            <a:endParaRPr/>
          </a:p>
        </p:txBody>
      </p:sp>
      <p:sp>
        <p:nvSpPr>
          <p:cNvPr id="153" name="Google Shape;153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 Разведать обстановку! </a:t>
            </a:r>
            <a:endParaRPr/>
          </a:p>
          <a:p>
            <a:pPr indent="-342900" lvl="0" marL="914400" rtl="0" algn="l">
              <a:spcBef>
                <a:spcPts val="1600"/>
              </a:spcBef>
              <a:spcAft>
                <a:spcPts val="0"/>
              </a:spcAft>
              <a:buSzPts val="1800"/>
              <a:buChar char="○"/>
            </a:pPr>
            <a:r>
              <a:rPr lang="en-GB"/>
              <a:t>Виды автоматизированных тестов: unit, API, GUI, e2e… Что </a:t>
            </a:r>
            <a:r>
              <a:rPr b="1" lang="en-GB"/>
              <a:t>уже</a:t>
            </a:r>
            <a:r>
              <a:rPr lang="en-GB"/>
              <a:t> есть у нас?</a:t>
            </a:r>
            <a:endParaRPr/>
          </a:p>
          <a:p>
            <a:pPr indent="-342900" lvl="0" marL="914400" rtl="0" algn="l">
              <a:spcBef>
                <a:spcPts val="1000"/>
              </a:spcBef>
              <a:spcAft>
                <a:spcPts val="1000"/>
              </a:spcAft>
              <a:buSzPts val="1800"/>
              <a:buChar char="○"/>
            </a:pPr>
            <a:r>
              <a:rPr lang="en-GB"/>
              <a:t>Тестировщики </a:t>
            </a:r>
            <a:r>
              <a:rPr b="1" lang="en-GB"/>
              <a:t>совсем </a:t>
            </a:r>
            <a:r>
              <a:rPr lang="en-GB"/>
              <a:t>не понимают код, или какие-то базовые навыки есть?</a:t>
            </a:r>
            <a:endParaRPr/>
          </a:p>
        </p:txBody>
      </p:sp>
      <p:sp>
        <p:nvSpPr>
          <p:cNvPr id="159" name="Google Shape;159;p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 Разведать обстановку! </a:t>
            </a:r>
            <a:endParaRPr/>
          </a:p>
          <a:p>
            <a:pPr indent="-342900" lvl="0" marL="914400" rtl="0" algn="l">
              <a:spcBef>
                <a:spcPts val="1600"/>
              </a:spcBef>
              <a:spcAft>
                <a:spcPts val="0"/>
              </a:spcAft>
              <a:buSzPts val="1800"/>
              <a:buChar char="○"/>
            </a:pPr>
            <a:r>
              <a:rPr lang="en-GB"/>
              <a:t>Виды автоматизированных тестов: unit, API, GUI, e2e… Что </a:t>
            </a:r>
            <a:r>
              <a:rPr b="1" lang="en-GB"/>
              <a:t>уже</a:t>
            </a:r>
            <a:r>
              <a:rPr lang="en-GB"/>
              <a:t> есть у нас?</a:t>
            </a:r>
            <a:endParaRPr/>
          </a:p>
          <a:p>
            <a:pPr indent="-342900" lvl="0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/>
              <a:t>Тестировщики </a:t>
            </a:r>
            <a:r>
              <a:rPr b="1" lang="en-GB"/>
              <a:t>совсем </a:t>
            </a:r>
            <a:r>
              <a:rPr lang="en-GB"/>
              <a:t>не понимают код, или какие-то базовые навыки есть?</a:t>
            </a:r>
            <a:endParaRPr/>
          </a:p>
          <a:p>
            <a:pPr indent="-342900" lvl="0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GB"/>
              <a:t>Какая вообще ситуация с АТ на проекте? В компании?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171" name="Google Shape;171;p3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2. </a:t>
            </a:r>
            <a:r>
              <a:rPr lang="en-GB"/>
              <a:t>Зачем</a:t>
            </a:r>
            <a:r>
              <a:rPr lang="en-GB"/>
              <a:t> нам нужны автотесты? Какие цели?</a:t>
            </a:r>
            <a:endParaRPr sz="1200">
              <a:solidFill>
                <a:srgbClr val="1A1A1A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3810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Настя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/>
              <a:t>QA-инженер 2.5 года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/>
              <a:t>Руководитель QA-отдела 0.5 года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/>
              <a:t>Люблю разумную автоматизацию</a:t>
            </a:r>
            <a:br>
              <a:rPr lang="en-GB" sz="2000"/>
            </a:br>
            <a:r>
              <a:rPr lang="en-GB" sz="2000"/>
              <a:t>и</a:t>
            </a:r>
            <a:r>
              <a:rPr lang="en-GB" sz="2000"/>
              <a:t> обучение :)</a:t>
            </a:r>
            <a:endParaRPr sz="2000"/>
          </a:p>
        </p:txBody>
      </p:sp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Давайте познакомимся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7401" y="1152475"/>
            <a:ext cx="2755549" cy="276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177" name="Google Shape;177;p3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Зачем нам нужны автотесты? Какие цели?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Исходя из этого:</a:t>
            </a: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183" name="Google Shape;183;p3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Зачем нам нужны автотесты? Какие цели?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Исходя из этого: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Сроки проекта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Зачем нам нужны автотесты? Какие цели?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Исходя из этого: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Сроки проекта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Размер команды (QA и разработчиков)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195" name="Google Shape;195;p3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Зачем нам нужны автотесты? Какие цели?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Исходя из этого: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Сроки проекта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Размер команды (QA и разработчиков)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Насколько детальное требуется покрытие?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201" name="Google Shape;201;p3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Зачем нам нужны автотесты? Какие цели?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Исходя из этого: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Сроки проекта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Размер команды (QA и разработчиков)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Насколько детальное требуется покрытие?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Нужно ли прикручивать тесты к CI?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207" name="Google Shape;207;p3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Зачем нам нужны автотесты? Какие цели?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Исходя из этого: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Сроки проекта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Размер команды (QA и разработчиков)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Насколько детальное требуется покрытие?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Нужно ли прикручивать тесты к CI?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Будет ли потом поддержка проекта? Тестов?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213" name="Google Shape;213;p3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Зачем нам нужны автотесты? Какие цели?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Исходя из этого: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Сроки проекта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Размер команды (QA и разработчиков)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Насколько детальное требуется покрытие?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Нужно ли прикручивать тесты к CI?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Будет ли потом поддержка проекта? Тестов?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Есть ли какой-то фиксированный бюджет?</a:t>
            </a:r>
            <a:endParaRPr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219" name="Google Shape;219;p3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Зачем нам нужны автотесты? Какие цели?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Исходя из этого: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Сроки проекта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Размер команды (QA и разработчиков)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Насколько детальное требуется покрытие?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Нужно ли прикручивать тесты к CI?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Будет ли потом поддержка проекта? Тестов?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Есть ли какой-то фиксированный бюджет?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Какие требования к окружению?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Что спрашиваем первым делом?</a:t>
            </a:r>
            <a:endParaRPr/>
          </a:p>
        </p:txBody>
      </p:sp>
      <p:sp>
        <p:nvSpPr>
          <p:cNvPr id="225" name="Google Shape;225;p4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Зачем нам нужны автотесты? Какие цели?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 startAt="2"/>
            </a:pPr>
            <a:r>
              <a:rPr lang="en-GB"/>
              <a:t>Исходя из этого: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Сроки проекта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Размер команды (QA и разработчиков)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Насколько детальное требуется покрытие?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Нужно ли прикручивать тесты к CI?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Будет ли потом поддержка проекта? Тестов?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Есть ли какой-то фиксированный бюджет?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Какие требования к окружению?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GB" sz="1800"/>
              <a:t>Есть ли какая-то картина того, что ожидается?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Выяснили “дано” и “требуется”. А что теперь?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Содержание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963725"/>
            <a:ext cx="8520600" cy="36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В идеальном мире...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Привет, нам срочно нужны автотесты!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Что спрашиваем первым делом?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Зачем нам нужны автотесты?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Разведать</a:t>
            </a:r>
            <a:r>
              <a:rPr lang="en-GB"/>
              <a:t> обстановку: условия, препятствия, помощники</a:t>
            </a:r>
            <a:br>
              <a:rPr lang="en-GB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Примеры codeless-инструментов</a:t>
            </a:r>
            <a:br>
              <a:rPr lang="en-GB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Выбираем сами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Критерии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Сравение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GB"/>
              <a:t>Мотивация</a:t>
            </a:r>
            <a:br>
              <a:rPr lang="en-GB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GB"/>
              <a:t>Итоги, выводы, лайфхаки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Выяснили “дано” и “требуется”. А что теперь?</a:t>
            </a:r>
            <a:endParaRPr/>
          </a:p>
        </p:txBody>
      </p:sp>
      <p:pic>
        <p:nvPicPr>
          <p:cNvPr id="236" name="Google Shape;23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6925" y="1447800"/>
            <a:ext cx="32385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Выход есть!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Выход есть!</a:t>
            </a:r>
            <a:endParaRPr/>
          </a:p>
        </p:txBody>
      </p:sp>
      <p:pic>
        <p:nvPicPr>
          <p:cNvPr id="247" name="Google Shape;2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263" y="1779725"/>
            <a:ext cx="462748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4"/>
          <p:cNvSpPr txBox="1"/>
          <p:nvPr/>
        </p:nvSpPr>
        <p:spPr>
          <a:xfrm>
            <a:off x="2897375" y="2167275"/>
            <a:ext cx="35352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CODELESS</a:t>
            </a:r>
            <a:endParaRPr b="1" sz="3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Выход есть!</a:t>
            </a:r>
            <a:endParaRPr/>
          </a:p>
        </p:txBody>
      </p:sp>
      <p:pic>
        <p:nvPicPr>
          <p:cNvPr id="254" name="Google Shape;25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263" y="1779725"/>
            <a:ext cx="462748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5"/>
          <p:cNvSpPr txBox="1"/>
          <p:nvPr/>
        </p:nvSpPr>
        <p:spPr>
          <a:xfrm>
            <a:off x="2897375" y="2167275"/>
            <a:ext cx="35352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CODELESS</a:t>
            </a:r>
            <a:endParaRPr b="1" sz="3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56" name="Google Shape;25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238" y="3241201"/>
            <a:ext cx="1953463" cy="1679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Выход есть!</a:t>
            </a:r>
            <a:endParaRPr/>
          </a:p>
        </p:txBody>
      </p:sp>
      <p:pic>
        <p:nvPicPr>
          <p:cNvPr id="262" name="Google Shape;26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263" y="1779725"/>
            <a:ext cx="462748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6"/>
          <p:cNvSpPr txBox="1"/>
          <p:nvPr/>
        </p:nvSpPr>
        <p:spPr>
          <a:xfrm>
            <a:off x="2897375" y="2167275"/>
            <a:ext cx="35352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CODELESS</a:t>
            </a:r>
            <a:endParaRPr b="1" sz="3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64" name="Google Shape;26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53" y="1116426"/>
            <a:ext cx="1561650" cy="16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238" y="3241201"/>
            <a:ext cx="1953463" cy="1679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Выход есть!</a:t>
            </a:r>
            <a:endParaRPr/>
          </a:p>
        </p:txBody>
      </p:sp>
      <p:pic>
        <p:nvPicPr>
          <p:cNvPr id="271" name="Google Shape;2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263" y="1779725"/>
            <a:ext cx="462748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7"/>
          <p:cNvSpPr txBox="1"/>
          <p:nvPr/>
        </p:nvSpPr>
        <p:spPr>
          <a:xfrm>
            <a:off x="2897375" y="2167275"/>
            <a:ext cx="35352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CODELESS</a:t>
            </a:r>
            <a:endParaRPr b="1" sz="3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73" name="Google Shape;27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53" y="1116426"/>
            <a:ext cx="1561650" cy="16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7375" y="445028"/>
            <a:ext cx="1561650" cy="156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238" y="3241201"/>
            <a:ext cx="1953463" cy="1679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Выход есть!</a:t>
            </a:r>
            <a:endParaRPr/>
          </a:p>
        </p:txBody>
      </p:sp>
      <p:pic>
        <p:nvPicPr>
          <p:cNvPr id="281" name="Google Shape;2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263" y="1779725"/>
            <a:ext cx="462748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8"/>
          <p:cNvSpPr txBox="1"/>
          <p:nvPr/>
        </p:nvSpPr>
        <p:spPr>
          <a:xfrm>
            <a:off x="2897375" y="2167275"/>
            <a:ext cx="35352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CODELESS</a:t>
            </a:r>
            <a:endParaRPr b="1" sz="3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83" name="Google Shape;28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53" y="1116426"/>
            <a:ext cx="1561650" cy="16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7375" y="445028"/>
            <a:ext cx="1561650" cy="156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238" y="3241201"/>
            <a:ext cx="1953463" cy="167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7192" y="53238"/>
            <a:ext cx="1953459" cy="1953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Выход есть!</a:t>
            </a:r>
            <a:endParaRPr/>
          </a:p>
        </p:txBody>
      </p:sp>
      <p:pic>
        <p:nvPicPr>
          <p:cNvPr id="292" name="Google Shape;29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263" y="1779725"/>
            <a:ext cx="462748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9"/>
          <p:cNvSpPr txBox="1"/>
          <p:nvPr/>
        </p:nvSpPr>
        <p:spPr>
          <a:xfrm>
            <a:off x="2897375" y="2167275"/>
            <a:ext cx="35352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CODELESS</a:t>
            </a:r>
            <a:endParaRPr b="1" sz="3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94" name="Google Shape;29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53" y="1116426"/>
            <a:ext cx="1561650" cy="16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7375" y="445028"/>
            <a:ext cx="1561650" cy="156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238" y="3241201"/>
            <a:ext cx="1953463" cy="167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7192" y="53238"/>
            <a:ext cx="1953459" cy="195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99542" y="1414821"/>
            <a:ext cx="1953458" cy="1953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Выход есть!</a:t>
            </a:r>
            <a:endParaRPr/>
          </a:p>
        </p:txBody>
      </p:sp>
      <p:pic>
        <p:nvPicPr>
          <p:cNvPr id="304" name="Google Shape;30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263" y="1779725"/>
            <a:ext cx="4627480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0"/>
          <p:cNvSpPr txBox="1"/>
          <p:nvPr/>
        </p:nvSpPr>
        <p:spPr>
          <a:xfrm>
            <a:off x="2897375" y="2167275"/>
            <a:ext cx="3535200" cy="6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CODELESS</a:t>
            </a:r>
            <a:endParaRPr b="1" sz="35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06" name="Google Shape;30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53" y="1116426"/>
            <a:ext cx="1561650" cy="16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7375" y="445028"/>
            <a:ext cx="1561650" cy="156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238" y="3241201"/>
            <a:ext cx="1953463" cy="167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7192" y="53238"/>
            <a:ext cx="1953459" cy="195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99542" y="1414821"/>
            <a:ext cx="1953458" cy="195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21175" y="2756525"/>
            <a:ext cx="1285450" cy="128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 txBox="1"/>
          <p:nvPr>
            <p:ph type="title"/>
          </p:nvPr>
        </p:nvSpPr>
        <p:spPr>
          <a:xfrm>
            <a:off x="311700" y="21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/>
              <a:t>СТОП!</a:t>
            </a:r>
            <a:endParaRPr sz="5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идеальном мире...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СТОП!</a:t>
            </a:r>
            <a:endParaRPr/>
          </a:p>
        </p:txBody>
      </p:sp>
      <p:pic>
        <p:nvPicPr>
          <p:cNvPr id="322" name="Google Shape;3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275" y="770875"/>
            <a:ext cx="4004025" cy="40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СТОП!</a:t>
            </a:r>
            <a:endParaRPr/>
          </a:p>
        </p:txBody>
      </p:sp>
      <p:pic>
        <p:nvPicPr>
          <p:cNvPr id="328" name="Google Shape;32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275" y="770875"/>
            <a:ext cx="4004025" cy="40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2825" y="877725"/>
            <a:ext cx="2931050" cy="23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СТОП!</a:t>
            </a:r>
            <a:endParaRPr/>
          </a:p>
        </p:txBody>
      </p:sp>
      <p:pic>
        <p:nvPicPr>
          <p:cNvPr id="335" name="Google Shape;3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275" y="770875"/>
            <a:ext cx="4004025" cy="40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7400" y="837850"/>
            <a:ext cx="3848100" cy="31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когда применять?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Мало человек в команде умеет писать код, а времени учиться нет</a:t>
            </a:r>
            <a:endParaRPr/>
          </a:p>
        </p:txBody>
      </p:sp>
      <p:sp>
        <p:nvSpPr>
          <p:cNvPr id="347" name="Google Shape;347;p5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когда применять?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Мало человек в команде умеет писать код, а времени учиться нет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Надо быстро написать много тестов</a:t>
            </a:r>
            <a:r>
              <a:rPr lang="en-GB"/>
              <a:t> на простую систему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когда применять?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Мало человек в команде умеет писать код, а времени учиться нет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Надо быстро написать много тестов на простую систему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Тесты не требуют поддержки в долгосрочной перспективе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5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когда применять?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Мало человек в команде умеет писать код, а времени учиться нет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Надо быстро написать много тестов на простую систему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Тесты не требуют поддержки в долгосрочной перспективе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Компания купила платную версию утилиты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когда применять?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Мало человек в команде умеет писать код, а времени учиться нет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Надо быстро написать много тестов на простую систему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Тесты не требуют поддержки в долгосрочной перспективе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Компания купила платную версию утилиты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Когда нужно наглядно продемонстрировать, как работает автоматизация UI-тестирования</a:t>
            </a:r>
            <a:endParaRPr/>
          </a:p>
        </p:txBody>
      </p:sp>
      <p:sp>
        <p:nvSpPr>
          <p:cNvPr id="371" name="Google Shape;371;p6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когда применять?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Мало человек в команде умеет писать код, а времени учиться нет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Надо быстро написать много тестов на простую систему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Тесты не требуют поддержки в долгосрочной перспективе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Компания купила платную версию утилиты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Когда нужно наглядно продемонстрировать, как работает автоматизация UI-тестирования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Вам просто нравится инструмент, а время и специфика позволяют использовать именно его</a:t>
            </a:r>
            <a:endParaRPr/>
          </a:p>
        </p:txBody>
      </p:sp>
      <p:sp>
        <p:nvSpPr>
          <p:cNvPr id="377" name="Google Shape;377;p6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когда применять?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идеальном мире...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050" y="1466250"/>
            <a:ext cx="1330949" cy="133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за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за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6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Максимально просто начать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за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6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Максимально просто начать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Есть бесплатные хорошие инструменты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за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6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Максимально просто начать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Есть бесплатные хорошие инструменты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Использование ИИ в некоторых инструментах =&gt; может быть актуально для привлечения инвесторов в стартап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за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6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Максимально просто начать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Есть бесплатные хорошие инструменты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Использование ИИ в некоторых инструментах =&gt; может быть актуально для привлечения инвесторов в стартап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Всё работает наглядно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за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Максимально просто начать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Есть бесплатные хорошие инструменты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Использование ИИ в некоторых инструментах =&gt; может быть актуально для привлечения инвесторов в стартап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Всё работает наглядно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Как правило, работает “из коробки” и не требует доп. установок драйверов, библиотек, фреймворков...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против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против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6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Codeless — заглушка, прослойка, надо про это помнить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против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7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— заглушка, прослойка, надо про это помнить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Снижается скорость выполнения тестов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против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7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— заглушка, прослойка, надо про это помнить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Снижается скорость выполнения тестов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Codeless =/= стандартная автоматизация, но иногда нет выбора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идеальном мире...</a:t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600" y="1280900"/>
            <a:ext cx="3377992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5050" y="1466250"/>
            <a:ext cx="1330949" cy="133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против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7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— заглушка, прослойка, надо про это помнить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Снижается скорость выполнения тестов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=/= стандартная автоматизация, но иногда нет выбора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Могут быть сложности с интеграцией в CI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против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7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— заглушка, прослойка, надо про это помнить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Снижается скорость выполнения тестов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Codeless =/= стандартная автоматизация, но иногда нет выбора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Могут быть сложности с интеграцией в CI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-GB"/>
              <a:t>Может возникнуть ложное чувство эйфории, что вы теперь супер-автотестировщик :)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Codeless-инструменты: рассмотрим на примерах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Codeless-инструменты: рассмотрим на примерах</a:t>
            </a:r>
            <a:endParaRPr/>
          </a:p>
        </p:txBody>
      </p:sp>
      <p:sp>
        <p:nvSpPr>
          <p:cNvPr id="458" name="Google Shape;458;p7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Selenium IDE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Katalon automation recorder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Katalon Studio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Testim.io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Ranorex Studio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Mabl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TestProject.io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Testcraft.io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сравнительный анализ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Codeless-инструменты: сравнительный анализ</a:t>
            </a:r>
            <a:endParaRPr/>
          </a:p>
        </p:txBody>
      </p:sp>
      <p:sp>
        <p:nvSpPr>
          <p:cNvPr id="469" name="Google Shape;469;p7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Критерии: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Бесплатный / Платный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Уровень покрытия: UI / UI+API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Web-версия / Десктоп-клиент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Платформы: web / мобилки / desktop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Возможность шарить тесты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Возможность экспортировать тесты в код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Возможности работы с тестами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Open source / Коммерческое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8"/>
          <p:cNvSpPr txBox="1"/>
          <p:nvPr>
            <p:ph type="title"/>
          </p:nvPr>
        </p:nvSpPr>
        <p:spPr>
          <a:xfrm>
            <a:off x="366775" y="9376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/>
              <a:t>Selenium IDE</a:t>
            </a:r>
            <a:endParaRPr sz="70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Selenium IDE</a:t>
            </a:r>
            <a:endParaRPr/>
          </a:p>
        </p:txBody>
      </p:sp>
      <p:pic>
        <p:nvPicPr>
          <p:cNvPr id="480" name="Google Shape;48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0300" y="1017725"/>
            <a:ext cx="562093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Selenium IDE</a:t>
            </a:r>
            <a:endParaRPr/>
          </a:p>
        </p:txBody>
      </p:sp>
      <p:graphicFrame>
        <p:nvGraphicFramePr>
          <p:cNvPr id="486" name="Google Shape;486;p80"/>
          <p:cNvGraphicFramePr/>
          <p:nvPr/>
        </p:nvGraphicFramePr>
        <p:xfrm>
          <a:off x="2713125" y="438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2396950"/>
                <a:gridCol w="3288325"/>
              </a:tblGrid>
              <a:tr h="26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Тип приложения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Расширение (Chrome, Mozilla)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Цена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Бесплатно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3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Уровень покрытия</a:t>
                      </a:r>
                      <a:endParaRPr b="1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(UI/API/...)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UI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Платформы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Только web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9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шарить тесты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Есть возможность сохранить файл проекта;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Есть возможность интегрировать тесты в CI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экспортировать тесты в код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Java JUnit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JavaScript Mocha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Python pytest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6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Возможности работы с тестами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Создание/выполнение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Группировка тестов в комплекты;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Чтение логов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0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Источник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OpenSource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Selenium IDE: самое интересное</a:t>
            </a:r>
            <a:endParaRPr/>
          </a:p>
        </p:txBody>
      </p:sp>
      <p:sp>
        <p:nvSpPr>
          <p:cNvPr id="492" name="Google Shape;492;p8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Можно перенести тесты в код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Самый популярный и поддерживаемый сообществом инструмент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-GB"/>
              <a:t>Простой и понятный: можно начать практически сходу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идеальном мире...</a:t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600" y="1280900"/>
            <a:ext cx="3377992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5050" y="1466250"/>
            <a:ext cx="1330949" cy="133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0625" y="3600450"/>
            <a:ext cx="265747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2"/>
          <p:cNvSpPr txBox="1"/>
          <p:nvPr>
            <p:ph type="title"/>
          </p:nvPr>
        </p:nvSpPr>
        <p:spPr>
          <a:xfrm>
            <a:off x="366775" y="9376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/>
              <a:t>Katalon automation recorder</a:t>
            </a:r>
            <a:endParaRPr sz="7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Katalon automation recorder</a:t>
            </a:r>
            <a:endParaRPr/>
          </a:p>
        </p:txBody>
      </p:sp>
      <p:pic>
        <p:nvPicPr>
          <p:cNvPr id="503" name="Google Shape;50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2450" y="1017725"/>
            <a:ext cx="518842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4"/>
          <p:cNvSpPr txBox="1"/>
          <p:nvPr>
            <p:ph type="title"/>
          </p:nvPr>
        </p:nvSpPr>
        <p:spPr>
          <a:xfrm>
            <a:off x="311700" y="292850"/>
            <a:ext cx="2320500" cy="22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Katalon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Automation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recorder</a:t>
            </a:r>
            <a:endParaRPr/>
          </a:p>
        </p:txBody>
      </p:sp>
      <p:graphicFrame>
        <p:nvGraphicFramePr>
          <p:cNvPr id="509" name="Google Shape;509;p84"/>
          <p:cNvGraphicFramePr/>
          <p:nvPr/>
        </p:nvGraphicFramePr>
        <p:xfrm>
          <a:off x="3020400" y="80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790700"/>
                <a:gridCol w="4286250"/>
              </a:tblGrid>
              <a:tr h="101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Тип приложения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Расширение (Chrome, Mozilla)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Цена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Бесплатно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4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Уровень покрытия</a:t>
                      </a:r>
                      <a:endParaRPr b="1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(UI/API/...)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UI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Платформы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Только web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4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шарить тесты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Есть возможность сохранить файл проекта;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Есть возможность интегрировать тесты в CI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экспортировать тесты в код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Через расширение Katalon;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Через расширение Selenium IDE;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Возможность экспортировать в код;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6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Возможности работы с тестами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Создание/выполнение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Группировка тестов в комплекты;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Чтение логов;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Возможность сохранять и использовать в тестах переменные;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Можно писать кастомные методы и др.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Источник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OpenSource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Katalon automation recorder: самое интересное</a:t>
            </a:r>
            <a:endParaRPr/>
          </a:p>
        </p:txBody>
      </p:sp>
      <p:sp>
        <p:nvSpPr>
          <p:cNvPr id="515" name="Google Shape;515;p8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Чтение логов прямо при прохождении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Возможность загружать логи в файл проекта для анализа Fail'ов;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Автоматическое создание скриншотов на "упавшие" тесты;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Возможность использовать файлы CSV с готовыми тестовыми данными (data-driven testing);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-GB"/>
              <a:t>Хорошая совместимость с более мощным инструментом Katalon studio.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6"/>
          <p:cNvSpPr txBox="1"/>
          <p:nvPr>
            <p:ph type="title"/>
          </p:nvPr>
        </p:nvSpPr>
        <p:spPr>
          <a:xfrm>
            <a:off x="366775" y="9376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/>
              <a:t>Katalon Studio</a:t>
            </a:r>
            <a:endParaRPr sz="70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Katalon Studio</a:t>
            </a:r>
            <a:endParaRPr/>
          </a:p>
        </p:txBody>
      </p:sp>
      <p:pic>
        <p:nvPicPr>
          <p:cNvPr id="526" name="Google Shape;52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9" cy="360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1550" y="4321350"/>
            <a:ext cx="955201" cy="59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" name="Google Shape;532;p88"/>
          <p:cNvGraphicFramePr/>
          <p:nvPr/>
        </p:nvGraphicFramePr>
        <p:xfrm>
          <a:off x="174400" y="1319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267975"/>
                <a:gridCol w="2751400"/>
              </a:tblGrid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Тип приложения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Десктопное приложение (Windows, Mac, Linux)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Цена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Бесплатно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Уровень покрытия</a:t>
                      </a:r>
                      <a:endParaRPr b="1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(UI/API/...)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GUI и API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Платформы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Web, Mobile (Android/iOS), Desktop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шарить тесты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Есть возможность сохранить файл проекта;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Есть возможность интегрировать тесты в CI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33" name="Google Shape;533;p8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Katalon Studio</a:t>
            </a:r>
            <a:endParaRPr/>
          </a:p>
        </p:txBody>
      </p:sp>
      <p:graphicFrame>
        <p:nvGraphicFramePr>
          <p:cNvPr id="534" name="Google Shape;534;p88"/>
          <p:cNvGraphicFramePr/>
          <p:nvPr/>
        </p:nvGraphicFramePr>
        <p:xfrm>
          <a:off x="4376250" y="40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305150"/>
                <a:gridCol w="3150900"/>
              </a:tblGrid>
              <a:tr h="32056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Возможности работы с тестами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Создание/выполнение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Группировка тестов в комплекты;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Чтение логов;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Автоматическое создание скриншотов на "упавшие" тесты;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Возможность сохранять и использовать в тестах переменные;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Возможность писать кастомные методы;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Возможность использовать файлы CSV с готовыми тестовыми данными;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Возможность загружать логи в файл проекта для анализа Fail'ов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9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Источник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OpenSource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Katalon Studio</a:t>
            </a:r>
            <a:endParaRPr/>
          </a:p>
        </p:txBody>
      </p:sp>
      <p:graphicFrame>
        <p:nvGraphicFramePr>
          <p:cNvPr id="540" name="Google Shape;540;p89"/>
          <p:cNvGraphicFramePr/>
          <p:nvPr/>
        </p:nvGraphicFramePr>
        <p:xfrm>
          <a:off x="3212625" y="7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840050"/>
                <a:gridCol w="3967050"/>
              </a:tblGrid>
              <a:tr h="3387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экспортировать тесты в код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Все тесты поддерживаются на Java в script mode;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Кроме того, можно поддерживать: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Через расширение Katalon;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Через расширение Selenium IDE;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Возможность экспортировать в код: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C# (WebDriver + MSTest);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C# (WebDriver + NUnit);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Java (WebDriver + TestNG);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Java (WebDriver + JUnit);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Java (WebDriverbacked Remote Control + JUnit);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NodeJS (New Relic Synthetics);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TypeScript (Protractor);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Python 2 (WebDriver + unittest);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Python (appDynamics);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Robot Framework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Ruby (WebDriver + RSpec);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XML;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Можно добавить и кастомный 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форматтер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9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Katalon Studio</a:t>
            </a:r>
            <a:r>
              <a:rPr lang="en-GB"/>
              <a:t>: самое интересное</a:t>
            </a:r>
            <a:endParaRPr/>
          </a:p>
        </p:txBody>
      </p:sp>
      <p:sp>
        <p:nvSpPr>
          <p:cNvPr id="546" name="Google Shape;546;p9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Все плюшки Katalon AR и куча дополнительных бонусов;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Бесплатный IDE для создания автотестов в т.ч. на мобильных устройствах, тестов на API;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Десктопные тесты!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Поддержка паттерна PageObject;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Широкая кодовая база для экспорта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-GB"/>
              <a:t>Возможность учиться писать код на практике через record mode &gt; Manual mode &gt; Script mode.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91"/>
          <p:cNvSpPr txBox="1"/>
          <p:nvPr>
            <p:ph type="title"/>
          </p:nvPr>
        </p:nvSpPr>
        <p:spPr>
          <a:xfrm>
            <a:off x="366775" y="9376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/>
              <a:t>Testim.io</a:t>
            </a:r>
            <a:endParaRPr sz="7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 идеальном мире...</a:t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400" y="2895600"/>
            <a:ext cx="224790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2600" y="1280900"/>
            <a:ext cx="3377992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5050" y="1466250"/>
            <a:ext cx="1330949" cy="133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0625" y="3600450"/>
            <a:ext cx="265747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Testim.io</a:t>
            </a:r>
            <a:endParaRPr/>
          </a:p>
        </p:txBody>
      </p:sp>
      <p:pic>
        <p:nvPicPr>
          <p:cNvPr id="557" name="Google Shape;55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600" y="1017725"/>
            <a:ext cx="754139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Testim.io</a:t>
            </a:r>
            <a:endParaRPr/>
          </a:p>
        </p:txBody>
      </p:sp>
      <p:graphicFrame>
        <p:nvGraphicFramePr>
          <p:cNvPr id="563" name="Google Shape;563;p93"/>
          <p:cNvGraphicFramePr/>
          <p:nvPr/>
        </p:nvGraphicFramePr>
        <p:xfrm>
          <a:off x="1866050" y="1093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258575"/>
                <a:gridCol w="4153325"/>
              </a:tblGrid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Тип приложения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Web-клиент + расширение (Chrome)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Цена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Платно, согласуется индивидуально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Уровень покрытия</a:t>
                      </a:r>
                      <a:endParaRPr b="1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(UI/API/...)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UI+API+DB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Платформы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Только web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шарить тесты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Есть возможность интегрировать тесты в CI/CD;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Интеграция во внешние сервисы: TestRail, GitHub, Applitools, Slack, Browserstack, Saucelabs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экспортировать тесты в код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Нет; но можно экспортировать шаги в CSV-документ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Testim.io</a:t>
            </a:r>
            <a:endParaRPr/>
          </a:p>
        </p:txBody>
      </p:sp>
      <p:graphicFrame>
        <p:nvGraphicFramePr>
          <p:cNvPr id="569" name="Google Shape;569;p94"/>
          <p:cNvGraphicFramePr/>
          <p:nvPr/>
        </p:nvGraphicFramePr>
        <p:xfrm>
          <a:off x="1644375" y="1072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467025"/>
                <a:gridCol w="4841150"/>
              </a:tblGrid>
              <a:tr h="3513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Возможности работы с тестами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Создание/запуск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Группировка тестов в комплекты;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Переиспользование одних и тех же шагов;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Параметризация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Запуск тестов по расписанию;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Запуск тестов через CLI;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 собственных методов;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Использование бранчей (аналогично git);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Валидация данных в БД;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Валидация разных типов файлов word, excel, csv, изображений, презентаций и т.д.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Работа с несколькими окнами/вкладками;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Запуск скриптов Node.js внутри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Работа с куками и многое другое.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19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Источник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Коммерческое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5"/>
          <p:cNvSpPr txBox="1"/>
          <p:nvPr>
            <p:ph idx="1" type="body"/>
          </p:nvPr>
        </p:nvSpPr>
        <p:spPr>
          <a:xfrm>
            <a:off x="311700" y="10000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Возможность тестировать данные в базе;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Использование ИИ для стабилизации тест-ранов;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Параметризация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Запуск тестов по расписанию;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Использование бранчей (аналогично git);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Валидация разных типов файлов;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Работа с несколькими окнами/вкладками;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Запуск скриптов Node.js внутри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-GB"/>
              <a:t>Работа с куками.</a:t>
            </a:r>
            <a:endParaRPr/>
          </a:p>
        </p:txBody>
      </p:sp>
      <p:sp>
        <p:nvSpPr>
          <p:cNvPr id="575" name="Google Shape;575;p9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Testim.io</a:t>
            </a:r>
            <a:r>
              <a:rPr lang="en-GB"/>
              <a:t>: самое интересное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6"/>
          <p:cNvSpPr txBox="1"/>
          <p:nvPr>
            <p:ph type="title"/>
          </p:nvPr>
        </p:nvSpPr>
        <p:spPr>
          <a:xfrm>
            <a:off x="366775" y="9376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/>
              <a:t>Ranorex Studio</a:t>
            </a:r>
            <a:endParaRPr sz="7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Ranorex Studio</a:t>
            </a:r>
            <a:endParaRPr/>
          </a:p>
        </p:txBody>
      </p:sp>
      <p:pic>
        <p:nvPicPr>
          <p:cNvPr id="586" name="Google Shape;58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800" y="1077075"/>
            <a:ext cx="648201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Ranorex Studio</a:t>
            </a:r>
            <a:endParaRPr/>
          </a:p>
        </p:txBody>
      </p:sp>
      <p:graphicFrame>
        <p:nvGraphicFramePr>
          <p:cNvPr id="592" name="Google Shape;592;p98"/>
          <p:cNvGraphicFramePr/>
          <p:nvPr/>
        </p:nvGraphicFramePr>
        <p:xfrm>
          <a:off x="1234600" y="1158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2050275"/>
                <a:gridCol w="4776925"/>
              </a:tblGrid>
              <a:tr h="321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Тип приложения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Desktop-клиент, можно сказать, IDE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0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Цена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От € 2,290 до € 5,190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2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Уровень покрытия</a:t>
                      </a:r>
                      <a:endParaRPr b="1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(UI/API/...)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GUI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Платформы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Web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Mobile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Desktop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шарить тесты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Есть при покупке мультипользовательской лицензии;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Интеграция с Azure, Jira, TestRail, Apitools Eyes, Visual Studio, Selenium Webdriver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2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экспортировать тесты в код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.Net framework (C#, Java, Python for .Net и не только)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Ranorex Studio</a:t>
            </a:r>
            <a:endParaRPr/>
          </a:p>
        </p:txBody>
      </p:sp>
      <p:graphicFrame>
        <p:nvGraphicFramePr>
          <p:cNvPr id="598" name="Google Shape;598;p99"/>
          <p:cNvGraphicFramePr/>
          <p:nvPr/>
        </p:nvGraphicFramePr>
        <p:xfrm>
          <a:off x="1623738" y="1093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371275"/>
                <a:gridCol w="4525250"/>
              </a:tblGrid>
              <a:tr h="3330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Возможности работы с тестами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Рекординг шагов;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Запуск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Группировка тестов в комплекты;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Переиспользование одних и тех же шагов;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 репортов о прохождении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Много возможностей для GUI-тестирования;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Тестирование производительности;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Скриншот-тестирование;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 моков данных для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 своих тестовых методов;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Удаленный запуск и исполнение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Параллельный запус ктестов;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....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8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Источник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Коммерческое (IDERA, Inc. Company)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Ranorex Studio</a:t>
            </a:r>
            <a:r>
              <a:rPr lang="en-GB"/>
              <a:t>: самое интересное</a:t>
            </a:r>
            <a:endParaRPr/>
          </a:p>
        </p:txBody>
      </p:sp>
      <p:sp>
        <p:nvSpPr>
          <p:cNvPr id="604" name="Google Shape;604;p100"/>
          <p:cNvSpPr txBox="1"/>
          <p:nvPr>
            <p:ph idx="1" type="body"/>
          </p:nvPr>
        </p:nvSpPr>
        <p:spPr>
          <a:xfrm>
            <a:off x="311700" y="10762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Создание репортов о прохождении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Возможность тестировать Desktop (!);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Тестирование производительности;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Скриншот-тестирование;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Создание моков данных для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Удаленный запуск и исполнение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-GB"/>
              <a:t>Параллельный запуск тестов.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01"/>
          <p:cNvSpPr txBox="1"/>
          <p:nvPr>
            <p:ph type="title"/>
          </p:nvPr>
        </p:nvSpPr>
        <p:spPr>
          <a:xfrm>
            <a:off x="366775" y="9376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/>
              <a:t>Mabl</a:t>
            </a:r>
            <a:endParaRPr sz="7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61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Привет, нам срочно нужны автотесты!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0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Mabl</a:t>
            </a:r>
            <a:endParaRPr/>
          </a:p>
        </p:txBody>
      </p:sp>
      <p:pic>
        <p:nvPicPr>
          <p:cNvPr id="615" name="Google Shape;61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1525"/>
            <a:ext cx="8839199" cy="3302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0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Mabl</a:t>
            </a:r>
            <a:endParaRPr/>
          </a:p>
        </p:txBody>
      </p:sp>
      <p:graphicFrame>
        <p:nvGraphicFramePr>
          <p:cNvPr id="621" name="Google Shape;621;p103"/>
          <p:cNvGraphicFramePr/>
          <p:nvPr/>
        </p:nvGraphicFramePr>
        <p:xfrm>
          <a:off x="1672300" y="1100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264150"/>
                <a:gridCol w="4968125"/>
              </a:tblGrid>
              <a:tr h="5218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Тип приложения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Web-клиент + расширение (Chrome)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Цена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Платно, согласуется индивидуально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6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Уровень покрытия</a:t>
                      </a:r>
                      <a:endParaRPr b="1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(UI/API/...)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GUI + API (только в Enterprise-версии)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Платформы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Web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8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шарить тесты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Интеграция с Slack, Jira, GitHub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91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экспортировать тесты в код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Нет, только шаги в CSV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0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Mabl</a:t>
            </a:r>
            <a:endParaRPr/>
          </a:p>
        </p:txBody>
      </p:sp>
      <p:graphicFrame>
        <p:nvGraphicFramePr>
          <p:cNvPr id="627" name="Google Shape;627;p104"/>
          <p:cNvGraphicFramePr/>
          <p:nvPr/>
        </p:nvGraphicFramePr>
        <p:xfrm>
          <a:off x="1395175" y="600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346825"/>
                <a:gridCol w="5292975"/>
              </a:tblGrid>
              <a:tr h="32883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Возможности работы с тестами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Создание/запуск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Интеграция тестов в CI;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Запуск тестов через CLI;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Создание собственных методов;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Т.н. conditional testing;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Валидация разных типов файлов word, excel, csv, изображений, презентаций и т.д.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Запуск js-скриптов внутри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Запуск тестов через API-триггеры;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Mabl mailbox: "заглушка" для email'ов;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Работа с несколькими окнами;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Версионирование тестов: видно историю редактирования;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Работа с Cookies;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Поддержка Chrome, Firefox, IE, Safari (последние 2 только в Growth- и Entreprise-версиях);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Детальный лог прохождения тестов со скриншотами.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7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Источник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Комммерческое (mabl)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0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Mabl</a:t>
            </a:r>
            <a:r>
              <a:rPr lang="en-GB"/>
              <a:t>: самое интересное</a:t>
            </a:r>
            <a:endParaRPr/>
          </a:p>
        </p:txBody>
      </p:sp>
      <p:sp>
        <p:nvSpPr>
          <p:cNvPr id="633" name="Google Shape;633;p10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Запуск js-скриптов внутри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Запуск тестов через API-триггеры;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Mabl mailbox: "заглушка" для email'ов;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Работа с несколькими окнами;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Версионирование тестов: видно историю редактирования;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Работа с куками;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-GB"/>
              <a:t>Детальные репорты.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6"/>
          <p:cNvSpPr txBox="1"/>
          <p:nvPr>
            <p:ph type="title"/>
          </p:nvPr>
        </p:nvSpPr>
        <p:spPr>
          <a:xfrm>
            <a:off x="366775" y="9376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/>
              <a:t>TestProject.io</a:t>
            </a:r>
            <a:endParaRPr sz="70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TestProject.io</a:t>
            </a:r>
            <a:endParaRPr/>
          </a:p>
        </p:txBody>
      </p:sp>
      <p:pic>
        <p:nvPicPr>
          <p:cNvPr id="644" name="Google Shape;64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9850" y="1017725"/>
            <a:ext cx="4830401" cy="38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TestProject.io</a:t>
            </a:r>
            <a:endParaRPr/>
          </a:p>
        </p:txBody>
      </p:sp>
      <p:graphicFrame>
        <p:nvGraphicFramePr>
          <p:cNvPr id="650" name="Google Shape;650;p108"/>
          <p:cNvGraphicFramePr/>
          <p:nvPr/>
        </p:nvGraphicFramePr>
        <p:xfrm>
          <a:off x="681850" y="119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1479200"/>
                <a:gridCol w="6671250"/>
              </a:tblGrid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Тип приложения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Веб-приложение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Десктоп-клиент под Windows, Linux и Mac для аддонов;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По сути: надстройка над Selenium и Appium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Цена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Бесплатно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Уровень покрытия</a:t>
                      </a:r>
                      <a:endParaRPr b="1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(UI/API/...)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GUI, API (RESTful API Client)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Платформы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Web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Mobile</a:t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шарить тесты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Есть -- через приложение AGENT + через SDK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Возможность экспортировать тесты в код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C#, Java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Примечательно: генерирует не просто файлик с шагами, 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а целый проект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TestProject.io</a:t>
            </a:r>
            <a:endParaRPr/>
          </a:p>
        </p:txBody>
      </p:sp>
      <p:graphicFrame>
        <p:nvGraphicFramePr>
          <p:cNvPr id="656" name="Google Shape;656;p109"/>
          <p:cNvGraphicFramePr/>
          <p:nvPr/>
        </p:nvGraphicFramePr>
        <p:xfrm>
          <a:off x="1190650" y="1363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{85DDB4F1-5BB4-46EB-B06E-DCECBD1BC8B2}</a:tableStyleId>
              </a:tblPr>
              <a:tblGrid>
                <a:gridCol w="2088675"/>
                <a:gridCol w="5202700"/>
              </a:tblGrid>
              <a:tr h="25258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Возможности работы с тестами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Поддерживает Chrome, IE, Edge, Safari и Firefox;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На мобилках: Chrome browser на Android;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Safari на iOS;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АДДОНЫ -- множество фич через них, вплоть до работы с БД или конвертации устной речи (англ. яз) в шаги тестов;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Через собственное API можно интегрировать в CI/CD.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7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Источник</a:t>
                      </a:r>
                      <a:endParaRPr b="1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OpenSource</a:t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TestProject.io</a:t>
            </a:r>
            <a:r>
              <a:rPr lang="en-GB"/>
              <a:t>: самое интересное</a:t>
            </a:r>
            <a:endParaRPr/>
          </a:p>
        </p:txBody>
      </p:sp>
      <p:sp>
        <p:nvSpPr>
          <p:cNvPr id="662" name="Google Shape;662;p11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Примечательно: генерирует не просто файлик с шагами, а целый проект;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Можно тестировать мобильные приложения;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b="1" lang="en-GB"/>
              <a:t>Аддоны</a:t>
            </a:r>
            <a:r>
              <a:rPr lang="en-GB"/>
              <a:t> - множество фич через них, вплоть до работы с БД или конвертации устной речи (англ. яз) в шаги тестов;</a:t>
            </a:r>
            <a:endParaRPr/>
          </a:p>
          <a:p>
            <a:pPr indent="-304800" lvl="0" marL="457200" rtl="0" algn="l"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-GB"/>
              <a:t>Бесплатный!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11"/>
          <p:cNvSpPr txBox="1"/>
          <p:nvPr>
            <p:ph type="title"/>
          </p:nvPr>
        </p:nvSpPr>
        <p:spPr>
          <a:xfrm>
            <a:off x="366775" y="9376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0"/>
              <a:t>Testcraft.io</a:t>
            </a:r>
            <a:endParaRPr sz="7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