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comments/comment7.xml" ContentType="application/vnd.openxmlformats-officedocument.presentationml.comment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comments/comment5.xml" ContentType="application/vnd.openxmlformats-officedocument.presentationml.comments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gif" ContentType="image/gif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comments/comment6.xml" ContentType="application/vnd.openxmlformats-officedocument.presentationml.comment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  <p:sldMasterId id="2147483677" r:id="rId2"/>
  </p:sldMasterIdLst>
  <p:notesMasterIdLst>
    <p:notesMasterId r:id="rId4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6858000" type="screen4x3"/>
  <p:notesSz cx="6858000" cy="9144000"/>
  <p:embeddedFontLst>
    <p:embeddedFont>
      <p:font typeface="Allerta" charset="0"/>
      <p:regular r:id="rId46"/>
    </p:embeddedFont>
    <p:embeddedFont>
      <p:font typeface="Quattrocento" charset="0"/>
      <p:regular r:id="rId47"/>
      <p:bold r:id="rId48"/>
    </p:embeddedFont>
    <p:embeddedFont>
      <p:font typeface="Questrial" charset="0"/>
      <p:regular r:id="rId49"/>
    </p:embeddedFont>
    <p:embeddedFont>
      <p:font typeface="Georgia" pitchFamily="18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лександр Куцан" initials="" lastIdx="3" clrIdx="0"/>
  <p:cmAuthor id="1" name="Alina Yakubina" initials="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6.fntdata"/><Relationship Id="rId3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1-16T06:32:50.545" idx="1">
    <p:pos x="6000" y="0"/>
    <p:text>Поменять местами со слайдом 9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14T07:40:59.978" idx="1">
    <p:pos x="6000" y="0"/>
    <p:text>здесь все-таки хоть пару слов про каждый из валют, здесь - "ориентирована на покупку-продажу секс-товаров"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14T07:41:31.825" idx="2">
    <p:pos x="6000" y="0"/>
    <p:text>оставила один слайд с использованием блокчейна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1-16T06:56:09.378" idx="2">
    <p:pos x="6000" y="0"/>
    <p:text>Оговорись тут немного.....скажи, что "Перед тем, как мы рассмотрим особенности тестирования блокчен-приложений я бы хотела вам рассказать об одном из ключевых привенений технологии блокчейн - смарт-контракте!"
Или скажи об этом в конце предыдущего слайда</p:tex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8-11-16T06:53:07.382" idx="3">
    <p:pos x="6000" y="0"/>
    <p:text>При расскаже об этом слайде сделай акцент в стиле ".....апофеозом этого кошмара (тестирования блокчейн-приложений) является тот факт, что ~71% СК имеют баги..."</p:tex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14T07:54:43.608" idx="3">
    <p:pos x="6000" y="0"/>
    <p:text>отсортировала</p:tex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1-14T07:53:23.137" idx="4">
    <p:pos x="6000" y="0"/>
    <p:text>тут просто расскзаать о том что эксперты до сих пор не пришли к единому мнению и рассказать про несколько точек зрения - как и радужных(в частности про перспективу с iot), так и не очень(очередная финансовая пирамида и мыльный пузырь)
в любом случае - вне зависимости от криптовалют, блокчейн является революционным решением и в дальнейшем у деентрализованных приложений ждет большое будущее))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1" name="Google Shape;38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516693d5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516693d5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4674f2cbe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g4674f2cbe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4674f2cbe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g4674f2cbe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4674f2cbe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g4674f2cbe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4674f2cbe8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g4674f2cbe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4674f2cbe8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4674f2cbe8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0" name="Google Shape;47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454f048cb1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454f048cb1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4" name="Google Shape;48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1" name="Google Shape;51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4674f2cb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4674f2cb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454f048cb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454f048cb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4516693d58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g4516693d58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4516693d5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g4516693d5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0" name="Google Shape;5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47ec89545d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47ec89545d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4" name="Google Shape;59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800"/>
              <a:buFont typeface="Allerta"/>
              <a:buNone/>
              <a:defRPr sz="48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ctr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ctr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None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ctr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ctr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ctr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ctr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417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61314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DCC577"/>
              </a:buClr>
              <a:buSzPts val="4800"/>
              <a:buFont typeface="Allerta"/>
              <a:buNone/>
              <a:defRPr sz="4800" b="1" i="0" u="none" strike="noStrike" cap="none">
                <a:solidFill>
                  <a:srgbClr val="DCC577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F9F9F9"/>
              </a:buClr>
              <a:buSzPts val="1300"/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520"/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915" algn="l" rtl="0">
              <a:spcBef>
                <a:spcPts val="520"/>
              </a:spcBef>
              <a:spcAft>
                <a:spcPts val="0"/>
              </a:spcAft>
              <a:buClr>
                <a:srgbClr val="F9F9F9"/>
              </a:buClr>
              <a:buSzPts val="1690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492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▫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915" algn="l" rtl="0">
              <a:spcBef>
                <a:spcPts val="520"/>
              </a:spcBef>
              <a:spcAft>
                <a:spcPts val="0"/>
              </a:spcAft>
              <a:buClr>
                <a:srgbClr val="F9F9F9"/>
              </a:buClr>
              <a:buSzPts val="1690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4925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Noto Sans Symbols"/>
              <a:buChar char="▫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ts val="156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71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645025" y="1535112"/>
            <a:ext cx="4041900" cy="7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ts val="1560"/>
              <a:buFont typeface="Noto Sans Symbols"/>
              <a:buNone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20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710"/>
              <a:buFont typeface="Noto Sans Symbols"/>
              <a:buNone/>
              <a:defRPr sz="18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None/>
              <a:defRPr sz="1600" b="1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57200" y="2362200"/>
            <a:ext cx="4040100" cy="37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7660" algn="l" rtl="0"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ts val="1560"/>
              <a:buFont typeface="Noto Sans Symbols"/>
              <a:buChar char="⬜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302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◼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37185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710"/>
              <a:buFont typeface="Noto Sans Symbols"/>
              <a:buChar char="▫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362200"/>
            <a:ext cx="4041900" cy="376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27660" algn="l" rtl="0">
              <a:spcBef>
                <a:spcPts val="480"/>
              </a:spcBef>
              <a:spcAft>
                <a:spcPts val="0"/>
              </a:spcAft>
              <a:buClr>
                <a:srgbClr val="F9F9F9"/>
              </a:buClr>
              <a:buSzPts val="1560"/>
              <a:buFont typeface="Noto Sans Symbols"/>
              <a:buChar char="⬜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302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◼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37185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710"/>
              <a:buFont typeface="Noto Sans Symbols"/>
              <a:buChar char="▫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•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◾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F4DB8A"/>
              </a:buClr>
              <a:buSzPts val="2200"/>
              <a:buFont typeface="Allerta"/>
              <a:buNone/>
              <a:defRPr sz="2200" b="0" i="0" u="none" strike="noStrike" cap="none">
                <a:solidFill>
                  <a:srgbClr val="F4DB8A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3008400" cy="46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rgbClr val="F9F9F9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950"/>
              <a:buFont typeface="Noto Sans Symbols"/>
              <a:buNone/>
              <a:defRPr sz="1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35915" algn="l" rtl="0">
              <a:spcBef>
                <a:spcPts val="520"/>
              </a:spcBef>
              <a:spcAft>
                <a:spcPts val="0"/>
              </a:spcAft>
              <a:buClr>
                <a:srgbClr val="F9F9F9"/>
              </a:buClr>
              <a:buSzPts val="1690"/>
              <a:buFont typeface="Noto Sans Symbols"/>
              <a:buChar char="⬜"/>
              <a:defRPr sz="2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61314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◾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828800" y="609600"/>
            <a:ext cx="5486400" cy="5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2000"/>
              <a:buFont typeface="Allerta"/>
              <a:buNone/>
              <a:defRPr sz="20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828800" y="1831975"/>
            <a:ext cx="5486400" cy="3962400"/>
          </a:xfrm>
          <a:prstGeom prst="rect">
            <a:avLst/>
          </a:prstGeom>
          <a:solidFill>
            <a:schemeClr val="dk2"/>
          </a:solidFill>
          <a:ln w="4445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190500" dist="228600" dir="2700000" sy="90000">
              <a:srgbClr val="000000">
                <a:alpha val="24705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rgbClr val="F9F9F9"/>
              </a:buClr>
              <a:buSzPts val="2080"/>
              <a:buFont typeface="Noto Sans Symbols"/>
              <a:buNone/>
              <a:defRPr sz="3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828800" y="1166787"/>
            <a:ext cx="5486400" cy="5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228600" algn="ctr" rtl="0">
              <a:spcBef>
                <a:spcPts val="280"/>
              </a:spcBef>
              <a:spcAft>
                <a:spcPts val="0"/>
              </a:spcAft>
              <a:buClr>
                <a:srgbClr val="F9F9F9"/>
              </a:buClr>
              <a:buSzPts val="910"/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28956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◼"/>
              <a:defRPr sz="1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288925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950"/>
              <a:buFont typeface="Noto Sans Symbols"/>
              <a:buChar char="▫"/>
              <a:defRPr sz="1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28575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•"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28575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◾"/>
              <a:defRPr sz="9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217450" y="-160050"/>
            <a:ext cx="4709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417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61314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417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61314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9" name="Google Shape;129;p14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0" name="Google Shape;130;p14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1" name="Google Shape;131;p14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5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15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6" name="Google Shape;136;p15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37" name="Google Shape;137;p15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6"/>
          <p:cNvSpPr txBox="1">
            <a:spLocks noGrp="1"/>
          </p:cNvSpPr>
          <p:nvPr>
            <p:ph type="title"/>
          </p:nvPr>
        </p:nvSpPr>
        <p:spPr>
          <a:xfrm>
            <a:off x="856093" y="609600"/>
            <a:ext cx="742950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body" idx="1"/>
          </p:nvPr>
        </p:nvSpPr>
        <p:spPr>
          <a:xfrm>
            <a:off x="856058" y="4419600"/>
            <a:ext cx="74283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43" name="Google Shape;143;p16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>
  <p:cSld name="TITLE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7" descr="\\DROBO-FS\QuickDrops\JB\PPTX NG\Droplets\LightingOverlay.png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1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" name="Google Shape;146;p17"/>
          <p:cNvGrpSpPr/>
          <p:nvPr/>
        </p:nvGrpSpPr>
        <p:grpSpPr>
          <a:xfrm>
            <a:off x="1" y="1"/>
            <a:ext cx="1728788" cy="6858001"/>
            <a:chOff x="0" y="0"/>
            <a:chExt cx="2305051" cy="6858001"/>
          </a:xfrm>
        </p:grpSpPr>
        <p:sp>
          <p:nvSpPr>
            <p:cNvPr id="147" name="Google Shape;147;p17"/>
            <p:cNvSpPr/>
            <p:nvPr/>
          </p:nvSpPr>
          <p:spPr>
            <a:xfrm>
              <a:off x="1209675" y="4763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414338" y="9525"/>
              <a:ext cx="28575" cy="4481513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53" name="Google Shape;153;p17"/>
            <p:cNvSpPr/>
            <p:nvPr/>
          </p:nvSpPr>
          <p:spPr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l" t="t" r="r" b="b"/>
              <a:pathLst>
                <a:path w="237" h="1135" extrusionOk="0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54" name="Google Shape;154;p17"/>
            <p:cNvSpPr/>
            <p:nvPr/>
          </p:nvSpPr>
          <p:spPr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56" name="Google Shape;156;p17"/>
            <p:cNvSpPr/>
            <p:nvPr/>
          </p:nvSpPr>
          <p:spPr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57" name="Google Shape;157;p17"/>
            <p:cNvSpPr/>
            <p:nvPr/>
          </p:nvSpPr>
          <p:spPr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l" t="t" r="r" b="b"/>
              <a:pathLst>
                <a:path w="264" h="329" extrusionOk="0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60" name="Google Shape;160;p17"/>
            <p:cNvSpPr/>
            <p:nvPr/>
          </p:nvSpPr>
          <p:spPr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l" t="t" r="r" b="b"/>
              <a:pathLst>
                <a:path w="34" h="31" extrusionOk="0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l" t="t" r="r" b="b"/>
              <a:pathLst>
                <a:path w="96" h="572" extrusionOk="0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62" name="Google Shape;162;p17"/>
            <p:cNvSpPr/>
            <p:nvPr/>
          </p:nvSpPr>
          <p:spPr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l" t="t" r="r" b="b"/>
              <a:pathLst>
                <a:path w="213" h="766" extrusionOk="0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65" name="Google Shape;165;p17"/>
            <p:cNvSpPr/>
            <p:nvPr/>
          </p:nvSpPr>
          <p:spPr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l" t="t" r="r" b="b"/>
              <a:pathLst>
                <a:path w="33" h="33" extrusionOk="0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68" name="Google Shape;168;p17"/>
            <p:cNvSpPr/>
            <p:nvPr/>
          </p:nvSpPr>
          <p:spPr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l" t="t" r="r" b="b"/>
              <a:pathLst>
                <a:path w="84" h="170" extrusionOk="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70" name="Google Shape;170;p17"/>
            <p:cNvSpPr/>
            <p:nvPr/>
          </p:nvSpPr>
          <p:spPr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l" t="t" r="r" b="b"/>
              <a:pathLst>
                <a:path w="195" h="982" extrusionOk="0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72" name="Google Shape;172;p17"/>
            <p:cNvSpPr/>
            <p:nvPr/>
          </p:nvSpPr>
          <p:spPr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l" t="t" r="r" b="b"/>
              <a:pathLst>
                <a:path w="192" h="1120" extrusionOk="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74" name="Google Shape;174;p17"/>
            <p:cNvSpPr/>
            <p:nvPr/>
          </p:nvSpPr>
          <p:spPr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642938" y="6610350"/>
              <a:ext cx="23813" cy="242888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l" t="t" r="r" b="b"/>
              <a:pathLst>
                <a:path w="120" h="291" extrusionOk="0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78" name="Google Shape;178;p17"/>
            <p:cNvSpPr/>
            <p:nvPr/>
          </p:nvSpPr>
          <p:spPr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l" t="t" r="r" b="b"/>
              <a:pathLst>
                <a:path w="135" h="476" extrusionOk="0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79" name="Google Shape;179;p17"/>
            <p:cNvSpPr/>
            <p:nvPr/>
          </p:nvSpPr>
          <p:spPr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l" t="t" r="r" b="b"/>
              <a:pathLst>
                <a:path w="35" h="34" extrusionOk="0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l" t="t" r="r" b="b"/>
              <a:pathLst>
                <a:path w="402" h="2536" extrusionOk="0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81" name="Google Shape;181;p17"/>
            <p:cNvSpPr/>
            <p:nvPr/>
          </p:nvSpPr>
          <p:spPr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l" t="t" r="r" b="b"/>
              <a:pathLst>
                <a:path w="90" h="300" extrusionOk="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82" name="Google Shape;182;p17"/>
            <p:cNvSpPr/>
            <p:nvPr/>
          </p:nvSpPr>
          <p:spPr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l" t="t" r="r" b="b"/>
              <a:pathLst>
                <a:path w="90" h="299" extrusionOk="0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84" name="Google Shape;184;p17"/>
            <p:cNvSpPr/>
            <p:nvPr/>
          </p:nvSpPr>
          <p:spPr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l" t="t" r="r" b="b"/>
              <a:pathLst>
                <a:path w="72" h="285" extrusionOk="0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86" name="Google Shape;186;p17"/>
            <p:cNvSpPr/>
            <p:nvPr/>
          </p:nvSpPr>
          <p:spPr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l" t="t" r="r" b="b"/>
              <a:pathLst>
                <a:path w="23" h="23" extrusionOk="0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1228725" y="4662488"/>
              <a:ext cx="23813" cy="2181225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l" t="t" r="r" b="b"/>
              <a:pathLst>
                <a:path w="234" h="1135" extrusionOk="0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89" name="Google Shape;189;p17"/>
            <p:cNvSpPr/>
            <p:nvPr/>
          </p:nvSpPr>
          <p:spPr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l" t="t" r="r" b="b"/>
              <a:pathLst>
                <a:path w="219" h="1802" extrusionOk="0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91" name="Google Shape;191;p17"/>
            <p:cNvSpPr/>
            <p:nvPr/>
          </p:nvSpPr>
          <p:spPr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l" t="t" r="r" b="b"/>
              <a:pathLst>
                <a:path w="234" h="898" extrusionOk="0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94" name="Google Shape;194;p17"/>
            <p:cNvSpPr/>
            <p:nvPr/>
          </p:nvSpPr>
          <p:spPr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l" t="t" r="r" b="b"/>
              <a:pathLst>
                <a:path w="96" h="575" extrusionOk="0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95" name="Google Shape;195;p17"/>
            <p:cNvSpPr/>
            <p:nvPr/>
          </p:nvSpPr>
          <p:spPr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l" t="t" r="r" b="b"/>
              <a:pathLst>
                <a:path w="40" h="40" extrusionOk="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l" t="t" r="r" b="b"/>
              <a:pathLst>
                <a:path w="264" h="332" extrusionOk="0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198" name="Google Shape;198;p17"/>
            <p:cNvSpPr/>
            <p:nvPr/>
          </p:nvSpPr>
          <p:spPr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l" t="t" r="r" b="b"/>
              <a:pathLst>
                <a:path w="33" h="31" extrusionOk="0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l" t="t" r="r" b="b"/>
              <a:pathLst>
                <a:path w="147" h="3215" extrusionOk="0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</p:sp>
        <p:sp>
          <p:nvSpPr>
            <p:cNvPr id="200" name="Google Shape;200;p17"/>
            <p:cNvSpPr/>
            <p:nvPr/>
          </p:nvSpPr>
          <p:spPr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l" t="t" r="r" b="b"/>
              <a:pathLst>
                <a:path w="39" h="39" extrusionOk="0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00000">
                  <a:srgbClr val="666666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1" name="Google Shape;201;p17"/>
          <p:cNvSpPr txBox="1">
            <a:spLocks noGrp="1"/>
          </p:cNvSpPr>
          <p:nvPr>
            <p:ph type="ctrTitle"/>
          </p:nvPr>
        </p:nvSpPr>
        <p:spPr>
          <a:xfrm>
            <a:off x="1407319" y="1122363"/>
            <a:ext cx="65937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Questrial"/>
              <a:buNone/>
              <a:defRPr sz="4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2" name="Google Shape;202;p17"/>
          <p:cNvSpPr txBox="1">
            <a:spLocks noGrp="1"/>
          </p:cNvSpPr>
          <p:nvPr>
            <p:ph type="subTitle" idx="1"/>
          </p:nvPr>
        </p:nvSpPr>
        <p:spPr>
          <a:xfrm>
            <a:off x="1407319" y="3602038"/>
            <a:ext cx="65937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ctr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3" name="Google Shape;203;p17"/>
          <p:cNvSpPr txBox="1">
            <a:spLocks noGrp="1"/>
          </p:cNvSpPr>
          <p:nvPr>
            <p:ph type="dt" idx="10"/>
          </p:nvPr>
        </p:nvSpPr>
        <p:spPr>
          <a:xfrm>
            <a:off x="5308133" y="5410202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4" name="Google Shape;204;p17"/>
          <p:cNvSpPr txBox="1">
            <a:spLocks noGrp="1"/>
          </p:cNvSpPr>
          <p:nvPr>
            <p:ph type="ftr" idx="11"/>
          </p:nvPr>
        </p:nvSpPr>
        <p:spPr>
          <a:xfrm>
            <a:off x="1407318" y="5410202"/>
            <a:ext cx="384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5" name="Google Shape;205;p17"/>
          <p:cNvSpPr txBox="1">
            <a:spLocks noGrp="1"/>
          </p:cNvSpPr>
          <p:nvPr>
            <p:ph type="sldNum" idx="12"/>
          </p:nvPr>
        </p:nvSpPr>
        <p:spPr>
          <a:xfrm>
            <a:off x="7422684" y="5410200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8"/>
          <p:cNvSpPr txBox="1">
            <a:spLocks noGrp="1"/>
          </p:cNvSpPr>
          <p:nvPr>
            <p:ph type="title"/>
          </p:nvPr>
        </p:nvSpPr>
        <p:spPr>
          <a:xfrm>
            <a:off x="856058" y="1419227"/>
            <a:ext cx="74295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8" name="Google Shape;208;p18"/>
          <p:cNvSpPr txBox="1">
            <a:spLocks noGrp="1"/>
          </p:cNvSpPr>
          <p:nvPr>
            <p:ph type="body" idx="1"/>
          </p:nvPr>
        </p:nvSpPr>
        <p:spPr>
          <a:xfrm>
            <a:off x="856058" y="4424362"/>
            <a:ext cx="7429500" cy="13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09" name="Google Shape;209;p18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0" name="Google Shape;210;p18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1" name="Google Shape;211;p18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4" name="Google Shape;214;p19"/>
          <p:cNvSpPr txBox="1">
            <a:spLocks noGrp="1"/>
          </p:cNvSpPr>
          <p:nvPr>
            <p:ph type="body" idx="1"/>
          </p:nvPr>
        </p:nvSpPr>
        <p:spPr>
          <a:xfrm>
            <a:off x="856058" y="2249486"/>
            <a:ext cx="36588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5" name="Google Shape;215;p19"/>
          <p:cNvSpPr txBox="1">
            <a:spLocks noGrp="1"/>
          </p:cNvSpPr>
          <p:nvPr>
            <p:ph type="body" idx="2"/>
          </p:nvPr>
        </p:nvSpPr>
        <p:spPr>
          <a:xfrm>
            <a:off x="4629151" y="2249486"/>
            <a:ext cx="36564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6" name="Google Shape;216;p19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7" name="Google Shape;217;p19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18" name="Google Shape;218;p19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0"/>
          <p:cNvSpPr txBox="1">
            <a:spLocks noGrp="1"/>
          </p:cNvSpPr>
          <p:nvPr>
            <p:ph type="title"/>
          </p:nvPr>
        </p:nvSpPr>
        <p:spPr>
          <a:xfrm>
            <a:off x="856058" y="619127"/>
            <a:ext cx="7429500" cy="14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1" name="Google Shape;221;p20"/>
          <p:cNvSpPr txBox="1">
            <a:spLocks noGrp="1"/>
          </p:cNvSpPr>
          <p:nvPr>
            <p:ph type="body" idx="1"/>
          </p:nvPr>
        </p:nvSpPr>
        <p:spPr>
          <a:xfrm>
            <a:off x="1027515" y="2249486"/>
            <a:ext cx="34872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2" name="Google Shape;222;p20"/>
          <p:cNvSpPr txBox="1">
            <a:spLocks noGrp="1"/>
          </p:cNvSpPr>
          <p:nvPr>
            <p:ph type="body" idx="2"/>
          </p:nvPr>
        </p:nvSpPr>
        <p:spPr>
          <a:xfrm>
            <a:off x="856058" y="3073398"/>
            <a:ext cx="3658800" cy="27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3" name="Google Shape;223;p20"/>
          <p:cNvSpPr txBox="1">
            <a:spLocks noGrp="1"/>
          </p:cNvSpPr>
          <p:nvPr>
            <p:ph type="body" idx="3"/>
          </p:nvPr>
        </p:nvSpPr>
        <p:spPr>
          <a:xfrm>
            <a:off x="4800606" y="2249485"/>
            <a:ext cx="3485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4" name="Google Shape;224;p20"/>
          <p:cNvSpPr txBox="1">
            <a:spLocks noGrp="1"/>
          </p:cNvSpPr>
          <p:nvPr>
            <p:ph type="body" idx="4"/>
          </p:nvPr>
        </p:nvSpPr>
        <p:spPr>
          <a:xfrm>
            <a:off x="4629150" y="3073398"/>
            <a:ext cx="3656400" cy="27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5" name="Google Shape;225;p20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6" name="Google Shape;226;p20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27" name="Google Shape;227;p20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1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0" name="Google Shape;230;p21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1" name="Google Shape;231;p21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2"/>
          <p:cNvSpPr txBox="1">
            <a:spLocks noGrp="1"/>
          </p:cNvSpPr>
          <p:nvPr>
            <p:ph type="title"/>
          </p:nvPr>
        </p:nvSpPr>
        <p:spPr>
          <a:xfrm>
            <a:off x="860029" y="609601"/>
            <a:ext cx="2892000" cy="16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estrial"/>
              <a:buNone/>
              <a:defRPr sz="3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4" name="Google Shape;234;p22"/>
          <p:cNvSpPr txBox="1">
            <a:spLocks noGrp="1"/>
          </p:cNvSpPr>
          <p:nvPr>
            <p:ph type="body" idx="1"/>
          </p:nvPr>
        </p:nvSpPr>
        <p:spPr>
          <a:xfrm>
            <a:off x="3867150" y="592666"/>
            <a:ext cx="4418400" cy="51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5" name="Google Shape;235;p22"/>
          <p:cNvSpPr txBox="1">
            <a:spLocks noGrp="1"/>
          </p:cNvSpPr>
          <p:nvPr>
            <p:ph type="body" idx="2"/>
          </p:nvPr>
        </p:nvSpPr>
        <p:spPr>
          <a:xfrm>
            <a:off x="860029" y="2249486"/>
            <a:ext cx="28920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7" name="Google Shape;237;p22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38" name="Google Shape;238;p22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>
            <a:spLocks noGrp="1"/>
          </p:cNvSpPr>
          <p:nvPr>
            <p:ph type="title"/>
          </p:nvPr>
        </p:nvSpPr>
        <p:spPr>
          <a:xfrm>
            <a:off x="856060" y="609600"/>
            <a:ext cx="4450800" cy="16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estrial"/>
              <a:buNone/>
              <a:defRPr sz="3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1" name="Google Shape;241;p23"/>
          <p:cNvSpPr>
            <a:spLocks noGrp="1"/>
          </p:cNvSpPr>
          <p:nvPr>
            <p:ph type="pic" idx="2"/>
          </p:nvPr>
        </p:nvSpPr>
        <p:spPr>
          <a:xfrm>
            <a:off x="5535541" y="609602"/>
            <a:ext cx="2750100" cy="5181600"/>
          </a:xfrm>
          <a:prstGeom prst="round2DiagRect">
            <a:avLst>
              <a:gd name="adj1" fmla="val 5608"/>
              <a:gd name="adj2" fmla="val 0"/>
            </a:avLst>
          </a:prstGeom>
          <a:noFill/>
          <a:ln w="19050" cap="sq" cmpd="sng">
            <a:solidFill>
              <a:srgbClr val="FAFAFA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2" name="Google Shape;242;p23"/>
          <p:cNvSpPr txBox="1">
            <a:spLocks noGrp="1"/>
          </p:cNvSpPr>
          <p:nvPr>
            <p:ph type="body" idx="1"/>
          </p:nvPr>
        </p:nvSpPr>
        <p:spPr>
          <a:xfrm>
            <a:off x="856058" y="2249486"/>
            <a:ext cx="44508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3" name="Google Shape;243;p23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4" name="Google Shape;244;p23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5" name="Google Shape;245;p23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noramic Picture with Caption">
  <p:cSld name="Panoramic Picture with Caption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"/>
          <p:cNvSpPr txBox="1">
            <a:spLocks noGrp="1"/>
          </p:cNvSpPr>
          <p:nvPr>
            <p:ph type="title"/>
          </p:nvPr>
        </p:nvSpPr>
        <p:spPr>
          <a:xfrm>
            <a:off x="856058" y="4304665"/>
            <a:ext cx="7434300" cy="8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estrial"/>
              <a:buNone/>
              <a:defRPr sz="3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8" name="Google Shape;248;p24"/>
          <p:cNvSpPr>
            <a:spLocks noGrp="1"/>
          </p:cNvSpPr>
          <p:nvPr>
            <p:ph type="pic" idx="2"/>
          </p:nvPr>
        </p:nvSpPr>
        <p:spPr>
          <a:xfrm>
            <a:off x="856058" y="606426"/>
            <a:ext cx="7434300" cy="3299700"/>
          </a:xfrm>
          <a:prstGeom prst="round2DiagRect">
            <a:avLst>
              <a:gd name="adj1" fmla="val 4860"/>
              <a:gd name="adj2" fmla="val 0"/>
            </a:avLst>
          </a:prstGeom>
          <a:noFill/>
          <a:ln w="19050" cap="sq" cmpd="sng">
            <a:solidFill>
              <a:srgbClr val="FAFAFA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49" name="Google Shape;249;p24"/>
          <p:cNvSpPr txBox="1">
            <a:spLocks noGrp="1"/>
          </p:cNvSpPr>
          <p:nvPr>
            <p:ph type="body" idx="1"/>
          </p:nvPr>
        </p:nvSpPr>
        <p:spPr>
          <a:xfrm>
            <a:off x="856024" y="5124020"/>
            <a:ext cx="7433100" cy="6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0" name="Google Shape;250;p24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1" name="Google Shape;251;p24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2" name="Google Shape;252;p24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5"/>
          <p:cNvSpPr txBox="1">
            <a:spLocks noGrp="1"/>
          </p:cNvSpPr>
          <p:nvPr>
            <p:ph type="title"/>
          </p:nvPr>
        </p:nvSpPr>
        <p:spPr>
          <a:xfrm>
            <a:off x="1084659" y="609600"/>
            <a:ext cx="6977100" cy="27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55" name="Google Shape;255;p25"/>
          <p:cNvSpPr txBox="1">
            <a:spLocks noGrp="1"/>
          </p:cNvSpPr>
          <p:nvPr>
            <p:ph type="body" idx="1"/>
          </p:nvPr>
        </p:nvSpPr>
        <p:spPr>
          <a:xfrm>
            <a:off x="1290484" y="3365557"/>
            <a:ext cx="65643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6" name="Google Shape;256;p25"/>
          <p:cNvSpPr txBox="1">
            <a:spLocks noGrp="1"/>
          </p:cNvSpPr>
          <p:nvPr>
            <p:ph type="body" idx="2"/>
          </p:nvPr>
        </p:nvSpPr>
        <p:spPr>
          <a:xfrm>
            <a:off x="856058" y="4309919"/>
            <a:ext cx="7429500" cy="1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7" name="Google Shape;257;p25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8" name="Google Shape;258;p25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59" name="Google Shape;259;p25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677634" y="732394"/>
            <a:ext cx="457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Questrial"/>
              <a:buNone/>
            </a:pPr>
            <a:r>
              <a:rPr lang="ru-RU" sz="8000" b="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“</a:t>
            </a:r>
            <a:endParaRPr/>
          </a:p>
        </p:txBody>
      </p:sp>
      <p:sp>
        <p:nvSpPr>
          <p:cNvPr id="261" name="Google Shape;261;p25"/>
          <p:cNvSpPr txBox="1"/>
          <p:nvPr/>
        </p:nvSpPr>
        <p:spPr>
          <a:xfrm>
            <a:off x="7903028" y="2764972"/>
            <a:ext cx="457200" cy="5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Questrial"/>
              <a:buNone/>
            </a:pPr>
            <a:r>
              <a:rPr lang="ru-RU" sz="8000" b="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6"/>
          <p:cNvSpPr txBox="1">
            <a:spLocks noGrp="1"/>
          </p:cNvSpPr>
          <p:nvPr>
            <p:ph type="title"/>
          </p:nvPr>
        </p:nvSpPr>
        <p:spPr>
          <a:xfrm>
            <a:off x="856058" y="2134042"/>
            <a:ext cx="7429500" cy="25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4" name="Google Shape;264;p26"/>
          <p:cNvSpPr txBox="1">
            <a:spLocks noGrp="1"/>
          </p:cNvSpPr>
          <p:nvPr>
            <p:ph type="body" idx="1"/>
          </p:nvPr>
        </p:nvSpPr>
        <p:spPr>
          <a:xfrm>
            <a:off x="856023" y="4657655"/>
            <a:ext cx="7428300" cy="11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5" name="Google Shape;265;p26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6" name="Google Shape;266;p26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67" name="Google Shape;267;p26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">
  <p:cSld name="3 Column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"/>
          <p:cNvSpPr txBox="1">
            <a:spLocks noGrp="1"/>
          </p:cNvSpPr>
          <p:nvPr>
            <p:ph type="title"/>
          </p:nvPr>
        </p:nvSpPr>
        <p:spPr>
          <a:xfrm>
            <a:off x="856060" y="609600"/>
            <a:ext cx="74295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0" name="Google Shape;270;p27"/>
          <p:cNvSpPr txBox="1">
            <a:spLocks noGrp="1"/>
          </p:cNvSpPr>
          <p:nvPr>
            <p:ph type="body" idx="1"/>
          </p:nvPr>
        </p:nvSpPr>
        <p:spPr>
          <a:xfrm>
            <a:off x="856058" y="2674463"/>
            <a:ext cx="23976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1" name="Google Shape;271;p27"/>
          <p:cNvSpPr txBox="1">
            <a:spLocks noGrp="1"/>
          </p:cNvSpPr>
          <p:nvPr>
            <p:ph type="body" idx="2"/>
          </p:nvPr>
        </p:nvSpPr>
        <p:spPr>
          <a:xfrm>
            <a:off x="845939" y="3360263"/>
            <a:ext cx="2406600" cy="24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2" name="Google Shape;272;p27"/>
          <p:cNvSpPr txBox="1">
            <a:spLocks noGrp="1"/>
          </p:cNvSpPr>
          <p:nvPr>
            <p:ph type="body" idx="3"/>
          </p:nvPr>
        </p:nvSpPr>
        <p:spPr>
          <a:xfrm>
            <a:off x="3386075" y="2677635"/>
            <a:ext cx="23883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3" name="Google Shape;273;p27"/>
          <p:cNvSpPr txBox="1">
            <a:spLocks noGrp="1"/>
          </p:cNvSpPr>
          <p:nvPr>
            <p:ph type="body" idx="4"/>
          </p:nvPr>
        </p:nvSpPr>
        <p:spPr>
          <a:xfrm>
            <a:off x="3378160" y="3363435"/>
            <a:ext cx="2397000" cy="24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4" name="Google Shape;274;p27"/>
          <p:cNvSpPr txBox="1">
            <a:spLocks noGrp="1"/>
          </p:cNvSpPr>
          <p:nvPr>
            <p:ph type="body" idx="5"/>
          </p:nvPr>
        </p:nvSpPr>
        <p:spPr>
          <a:xfrm>
            <a:off x="5889332" y="2674463"/>
            <a:ext cx="2396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5" name="Google Shape;275;p27"/>
          <p:cNvSpPr txBox="1">
            <a:spLocks noGrp="1"/>
          </p:cNvSpPr>
          <p:nvPr>
            <p:ph type="body" idx="6"/>
          </p:nvPr>
        </p:nvSpPr>
        <p:spPr>
          <a:xfrm>
            <a:off x="5889332" y="3360263"/>
            <a:ext cx="2396100" cy="24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6" name="Google Shape;276;p27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7" name="Google Shape;277;p27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78" name="Google Shape;278;p27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Column">
  <p:cSld name="3 Picture Column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"/>
          <p:cNvSpPr txBox="1">
            <a:spLocks noGrp="1"/>
          </p:cNvSpPr>
          <p:nvPr>
            <p:ph type="title"/>
          </p:nvPr>
        </p:nvSpPr>
        <p:spPr>
          <a:xfrm>
            <a:off x="856059" y="609600"/>
            <a:ext cx="7429500" cy="19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1" name="Google Shape;281;p28"/>
          <p:cNvSpPr txBox="1">
            <a:spLocks noGrp="1"/>
          </p:cNvSpPr>
          <p:nvPr>
            <p:ph type="body" idx="1"/>
          </p:nvPr>
        </p:nvSpPr>
        <p:spPr>
          <a:xfrm>
            <a:off x="856060" y="4404596"/>
            <a:ext cx="23964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2" name="Google Shape;282;p28"/>
          <p:cNvSpPr>
            <a:spLocks noGrp="1"/>
          </p:cNvSpPr>
          <p:nvPr>
            <p:ph type="pic" idx="2"/>
          </p:nvPr>
        </p:nvSpPr>
        <p:spPr>
          <a:xfrm>
            <a:off x="856060" y="2666998"/>
            <a:ext cx="239640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FAFAFA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3" name="Google Shape;283;p28"/>
          <p:cNvSpPr txBox="1">
            <a:spLocks noGrp="1"/>
          </p:cNvSpPr>
          <p:nvPr>
            <p:ph type="body" idx="3"/>
          </p:nvPr>
        </p:nvSpPr>
        <p:spPr>
          <a:xfrm>
            <a:off x="856060" y="4980859"/>
            <a:ext cx="2396400" cy="8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4" name="Google Shape;284;p28"/>
          <p:cNvSpPr txBox="1">
            <a:spLocks noGrp="1"/>
          </p:cNvSpPr>
          <p:nvPr>
            <p:ph type="body" idx="4"/>
          </p:nvPr>
        </p:nvSpPr>
        <p:spPr>
          <a:xfrm>
            <a:off x="3366790" y="4404596"/>
            <a:ext cx="24003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5" name="Google Shape;285;p28"/>
          <p:cNvSpPr>
            <a:spLocks noGrp="1"/>
          </p:cNvSpPr>
          <p:nvPr>
            <p:ph type="pic" idx="5"/>
          </p:nvPr>
        </p:nvSpPr>
        <p:spPr>
          <a:xfrm>
            <a:off x="3366790" y="2666998"/>
            <a:ext cx="239910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FAFAFA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6" name="Google Shape;286;p28"/>
          <p:cNvSpPr txBox="1">
            <a:spLocks noGrp="1"/>
          </p:cNvSpPr>
          <p:nvPr>
            <p:ph type="body" idx="6"/>
          </p:nvPr>
        </p:nvSpPr>
        <p:spPr>
          <a:xfrm>
            <a:off x="3365695" y="4980857"/>
            <a:ext cx="24003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7" name="Google Shape;287;p28"/>
          <p:cNvSpPr txBox="1">
            <a:spLocks noGrp="1"/>
          </p:cNvSpPr>
          <p:nvPr>
            <p:ph type="body" idx="7"/>
          </p:nvPr>
        </p:nvSpPr>
        <p:spPr>
          <a:xfrm>
            <a:off x="5889426" y="4404595"/>
            <a:ext cx="2393100" cy="5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8" name="Google Shape;288;p28"/>
          <p:cNvSpPr>
            <a:spLocks noGrp="1"/>
          </p:cNvSpPr>
          <p:nvPr>
            <p:ph type="pic" idx="8"/>
          </p:nvPr>
        </p:nvSpPr>
        <p:spPr>
          <a:xfrm>
            <a:off x="5889332" y="2666998"/>
            <a:ext cx="2396100" cy="1524000"/>
          </a:xfrm>
          <a:prstGeom prst="round2DiagRect">
            <a:avLst>
              <a:gd name="adj1" fmla="val 16667"/>
              <a:gd name="adj2" fmla="val 0"/>
            </a:avLst>
          </a:prstGeom>
          <a:noFill/>
          <a:ln w="19050" cap="sq" cmpd="sng">
            <a:solidFill>
              <a:srgbClr val="FAFAFA">
                <a:alpha val="60000"/>
              </a:srgbClr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889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89" name="Google Shape;289;p28"/>
          <p:cNvSpPr txBox="1">
            <a:spLocks noGrp="1"/>
          </p:cNvSpPr>
          <p:nvPr>
            <p:ph type="body" idx="9"/>
          </p:nvPr>
        </p:nvSpPr>
        <p:spPr>
          <a:xfrm>
            <a:off x="5889332" y="4980855"/>
            <a:ext cx="2396100" cy="8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5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228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125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0" name="Google Shape;290;p28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1" name="Google Shape;291;p28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2" name="Google Shape;292;p28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9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5" name="Google Shape;295;p29"/>
          <p:cNvSpPr txBox="1">
            <a:spLocks noGrp="1"/>
          </p:cNvSpPr>
          <p:nvPr>
            <p:ph type="body" idx="1"/>
          </p:nvPr>
        </p:nvSpPr>
        <p:spPr>
          <a:xfrm rot="5400000">
            <a:off x="2799909" y="305637"/>
            <a:ext cx="3541800" cy="74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6" name="Google Shape;296;p29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7" name="Google Shape;297;p29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298" name="Google Shape;298;p29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0"/>
          <p:cNvSpPr txBox="1">
            <a:spLocks noGrp="1"/>
          </p:cNvSpPr>
          <p:nvPr>
            <p:ph type="title"/>
          </p:nvPr>
        </p:nvSpPr>
        <p:spPr>
          <a:xfrm rot="5400000">
            <a:off x="4942809" y="2448450"/>
            <a:ext cx="5181600" cy="15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1" name="Google Shape;301;p30"/>
          <p:cNvSpPr txBox="1">
            <a:spLocks noGrp="1"/>
          </p:cNvSpPr>
          <p:nvPr>
            <p:ph type="body" idx="1"/>
          </p:nvPr>
        </p:nvSpPr>
        <p:spPr>
          <a:xfrm rot="5400000">
            <a:off x="1171050" y="294750"/>
            <a:ext cx="5181600" cy="58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02" name="Google Shape;302;p30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03" name="Google Shape;303;p30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304" name="Google Shape;304;p30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EAD594"/>
              </a:buClr>
              <a:buSzPts val="4100"/>
              <a:buFont typeface="Allerta"/>
              <a:buNone/>
              <a:defRPr sz="4100" b="1" i="0" u="none" strike="noStrike" cap="none">
                <a:solidFill>
                  <a:srgbClr val="EAD594"/>
                </a:solidFill>
                <a:latin typeface="Allerta"/>
                <a:ea typeface="Allerta"/>
                <a:cs typeface="Allerta"/>
                <a:sym typeface="Aller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44170" algn="l" rtl="0">
              <a:spcBef>
                <a:spcPts val="560"/>
              </a:spcBef>
              <a:spcAft>
                <a:spcPts val="0"/>
              </a:spcAft>
              <a:buClr>
                <a:srgbClr val="F9F9F9"/>
              </a:buClr>
              <a:buSzPts val="1820"/>
              <a:buFont typeface="Noto Sans Symbols"/>
              <a:buChar char="⬜"/>
              <a:defRPr sz="2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914400" marR="0" lvl="1" indent="-350519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920"/>
              <a:buFont typeface="Noto Sans Symbols"/>
              <a:buChar char="◼"/>
              <a:defRPr sz="2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1371600" marR="0" lvl="2" indent="-361314" algn="l" rtl="0"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090"/>
              <a:buFont typeface="Noto Sans Symbols"/>
              <a:buChar char="▫"/>
              <a:defRPr sz="22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oto Sans Symbols"/>
              <a:buChar char="◾"/>
              <a:defRPr sz="20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oto Sans Symbols"/>
              <a:buChar char="•"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⚫"/>
              <a:defRPr sz="14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41667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416675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924800" y="6416675"/>
            <a:ext cx="762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ABABA"/>
                </a:solidFill>
                <a:latin typeface="Quattrocento"/>
                <a:ea typeface="Quattrocento"/>
                <a:cs typeface="Quattrocento"/>
                <a:sym typeface="Quattrocen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3" descr="\\DROBO-FS\QuickDrops\JB\PPTX NG\Droplets\LightingOverlay.png"/>
          <p:cNvPicPr preferRelativeResize="0"/>
          <p:nvPr/>
        </p:nvPicPr>
        <p:blipFill rotWithShape="1">
          <a:blip r:embed="rId20">
            <a:alphaModFix amt="30000"/>
          </a:blip>
          <a:srcRect/>
          <a:stretch/>
        </p:blipFill>
        <p:spPr>
          <a:xfrm>
            <a:off x="1" y="-1"/>
            <a:ext cx="9144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" name="Google Shape;82;p13"/>
          <p:cNvGrpSpPr/>
          <p:nvPr/>
        </p:nvGrpSpPr>
        <p:grpSpPr>
          <a:xfrm>
            <a:off x="-10716" y="1"/>
            <a:ext cx="9040416" cy="6858001"/>
            <a:chOff x="-14288" y="0"/>
            <a:chExt cx="12053888" cy="6858001"/>
          </a:xfrm>
        </p:grpSpPr>
        <p:grpSp>
          <p:nvGrpSpPr>
            <p:cNvPr id="83" name="Google Shape;83;p13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</p:grpSpPr>
          <p:sp>
            <p:nvSpPr>
              <p:cNvPr id="84" name="Google Shape;84;p13"/>
              <p:cNvSpPr/>
              <p:nvPr/>
            </p:nvSpPr>
            <p:spPr>
              <a:xfrm>
                <a:off x="114300" y="4763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13"/>
              <p:cNvSpPr/>
              <p:nvPr/>
            </p:nvSpPr>
            <p:spPr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13"/>
              <p:cNvSpPr/>
              <p:nvPr/>
            </p:nvSpPr>
            <p:spPr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41" extrusionOk="0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88" name="Google Shape;88;p13"/>
              <p:cNvSpPr/>
              <p:nvPr/>
            </p:nvSpPr>
            <p:spPr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l" t="t" r="r" b="b"/>
                <a:pathLst>
                  <a:path w="233" h="901" extrusionOk="0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0" name="Google Shape;90;p13"/>
              <p:cNvSpPr/>
              <p:nvPr/>
            </p:nvSpPr>
            <p:spPr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1" name="Google Shape;91;p13"/>
              <p:cNvSpPr/>
              <p:nvPr/>
            </p:nvSpPr>
            <p:spPr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l" t="t" r="r" b="b"/>
                <a:pathLst>
                  <a:path w="266" h="332" extrusionOk="0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4" name="Google Shape;94;p13"/>
              <p:cNvSpPr/>
              <p:nvPr/>
            </p:nvSpPr>
            <p:spPr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4" h="31" extrusionOk="0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cxnSp>
            <p:nvCxnSpPr>
              <p:cNvPr id="95" name="Google Shape;95;p13"/>
              <p:cNvCxnSpPr/>
              <p:nvPr/>
            </p:nvCxnSpPr>
            <p:spPr>
              <a:xfrm>
                <a:off x="-4763" y="9525"/>
                <a:ext cx="0" cy="0"/>
              </a:xfrm>
              <a:prstGeom prst="straightConnector1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 w="9525" cap="flat" cmpd="sng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96" name="Google Shape;96;p13"/>
              <p:cNvSpPr/>
              <p:nvPr/>
            </p:nvSpPr>
            <p:spPr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78" h="80" extrusionOk="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7" name="Google Shape;97;p13"/>
              <p:cNvSpPr/>
              <p:nvPr/>
            </p:nvSpPr>
            <p:spPr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l" t="t" r="r" b="b"/>
                <a:pathLst>
                  <a:path w="93" h="303" extrusionOk="0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8" name="Google Shape;98;p13"/>
              <p:cNvSpPr/>
              <p:nvPr/>
            </p:nvSpPr>
            <p:spPr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l" t="t" r="r" b="b"/>
                <a:pathLst>
                  <a:path w="90" h="300" extrusionOk="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99" name="Google Shape;99;p13"/>
              <p:cNvSpPr/>
              <p:nvPr/>
            </p:nvSpPr>
            <p:spPr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l" t="t" r="r" b="b"/>
                <a:pathLst>
                  <a:path w="24" h="23" extrusionOk="0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3"/>
              <p:cNvSpPr/>
              <p:nvPr/>
            </p:nvSpPr>
            <p:spPr>
              <a:xfrm>
                <a:off x="133350" y="4662488"/>
                <a:ext cx="23813" cy="2181225"/>
              </a:xfrm>
              <a:prstGeom prst="rect">
                <a:avLst/>
              </a:pr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3"/>
              <p:cNvSpPr/>
              <p:nvPr/>
            </p:nvSpPr>
            <p:spPr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233" h="1135" extrusionOk="0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02" name="Google Shape;102;p13"/>
              <p:cNvSpPr/>
              <p:nvPr/>
            </p:nvSpPr>
            <p:spPr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3"/>
              <p:cNvSpPr/>
              <p:nvPr/>
            </p:nvSpPr>
            <p:spPr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l" t="t" r="r" b="b"/>
                <a:pathLst>
                  <a:path w="54" h="766" extrusionOk="0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04" name="Google Shape;104;p13"/>
              <p:cNvSpPr/>
              <p:nvPr/>
            </p:nvSpPr>
            <p:spPr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l" t="t" r="r" b="b"/>
                <a:pathLst>
                  <a:path w="236" h="898" extrusionOk="0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06" name="Google Shape;106;p13"/>
              <p:cNvSpPr/>
              <p:nvPr/>
            </p:nvSpPr>
            <p:spPr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l" t="t" r="r" b="b"/>
                <a:pathLst>
                  <a:path w="96" h="575" extrusionOk="0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07" name="Google Shape;107;p13"/>
              <p:cNvSpPr/>
              <p:nvPr/>
            </p:nvSpPr>
            <p:spPr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3"/>
              <p:cNvSpPr/>
              <p:nvPr/>
            </p:nvSpPr>
            <p:spPr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3"/>
              <p:cNvSpPr/>
              <p:nvPr/>
            </p:nvSpPr>
            <p:spPr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6" extrusionOk="0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10" name="Google Shape;110;p13"/>
              <p:cNvSpPr/>
              <p:nvPr/>
            </p:nvSpPr>
            <p:spPr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l" t="t" r="r" b="b"/>
                <a:pathLst>
                  <a:path w="33" h="31" extrusionOk="0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rgbClr val="666666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1" name="Google Shape;111;p13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</p:grpSpPr>
          <p:sp>
            <p:nvSpPr>
              <p:cNvPr id="112" name="Google Shape;112;p13"/>
              <p:cNvSpPr/>
              <p:nvPr/>
            </p:nvSpPr>
            <p:spPr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l" t="t" r="r" b="b"/>
                <a:pathLst>
                  <a:path w="263" h="323" extrusionOk="0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13" name="Google Shape;113;p13"/>
              <p:cNvSpPr/>
              <p:nvPr/>
            </p:nvSpPr>
            <p:spPr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33" h="32" extrusionOk="0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3"/>
              <p:cNvSpPr/>
              <p:nvPr/>
            </p:nvSpPr>
            <p:spPr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3"/>
              <p:cNvSpPr/>
              <p:nvPr/>
            </p:nvSpPr>
            <p:spPr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l" t="t" r="r" b="b"/>
                <a:pathLst>
                  <a:path w="188" h="727" extrusionOk="0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16" name="Google Shape;116;p13"/>
              <p:cNvSpPr/>
              <p:nvPr/>
            </p:nvSpPr>
            <p:spPr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33" h="33" extrusionOk="0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3"/>
              <p:cNvSpPr/>
              <p:nvPr/>
            </p:nvSpPr>
            <p:spPr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73" extrusionOk="0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18" name="Google Shape;118;p13"/>
              <p:cNvSpPr/>
              <p:nvPr/>
            </p:nvSpPr>
            <p:spPr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3"/>
              <p:cNvSpPr/>
              <p:nvPr/>
            </p:nvSpPr>
            <p:spPr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135" extrusionOk="0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</p:sp>
          <p:sp>
            <p:nvSpPr>
              <p:cNvPr id="120" name="Google Shape;120;p13"/>
              <p:cNvSpPr/>
              <p:nvPr/>
            </p:nvSpPr>
            <p:spPr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40" h="40" extrusionOk="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3"/>
              <p:cNvSpPr/>
              <p:nvPr/>
            </p:nvSpPr>
            <p:spPr>
              <a:xfrm>
                <a:off x="11939587" y="6596063"/>
                <a:ext cx="23813" cy="252413"/>
              </a:xfrm>
              <a:prstGeom prst="rect">
                <a:avLst/>
              </a:prstGeom>
              <a:gradFill>
                <a:gsLst>
                  <a:gs pos="0">
                    <a:srgbClr val="F8F8F8">
                      <a:alpha val="80000"/>
                    </a:srgbClr>
                  </a:gs>
                  <a:gs pos="100000">
                    <a:srgbClr val="666666">
                      <a:alpha val="60000"/>
                    </a:srgbClr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22" name="Google Shape;122;p13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  <a:defRPr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body" idx="1"/>
          </p:nvPr>
        </p:nvSpPr>
        <p:spPr>
          <a:xfrm>
            <a:off x="856060" y="2249487"/>
            <a:ext cx="74295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9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marR="0" lvl="1" indent="-38735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marR="0" lvl="2" indent="-37147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marR="0" lvl="3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marR="0" lvl="4" indent="-355600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marR="0" lvl="5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marR="0" lvl="6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marR="0" lvl="7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marR="0" lvl="8" indent="-339725" algn="l" rtl="0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75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dt" idx="10"/>
          </p:nvPr>
        </p:nvSpPr>
        <p:spPr>
          <a:xfrm>
            <a:off x="5592691" y="5883277"/>
            <a:ext cx="2057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ftr" idx="11"/>
          </p:nvPr>
        </p:nvSpPr>
        <p:spPr>
          <a:xfrm>
            <a:off x="856059" y="5883276"/>
            <a:ext cx="4679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ldNum" idx="12"/>
          </p:nvPr>
        </p:nvSpPr>
        <p:spPr>
          <a:xfrm>
            <a:off x="7707241" y="5883275"/>
            <a:ext cx="578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comments" Target="../comments/comment1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comments" Target="../comments/commen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comments" Target="../comments/commen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5" Type="http://schemas.openxmlformats.org/officeDocument/2006/relationships/comments" Target="../comments/comment5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4" Type="http://schemas.openxmlformats.org/officeDocument/2006/relationships/comments" Target="../comments/commen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comments" Target="../comments/comment7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1"/>
          <p:cNvSpPr txBox="1">
            <a:spLocks noGrp="1"/>
          </p:cNvSpPr>
          <p:nvPr>
            <p:ph type="ctrTitle"/>
          </p:nvPr>
        </p:nvSpPr>
        <p:spPr>
          <a:xfrm>
            <a:off x="533400" y="1202432"/>
            <a:ext cx="7851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4860"/>
              <a:buFont typeface="Allerta"/>
              <a:buNone/>
            </a:pPr>
            <a:r>
              <a:rPr lang="ru-RU" sz="486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rPr>
              <a:t>НЕ ТАК СТРАШЕН БЛОКЧЕЙН,</a:t>
            </a:r>
            <a:br>
              <a:rPr lang="ru-RU" sz="486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rPr>
            </a:br>
            <a:r>
              <a:rPr lang="ru-RU" sz="4860" b="1" i="0" u="none" strike="noStrike" cap="none">
                <a:solidFill>
                  <a:schemeClr val="lt1"/>
                </a:solidFill>
                <a:latin typeface="Allerta"/>
                <a:ea typeface="Allerta"/>
                <a:cs typeface="Allerta"/>
                <a:sym typeface="Allerta"/>
              </a:rPr>
              <a:t>КАК ЕГО МАЛЮЮТ</a:t>
            </a:r>
            <a:endParaRPr sz="4860" b="1" i="0" u="none" strike="noStrike" cap="none">
              <a:solidFill>
                <a:schemeClr val="lt1"/>
              </a:solidFill>
              <a:latin typeface="Allerta"/>
              <a:ea typeface="Allerta"/>
              <a:cs typeface="Allerta"/>
              <a:sym typeface="Allerta"/>
            </a:endParaRPr>
          </a:p>
        </p:txBody>
      </p:sp>
      <p:sp>
        <p:nvSpPr>
          <p:cNvPr id="310" name="Google Shape;310;p31"/>
          <p:cNvSpPr txBox="1">
            <a:spLocks noGrp="1"/>
          </p:cNvSpPr>
          <p:nvPr>
            <p:ph type="subTitle" idx="1"/>
          </p:nvPr>
        </p:nvSpPr>
        <p:spPr>
          <a:xfrm>
            <a:off x="533400" y="3052936"/>
            <a:ext cx="7854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9F9F9"/>
              </a:buClr>
              <a:buSzPts val="2340"/>
              <a:buFont typeface="Noto Sans Symbols"/>
              <a:buNone/>
            </a:pPr>
            <a:r>
              <a:rPr lang="ru-RU" sz="4800" b="0" i="0" u="none" strike="noStrike" cap="none">
                <a:solidFill>
                  <a:srgbClr val="FDFBAB"/>
                </a:solidFill>
                <a:latin typeface="Quattrocento"/>
                <a:ea typeface="Quattrocento"/>
                <a:cs typeface="Quattrocento"/>
                <a:sym typeface="Quattrocento"/>
              </a:rPr>
              <a:t>Взгляд тестировщика</a:t>
            </a:r>
            <a:endParaRPr sz="4800" b="0" i="0" u="none" strike="noStrike" cap="none">
              <a:solidFill>
                <a:srgbClr val="FDFBAB"/>
              </a:solidFill>
              <a:latin typeface="Quattrocento"/>
              <a:ea typeface="Quattrocento"/>
              <a:cs typeface="Quattrocento"/>
              <a:sym typeface="Quattrocento"/>
            </a:endParaRPr>
          </a:p>
        </p:txBody>
      </p:sp>
      <p:sp>
        <p:nvSpPr>
          <p:cNvPr id="311" name="Google Shape;311;p31"/>
          <p:cNvSpPr txBox="1"/>
          <p:nvPr/>
        </p:nvSpPr>
        <p:spPr>
          <a:xfrm>
            <a:off x="370375" y="5970050"/>
            <a:ext cx="5818200" cy="5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DCC577"/>
                </a:solidFill>
              </a:rPr>
              <a:t>Докладчик: Хоменко Алина</a:t>
            </a:r>
            <a:endParaRPr sz="3000">
              <a:solidFill>
                <a:srgbClr val="DCC577"/>
              </a:solidFill>
            </a:endParaRPr>
          </a:p>
        </p:txBody>
      </p:sp>
      <p:pic>
        <p:nvPicPr>
          <p:cNvPr id="312" name="Google Shape;31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ПОЧЕМУ Я ВЫБРАЛА ЭТУ ТЕМУ?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18" name="Google Shape;318;p32" descr="68354_0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43608" y="1292521"/>
            <a:ext cx="3394800" cy="23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 descr="Bryuky-y-dzhynsy-s-podvorotom.jpg"/>
          <p:cNvPicPr preferRelativeResize="0"/>
          <p:nvPr/>
        </p:nvPicPr>
        <p:blipFill rotWithShape="1">
          <a:blip r:embed="rId4">
            <a:alphaModFix/>
          </a:blip>
          <a:srcRect l="9649" r="5922"/>
          <a:stretch/>
        </p:blipFill>
        <p:spPr>
          <a:xfrm>
            <a:off x="4427984" y="1292521"/>
            <a:ext cx="3729167" cy="2208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2" descr="giroskuter-105-premium-smart-balance-tao-tao-cvet-sinij-kosmos.jpg"/>
          <p:cNvPicPr preferRelativeResize="0"/>
          <p:nvPr/>
        </p:nvPicPr>
        <p:blipFill rotWithShape="1">
          <a:blip r:embed="rId5">
            <a:alphaModFix/>
          </a:blip>
          <a:srcRect t="8778" b="10861"/>
          <a:stretch/>
        </p:blipFill>
        <p:spPr>
          <a:xfrm>
            <a:off x="1043608" y="3501008"/>
            <a:ext cx="3384377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32" descr="биткоин-640x394.jpe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27984" y="3501009"/>
            <a:ext cx="3749803" cy="216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3"/>
          <p:cNvSpPr txBox="1">
            <a:spLocks noGrp="1"/>
          </p:cNvSpPr>
          <p:nvPr>
            <p:ph type="title"/>
          </p:nvPr>
        </p:nvSpPr>
        <p:spPr>
          <a:xfrm>
            <a:off x="390897" y="2382478"/>
            <a:ext cx="82857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Questrial"/>
              <a:buNone/>
            </a:pPr>
            <a:r>
              <a:rPr lang="ru-RU" sz="44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«ТЫ ХОЧЕШЬ ТЕСТИРОВАТЬ БЛОКЧЕЙН?»</a:t>
            </a:r>
            <a:endParaRPr sz="44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28" name="Google Shape;32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4" descr="images (1)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66549" y="957075"/>
            <a:ext cx="6210900" cy="463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5"/>
          <p:cNvSpPr txBox="1">
            <a:spLocks noGrp="1"/>
          </p:cNvSpPr>
          <p:nvPr>
            <p:ph type="title"/>
          </p:nvPr>
        </p:nvSpPr>
        <p:spPr>
          <a:xfrm>
            <a:off x="856060" y="621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>
                <a:solidFill>
                  <a:srgbClr val="FFFF66"/>
                </a:solidFill>
              </a:rPr>
              <a:t>О ЧЕМ МЫ СЕГОДНЯ ПОГОВОРИМ: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40" name="Google Shape;340;p35"/>
          <p:cNvSpPr txBox="1">
            <a:spLocks noGrp="1"/>
          </p:cNvSpPr>
          <p:nvPr>
            <p:ph type="body" idx="1"/>
          </p:nvPr>
        </p:nvSpPr>
        <p:spPr>
          <a:xfrm>
            <a:off x="395525" y="1255453"/>
            <a:ext cx="8280900" cy="43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1. </a:t>
            </a:r>
            <a:r>
              <a:rPr lang="ru-RU" sz="4200">
                <a:latin typeface="Georgia"/>
                <a:ea typeface="Georgia"/>
                <a:cs typeface="Georgia"/>
                <a:sym typeface="Georgia"/>
              </a:rPr>
              <a:t>Ч</a:t>
            </a: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то такое блокчейн?</a:t>
            </a:r>
            <a:endParaRPr sz="42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</a:t>
            </a:r>
            <a:r>
              <a:rPr lang="ru-RU" sz="4200">
                <a:latin typeface="Georgia"/>
                <a:ea typeface="Georgia"/>
                <a:cs typeface="Georgia"/>
                <a:sym typeface="Georgia"/>
              </a:rPr>
              <a:t>Г</a:t>
            </a: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де он используется?</a:t>
            </a:r>
            <a:endParaRPr sz="42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3. </a:t>
            </a:r>
            <a:r>
              <a:rPr lang="ru-RU" sz="4200">
                <a:latin typeface="Georgia"/>
                <a:ea typeface="Georgia"/>
                <a:cs typeface="Georgia"/>
                <a:sym typeface="Georgia"/>
              </a:rPr>
              <a:t>Ч</a:t>
            </a: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то такое смарт-контракт?</a:t>
            </a:r>
            <a:endParaRPr sz="42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4. </a:t>
            </a:r>
            <a:r>
              <a:rPr lang="ru-RU" sz="4200">
                <a:latin typeface="Georgia"/>
                <a:ea typeface="Georgia"/>
                <a:cs typeface="Georgia"/>
                <a:sym typeface="Georgia"/>
              </a:rPr>
              <a:t>К</a:t>
            </a:r>
            <a:r>
              <a:rPr lang="ru-RU" sz="42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ак тестировать блокчейн- приложение?</a:t>
            </a:r>
            <a:endParaRPr sz="42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341" name="Google Shape;34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6"/>
          <p:cNvSpPr txBox="1">
            <a:spLocks noGrp="1"/>
          </p:cNvSpPr>
          <p:nvPr>
            <p:ph type="title"/>
          </p:nvPr>
        </p:nvSpPr>
        <p:spPr>
          <a:xfrm>
            <a:off x="1565288" y="697561"/>
            <a:ext cx="67689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ЧТО ТАКОЕ БЛОКЧЕЙН?</a:t>
            </a:r>
            <a:endParaRPr sz="36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47" name="Google Shape;347;p36"/>
          <p:cNvPicPr preferRelativeResize="0"/>
          <p:nvPr/>
        </p:nvPicPr>
        <p:blipFill rotWithShape="1">
          <a:blip r:embed="rId3">
            <a:alphaModFix/>
          </a:blip>
          <a:srcRect r="-31926" b="-9998"/>
          <a:stretch/>
        </p:blipFill>
        <p:spPr>
          <a:xfrm>
            <a:off x="2298538" y="1997870"/>
            <a:ext cx="4692824" cy="459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7" descr="satan_2_webmixerdetailed_png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2025" y="1237125"/>
            <a:ext cx="4534520" cy="5332851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7"/>
          <p:cNvSpPr txBox="1">
            <a:spLocks noGrp="1"/>
          </p:cNvSpPr>
          <p:nvPr>
            <p:ph type="title"/>
          </p:nvPr>
        </p:nvSpPr>
        <p:spPr>
          <a:xfrm>
            <a:off x="703650" y="8925"/>
            <a:ext cx="80589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FFFF66"/>
                </a:solidFill>
              </a:rPr>
              <a:t>БЛОКЧЕЙН ДЛЯ МЕНЯ ГОД НАЗАД...</a:t>
            </a:r>
            <a:endParaRPr>
              <a:solidFill>
                <a:srgbClr val="FFFF66"/>
              </a:solidFill>
            </a:endParaRPr>
          </a:p>
        </p:txBody>
      </p:sp>
      <p:pic>
        <p:nvPicPr>
          <p:cNvPr id="355" name="Google Shape;35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8"/>
          <p:cNvSpPr txBox="1">
            <a:spLocks noGrp="1"/>
          </p:cNvSpPr>
          <p:nvPr>
            <p:ph type="body" idx="1"/>
          </p:nvPr>
        </p:nvSpPr>
        <p:spPr>
          <a:xfrm>
            <a:off x="496624" y="1234425"/>
            <a:ext cx="82305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  выстроенная по определённым правилам непрерывная последовательная цепочка блоков, содержащих информацию.(с) Wikipedia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61" name="Google Shape;361;p38"/>
          <p:cNvSpPr txBox="1">
            <a:spLocks noGrp="1"/>
          </p:cNvSpPr>
          <p:nvPr>
            <p:ph type="title"/>
          </p:nvPr>
        </p:nvSpPr>
        <p:spPr>
          <a:xfrm>
            <a:off x="927935" y="-23007"/>
            <a:ext cx="74295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28600" lvl="0" indent="-228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3000" b="1">
                <a:solidFill>
                  <a:srgbClr val="FFFF66"/>
                </a:solidFill>
              </a:rPr>
              <a:t>  БЛОКЧЕЙН</a:t>
            </a:r>
            <a:r>
              <a:rPr lang="ru-RU" sz="3000">
                <a:solidFill>
                  <a:srgbClr val="FFFF66"/>
                </a:solidFill>
              </a:rPr>
              <a:t> — ЭТО ...</a:t>
            </a:r>
            <a:endParaRPr sz="3000">
              <a:solidFill>
                <a:srgbClr val="FFFF66"/>
              </a:solidFill>
            </a:endParaRPr>
          </a:p>
        </p:txBody>
      </p:sp>
      <p:pic>
        <p:nvPicPr>
          <p:cNvPr id="362" name="Google Shape;36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9"/>
          <p:cNvSpPr/>
          <p:nvPr/>
        </p:nvSpPr>
        <p:spPr>
          <a:xfrm>
            <a:off x="683568" y="1412776"/>
            <a:ext cx="7704900" cy="5040600"/>
          </a:xfrm>
          <a:prstGeom prst="rect">
            <a:avLst/>
          </a:prstGeom>
          <a:solidFill>
            <a:schemeClr val="dk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8" name="Google Shape;368;p39"/>
          <p:cNvSpPr txBox="1">
            <a:spLocks noGrp="1"/>
          </p:cNvSpPr>
          <p:nvPr>
            <p:ph type="title"/>
          </p:nvPr>
        </p:nvSpPr>
        <p:spPr>
          <a:xfrm>
            <a:off x="857260" y="-2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СОЗДАТЕЛЬ : САТОШИ НАКАМОТО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69" name="Google Shape;369;p39" descr="black-suit-white-shirt-red-tie-wallpaper-1920x1080_1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63559" y="2272527"/>
            <a:ext cx="7416900" cy="41808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70" name="Google Shape;370;p39" descr="1520016981_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4801" y="1588877"/>
            <a:ext cx="1893875" cy="118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0"/>
          <p:cNvSpPr txBox="1">
            <a:spLocks noGrp="1"/>
          </p:cNvSpPr>
          <p:nvPr>
            <p:ph type="title"/>
          </p:nvPr>
        </p:nvSpPr>
        <p:spPr>
          <a:xfrm>
            <a:off x="870842" y="12"/>
            <a:ext cx="78489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БЛОКЧЕЙН     ==     УЧЕТНАЯ КНИГА…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77" name="Google Shape;377;p40" descr="1200px-Razriadnaja_kniga_GIM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07851" y="1556792"/>
            <a:ext cx="6676500" cy="39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1"/>
          <p:cNvSpPr txBox="1">
            <a:spLocks noGrp="1"/>
          </p:cNvSpPr>
          <p:nvPr>
            <p:ph type="title"/>
          </p:nvPr>
        </p:nvSpPr>
        <p:spPr>
          <a:xfrm>
            <a:off x="3010645" y="-27384"/>
            <a:ext cx="3865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… И ТОРРЕНТ</a:t>
            </a:r>
            <a:r>
              <a:rPr lang="ru-RU" sz="3000">
                <a:solidFill>
                  <a:srgbClr val="FFFF66"/>
                </a:solidFill>
              </a:rPr>
              <a:t>…</a:t>
            </a: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.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84" name="Google Shape;384;p41" descr="726763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76275" y="1088150"/>
            <a:ext cx="6528300" cy="440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2"/>
          <p:cNvSpPr txBox="1">
            <a:spLocks noGrp="1"/>
          </p:cNvSpPr>
          <p:nvPr>
            <p:ph type="title"/>
          </p:nvPr>
        </p:nvSpPr>
        <p:spPr>
          <a:xfrm>
            <a:off x="404050" y="8925"/>
            <a:ext cx="86409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...ХОТЯ НА САМОМ ДЕЛЕ ЭТО ВЫГЛЯДИТ ТАК:</a:t>
            </a:r>
            <a:endParaRPr sz="3000">
              <a:solidFill>
                <a:srgbClr val="FFFF66"/>
              </a:solidFill>
            </a:endParaRPr>
          </a:p>
        </p:txBody>
      </p:sp>
      <p:pic>
        <p:nvPicPr>
          <p:cNvPr id="391" name="Google Shape;3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9375" y="1160400"/>
            <a:ext cx="5074150" cy="507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3"/>
          <p:cNvSpPr txBox="1">
            <a:spLocks noGrp="1"/>
          </p:cNvSpPr>
          <p:nvPr>
            <p:ph type="title"/>
          </p:nvPr>
        </p:nvSpPr>
        <p:spPr>
          <a:xfrm>
            <a:off x="856060" y="621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ОСОБЕННОСТИ  БЛОКЧЕЙНА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8" name="Google Shape;398;p43"/>
          <p:cNvSpPr txBox="1">
            <a:spLocks noGrp="1"/>
          </p:cNvSpPr>
          <p:nvPr>
            <p:ph type="body" idx="1"/>
          </p:nvPr>
        </p:nvSpPr>
        <p:spPr>
          <a:xfrm>
            <a:off x="856060" y="900336"/>
            <a:ext cx="7429500" cy="55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Char char="•"/>
            </a:pPr>
            <a:r>
              <a:rPr lang="ru-RU" sz="4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Децентрализация</a:t>
            </a: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Char char="•"/>
            </a:pPr>
            <a:r>
              <a:rPr lang="ru-RU" sz="4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Прозрачность</a:t>
            </a:r>
            <a: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 </a:t>
            </a:r>
            <a:endParaRPr/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Char char="•"/>
            </a:pPr>
            <a:r>
              <a:rPr lang="ru-RU" sz="4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Неограниченность</a:t>
            </a: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Char char="•"/>
            </a:pPr>
            <a:r>
              <a:rPr lang="ru-RU" sz="4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Защищенность</a:t>
            </a:r>
            <a:endParaRPr/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Char char="•"/>
            </a:pPr>
            <a:r>
              <a:rPr lang="ru-RU" sz="4000" b="1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Неизменяемость</a:t>
            </a:r>
            <a:endParaRPr/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1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99" name="Google Shape;3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4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НУ И КОНЕЧНО ЖЕ МАЙНИНГ…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05" name="Google Shape;405;p44" descr="1_main.jpe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14641" y="1422648"/>
            <a:ext cx="7429800" cy="42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5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ПРИМЕР 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2" name="Google Shape;412;p45"/>
          <p:cNvSpPr txBox="1">
            <a:spLocks noGrp="1"/>
          </p:cNvSpPr>
          <p:nvPr>
            <p:ph type="body" idx="1"/>
          </p:nvPr>
        </p:nvSpPr>
        <p:spPr>
          <a:xfrm>
            <a:off x="417000" y="1183425"/>
            <a:ext cx="8727000" cy="35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1. A пересылает деньги В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Транзакция записывается в блок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3. Блок отдается на вычисление хэша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4. Хэш проверяется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Arial"/>
              <a:buNone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5. В получает деньги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13" name="Google Shape;41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6"/>
          <p:cNvSpPr txBox="1">
            <a:spLocks noGrp="1"/>
          </p:cNvSpPr>
          <p:nvPr>
            <p:ph type="title"/>
          </p:nvPr>
        </p:nvSpPr>
        <p:spPr>
          <a:xfrm>
            <a:off x="856060" y="4462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ПРОБЛЕМЫ БЛОКЧЕЙНА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9" name="Google Shape;419;p46"/>
          <p:cNvSpPr txBox="1">
            <a:spLocks noGrp="1"/>
          </p:cNvSpPr>
          <p:nvPr>
            <p:ph type="body" idx="1"/>
          </p:nvPr>
        </p:nvSpPr>
        <p:spPr>
          <a:xfrm>
            <a:off x="857250" y="1164372"/>
            <a:ext cx="7516200" cy="48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04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Char char="•"/>
            </a:pPr>
            <a:r>
              <a:rPr lang="ru-RU" sz="4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пропускная способность</a:t>
            </a:r>
            <a:endParaRPr sz="4800"/>
          </a:p>
          <a:p>
            <a:pPr marL="228600" marR="0" lvl="0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Char char="•"/>
            </a:pPr>
            <a:r>
              <a:rPr lang="ru-RU" sz="4800"/>
              <a:t>м</a:t>
            </a:r>
            <a:r>
              <a:rPr lang="ru-RU" sz="4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асштабируемость</a:t>
            </a:r>
            <a:endParaRPr sz="48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Char char="•"/>
            </a:pPr>
            <a:r>
              <a:rPr lang="ru-RU" sz="4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атака 51%</a:t>
            </a:r>
            <a:endParaRPr sz="4800"/>
          </a:p>
          <a:p>
            <a:pPr marL="228600" marR="0" lvl="0" indent="-304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Char char="•"/>
            </a:pPr>
            <a:r>
              <a:rPr lang="ru-RU" sz="48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необратимость</a:t>
            </a:r>
            <a:endParaRPr sz="4800"/>
          </a:p>
          <a:p>
            <a:pPr marL="228600" marR="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20" name="Google Shape;4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47"/>
          <p:cNvSpPr txBox="1">
            <a:spLocks noGrp="1"/>
          </p:cNvSpPr>
          <p:nvPr>
            <p:ph type="title"/>
          </p:nvPr>
        </p:nvSpPr>
        <p:spPr>
          <a:xfrm>
            <a:off x="975792" y="403497"/>
            <a:ext cx="8581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ГДЕ ИСПОЛЬЗУЕТСЯ БЛОКЧЕЙН?</a:t>
            </a:r>
            <a:endParaRPr sz="36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26" name="Google Shape;42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8601" y="1506600"/>
            <a:ext cx="3306800" cy="5351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8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ЗАБАВНЫЕ КРИПТОВАЛЮТЫ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3" name="Google Shape;433;p48"/>
          <p:cNvSpPr txBox="1">
            <a:spLocks noGrp="1"/>
          </p:cNvSpPr>
          <p:nvPr>
            <p:ph type="body" idx="1"/>
          </p:nvPr>
        </p:nvSpPr>
        <p:spPr>
          <a:xfrm>
            <a:off x="856060" y="1124744"/>
            <a:ext cx="7429500" cy="4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b="1" i="0" u="sng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Sexcoin и Titcoin</a:t>
            </a:r>
            <a:endParaRPr sz="4000" b="1" i="0" u="sng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PotCoin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Dogecoin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CryptoKitties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Бульбакоин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34" name="Google Shape;434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3850" y="2100912"/>
            <a:ext cx="2894576" cy="289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9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ЗАБАВНЫЕ КРИПТОВАЛЮТЫ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1" name="Google Shape;441;p49"/>
          <p:cNvSpPr txBox="1">
            <a:spLocks noGrp="1"/>
          </p:cNvSpPr>
          <p:nvPr>
            <p:ph type="body" idx="1"/>
          </p:nvPr>
        </p:nvSpPr>
        <p:spPr>
          <a:xfrm>
            <a:off x="856060" y="1124744"/>
            <a:ext cx="7429500" cy="4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Sexcoin и Titcoin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b="1" i="0" u="sng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PotCoin</a:t>
            </a:r>
            <a:endParaRPr sz="4000" b="1" i="0" u="sng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Dogecoin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CryptoKitties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Бульбакоин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42" name="Google Shape;442;p49"/>
          <p:cNvPicPr preferRelativeResize="0"/>
          <p:nvPr/>
        </p:nvPicPr>
        <p:blipFill rotWithShape="1">
          <a:blip r:embed="rId3">
            <a:alphaModFix/>
          </a:blip>
          <a:srcRect l="22576"/>
          <a:stretch/>
        </p:blipFill>
        <p:spPr>
          <a:xfrm>
            <a:off x="4313250" y="1933575"/>
            <a:ext cx="4424576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0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ЗАБАВНЫЕ КРИПТОВАЛЮТЫ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9" name="Google Shape;449;p50"/>
          <p:cNvSpPr txBox="1">
            <a:spLocks noGrp="1"/>
          </p:cNvSpPr>
          <p:nvPr>
            <p:ph type="body" idx="1"/>
          </p:nvPr>
        </p:nvSpPr>
        <p:spPr>
          <a:xfrm>
            <a:off x="856060" y="1124744"/>
            <a:ext cx="7429500" cy="4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Sexcoin и Titcoin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PotCoin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b="1" i="0" u="sng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Dogecoin</a:t>
            </a:r>
            <a:endParaRPr sz="4000" b="1" i="0" u="sng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CryptoKitties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Бульбакоин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50" name="Google Shape;45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7025" y="1838225"/>
            <a:ext cx="4041800" cy="2681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1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ЗАБАВНЫЕ КРИПТОВАЛЮТЫ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7" name="Google Shape;457;p51"/>
          <p:cNvSpPr txBox="1">
            <a:spLocks noGrp="1"/>
          </p:cNvSpPr>
          <p:nvPr>
            <p:ph type="body" idx="1"/>
          </p:nvPr>
        </p:nvSpPr>
        <p:spPr>
          <a:xfrm>
            <a:off x="856060" y="1124744"/>
            <a:ext cx="7429500" cy="4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Sexcoin и Titcoin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PotCoin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Dogecoin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b="1" i="0" u="sng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CryptoKitties</a:t>
            </a:r>
            <a:endParaRPr sz="4000" b="1" i="0" u="sng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Бульбакоин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58" name="Google Shape;458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9075" y="2112237"/>
            <a:ext cx="3887748" cy="287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52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ЗАБАВНЫЕ КРИПТОВАЛЮТЫ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5" name="Google Shape;465;p52"/>
          <p:cNvSpPr txBox="1">
            <a:spLocks noGrp="1"/>
          </p:cNvSpPr>
          <p:nvPr>
            <p:ph type="body" idx="1"/>
          </p:nvPr>
        </p:nvSpPr>
        <p:spPr>
          <a:xfrm>
            <a:off x="856060" y="1124744"/>
            <a:ext cx="7429500" cy="4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Sexcoin и Titcoin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PotCoin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Dogecoin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CryptoKitties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175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Georgia"/>
              <a:buChar char="•"/>
            </a:pPr>
            <a:r>
              <a:rPr lang="ru-RU" sz="4000" b="1" i="0" u="sng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Бульбакоин</a:t>
            </a:r>
            <a:endParaRPr sz="4000" b="1" i="0" u="sng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/>
            </a:r>
            <a:br>
              <a:rPr lang="ru-RU" sz="4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</a:b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66" name="Google Shape;46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11151" y="1987725"/>
            <a:ext cx="3708544" cy="2865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53"/>
          <p:cNvSpPr txBox="1">
            <a:spLocks noGrp="1"/>
          </p:cNvSpPr>
          <p:nvPr>
            <p:ph type="title"/>
          </p:nvPr>
        </p:nvSpPr>
        <p:spPr>
          <a:xfrm>
            <a:off x="856060" y="4462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ГДЕ МОЖНО ИСПОЛЬЗОВАТЬ БЛОКЧЕЙН?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3" name="Google Shape;473;p53"/>
          <p:cNvSpPr txBox="1">
            <a:spLocks noGrp="1"/>
          </p:cNvSpPr>
          <p:nvPr>
            <p:ph type="body" idx="1"/>
          </p:nvPr>
        </p:nvSpPr>
        <p:spPr>
          <a:xfrm>
            <a:off x="601025" y="1357525"/>
            <a:ext cx="9377100" cy="56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Платежи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Азартные и видеоигры</a:t>
            </a:r>
            <a:endParaRPr sz="39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47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900"/>
              <a:buFont typeface="Georgia"/>
              <a:buChar char="•"/>
            </a:pPr>
            <a:r>
              <a:rPr lang="ru-RU" sz="39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Голосование</a:t>
            </a:r>
            <a:endParaRPr sz="39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IoT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Смарт-контракты</a:t>
            </a:r>
            <a:endParaRPr sz="39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1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1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1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1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1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52387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474" name="Google Shape;47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4"/>
          <p:cNvSpPr txBox="1">
            <a:spLocks noGrp="1"/>
          </p:cNvSpPr>
          <p:nvPr>
            <p:ph type="title"/>
          </p:nvPr>
        </p:nvSpPr>
        <p:spPr>
          <a:xfrm>
            <a:off x="856060" y="618518"/>
            <a:ext cx="74295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ЧТО ТАКОЕ СМАРТ-КОНТРАКТ?</a:t>
            </a:r>
            <a:endParaRPr/>
          </a:p>
        </p:txBody>
      </p:sp>
      <p:pic>
        <p:nvPicPr>
          <p:cNvPr id="480" name="Google Shape;48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175" y="1847525"/>
            <a:ext cx="4192750" cy="419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55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1">
                <a:solidFill>
                  <a:srgbClr val="FFFF66"/>
                </a:solidFill>
              </a:rPr>
              <a:t>СМАРТ-КОНТРАКТ</a:t>
            </a:r>
            <a:r>
              <a:rPr lang="ru-RU" sz="3000">
                <a:solidFill>
                  <a:srgbClr val="FFFF66"/>
                </a:solidFill>
              </a:rPr>
              <a:t>  —  ЭТО ...</a:t>
            </a:r>
            <a:endParaRPr sz="3000">
              <a:solidFill>
                <a:srgbClr val="FFFF66"/>
              </a:solidFill>
            </a:endParaRPr>
          </a:p>
        </p:txBody>
      </p:sp>
      <p:sp>
        <p:nvSpPr>
          <p:cNvPr id="487" name="Google Shape;487;p55"/>
          <p:cNvSpPr txBox="1">
            <a:spLocks noGrp="1"/>
          </p:cNvSpPr>
          <p:nvPr>
            <p:ph type="body" idx="1"/>
          </p:nvPr>
        </p:nvSpPr>
        <p:spPr>
          <a:xfrm>
            <a:off x="529150" y="1340775"/>
            <a:ext cx="8609100" cy="52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… компьютерный алгоритм, предназначенный для заключения и поддержания коммерческих контрактов в технологии блокчейн.(с) Wikipedia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488" name="Google Shape;488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56"/>
          <p:cNvSpPr txBox="1">
            <a:spLocks noGrp="1"/>
          </p:cNvSpPr>
          <p:nvPr>
            <p:ph type="body" idx="1"/>
          </p:nvPr>
        </p:nvSpPr>
        <p:spPr>
          <a:xfrm>
            <a:off x="856050" y="1182669"/>
            <a:ext cx="7429500" cy="52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contract Greeter {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string greeting;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function Greeter(string _greeting) public {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       greeting = _greeting;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   }</a:t>
            </a:r>
            <a:endParaRPr sz="3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function greet() constant returns (string) {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       return greeting;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    }</a:t>
            </a:r>
            <a:endParaRPr sz="3000"/>
          </a:p>
          <a:p>
            <a:pPr marL="2286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r>
              <a:rPr lang="ru-RU" sz="30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}</a:t>
            </a:r>
            <a:endParaRPr sz="3000"/>
          </a:p>
          <a:p>
            <a:pPr marL="228600" marR="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4" name="Google Shape;494;p56"/>
          <p:cNvSpPr txBox="1">
            <a:spLocks noGrp="1"/>
          </p:cNvSpPr>
          <p:nvPr>
            <p:ph type="title"/>
          </p:nvPr>
        </p:nvSpPr>
        <p:spPr>
          <a:xfrm>
            <a:off x="856060" y="8918"/>
            <a:ext cx="74295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ПРИМЕР КОДА СМАРТ-КОНТРАКТА</a:t>
            </a:r>
            <a:endParaRPr sz="3000">
              <a:solidFill>
                <a:srgbClr val="FFFF66"/>
              </a:solidFill>
            </a:endParaRPr>
          </a:p>
        </p:txBody>
      </p:sp>
      <p:pic>
        <p:nvPicPr>
          <p:cNvPr id="495" name="Google Shape;49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57" descr="f4f3151ffd60c1ea34bf03a961b8ef41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30050" y="1149625"/>
            <a:ext cx="5559300" cy="4396200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57"/>
          <p:cNvSpPr txBox="1"/>
          <p:nvPr/>
        </p:nvSpPr>
        <p:spPr>
          <a:xfrm>
            <a:off x="1714501" y="0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ПРИМЕР СМАРТ-КОНТРАКТА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02" name="Google Shape;502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8"/>
          <p:cNvSpPr txBox="1">
            <a:spLocks noGrp="1"/>
          </p:cNvSpPr>
          <p:nvPr>
            <p:ph type="body" idx="1"/>
          </p:nvPr>
        </p:nvSpPr>
        <p:spPr>
          <a:xfrm>
            <a:off x="800150" y="245875"/>
            <a:ext cx="7819200" cy="5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AutoNum type="arabicPeriod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Миллионер оставляет завещание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AutoNum type="arabicPeriod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Условия: смерть миллионера  или совершеннолетие внука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AutoNum type="arabicPeriod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Запись смарт-контракта в блокчейне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AutoNum type="arabicPeriod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Если условия выполняются – внук получает деньги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08" name="Google Shape;50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59"/>
          <p:cNvSpPr txBox="1">
            <a:spLocks noGrp="1"/>
          </p:cNvSpPr>
          <p:nvPr>
            <p:ph type="title"/>
          </p:nvPr>
        </p:nvSpPr>
        <p:spPr>
          <a:xfrm>
            <a:off x="3368824" y="27856"/>
            <a:ext cx="29523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PROFIT!</a:t>
            </a:r>
            <a:endParaRPr sz="36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14" name="Google Shape;514;p59" descr="moneypapa.ru-Как-зарабатывать-как-миллионер-прямо-сейчас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55576" y="1324000"/>
            <a:ext cx="7684500" cy="403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0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СОСТАВЛЯЮЩИЕ СМАРТ-КОНТРАКТА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21" name="Google Shape;521;p60"/>
          <p:cNvSpPr txBox="1">
            <a:spLocks noGrp="1"/>
          </p:cNvSpPr>
          <p:nvPr>
            <p:ph type="body" idx="1"/>
          </p:nvPr>
        </p:nvSpPr>
        <p:spPr>
          <a:xfrm>
            <a:off x="856060" y="1196752"/>
            <a:ext cx="7429500" cy="453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Приватная среда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Электронные подписи сторон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Предмет договора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Условия выполнения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Оракулы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  <a:p>
            <a:pPr marL="22860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endParaRPr sz="40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22" name="Google Shape;52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61"/>
          <p:cNvSpPr txBox="1">
            <a:spLocks noGrp="1"/>
          </p:cNvSpPr>
          <p:nvPr>
            <p:ph type="title"/>
          </p:nvPr>
        </p:nvSpPr>
        <p:spPr>
          <a:xfrm>
            <a:off x="395910" y="940146"/>
            <a:ext cx="8005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600" b="0" i="0" u="none" strike="noStrike" cap="none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КАК ТЕСТИРОВАТЬ БЛОКЧЕЙН-ПРИЛОЖЕНИЕ?</a:t>
            </a:r>
            <a:endParaRPr sz="36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28" name="Google Shape;528;p61"/>
          <p:cNvPicPr preferRelativeResize="0"/>
          <p:nvPr/>
        </p:nvPicPr>
        <p:blipFill rotWithShape="1">
          <a:blip r:embed="rId3">
            <a:alphaModFix/>
          </a:blip>
          <a:srcRect b="3744"/>
          <a:stretch/>
        </p:blipFill>
        <p:spPr>
          <a:xfrm>
            <a:off x="2245750" y="2194575"/>
            <a:ext cx="4293200" cy="397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2"/>
          <p:cNvSpPr txBox="1">
            <a:spLocks noGrp="1"/>
          </p:cNvSpPr>
          <p:nvPr>
            <p:ph type="title"/>
          </p:nvPr>
        </p:nvSpPr>
        <p:spPr>
          <a:xfrm>
            <a:off x="856060" y="-7"/>
            <a:ext cx="74295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В 90% - ЭТО ПЛАТЕЖНАЯ СИСТЕМА</a:t>
            </a:r>
            <a:endParaRPr sz="3000">
              <a:solidFill>
                <a:srgbClr val="FFFF66"/>
              </a:solidFill>
            </a:endParaRPr>
          </a:p>
        </p:txBody>
      </p:sp>
      <p:sp>
        <p:nvSpPr>
          <p:cNvPr id="535" name="Google Shape;535;p62"/>
          <p:cNvSpPr txBox="1">
            <a:spLocks noGrp="1"/>
          </p:cNvSpPr>
          <p:nvPr>
            <p:ph type="body" idx="1"/>
          </p:nvPr>
        </p:nvSpPr>
        <p:spPr>
          <a:xfrm>
            <a:off x="857260" y="1386837"/>
            <a:ext cx="7429500" cy="354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82600" algn="l" rtl="0">
              <a:spcBef>
                <a:spcPts val="1000"/>
              </a:spcBef>
              <a:spcAft>
                <a:spcPts val="0"/>
              </a:spcAft>
              <a:buSzPts val="4000"/>
              <a:buFont typeface="Georgia"/>
              <a:buAutoNum type="arabicPeriod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Валидация параметров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SzPts val="4000"/>
              <a:buFont typeface="Georgia"/>
              <a:buAutoNum type="arabicPeriod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Проверка транзакций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SzPts val="4000"/>
              <a:buFont typeface="Georgia"/>
              <a:buAutoNum type="arabicPeriod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Проверка дополнительных условий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36" name="Google Shape;53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3"/>
          <p:cNvSpPr txBox="1">
            <a:spLocks noGrp="1"/>
          </p:cNvSpPr>
          <p:nvPr>
            <p:ph type="title"/>
          </p:nvPr>
        </p:nvSpPr>
        <p:spPr>
          <a:xfrm>
            <a:off x="856060" y="621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ОСОБЕННОСТИ ТЕСТИРОВАНИЯ БЛОКЧЕЙН- ПРИЛОЖЕНИЙ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2" name="Google Shape;542;p63"/>
          <p:cNvSpPr txBox="1">
            <a:spLocks noGrp="1"/>
          </p:cNvSpPr>
          <p:nvPr>
            <p:ph type="body" idx="1"/>
          </p:nvPr>
        </p:nvSpPr>
        <p:spPr>
          <a:xfrm>
            <a:off x="467544" y="1196752"/>
            <a:ext cx="8568900" cy="4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Создание окружения для тестирования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Необратимость операций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Все транзакции платные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Невозможность редактирования смарт-контракта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286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43" name="Google Shape;54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64" descr="risovach.ru.png"/>
          <p:cNvPicPr preferRelativeResize="0"/>
          <p:nvPr/>
        </p:nvPicPr>
        <p:blipFill rotWithShape="1">
          <a:blip r:embed="rId3">
            <a:alphaModFix/>
          </a:blip>
          <a:srcRect b="1733"/>
          <a:stretch/>
        </p:blipFill>
        <p:spPr>
          <a:xfrm>
            <a:off x="748151" y="1237185"/>
            <a:ext cx="7811405" cy="432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5"/>
          <p:cNvSpPr txBox="1">
            <a:spLocks noGrp="1"/>
          </p:cNvSpPr>
          <p:nvPr>
            <p:ph type="title"/>
          </p:nvPr>
        </p:nvSpPr>
        <p:spPr>
          <a:xfrm>
            <a:off x="550099" y="0"/>
            <a:ext cx="82878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КРУПНЕЙШИЕ БАГИ В СМАРТ-КОНТРАКТАХ</a:t>
            </a:r>
            <a:endParaRPr sz="3000">
              <a:solidFill>
                <a:srgbClr val="FFFF66"/>
              </a:solidFill>
            </a:endParaRPr>
          </a:p>
        </p:txBody>
      </p:sp>
      <p:sp>
        <p:nvSpPr>
          <p:cNvPr id="555" name="Google Shape;555;p65"/>
          <p:cNvSpPr txBox="1">
            <a:spLocks noGrp="1"/>
          </p:cNvSpPr>
          <p:nvPr>
            <p:ph type="body" idx="1"/>
          </p:nvPr>
        </p:nvSpPr>
        <p:spPr>
          <a:xfrm>
            <a:off x="857260" y="1314962"/>
            <a:ext cx="7429500" cy="3541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82600" algn="l" rtl="0">
              <a:spcBef>
                <a:spcPts val="1000"/>
              </a:spcBef>
              <a:spcAft>
                <a:spcPts val="0"/>
              </a:spcAft>
              <a:buSzPts val="4000"/>
              <a:buFont typeface="Georgia"/>
              <a:buAutoNum type="arabicPeriod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Devops199 ($150-300 млн)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SzPts val="4000"/>
              <a:buFont typeface="Georgia"/>
              <a:buAutoNum type="arabicPeriod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The DAO ($ 50 млн)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457200" lvl="0" indent="-482600" algn="l" rtl="0">
              <a:spcBef>
                <a:spcPts val="0"/>
              </a:spcBef>
              <a:spcAft>
                <a:spcPts val="0"/>
              </a:spcAft>
              <a:buSzPts val="4000"/>
              <a:buFont typeface="Georgia"/>
              <a:buAutoNum type="arabicPeriod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Parity ($ 30 млн)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56" name="Google Shape;55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6"/>
          <p:cNvSpPr txBox="1">
            <a:spLocks noGrp="1"/>
          </p:cNvSpPr>
          <p:nvPr>
            <p:ph type="title"/>
          </p:nvPr>
        </p:nvSpPr>
        <p:spPr>
          <a:xfrm>
            <a:off x="856049" y="-27375"/>
            <a:ext cx="79143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КАКИЕ ВИДЫ ТЕСТИРОВАНИЯ ПРИМЕНИТЬ ДЛЯ СМАРТ-КОНТРАКТОВ?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2" name="Google Shape;562;p66"/>
          <p:cNvSpPr txBox="1">
            <a:spLocks noGrp="1"/>
          </p:cNvSpPr>
          <p:nvPr>
            <p:ph type="body" idx="1"/>
          </p:nvPr>
        </p:nvSpPr>
        <p:spPr>
          <a:xfrm>
            <a:off x="856060" y="1268760"/>
            <a:ext cx="7820400" cy="54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Интеграционное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Модульное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lvl="0" indent="-254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Статическое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lvl="0" indent="-254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>
                <a:latin typeface="Georgia"/>
                <a:ea typeface="Georgia"/>
                <a:cs typeface="Georgia"/>
                <a:sym typeface="Georgia"/>
              </a:rPr>
              <a:t>Формальное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540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Регрессионное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38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63" name="Google Shape;563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67"/>
          <p:cNvSpPr txBox="1">
            <a:spLocks noGrp="1"/>
          </p:cNvSpPr>
          <p:nvPr>
            <p:ph type="title"/>
          </p:nvPr>
        </p:nvSpPr>
        <p:spPr>
          <a:xfrm>
            <a:off x="856060" y="89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ОСНОВНЫЕ УЯЗВИМОСТИ В СМАРТ-КОНТРАКТАХ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69" name="Google Shape;56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2150" y="1476375"/>
            <a:ext cx="4124275" cy="412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68"/>
          <p:cNvSpPr txBox="1">
            <a:spLocks noGrp="1"/>
          </p:cNvSpPr>
          <p:nvPr>
            <p:ph type="title"/>
          </p:nvPr>
        </p:nvSpPr>
        <p:spPr>
          <a:xfrm>
            <a:off x="856060" y="8918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КЛАССИЧЕСКИЕ ИНСТРУМЕНТЫ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6" name="Google Shape;576;p68"/>
          <p:cNvSpPr txBox="1">
            <a:spLocks noGrp="1"/>
          </p:cNvSpPr>
          <p:nvPr>
            <p:ph type="body" idx="1"/>
          </p:nvPr>
        </p:nvSpPr>
        <p:spPr>
          <a:xfrm>
            <a:off x="658150" y="1106475"/>
            <a:ext cx="7627500" cy="436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921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Инструменты тестирования  API(Postman, Soap UI)</a:t>
            </a:r>
            <a:endParaRPr sz="4000"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92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Снифферы(Charles)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28600" marR="0" lvl="0" indent="-2921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eorgia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Инструменты для нагрузочных тестов(Jmeter)</a:t>
            </a:r>
            <a:endParaRPr sz="4000" i="0" u="none" strike="noStrike" cap="none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4000"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577" name="Google Shape;57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69"/>
          <p:cNvSpPr txBox="1">
            <a:spLocks noGrp="1"/>
          </p:cNvSpPr>
          <p:nvPr>
            <p:ph type="title"/>
          </p:nvPr>
        </p:nvSpPr>
        <p:spPr>
          <a:xfrm>
            <a:off x="856060" y="-27384"/>
            <a:ext cx="7429500" cy="14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66"/>
              </a:buClr>
              <a:buSzPts val="2400"/>
              <a:buFont typeface="Questrial"/>
              <a:buNone/>
            </a:pPr>
            <a:r>
              <a:rPr lang="ru-RU" sz="30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СПЕЦИФИЧЕСКИЕ ИНСТРУМЕНТЫ</a:t>
            </a:r>
            <a:endParaRPr sz="30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3" name="Google Shape;583;p69"/>
          <p:cNvSpPr txBox="1">
            <a:spLocks noGrp="1"/>
          </p:cNvSpPr>
          <p:nvPr>
            <p:ph type="body" idx="1"/>
          </p:nvPr>
        </p:nvSpPr>
        <p:spPr>
          <a:xfrm>
            <a:off x="552125" y="1196750"/>
            <a:ext cx="8820600" cy="45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</a:rPr>
              <a:t>Индексер тестовой сети (Ropsten Etherscan) </a:t>
            </a:r>
            <a:endParaRPr sz="4000" i="0" u="none" strike="noStrike" cap="none">
              <a:solidFill>
                <a:schemeClr val="lt1"/>
              </a:solidFill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</a:rPr>
              <a:t>Энкодеры и энкрипторы (www.freeformatter.com)</a:t>
            </a:r>
            <a:endParaRPr sz="4000" i="0" u="none" strike="noStrike" cap="none">
              <a:solidFill>
                <a:schemeClr val="lt1"/>
              </a:solidFill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</a:rPr>
              <a:t>Инструмент создания/управления нодами (Geth)</a:t>
            </a:r>
            <a:endParaRPr sz="4000" i="0" u="none" strike="noStrike" cap="none">
              <a:solidFill>
                <a:schemeClr val="lt1"/>
              </a:solidFill>
            </a:endParaRPr>
          </a:p>
          <a:p>
            <a:pPr marL="228600" marR="0" lvl="0" indent="-254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Char char="•"/>
            </a:pPr>
            <a:r>
              <a:rPr lang="ru-RU" sz="4000" i="0" u="none" strike="noStrike" cap="none">
                <a:solidFill>
                  <a:schemeClr val="lt1"/>
                </a:solidFill>
              </a:rPr>
              <a:t>Кошелек (Met</a:t>
            </a:r>
            <a:r>
              <a:rPr lang="ru-RU" sz="4000"/>
              <a:t>a</a:t>
            </a:r>
            <a:r>
              <a:rPr lang="ru-RU" sz="4000" i="0" u="none" strike="noStrike" cap="none">
                <a:solidFill>
                  <a:schemeClr val="lt1"/>
                </a:solidFill>
              </a:rPr>
              <a:t>Mask)</a:t>
            </a:r>
            <a:endParaRPr sz="4000" i="0" u="none" strike="noStrike" cap="none">
              <a:solidFill>
                <a:schemeClr val="lt1"/>
              </a:solidFill>
            </a:endParaRPr>
          </a:p>
          <a:p>
            <a:pPr marL="228600" marR="0" lvl="0" indent="-5238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775"/>
              <a:buFont typeface="Arial"/>
              <a:buNone/>
            </a:pPr>
            <a:endParaRPr sz="2220" b="0" i="0" u="none" strike="noStrike" cap="none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584" name="Google Shape;58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70"/>
          <p:cNvSpPr txBox="1">
            <a:spLocks noGrp="1"/>
          </p:cNvSpPr>
          <p:nvPr>
            <p:ph type="title"/>
          </p:nvPr>
        </p:nvSpPr>
        <p:spPr>
          <a:xfrm>
            <a:off x="785663" y="15375"/>
            <a:ext cx="76812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ЧТО ОЖИДАЕТ БЛОКЧЕЙН В БУДУЩЕМ?</a:t>
            </a:r>
            <a:endParaRPr sz="3000">
              <a:solidFill>
                <a:srgbClr val="FFFF66"/>
              </a:solidFill>
            </a:endParaRPr>
          </a:p>
        </p:txBody>
      </p:sp>
      <p:pic>
        <p:nvPicPr>
          <p:cNvPr id="590" name="Google Shape;59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0477" y="1323300"/>
            <a:ext cx="5931575" cy="421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" name="Google Shape;596;p71" descr="c80eca65ea0e83e125a0898d246db8d8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56050" y="878025"/>
            <a:ext cx="7429500" cy="430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71"/>
          <p:cNvSpPr txBox="1">
            <a:spLocks noGrp="1"/>
          </p:cNvSpPr>
          <p:nvPr>
            <p:ph type="title"/>
          </p:nvPr>
        </p:nvSpPr>
        <p:spPr>
          <a:xfrm>
            <a:off x="856050" y="-219675"/>
            <a:ext cx="77670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НЕ СТОИТ БОЯТЬСЯ БЛОКЧЕЙНА... </a:t>
            </a:r>
            <a:endParaRPr sz="3000">
              <a:solidFill>
                <a:srgbClr val="FFFF66"/>
              </a:solidFill>
            </a:endParaRPr>
          </a:p>
        </p:txBody>
      </p:sp>
      <p:sp>
        <p:nvSpPr>
          <p:cNvPr id="598" name="Google Shape;598;p71"/>
          <p:cNvSpPr txBox="1">
            <a:spLocks noGrp="1"/>
          </p:cNvSpPr>
          <p:nvPr>
            <p:ph type="title"/>
          </p:nvPr>
        </p:nvSpPr>
        <p:spPr>
          <a:xfrm>
            <a:off x="856060" y="4809518"/>
            <a:ext cx="7429500" cy="1478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000">
                <a:solidFill>
                  <a:srgbClr val="FFFF66"/>
                </a:solidFill>
              </a:rPr>
              <a:t>ПУСТЬ ОН НАС БОИТСЯ :) </a:t>
            </a:r>
            <a:endParaRPr sz="3000">
              <a:solidFill>
                <a:srgbClr val="FFFF66"/>
              </a:solidFill>
            </a:endParaRPr>
          </a:p>
        </p:txBody>
      </p:sp>
      <p:pic>
        <p:nvPicPr>
          <p:cNvPr id="599" name="Google Shape;599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72"/>
          <p:cNvSpPr txBox="1">
            <a:spLocks noGrp="1"/>
          </p:cNvSpPr>
          <p:nvPr>
            <p:ph type="title"/>
          </p:nvPr>
        </p:nvSpPr>
        <p:spPr>
          <a:xfrm>
            <a:off x="1595289" y="260648"/>
            <a:ext cx="7530000" cy="8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Questrial"/>
              <a:buNone/>
            </a:pPr>
            <a:r>
              <a:rPr lang="ru-RU" sz="3600" b="0" i="0" u="none" strike="noStrike" cap="none">
                <a:solidFill>
                  <a:srgbClr val="FFFF66"/>
                </a:solidFill>
                <a:latin typeface="Questrial"/>
                <a:ea typeface="Questrial"/>
                <a:cs typeface="Questrial"/>
                <a:sym typeface="Questrial"/>
              </a:rPr>
              <a:t>СПАСИБО ЗА ВНИМАНИЕ!</a:t>
            </a:r>
            <a:endParaRPr sz="3600" b="0" i="0" u="none" strike="noStrike" cap="none">
              <a:solidFill>
                <a:srgbClr val="FFFF66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5" name="Google Shape;605;p72"/>
          <p:cNvSpPr txBox="1">
            <a:spLocks noGrp="1"/>
          </p:cNvSpPr>
          <p:nvPr>
            <p:ph type="body" idx="1"/>
          </p:nvPr>
        </p:nvSpPr>
        <p:spPr>
          <a:xfrm>
            <a:off x="1475651" y="5225750"/>
            <a:ext cx="6808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Contacts: 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	    Skype: alina_yakubina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	    Telegram: @alice_liora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	    FB: https://www.facebook.com/alice.yakubina</a:t>
            </a:r>
            <a:endParaRPr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50"/>
              <a:buFont typeface="Arial"/>
              <a:buNone/>
            </a:pPr>
            <a:endParaRPr/>
          </a:p>
        </p:txBody>
      </p:sp>
      <p:pic>
        <p:nvPicPr>
          <p:cNvPr id="606" name="Google Shape;606;p72" descr="Great_Gatsby_Kultahattu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75656" y="1124744"/>
            <a:ext cx="6027600" cy="401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72" descr="Great_Gatsby_Kultahattu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7664" y="1048544"/>
            <a:ext cx="6000750" cy="400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3250" y="5591163"/>
            <a:ext cx="2190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Апекс">
  <a:themeElements>
    <a:clrScheme name="Апекс">
      <a:dk1>
        <a:srgbClr val="000000"/>
      </a:dk1>
      <a:lt1>
        <a:srgbClr val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rcuit">
  <a:themeElements>
    <a:clrScheme name="Серая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431</Words>
  <Application>Microsoft Office PowerPoint</Application>
  <PresentationFormat>Экран (4:3)</PresentationFormat>
  <Paragraphs>150</Paragraphs>
  <Slides>42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50" baseType="lpstr">
      <vt:lpstr>Arial</vt:lpstr>
      <vt:lpstr>Allerta</vt:lpstr>
      <vt:lpstr>Quattrocento</vt:lpstr>
      <vt:lpstr>Noto Sans Symbols</vt:lpstr>
      <vt:lpstr>Questrial</vt:lpstr>
      <vt:lpstr>Georgia</vt:lpstr>
      <vt:lpstr>Апекс</vt:lpstr>
      <vt:lpstr>Circuit</vt:lpstr>
      <vt:lpstr>НЕ ТАК СТРАШЕН БЛОКЧЕЙН, КАК ЕГО МАЛЮЮТ</vt:lpstr>
      <vt:lpstr>ПОЧЕМУ Я ВЫБРАЛА ЭТУ ТЕМУ?</vt:lpstr>
      <vt:lpstr>«ТЫ ХОЧЕШЬ ТЕСТИРОВАТЬ БЛОКЧЕЙН?»</vt:lpstr>
      <vt:lpstr>Слайд 4</vt:lpstr>
      <vt:lpstr>О ЧЕМ МЫ СЕГОДНЯ ПОГОВОРИМ:</vt:lpstr>
      <vt:lpstr>ЧТО ТАКОЕ БЛОКЧЕЙН?</vt:lpstr>
      <vt:lpstr>БЛОКЧЕЙН ДЛЯ МЕНЯ ГОД НАЗАД...</vt:lpstr>
      <vt:lpstr>  БЛОКЧЕЙН — ЭТО ...</vt:lpstr>
      <vt:lpstr>СОЗДАТЕЛЬ : САТОШИ НАКАМОТО</vt:lpstr>
      <vt:lpstr>БЛОКЧЕЙН     ==     УЧЕТНАЯ КНИГА…</vt:lpstr>
      <vt:lpstr>… И ТОРРЕНТ….</vt:lpstr>
      <vt:lpstr>...ХОТЯ НА САМОМ ДЕЛЕ ЭТО ВЫГЛЯДИТ ТАК:</vt:lpstr>
      <vt:lpstr>ОСОБЕННОСТИ  БЛОКЧЕЙНА</vt:lpstr>
      <vt:lpstr>НУ И КОНЕЧНО ЖЕ МАЙНИНГ…</vt:lpstr>
      <vt:lpstr>ПРИМЕР </vt:lpstr>
      <vt:lpstr>ПРОБЛЕМЫ БЛОКЧЕЙНА</vt:lpstr>
      <vt:lpstr>ГДЕ ИСПОЛЬЗУЕТСЯ БЛОКЧЕЙН?</vt:lpstr>
      <vt:lpstr>ЗАБАВНЫЕ КРИПТОВАЛЮТЫ</vt:lpstr>
      <vt:lpstr>ЗАБАВНЫЕ КРИПТОВАЛЮТЫ</vt:lpstr>
      <vt:lpstr>ЗАБАВНЫЕ КРИПТОВАЛЮТЫ</vt:lpstr>
      <vt:lpstr>ЗАБАВНЫЕ КРИПТОВАЛЮТЫ</vt:lpstr>
      <vt:lpstr>ЗАБАВНЫЕ КРИПТОВАЛЮТЫ</vt:lpstr>
      <vt:lpstr>ГДЕ МОЖНО ИСПОЛЬЗОВАТЬ БЛОКЧЕЙН?</vt:lpstr>
      <vt:lpstr>ЧТО ТАКОЕ СМАРТ-КОНТРАКТ?</vt:lpstr>
      <vt:lpstr>СМАРТ-КОНТРАКТ  —  ЭТО ...</vt:lpstr>
      <vt:lpstr>ПРИМЕР КОДА СМАРТ-КОНТРАКТА</vt:lpstr>
      <vt:lpstr>Слайд 27</vt:lpstr>
      <vt:lpstr>Слайд 28</vt:lpstr>
      <vt:lpstr>PROFIT!</vt:lpstr>
      <vt:lpstr>СОСТАВЛЯЮЩИЕ СМАРТ-КОНТРАКТА</vt:lpstr>
      <vt:lpstr>КАК ТЕСТИРОВАТЬ БЛОКЧЕЙН-ПРИЛОЖЕНИЕ?</vt:lpstr>
      <vt:lpstr>В 90% - ЭТО ПЛАТЕЖНАЯ СИСТЕМА</vt:lpstr>
      <vt:lpstr>ОСОБЕННОСТИ ТЕСТИРОВАНИЯ БЛОКЧЕЙН- ПРИЛОЖЕНИЙ</vt:lpstr>
      <vt:lpstr>Слайд 34</vt:lpstr>
      <vt:lpstr>КРУПНЕЙШИЕ БАГИ В СМАРТ-КОНТРАКТАХ</vt:lpstr>
      <vt:lpstr>КАКИЕ ВИДЫ ТЕСТИРОВАНИЯ ПРИМЕНИТЬ ДЛЯ СМАРТ-КОНТРАКТОВ?</vt:lpstr>
      <vt:lpstr>ОСНОВНЫЕ УЯЗВИМОСТИ В СМАРТ-КОНТРАКТАХ</vt:lpstr>
      <vt:lpstr>КЛАССИЧЕСКИЕ ИНСТРУМЕНТЫ</vt:lpstr>
      <vt:lpstr>СПЕЦИФИЧЕСКИЕ ИНСТРУМЕНТЫ</vt:lpstr>
      <vt:lpstr>ЧТО ОЖИДАЕТ БЛОКЧЕЙН В БУДУЩЕМ?</vt:lpstr>
      <vt:lpstr>НЕ СТОИТ БОЯТЬСЯ БЛОКЧЕЙНА...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 ТАК СТРАШЕН БЛОКЧЕЙН, КАК ЕГО МАЛЮЮТ</dc:title>
  <cp:lastModifiedBy>Alice</cp:lastModifiedBy>
  <cp:revision>1</cp:revision>
  <dcterms:modified xsi:type="dcterms:W3CDTF">2018-11-21T18:19:23Z</dcterms:modified>
</cp:coreProperties>
</file>