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84" r:id="rId4"/>
    <p:sldId id="283" r:id="rId5"/>
    <p:sldId id="287" r:id="rId6"/>
    <p:sldId id="288" r:id="rId7"/>
    <p:sldId id="291" r:id="rId8"/>
    <p:sldId id="286" r:id="rId9"/>
    <p:sldId id="315" r:id="rId10"/>
    <p:sldId id="316" r:id="rId11"/>
    <p:sldId id="317" r:id="rId12"/>
    <p:sldId id="290" r:id="rId13"/>
    <p:sldId id="318" r:id="rId14"/>
    <p:sldId id="320" r:id="rId15"/>
    <p:sldId id="321" r:id="rId16"/>
    <p:sldId id="325" r:id="rId17"/>
    <p:sldId id="285" r:id="rId18"/>
    <p:sldId id="322" r:id="rId19"/>
    <p:sldId id="323" r:id="rId20"/>
    <p:sldId id="324" r:id="rId21"/>
    <p:sldId id="297" r:id="rId22"/>
    <p:sldId id="300" r:id="rId23"/>
    <p:sldId id="298" r:id="rId24"/>
    <p:sldId id="293" r:id="rId25"/>
    <p:sldId id="302" r:id="rId26"/>
    <p:sldId id="303" r:id="rId27"/>
    <p:sldId id="299" r:id="rId28"/>
    <p:sldId id="304" r:id="rId29"/>
    <p:sldId id="314" r:id="rId30"/>
    <p:sldId id="301" r:id="rId31"/>
    <p:sldId id="305" r:id="rId32"/>
    <p:sldId id="294" r:id="rId33"/>
    <p:sldId id="296" r:id="rId34"/>
    <p:sldId id="308" r:id="rId35"/>
    <p:sldId id="306" r:id="rId36"/>
    <p:sldId id="307" r:id="rId37"/>
    <p:sldId id="309" r:id="rId38"/>
    <p:sldId id="310" r:id="rId39"/>
    <p:sldId id="311" r:id="rId40"/>
    <p:sldId id="292" r:id="rId41"/>
    <p:sldId id="312" r:id="rId42"/>
    <p:sldId id="313" r:id="rId43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A4AA"/>
    <a:srgbClr val="E8D0D0"/>
    <a:srgbClr val="F4E9E9"/>
    <a:srgbClr val="CC9898"/>
    <a:srgbClr val="EFF3EA"/>
    <a:srgbClr val="EDEAF0"/>
    <a:srgbClr val="D8D3E0"/>
    <a:srgbClr val="D0E3EA"/>
    <a:srgbClr val="AFA4C0"/>
    <a:srgbClr val="B9B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26" autoAdjust="0"/>
    <p:restoredTop sz="77767" autoAdjust="0"/>
  </p:normalViewPr>
  <p:slideViewPr>
    <p:cSldViewPr>
      <p:cViewPr varScale="1">
        <p:scale>
          <a:sx n="94" d="100"/>
          <a:sy n="94" d="100"/>
        </p:scale>
        <p:origin x="1770" y="90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C55398-934A-4DA8-9F8F-D4A1191468B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79715B7-1771-493B-B812-83053FA9FF2C}">
      <dgm:prSet phldrT="[Текст]"/>
      <dgm:spPr>
        <a:solidFill>
          <a:schemeClr val="accent4">
            <a:alpha val="50000"/>
          </a:schemeClr>
        </a:solidFill>
      </dgm:spPr>
      <dgm:t>
        <a:bodyPr/>
        <a:lstStyle/>
        <a:p>
          <a:r>
            <a:rPr lang="ru-RU" dirty="0" smtClean="0"/>
            <a:t>Удобно</a:t>
          </a:r>
          <a:endParaRPr lang="ru-RU" dirty="0"/>
        </a:p>
      </dgm:t>
    </dgm:pt>
    <dgm:pt modelId="{3EDDF6BC-E1A3-49A7-A206-9ECABE2DB5D0}" type="parTrans" cxnId="{7F7CAD52-485F-4CCC-A5C6-201CA7914D64}">
      <dgm:prSet/>
      <dgm:spPr/>
      <dgm:t>
        <a:bodyPr/>
        <a:lstStyle/>
        <a:p>
          <a:endParaRPr lang="ru-RU"/>
        </a:p>
      </dgm:t>
    </dgm:pt>
    <dgm:pt modelId="{B8F52F59-7CB3-4E68-946A-2654E4D37649}" type="sibTrans" cxnId="{7F7CAD52-485F-4CCC-A5C6-201CA7914D64}">
      <dgm:prSet/>
      <dgm:spPr/>
      <dgm:t>
        <a:bodyPr/>
        <a:lstStyle/>
        <a:p>
          <a:endParaRPr lang="ru-RU"/>
        </a:p>
      </dgm:t>
    </dgm:pt>
    <dgm:pt modelId="{B0B282BD-3069-414C-984B-0E83D02C5A9F}">
      <dgm:prSet phldrT="[Текст]"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ru-RU" dirty="0" smtClean="0"/>
            <a:t>Правильно</a:t>
          </a:r>
          <a:endParaRPr lang="ru-RU" dirty="0"/>
        </a:p>
      </dgm:t>
    </dgm:pt>
    <dgm:pt modelId="{9BC12767-1E69-4F7B-BF04-068140D4D3ED}" type="parTrans" cxnId="{2AED173A-AB4B-467E-A00A-C999C7938D71}">
      <dgm:prSet/>
      <dgm:spPr/>
      <dgm:t>
        <a:bodyPr/>
        <a:lstStyle/>
        <a:p>
          <a:endParaRPr lang="ru-RU"/>
        </a:p>
      </dgm:t>
    </dgm:pt>
    <dgm:pt modelId="{F9B00F42-6CE2-4AAA-8B8F-3478CFB69AB7}" type="sibTrans" cxnId="{2AED173A-AB4B-467E-A00A-C999C7938D71}">
      <dgm:prSet/>
      <dgm:spPr/>
      <dgm:t>
        <a:bodyPr/>
        <a:lstStyle/>
        <a:p>
          <a:endParaRPr lang="ru-RU"/>
        </a:p>
      </dgm:t>
    </dgm:pt>
    <dgm:pt modelId="{02B5B52C-D815-4D4A-AC66-7E112668CA34}">
      <dgm:prSet phldrT="[Текст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ru-RU" dirty="0" smtClean="0"/>
            <a:t>Недорого</a:t>
          </a:r>
          <a:endParaRPr lang="ru-RU" dirty="0"/>
        </a:p>
      </dgm:t>
    </dgm:pt>
    <dgm:pt modelId="{41A2FE65-EE76-412C-80D1-1E71FE17C032}" type="parTrans" cxnId="{8C291090-FCD6-4BE4-B703-FFF6607644E5}">
      <dgm:prSet/>
      <dgm:spPr/>
      <dgm:t>
        <a:bodyPr/>
        <a:lstStyle/>
        <a:p>
          <a:endParaRPr lang="ru-RU"/>
        </a:p>
      </dgm:t>
    </dgm:pt>
    <dgm:pt modelId="{139508BB-A2A5-4C69-A81E-CFFF0A086E95}" type="sibTrans" cxnId="{8C291090-FCD6-4BE4-B703-FFF6607644E5}">
      <dgm:prSet/>
      <dgm:spPr/>
      <dgm:t>
        <a:bodyPr/>
        <a:lstStyle/>
        <a:p>
          <a:endParaRPr lang="ru-RU"/>
        </a:p>
      </dgm:t>
    </dgm:pt>
    <dgm:pt modelId="{6EEECFF3-3EAB-49C6-86A0-CFD3B3560C91}" type="pres">
      <dgm:prSet presAssocID="{C5C55398-934A-4DA8-9F8F-D4A1191468B6}" presName="compositeShape" presStyleCnt="0">
        <dgm:presLayoutVars>
          <dgm:chMax val="7"/>
          <dgm:dir/>
          <dgm:resizeHandles val="exact"/>
        </dgm:presLayoutVars>
      </dgm:prSet>
      <dgm:spPr/>
    </dgm:pt>
    <dgm:pt modelId="{93481F26-87DD-4C08-BDDE-2C00D9E9A6B6}" type="pres">
      <dgm:prSet presAssocID="{579715B7-1771-493B-B812-83053FA9FF2C}" presName="circ1" presStyleLbl="vennNode1" presStyleIdx="0" presStyleCnt="3"/>
      <dgm:spPr/>
      <dgm:t>
        <a:bodyPr/>
        <a:lstStyle/>
        <a:p>
          <a:endParaRPr lang="ru-RU"/>
        </a:p>
      </dgm:t>
    </dgm:pt>
    <dgm:pt modelId="{1292A63B-10FD-47C7-8B66-35E247CD8E05}" type="pres">
      <dgm:prSet presAssocID="{579715B7-1771-493B-B812-83053FA9FF2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0F7BF-700B-439A-A76C-F57F4219FA4C}" type="pres">
      <dgm:prSet presAssocID="{B0B282BD-3069-414C-984B-0E83D02C5A9F}" presName="circ2" presStyleLbl="vennNode1" presStyleIdx="1" presStyleCnt="3"/>
      <dgm:spPr/>
      <dgm:t>
        <a:bodyPr/>
        <a:lstStyle/>
        <a:p>
          <a:endParaRPr lang="ru-RU"/>
        </a:p>
      </dgm:t>
    </dgm:pt>
    <dgm:pt modelId="{BDECC2EB-1DFA-4883-BC2C-9D73178327F6}" type="pres">
      <dgm:prSet presAssocID="{B0B282BD-3069-414C-984B-0E83D02C5A9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43D5C-D80F-434A-90CF-96883E90E548}" type="pres">
      <dgm:prSet presAssocID="{02B5B52C-D815-4D4A-AC66-7E112668CA34}" presName="circ3" presStyleLbl="vennNode1" presStyleIdx="2" presStyleCnt="3"/>
      <dgm:spPr/>
      <dgm:t>
        <a:bodyPr/>
        <a:lstStyle/>
        <a:p>
          <a:endParaRPr lang="ru-RU"/>
        </a:p>
      </dgm:t>
    </dgm:pt>
    <dgm:pt modelId="{19A744D6-FE78-46E2-8666-145B0CE3AFCF}" type="pres">
      <dgm:prSet presAssocID="{02B5B52C-D815-4D4A-AC66-7E112668CA3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291090-FCD6-4BE4-B703-FFF6607644E5}" srcId="{C5C55398-934A-4DA8-9F8F-D4A1191468B6}" destId="{02B5B52C-D815-4D4A-AC66-7E112668CA34}" srcOrd="2" destOrd="0" parTransId="{41A2FE65-EE76-412C-80D1-1E71FE17C032}" sibTransId="{139508BB-A2A5-4C69-A81E-CFFF0A086E95}"/>
    <dgm:cxn modelId="{71FF94C7-7DB2-4554-8936-395BD867C49C}" type="presOf" srcId="{579715B7-1771-493B-B812-83053FA9FF2C}" destId="{93481F26-87DD-4C08-BDDE-2C00D9E9A6B6}" srcOrd="0" destOrd="0" presId="urn:microsoft.com/office/officeart/2005/8/layout/venn1"/>
    <dgm:cxn modelId="{918840CE-4CCC-474E-9598-AE6C22D4FEE2}" type="presOf" srcId="{B0B282BD-3069-414C-984B-0E83D02C5A9F}" destId="{BDECC2EB-1DFA-4883-BC2C-9D73178327F6}" srcOrd="1" destOrd="0" presId="urn:microsoft.com/office/officeart/2005/8/layout/venn1"/>
    <dgm:cxn modelId="{B47BB750-A586-4B1C-A7DE-8113BF6737DB}" type="presOf" srcId="{02B5B52C-D815-4D4A-AC66-7E112668CA34}" destId="{DF143D5C-D80F-434A-90CF-96883E90E548}" srcOrd="0" destOrd="0" presId="urn:microsoft.com/office/officeart/2005/8/layout/venn1"/>
    <dgm:cxn modelId="{90F1FAEC-2F1F-4865-9238-8AE30A4D7ED2}" type="presOf" srcId="{579715B7-1771-493B-B812-83053FA9FF2C}" destId="{1292A63B-10FD-47C7-8B66-35E247CD8E05}" srcOrd="1" destOrd="0" presId="urn:microsoft.com/office/officeart/2005/8/layout/venn1"/>
    <dgm:cxn modelId="{9ACE7CA5-3EFB-4DAF-BFFC-CE5B42313CAE}" type="presOf" srcId="{C5C55398-934A-4DA8-9F8F-D4A1191468B6}" destId="{6EEECFF3-3EAB-49C6-86A0-CFD3B3560C91}" srcOrd="0" destOrd="0" presId="urn:microsoft.com/office/officeart/2005/8/layout/venn1"/>
    <dgm:cxn modelId="{CBF26B0B-FFCD-4C12-A060-9B8829134DE2}" type="presOf" srcId="{B0B282BD-3069-414C-984B-0E83D02C5A9F}" destId="{9E60F7BF-700B-439A-A76C-F57F4219FA4C}" srcOrd="0" destOrd="0" presId="urn:microsoft.com/office/officeart/2005/8/layout/venn1"/>
    <dgm:cxn modelId="{2AED173A-AB4B-467E-A00A-C999C7938D71}" srcId="{C5C55398-934A-4DA8-9F8F-D4A1191468B6}" destId="{B0B282BD-3069-414C-984B-0E83D02C5A9F}" srcOrd="1" destOrd="0" parTransId="{9BC12767-1E69-4F7B-BF04-068140D4D3ED}" sibTransId="{F9B00F42-6CE2-4AAA-8B8F-3478CFB69AB7}"/>
    <dgm:cxn modelId="{4E7E8E74-0FCB-4659-8673-159123F93337}" type="presOf" srcId="{02B5B52C-D815-4D4A-AC66-7E112668CA34}" destId="{19A744D6-FE78-46E2-8666-145B0CE3AFCF}" srcOrd="1" destOrd="0" presId="urn:microsoft.com/office/officeart/2005/8/layout/venn1"/>
    <dgm:cxn modelId="{7F7CAD52-485F-4CCC-A5C6-201CA7914D64}" srcId="{C5C55398-934A-4DA8-9F8F-D4A1191468B6}" destId="{579715B7-1771-493B-B812-83053FA9FF2C}" srcOrd="0" destOrd="0" parTransId="{3EDDF6BC-E1A3-49A7-A206-9ECABE2DB5D0}" sibTransId="{B8F52F59-7CB3-4E68-946A-2654E4D37649}"/>
    <dgm:cxn modelId="{EAEFC0D3-07BF-485A-A5C4-2E94D098B7AC}" type="presParOf" srcId="{6EEECFF3-3EAB-49C6-86A0-CFD3B3560C91}" destId="{93481F26-87DD-4C08-BDDE-2C00D9E9A6B6}" srcOrd="0" destOrd="0" presId="urn:microsoft.com/office/officeart/2005/8/layout/venn1"/>
    <dgm:cxn modelId="{981A4C3A-5164-4B91-8C98-E309C0089CCD}" type="presParOf" srcId="{6EEECFF3-3EAB-49C6-86A0-CFD3B3560C91}" destId="{1292A63B-10FD-47C7-8B66-35E247CD8E05}" srcOrd="1" destOrd="0" presId="urn:microsoft.com/office/officeart/2005/8/layout/venn1"/>
    <dgm:cxn modelId="{01A8B960-13C4-49CD-8C48-14945EF4E879}" type="presParOf" srcId="{6EEECFF3-3EAB-49C6-86A0-CFD3B3560C91}" destId="{9E60F7BF-700B-439A-A76C-F57F4219FA4C}" srcOrd="2" destOrd="0" presId="urn:microsoft.com/office/officeart/2005/8/layout/venn1"/>
    <dgm:cxn modelId="{EC99C105-433A-4951-9AF5-B1B8101DFF27}" type="presParOf" srcId="{6EEECFF3-3EAB-49C6-86A0-CFD3B3560C91}" destId="{BDECC2EB-1DFA-4883-BC2C-9D73178327F6}" srcOrd="3" destOrd="0" presId="urn:microsoft.com/office/officeart/2005/8/layout/venn1"/>
    <dgm:cxn modelId="{02F2BEAB-9D9C-40D7-B783-0137D6919A9C}" type="presParOf" srcId="{6EEECFF3-3EAB-49C6-86A0-CFD3B3560C91}" destId="{DF143D5C-D80F-434A-90CF-96883E90E548}" srcOrd="4" destOrd="0" presId="urn:microsoft.com/office/officeart/2005/8/layout/venn1"/>
    <dgm:cxn modelId="{A2287C0E-CDDC-49D4-9E5E-F3F3CA6BC498}" type="presParOf" srcId="{6EEECFF3-3EAB-49C6-86A0-CFD3B3560C91}" destId="{19A744D6-FE78-46E2-8666-145B0CE3AFC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81F26-87DD-4C08-BDDE-2C00D9E9A6B6}">
      <dsp:nvSpPr>
        <dsp:cNvPr id="0" name=""/>
        <dsp:cNvSpPr/>
      </dsp:nvSpPr>
      <dsp:spPr>
        <a:xfrm>
          <a:off x="2651359" y="77047"/>
          <a:ext cx="3698281" cy="3698281"/>
        </a:xfrm>
        <a:prstGeom prst="ellipse">
          <a:avLst/>
        </a:prstGeom>
        <a:solidFill>
          <a:schemeClr val="accent4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Удобно</a:t>
          </a:r>
          <a:endParaRPr lang="ru-RU" sz="3700" kern="1200" dirty="0"/>
        </a:p>
      </dsp:txBody>
      <dsp:txXfrm>
        <a:off x="3144463" y="724246"/>
        <a:ext cx="2712073" cy="1664226"/>
      </dsp:txXfrm>
    </dsp:sp>
    <dsp:sp modelId="{9E60F7BF-700B-439A-A76C-F57F4219FA4C}">
      <dsp:nvSpPr>
        <dsp:cNvPr id="0" name=""/>
        <dsp:cNvSpPr/>
      </dsp:nvSpPr>
      <dsp:spPr>
        <a:xfrm>
          <a:off x="3985822" y="2388473"/>
          <a:ext cx="3698281" cy="3698281"/>
        </a:xfrm>
        <a:prstGeom prst="ellipse">
          <a:avLst/>
        </a:prstGeom>
        <a:solidFill>
          <a:schemeClr val="accent5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Правильно</a:t>
          </a:r>
          <a:endParaRPr lang="ru-RU" sz="3700" kern="1200" dirty="0"/>
        </a:p>
      </dsp:txBody>
      <dsp:txXfrm>
        <a:off x="5116880" y="3343863"/>
        <a:ext cx="2218969" cy="2034054"/>
      </dsp:txXfrm>
    </dsp:sp>
    <dsp:sp modelId="{DF143D5C-D80F-434A-90CF-96883E90E548}">
      <dsp:nvSpPr>
        <dsp:cNvPr id="0" name=""/>
        <dsp:cNvSpPr/>
      </dsp:nvSpPr>
      <dsp:spPr>
        <a:xfrm>
          <a:off x="1316895" y="2388473"/>
          <a:ext cx="3698281" cy="3698281"/>
        </a:xfrm>
        <a:prstGeom prst="ellipse">
          <a:avLst/>
        </a:prstGeom>
        <a:solidFill>
          <a:schemeClr val="accent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Недорого</a:t>
          </a:r>
          <a:endParaRPr lang="ru-RU" sz="3700" kern="1200" dirty="0"/>
        </a:p>
      </dsp:txBody>
      <dsp:txXfrm>
        <a:off x="1665150" y="3343863"/>
        <a:ext cx="2218969" cy="2034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Liberation Sans" pitchFamily="2"/>
              <a:cs typeface="Lucida Sans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Liberation Sans" pitchFamily="2"/>
              <a:cs typeface="Lucida Sans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Liberation Sans" pitchFamily="2"/>
              <a:cs typeface="Lucida Sans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F2EF657-CB2C-4211-8492-F9F0288B86DF}" type="slidenum">
              <a:t>‹#›</a:t>
            </a:fld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Liberation Sans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19498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Liberation Sans" pitchFamily="2"/>
                <a:cs typeface="Liberation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Liberation Sans" pitchFamily="2"/>
                <a:cs typeface="Liberation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Liberation Sans" pitchFamily="2"/>
                <a:cs typeface="Liberation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Liberation Sans" pitchFamily="2"/>
                <a:cs typeface="Liberation Sans" pitchFamily="2"/>
              </a:defRPr>
            </a:lvl1pPr>
          </a:lstStyle>
          <a:p>
            <a:pPr lvl="0"/>
            <a:fld id="{D0D85334-7045-49A0-9E5B-7AE1BBEEC64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9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 cap="none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582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n-US" baseline="0" dirty="0" smtClean="0"/>
              <a:t>Apache JMeter </a:t>
            </a:r>
            <a:r>
              <a:rPr lang="ru-RU" baseline="0" dirty="0" smtClean="0"/>
              <a:t>бесплатен и свободен. Если нет бюджета на покупку инструмента для нагрузочного тестирования, то выбор в пользу </a:t>
            </a:r>
            <a:r>
              <a:rPr lang="en-US" baseline="0" dirty="0" smtClean="0"/>
              <a:t>Apache JMeter </a:t>
            </a:r>
            <a:r>
              <a:rPr lang="ru-RU" baseline="0" dirty="0" smtClean="0"/>
              <a:t>очевиден. Кроме того, </a:t>
            </a:r>
            <a:r>
              <a:rPr lang="en-US" baseline="0" dirty="0" smtClean="0"/>
              <a:t>Apache JMeter </a:t>
            </a:r>
            <a:r>
              <a:rPr lang="ru-RU" baseline="0" dirty="0" smtClean="0"/>
              <a:t>можно рассматривать как платформу, а не просто инструмент. Так как разрабатывать для него плагины достаточно просто. На базе </a:t>
            </a:r>
            <a:r>
              <a:rPr lang="en-US" baseline="0" dirty="0" smtClean="0"/>
              <a:t>Apache JMeter </a:t>
            </a:r>
            <a:r>
              <a:rPr lang="ru-RU" baseline="0" dirty="0" smtClean="0"/>
              <a:t>можно реализовать самые разнообразные проекты.</a:t>
            </a:r>
            <a:endParaRPr lang="en-US" baseline="0" dirty="0" smtClean="0"/>
          </a:p>
          <a:p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568050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marL="216000" marR="0" lvl="0" indent="-2160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 </a:t>
            </a:r>
            <a:r>
              <a:rPr lang="en-US" baseline="0" dirty="0" smtClean="0"/>
              <a:t>Apache JMeter </a:t>
            </a:r>
            <a:r>
              <a:rPr lang="ru-RU" baseline="0" dirty="0" smtClean="0"/>
              <a:t>наиболее гибкий механизм протоколирования. Так, чтобы для каждой транзакции зафиксировать в логе все её параметры в отдельных колонках и потом иметь возможность строить аналитику не просто по именам методов сервера, но и более детальную – по параметром методов. В </a:t>
            </a:r>
            <a:r>
              <a:rPr lang="en-US" baseline="0" dirty="0" smtClean="0"/>
              <a:t>Visual Studio </a:t>
            </a:r>
            <a:r>
              <a:rPr lang="ru-RU" baseline="0" dirty="0" smtClean="0"/>
              <a:t>и </a:t>
            </a:r>
            <a:r>
              <a:rPr lang="en-US" baseline="0" dirty="0" smtClean="0"/>
              <a:t>HP LoadRunner </a:t>
            </a:r>
            <a:r>
              <a:rPr lang="ru-RU" baseline="0" dirty="0" smtClean="0"/>
              <a:t>такая гибкость протоколирования по умолчанию не предусмотрена.</a:t>
            </a:r>
          </a:p>
          <a:p>
            <a:endParaRPr lang="ru-RU" dirty="0" smtClean="0"/>
          </a:p>
          <a:p>
            <a:r>
              <a:rPr lang="ru-RU" dirty="0" err="1" smtClean="0"/>
              <a:t>Логировать</a:t>
            </a:r>
            <a:r>
              <a:rPr lang="ru-RU" dirty="0" smtClean="0"/>
              <a:t> параметры транзакций очень просто:</a:t>
            </a:r>
          </a:p>
          <a:p>
            <a:r>
              <a:rPr lang="en-US" dirty="0" err="1" smtClean="0"/>
              <a:t>sample_variables</a:t>
            </a:r>
            <a:r>
              <a:rPr lang="en-US" dirty="0" smtClean="0"/>
              <a:t>=var1,var2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В плагине </a:t>
            </a:r>
            <a:r>
              <a:rPr lang="en-US" baseline="0" dirty="0" err="1" smtClean="0"/>
              <a:t>CsvLogWriter</a:t>
            </a:r>
            <a:r>
              <a:rPr lang="en-US" baseline="0" dirty="0" smtClean="0"/>
              <a:t> </a:t>
            </a:r>
            <a:r>
              <a:rPr lang="ru-RU" baseline="0" dirty="0" smtClean="0"/>
              <a:t>ставится галочка </a:t>
            </a:r>
            <a:r>
              <a:rPr lang="en-US" baseline="0" dirty="0" smtClean="0"/>
              <a:t>User Variables.</a:t>
            </a:r>
          </a:p>
          <a:p>
            <a:r>
              <a:rPr lang="ru-RU" baseline="0" dirty="0" smtClean="0"/>
              <a:t>Для стандартного логгера в формат </a:t>
            </a:r>
            <a:r>
              <a:rPr lang="en-US" baseline="0" dirty="0" smtClean="0"/>
              <a:t>Xml </a:t>
            </a:r>
            <a:r>
              <a:rPr lang="ru-RU" baseline="0" dirty="0" smtClean="0"/>
              <a:t>или </a:t>
            </a:r>
            <a:r>
              <a:rPr lang="en-US" baseline="0" dirty="0" smtClean="0"/>
              <a:t>CSV </a:t>
            </a:r>
            <a:r>
              <a:rPr lang="ru-RU" baseline="0" dirty="0" smtClean="0"/>
              <a:t>значения </a:t>
            </a:r>
            <a:r>
              <a:rPr lang="en-US" baseline="0" dirty="0" err="1" smtClean="0"/>
              <a:t>sample_variables</a:t>
            </a:r>
            <a:r>
              <a:rPr lang="en-US" baseline="0" dirty="0" smtClean="0"/>
              <a:t> </a:t>
            </a:r>
            <a:r>
              <a:rPr lang="ru-RU" baseline="0" dirty="0" err="1" smtClean="0"/>
              <a:t>логируются</a:t>
            </a:r>
            <a:r>
              <a:rPr lang="ru-RU" baseline="0" dirty="0" smtClean="0"/>
              <a:t> всегда.</a:t>
            </a:r>
          </a:p>
          <a:p>
            <a:r>
              <a:rPr lang="ru-RU" baseline="0" dirty="0" smtClean="0"/>
              <a:t> </a:t>
            </a:r>
          </a:p>
          <a:p>
            <a:r>
              <a:rPr lang="ru-RU" baseline="0" dirty="0" smtClean="0"/>
              <a:t>В </a:t>
            </a:r>
            <a:r>
              <a:rPr lang="en-US" baseline="0" dirty="0" smtClean="0"/>
              <a:t>HP LoadRunner </a:t>
            </a:r>
            <a:r>
              <a:rPr lang="ru-RU" baseline="0" dirty="0" smtClean="0"/>
              <a:t>приходится параметры </a:t>
            </a:r>
            <a:r>
              <a:rPr lang="ru-RU" baseline="0" dirty="0" err="1" smtClean="0"/>
              <a:t>логировать</a:t>
            </a:r>
            <a:r>
              <a:rPr lang="ru-RU" baseline="0" dirty="0" smtClean="0"/>
              <a:t> вручную, а потом </a:t>
            </a:r>
            <a:r>
              <a:rPr lang="ru-RU" baseline="0" dirty="0" err="1" smtClean="0"/>
              <a:t>парсить</a:t>
            </a:r>
            <a:r>
              <a:rPr lang="ru-RU" baseline="0" dirty="0" smtClean="0"/>
              <a:t> лог:</a:t>
            </a:r>
          </a:p>
          <a:p>
            <a:r>
              <a:rPr lang="en-US" sz="2000" dirty="0" err="1" smtClean="0"/>
              <a:t>lr.message</a:t>
            </a:r>
            <a:r>
              <a:rPr lang="en-US" sz="2000" dirty="0" smtClean="0"/>
              <a:t>(“DEBUG: var1={var1};var2={var2}”); </a:t>
            </a:r>
            <a:endParaRPr lang="ru-RU" sz="2000" dirty="0" smtClean="0"/>
          </a:p>
          <a:p>
            <a:endParaRPr lang="ru-RU" dirty="0" smtClean="0"/>
          </a:p>
          <a:p>
            <a:r>
              <a:rPr lang="ru-RU" dirty="0" smtClean="0"/>
              <a:t>Почти никогда не бывает такого, что время выполнения</a:t>
            </a:r>
            <a:r>
              <a:rPr lang="ru-RU" baseline="0" dirty="0" smtClean="0"/>
              <a:t> запроса стабильно держится в каком-то небольшом интервале. Часто время отклика «скачет» при стабильной нагрузке.</a:t>
            </a:r>
          </a:p>
          <a:p>
            <a:r>
              <a:rPr lang="ru-RU" baseline="0" dirty="0" smtClean="0"/>
              <a:t>Наиболее вероятная причина скачков времени отклика при стабильной нагрузке – разница в параметрах. Например, у пользователя с правами «Администратор» есть возможность обратиться к 10 миллионам документов в системе, а у пользователя с правами «Пользователь» есть доступ только к 10-ти документам. Длительность поиска документов для Администратора и Пользователя может значительно различаться, при одинаковой интенсивности выполнения и при одинаковых поисковых фразах.</a:t>
            </a:r>
          </a:p>
          <a:p>
            <a:r>
              <a:rPr lang="ru-RU" baseline="0" dirty="0" smtClean="0"/>
              <a:t>Чтобы потом выявить почему конкретные запросы выполняются долго, нужны либо полные тела запросов, либо параметры запросов.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563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n-US" dirty="0" smtClean="0"/>
              <a:t>Visual</a:t>
            </a:r>
            <a:r>
              <a:rPr lang="en-US" baseline="0" dirty="0" smtClean="0"/>
              <a:t> Studio Enterprise – </a:t>
            </a:r>
            <a:r>
              <a:rPr lang="ru-RU" baseline="0" dirty="0" smtClean="0"/>
              <a:t>прекрасный инструмент, прекрасно подходящий для создания нагрузочных тестов для проектов на </a:t>
            </a:r>
            <a:r>
              <a:rPr lang="en-US" baseline="0" dirty="0" smtClean="0"/>
              <a:t>.NET.</a:t>
            </a:r>
          </a:p>
          <a:p>
            <a:endParaRPr lang="en-US" baseline="0" dirty="0" smtClean="0"/>
          </a:p>
          <a:p>
            <a:r>
              <a:rPr lang="ru-RU" baseline="0" dirty="0" smtClean="0"/>
              <a:t>Единственное препятствие для использования </a:t>
            </a:r>
            <a:r>
              <a:rPr lang="en-US" baseline="0" dirty="0" smtClean="0"/>
              <a:t>Visual Studio Enterprise </a:t>
            </a:r>
            <a:r>
              <a:rPr lang="ru-RU" baseline="0" dirty="0" smtClean="0"/>
              <a:t>может стать её стоимость: от 150 000 рублей до полумиллиона. В </a:t>
            </a:r>
            <a:r>
              <a:rPr lang="ru-RU" baseline="0" dirty="0" err="1" smtClean="0"/>
              <a:t>демо</a:t>
            </a:r>
            <a:r>
              <a:rPr lang="ru-RU" baseline="0" dirty="0" smtClean="0"/>
              <a:t> режиме можно использовать </a:t>
            </a:r>
            <a:r>
              <a:rPr lang="en-US" baseline="0" dirty="0" smtClean="0"/>
              <a:t>250 </a:t>
            </a:r>
            <a:r>
              <a:rPr lang="ru-RU" baseline="0" dirty="0" smtClean="0"/>
              <a:t>виртуальных пользователей в течение 90 дней.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Уникальные возможности в </a:t>
            </a:r>
            <a:r>
              <a:rPr lang="en-US" baseline="0" dirty="0" smtClean="0"/>
              <a:t>Visual Studio Enterprise</a:t>
            </a:r>
            <a:r>
              <a:rPr lang="ru-RU" baseline="0" dirty="0" smtClean="0"/>
              <a:t>, которых нет в </a:t>
            </a:r>
            <a:r>
              <a:rPr lang="en-US" baseline="0" dirty="0" smtClean="0"/>
              <a:t>HP LoadRunner, HP Performance Center </a:t>
            </a:r>
            <a:r>
              <a:rPr lang="ru-RU" baseline="0" dirty="0" smtClean="0"/>
              <a:t>и </a:t>
            </a:r>
            <a:r>
              <a:rPr lang="en-US" baseline="0" dirty="0" smtClean="0"/>
              <a:t>Apache JMeter: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aseline="0" dirty="0" smtClean="0"/>
              <a:t>корректная поддержка всех версий </a:t>
            </a:r>
            <a:r>
              <a:rPr lang="en-US" baseline="0" dirty="0" smtClean="0"/>
              <a:t>.NET</a:t>
            </a:r>
            <a:r>
              <a:rPr lang="ru-RU" baseline="0" dirty="0" smtClean="0"/>
              <a:t>, в том числе </a:t>
            </a:r>
            <a:r>
              <a:rPr lang="en-US" baseline="0" dirty="0" smtClean="0"/>
              <a:t>.NET 4.5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aseline="0" dirty="0" smtClean="0"/>
              <a:t>удобная реализация интеграции с системой контроля версий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aseline="0" dirty="0" smtClean="0"/>
              <a:t>при использовании </a:t>
            </a:r>
            <a:r>
              <a:rPr lang="en-US" baseline="0" dirty="0" smtClean="0"/>
              <a:t>Team Foundation Server (</a:t>
            </a:r>
            <a:r>
              <a:rPr lang="ru-RU" baseline="0" dirty="0" smtClean="0"/>
              <a:t>приобретается отдельно) очень удобно реализуется процесс </a:t>
            </a:r>
            <a:r>
              <a:rPr lang="ru-RU" baseline="0" dirty="0" err="1" smtClean="0"/>
              <a:t>ревью</a:t>
            </a:r>
            <a:r>
              <a:rPr lang="ru-RU" baseline="0" dirty="0" smtClean="0"/>
              <a:t> кода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Также есть возможность</a:t>
            </a:r>
            <a:r>
              <a:rPr lang="ru-RU" baseline="0" dirty="0" smtClean="0"/>
              <a:t> настроить </a:t>
            </a:r>
            <a:r>
              <a:rPr lang="en-US" baseline="0" dirty="0" smtClean="0"/>
              <a:t>deploy</a:t>
            </a:r>
            <a:r>
              <a:rPr lang="ru-RU" baseline="0" dirty="0" smtClean="0"/>
              <a:t>-тестов, что не так тривиально реализуется для </a:t>
            </a:r>
            <a:r>
              <a:rPr lang="en-US" baseline="0" dirty="0" smtClean="0"/>
              <a:t>LoadRunner </a:t>
            </a:r>
            <a:r>
              <a:rPr lang="ru-RU" baseline="0" dirty="0" smtClean="0"/>
              <a:t>или </a:t>
            </a:r>
            <a:r>
              <a:rPr lang="en-US" baseline="0" dirty="0" smtClean="0"/>
              <a:t>JMeter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Visual Studio Enterprise </a:t>
            </a:r>
            <a:r>
              <a:rPr lang="ru-RU" baseline="0" dirty="0" smtClean="0"/>
              <a:t>хранит статистику выполнения нагрузочных тестов в базе данных для </a:t>
            </a:r>
            <a:r>
              <a:rPr lang="en-US" baseline="0" dirty="0" smtClean="0"/>
              <a:t>Microsoft SQL Server</a:t>
            </a:r>
            <a:r>
              <a:rPr lang="ru-RU" baseline="0" dirty="0" smtClean="0"/>
              <a:t>, при этом база данных имеет сложную структуру. Если понадобится сделать дополнительную аналитику результатов тестов или реализовать автоматическое формирование отчётов по нагрузке, то </a:t>
            </a:r>
            <a:r>
              <a:rPr lang="ru-RU" baseline="0" dirty="0" err="1" smtClean="0"/>
              <a:t>запрогласммировать</a:t>
            </a:r>
            <a:r>
              <a:rPr lang="ru-RU" baseline="0" dirty="0" smtClean="0"/>
              <a:t> выборку и обработку результатов будет очень непросто. Это минус.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 smtClean="0"/>
              <a:t>В </a:t>
            </a:r>
            <a:r>
              <a:rPr lang="en-US" baseline="0" dirty="0" smtClean="0"/>
              <a:t>Visual Studio Enterprise </a:t>
            </a:r>
            <a:r>
              <a:rPr lang="ru-RU" baseline="0" dirty="0" smtClean="0"/>
              <a:t>нет удобного решения для работы с тестовыми данными и их передачи между разными нагрузочными агентами или итерациями теста. Но тут мы будем использовать </a:t>
            </a:r>
            <a:r>
              <a:rPr lang="en-US" baseline="0" dirty="0" smtClean="0"/>
              <a:t>HP Virtual Table Server.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 smtClean="0"/>
              <a:t>Также в </a:t>
            </a:r>
            <a:r>
              <a:rPr lang="en-US" baseline="0" dirty="0" smtClean="0"/>
              <a:t>Visual Studio </a:t>
            </a:r>
            <a:r>
              <a:rPr lang="ru-RU" baseline="0" dirty="0" smtClean="0"/>
              <a:t>нет генерации кода для </a:t>
            </a:r>
            <a:r>
              <a:rPr lang="en-US" baseline="0" dirty="0" smtClean="0"/>
              <a:t>WCF </a:t>
            </a:r>
            <a:r>
              <a:rPr lang="ru-RU" baseline="0" dirty="0" smtClean="0"/>
              <a:t>и </a:t>
            </a:r>
            <a:r>
              <a:rPr lang="en-US" baseline="0" dirty="0" smtClean="0"/>
              <a:t>DCOM. </a:t>
            </a:r>
            <a:r>
              <a:rPr lang="ru-RU" baseline="0" dirty="0" smtClean="0"/>
              <a:t>Но для записи всех запросов от </a:t>
            </a:r>
            <a:r>
              <a:rPr lang="en-US" baseline="0" dirty="0" smtClean="0"/>
              <a:t>.NET-</a:t>
            </a:r>
            <a:r>
              <a:rPr lang="ru-RU" baseline="0" dirty="0" smtClean="0"/>
              <a:t>клиента к </a:t>
            </a:r>
            <a:r>
              <a:rPr lang="en-US" baseline="0" dirty="0" smtClean="0"/>
              <a:t>WCF-</a:t>
            </a:r>
            <a:r>
              <a:rPr lang="ru-RU" baseline="0" dirty="0" smtClean="0"/>
              <a:t>сервисам можно использовать возможности </a:t>
            </a:r>
            <a:r>
              <a:rPr lang="en-US" baseline="0" dirty="0" err="1" smtClean="0"/>
              <a:t>system.diagnistic</a:t>
            </a:r>
            <a:r>
              <a:rPr lang="ru-RU" baseline="0" dirty="0" smtClean="0"/>
              <a:t>, заложенные в </a:t>
            </a:r>
            <a:r>
              <a:rPr lang="en-US" baseline="0" dirty="0" smtClean="0"/>
              <a:t>WCF</a:t>
            </a:r>
            <a:r>
              <a:rPr lang="ru-RU" baseline="0" dirty="0" smtClean="0"/>
              <a:t>, модифицировать с помощью </a:t>
            </a:r>
            <a:r>
              <a:rPr lang="en-US" baseline="0" dirty="0" err="1" smtClean="0"/>
              <a:t>SvcConfigEditor</a:t>
            </a:r>
            <a:r>
              <a:rPr lang="en-US" baseline="0" dirty="0" smtClean="0"/>
              <a:t> </a:t>
            </a:r>
            <a:r>
              <a:rPr lang="ru-RU" baseline="0" dirty="0" smtClean="0"/>
              <a:t>параметры протоколирования запросов и ответов, собрать </a:t>
            </a:r>
            <a:r>
              <a:rPr lang="ru-RU" baseline="0" dirty="0" err="1" smtClean="0"/>
              <a:t>трейс</a:t>
            </a:r>
            <a:r>
              <a:rPr lang="ru-RU" baseline="0" dirty="0" smtClean="0"/>
              <a:t>, а потом просмотреть его в </a:t>
            </a:r>
            <a:r>
              <a:rPr lang="en-US" baseline="0" dirty="0" err="1" smtClean="0"/>
              <a:t>SvcTraceViewer</a:t>
            </a:r>
            <a:r>
              <a:rPr lang="en-US" baseline="0" dirty="0" smtClean="0"/>
              <a:t>. </a:t>
            </a:r>
            <a:r>
              <a:rPr lang="ru-RU" baseline="0" dirty="0" smtClean="0"/>
              <a:t>Эти два инструмента поставляются вместе с </a:t>
            </a:r>
            <a:r>
              <a:rPr lang="en-US" baseline="0" dirty="0" smtClean="0"/>
              <a:t>Visual Studio</a:t>
            </a:r>
            <a:r>
              <a:rPr lang="ru-RU" baseline="0" dirty="0" smtClean="0"/>
              <a:t>, поэтому вопросов по трассировке работы с </a:t>
            </a:r>
            <a:r>
              <a:rPr lang="en-US" baseline="0" dirty="0" smtClean="0"/>
              <a:t>WCF </a:t>
            </a:r>
            <a:r>
              <a:rPr lang="ru-RU" baseline="0" dirty="0" smtClean="0"/>
              <a:t>нет. Этот способ даже удобнее, чем генерация кода в </a:t>
            </a:r>
            <a:r>
              <a:rPr lang="en-US" baseline="0" dirty="0" smtClean="0"/>
              <a:t>HP LoadRunner </a:t>
            </a:r>
            <a:r>
              <a:rPr lang="en-US" baseline="0" dirty="0" err="1" smtClean="0"/>
              <a:t>VuGen</a:t>
            </a:r>
            <a:r>
              <a:rPr lang="en-US" baseline="0" dirty="0" smtClean="0"/>
              <a:t>.</a:t>
            </a:r>
            <a:endParaRPr lang="ru-RU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 smtClean="0"/>
              <a:t>А вот для </a:t>
            </a:r>
            <a:r>
              <a:rPr lang="en-US" baseline="0" dirty="0" smtClean="0"/>
              <a:t>DCOM-</a:t>
            </a:r>
            <a:r>
              <a:rPr lang="ru-RU" baseline="0" dirty="0" smtClean="0"/>
              <a:t>запросов инструментария нет. Тут воспользуемся </a:t>
            </a:r>
            <a:r>
              <a:rPr lang="en-US" baseline="0" dirty="0" smtClean="0"/>
              <a:t>HP LoadRunner.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 smtClean="0"/>
              <a:t>В результате получится в одном </a:t>
            </a:r>
            <a:r>
              <a:rPr lang="ru-RU" baseline="0" dirty="0" err="1" smtClean="0"/>
              <a:t>трейсе</a:t>
            </a:r>
            <a:r>
              <a:rPr lang="ru-RU" baseline="0" dirty="0" smtClean="0"/>
              <a:t> последовательность вызовов для </a:t>
            </a:r>
            <a:r>
              <a:rPr lang="en-US" baseline="0" dirty="0" smtClean="0"/>
              <a:t>WCF-</a:t>
            </a:r>
            <a:r>
              <a:rPr lang="ru-RU" baseline="0" dirty="0" smtClean="0"/>
              <a:t>сервисов. А в другом для </a:t>
            </a:r>
            <a:r>
              <a:rPr lang="en-US" baseline="0" dirty="0" smtClean="0"/>
              <a:t>DCOM-</a:t>
            </a:r>
            <a:r>
              <a:rPr lang="ru-RU" baseline="0" dirty="0" smtClean="0"/>
              <a:t>сервисов. Чтобы понять как чередуются запросы к </a:t>
            </a:r>
            <a:r>
              <a:rPr lang="en-US" baseline="0" dirty="0" smtClean="0"/>
              <a:t>DCOM </a:t>
            </a:r>
            <a:r>
              <a:rPr lang="ru-RU" baseline="0" dirty="0" smtClean="0"/>
              <a:t>и </a:t>
            </a:r>
            <a:r>
              <a:rPr lang="en-US" baseline="0" dirty="0" smtClean="0"/>
              <a:t>WCF </a:t>
            </a:r>
            <a:r>
              <a:rPr lang="ru-RU" baseline="0" dirty="0" smtClean="0"/>
              <a:t>удобнее всего воспользоваться </a:t>
            </a:r>
            <a:r>
              <a:rPr lang="en-US" baseline="0" dirty="0" err="1" smtClean="0"/>
              <a:t>WireShark</a:t>
            </a:r>
            <a:r>
              <a:rPr lang="ru-RU" baseline="0" dirty="0" smtClean="0"/>
              <a:t>, где можно отследить названия и ключевые параметры вызываемых методов.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166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ru-RU" dirty="0" smtClean="0"/>
              <a:t>В </a:t>
            </a:r>
            <a:r>
              <a:rPr lang="en-US" dirty="0" smtClean="0"/>
              <a:t>Apache JMeter </a:t>
            </a:r>
            <a:r>
              <a:rPr lang="ru-RU" dirty="0" smtClean="0"/>
              <a:t>тяжело отладить сложный сценарий. Можно использовать метод отладочной печати</a:t>
            </a:r>
            <a:r>
              <a:rPr lang="en-US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Настроить </a:t>
            </a:r>
            <a:r>
              <a:rPr lang="en-US" dirty="0" smtClean="0"/>
              <a:t>Sampler</a:t>
            </a:r>
            <a:r>
              <a:rPr lang="ru-RU" dirty="0" smtClean="0"/>
              <a:t>-ы,</a:t>
            </a:r>
            <a:r>
              <a:rPr lang="ru-RU" baseline="0" dirty="0" smtClean="0"/>
              <a:t> добавить </a:t>
            </a:r>
            <a:r>
              <a:rPr lang="en-US" baseline="0" dirty="0" smtClean="0"/>
              <a:t>Post Processor-</a:t>
            </a:r>
            <a:r>
              <a:rPr lang="ru-RU" baseline="0" dirty="0" smtClean="0"/>
              <a:t>ы</a:t>
            </a:r>
          </a:p>
          <a:p>
            <a:pPr marL="457200" indent="-457200">
              <a:buFont typeface="+mj-lt"/>
              <a:buAutoNum type="arabicPeriod"/>
            </a:pPr>
            <a:r>
              <a:rPr lang="ru-RU" baseline="0" dirty="0" smtClean="0"/>
              <a:t>Добавить к отлаживаемому </a:t>
            </a:r>
            <a:r>
              <a:rPr lang="en-US" baseline="0" dirty="0" smtClean="0"/>
              <a:t>Sampler</a:t>
            </a:r>
            <a:r>
              <a:rPr lang="ru-RU" baseline="0" dirty="0" smtClean="0"/>
              <a:t>-у дополнительно </a:t>
            </a:r>
            <a:r>
              <a:rPr lang="en-US" baseline="0" dirty="0" smtClean="0"/>
              <a:t>Debug </a:t>
            </a:r>
            <a:r>
              <a:rPr lang="en-US" baseline="0" dirty="0" err="1" smtClean="0"/>
              <a:t>PostProcessor</a:t>
            </a:r>
            <a:r>
              <a:rPr lang="en-US" baseline="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baseline="0" dirty="0" smtClean="0"/>
              <a:t>Запустить тест.</a:t>
            </a:r>
          </a:p>
          <a:p>
            <a:pPr marL="457200" indent="-457200">
              <a:buFont typeface="+mj-lt"/>
              <a:buAutoNum type="arabicPeriod"/>
            </a:pPr>
            <a:r>
              <a:rPr lang="ru-RU" baseline="0" dirty="0" smtClean="0"/>
              <a:t>Просмотреть во </a:t>
            </a:r>
            <a:r>
              <a:rPr lang="en-US" baseline="0" dirty="0" smtClean="0"/>
              <a:t>View Result Tree </a:t>
            </a:r>
            <a:r>
              <a:rPr lang="ru-RU" baseline="0" dirty="0" smtClean="0"/>
              <a:t>значения переменных, тело запроса и ответа.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254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marL="216000" marR="0" lvl="0" indent="-2160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</a:t>
            </a:r>
            <a:r>
              <a:rPr lang="en-US" dirty="0" smtClean="0"/>
              <a:t>Apache JMeter </a:t>
            </a:r>
            <a:r>
              <a:rPr lang="ru-RU" dirty="0" smtClean="0"/>
              <a:t>есть отладчик </a:t>
            </a:r>
            <a:r>
              <a:rPr lang="en-US" sz="2000" b="1" dirty="0" err="1" smtClean="0"/>
              <a:t>BlazeMeter</a:t>
            </a:r>
            <a:r>
              <a:rPr lang="en-US" sz="2000" b="1" dirty="0" smtClean="0"/>
              <a:t> Step-by-step Debugger</a:t>
            </a:r>
            <a:r>
              <a:rPr lang="ru-RU" dirty="0" smtClean="0"/>
              <a:t>. Актуальная</a:t>
            </a:r>
            <a:r>
              <a:rPr lang="ru-RU" baseline="0" dirty="0" smtClean="0"/>
              <a:t> версия 0.3. Эта версия корректно работает с </a:t>
            </a:r>
            <a:r>
              <a:rPr lang="en-US" baseline="0" dirty="0" smtClean="0"/>
              <a:t>Apache JMeter 3.1</a:t>
            </a:r>
            <a:r>
              <a:rPr lang="ru-RU" baseline="0" dirty="0" smtClean="0"/>
              <a:t>. Есть трассировка, точки останова, просмотр переменных. Отличное дополнение.</a:t>
            </a:r>
          </a:p>
          <a:p>
            <a:pPr marL="216000" marR="0" lvl="0" indent="-2160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Но отлаживать большие скрипты, с модульной структурой непросто. Непривычно.</a:t>
            </a:r>
          </a:p>
        </p:txBody>
      </p:sp>
    </p:spTree>
    <p:extLst>
      <p:ext uri="{BB962C8B-B14F-4D97-AF65-F5344CB8AC3E}">
        <p14:creationId xmlns:p14="http://schemas.microsoft.com/office/powerpoint/2010/main" val="1300015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ru-RU" dirty="0" smtClean="0"/>
              <a:t>Отладка в </a:t>
            </a:r>
            <a:r>
              <a:rPr lang="en-US" dirty="0" smtClean="0"/>
              <a:t>Visual Studio </a:t>
            </a:r>
            <a:r>
              <a:rPr lang="ru-RU" dirty="0" smtClean="0"/>
              <a:t>привычна и приятна. Даже если проект очень сложный.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733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343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ru-RU" dirty="0" smtClean="0"/>
              <a:t>В</a:t>
            </a:r>
            <a:r>
              <a:rPr lang="ru-RU" baseline="0" dirty="0" smtClean="0"/>
              <a:t> </a:t>
            </a:r>
            <a:r>
              <a:rPr lang="en-US" baseline="0" dirty="0" smtClean="0"/>
              <a:t>HP LoadRunner </a:t>
            </a:r>
            <a:r>
              <a:rPr lang="ru-RU" baseline="0" dirty="0" smtClean="0"/>
              <a:t>есть запись и генерация тестов для </a:t>
            </a:r>
            <a:r>
              <a:rPr lang="en-US" baseline="0" dirty="0" smtClean="0"/>
              <a:t>.NET </a:t>
            </a:r>
            <a:r>
              <a:rPr lang="ru-RU" baseline="0" dirty="0" smtClean="0"/>
              <a:t>и </a:t>
            </a:r>
            <a:r>
              <a:rPr lang="en-US" baseline="0" dirty="0" smtClean="0"/>
              <a:t>DCOM – </a:t>
            </a:r>
            <a:r>
              <a:rPr lang="ru-RU" baseline="0" dirty="0" smtClean="0"/>
              <a:t>этого нет нигде. Достаточно удобный </a:t>
            </a:r>
            <a:r>
              <a:rPr lang="en-US" baseline="0" dirty="0" smtClean="0"/>
              <a:t>API </a:t>
            </a:r>
            <a:r>
              <a:rPr lang="ru-RU" baseline="0" dirty="0" smtClean="0"/>
              <a:t>для формирования транзакций. Есть отличный </a:t>
            </a:r>
            <a:r>
              <a:rPr lang="en-US" baseline="0" dirty="0" smtClean="0"/>
              <a:t>HP Virtual Table Server </a:t>
            </a:r>
            <a:r>
              <a:rPr lang="ru-RU" baseline="0" dirty="0" smtClean="0"/>
              <a:t>с открытым </a:t>
            </a:r>
            <a:r>
              <a:rPr lang="en-US" baseline="0" dirty="0" smtClean="0"/>
              <a:t>REST API.</a:t>
            </a:r>
          </a:p>
          <a:p>
            <a:endParaRPr lang="en-US" baseline="0" dirty="0" smtClean="0"/>
          </a:p>
          <a:p>
            <a:r>
              <a:rPr lang="ru-RU" baseline="0" dirty="0" smtClean="0"/>
              <a:t>Но разрабатывать проект </a:t>
            </a:r>
            <a:r>
              <a:rPr lang="en-US" baseline="0" dirty="0" smtClean="0"/>
              <a:t>.NET-</a:t>
            </a:r>
            <a:r>
              <a:rPr lang="ru-RU" baseline="0" dirty="0" smtClean="0"/>
              <a:t>теста удобнее в </a:t>
            </a:r>
            <a:r>
              <a:rPr lang="en-US" baseline="0" dirty="0" smtClean="0"/>
              <a:t>Visual Studio</a:t>
            </a:r>
            <a:r>
              <a:rPr lang="ru-RU" baseline="0" dirty="0" smtClean="0"/>
              <a:t>. Встроенные средства разработки для </a:t>
            </a:r>
            <a:r>
              <a:rPr lang="en-US" baseline="0" dirty="0" smtClean="0"/>
              <a:t>.NET </a:t>
            </a:r>
            <a:r>
              <a:rPr lang="ru-RU" baseline="0" dirty="0" smtClean="0"/>
              <a:t>в </a:t>
            </a:r>
            <a:r>
              <a:rPr lang="en-US" baseline="0" dirty="0" smtClean="0"/>
              <a:t>HP LoadRunner </a:t>
            </a:r>
            <a:r>
              <a:rPr lang="ru-RU" baseline="0" dirty="0" smtClean="0"/>
              <a:t>не такие удобные. И для версии 12.53 верхняя версия </a:t>
            </a:r>
            <a:r>
              <a:rPr lang="en-US" baseline="0" dirty="0" smtClean="0"/>
              <a:t>.NET-</a:t>
            </a:r>
            <a:r>
              <a:rPr lang="ru-RU" baseline="0" dirty="0" smtClean="0"/>
              <a:t>проекта </a:t>
            </a:r>
            <a:r>
              <a:rPr lang="en-US" baseline="0" dirty="0" smtClean="0"/>
              <a:t>4.0.</a:t>
            </a:r>
          </a:p>
          <a:p>
            <a:endParaRPr lang="en-US" baseline="0" dirty="0" smtClean="0"/>
          </a:p>
          <a:p>
            <a:r>
              <a:rPr lang="ru-RU" baseline="0" dirty="0" smtClean="0"/>
              <a:t>Предоставляется 50 виртуальных пользователей бессрочно, что лучше чем 250 пользователей на 90 дней. Но если нужно больше 50-ти пользователей, то каждый виртуальный пользователь стоит дорого.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Результат генерации кода для </a:t>
            </a:r>
            <a:r>
              <a:rPr lang="en-US" baseline="0" dirty="0" smtClean="0"/>
              <a:t>.NET </a:t>
            </a:r>
            <a:r>
              <a:rPr lang="ru-RU" baseline="0" dirty="0" smtClean="0"/>
              <a:t>хороший. Для более чистого кода можно записать </a:t>
            </a:r>
            <a:r>
              <a:rPr lang="ru-RU" baseline="0" dirty="0" err="1" smtClean="0"/>
              <a:t>трейс</a:t>
            </a:r>
            <a:r>
              <a:rPr lang="ru-RU" baseline="0" dirty="0" smtClean="0"/>
              <a:t> для </a:t>
            </a:r>
            <a:r>
              <a:rPr lang="en-US" baseline="0" dirty="0" smtClean="0"/>
              <a:t>WCF-</a:t>
            </a:r>
            <a:r>
              <a:rPr lang="ru-RU" baseline="0" dirty="0" smtClean="0"/>
              <a:t>вызовов стандартными возможностями </a:t>
            </a:r>
            <a:r>
              <a:rPr lang="en-US" baseline="0" dirty="0" smtClean="0"/>
              <a:t>.NET – </a:t>
            </a:r>
            <a:r>
              <a:rPr lang="ru-RU" baseline="0" dirty="0" smtClean="0"/>
              <a:t>с помощью </a:t>
            </a:r>
            <a:r>
              <a:rPr lang="en-US" baseline="0" dirty="0" err="1" smtClean="0"/>
              <a:t>config</a:t>
            </a:r>
            <a:r>
              <a:rPr lang="en-US" baseline="0" dirty="0" smtClean="0"/>
              <a:t>-</a:t>
            </a:r>
            <a:r>
              <a:rPr lang="ru-RU" baseline="0" dirty="0" smtClean="0"/>
              <a:t>файла, просмотреть в </a:t>
            </a:r>
            <a:r>
              <a:rPr lang="en-US" baseline="0" dirty="0" err="1" smtClean="0"/>
              <a:t>SvcTraceViewer</a:t>
            </a:r>
            <a:r>
              <a:rPr lang="en-US" baseline="0" dirty="0" smtClean="0"/>
              <a:t> </a:t>
            </a:r>
            <a:r>
              <a:rPr lang="ru-RU" baseline="0" dirty="0" smtClean="0"/>
              <a:t>и написать код руками.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А также, </a:t>
            </a:r>
            <a:r>
              <a:rPr lang="en-US" baseline="0" dirty="0" smtClean="0"/>
              <a:t>HP LoadRunner</a:t>
            </a:r>
            <a:r>
              <a:rPr lang="ru-RU" baseline="0" dirty="0" smtClean="0"/>
              <a:t> непростое </a:t>
            </a:r>
            <a:r>
              <a:rPr lang="ru-RU" baseline="0" dirty="0" err="1" smtClean="0"/>
              <a:t>логирование</a:t>
            </a:r>
            <a:r>
              <a:rPr lang="ru-RU" baseline="0" dirty="0" smtClean="0"/>
              <a:t>. До версии 12.53 оно было медленным, </a:t>
            </a:r>
            <a:r>
              <a:rPr lang="ru-RU" baseline="0" dirty="0" err="1" smtClean="0"/>
              <a:t>логирование</a:t>
            </a:r>
            <a:r>
              <a:rPr lang="ru-RU" baseline="0" dirty="0" smtClean="0"/>
              <a:t> велось в БД </a:t>
            </a:r>
            <a:r>
              <a:rPr lang="en-US" baseline="0" dirty="0" smtClean="0"/>
              <a:t>Microsoft Access </a:t>
            </a:r>
            <a:r>
              <a:rPr lang="ru-RU" baseline="0" dirty="0" smtClean="0"/>
              <a:t>и при высокой интенсивности операций БД могла ломаться. С версии 12.53 используется бинарный формат, для хранения статистики по выполнению транзакций. Теперь его не прочитать без </a:t>
            </a:r>
            <a:r>
              <a:rPr lang="en-US" baseline="0" dirty="0" smtClean="0"/>
              <a:t>HP LoadRunner Analysis</a:t>
            </a:r>
            <a:r>
              <a:rPr lang="ru-RU" baseline="0" dirty="0" smtClean="0"/>
              <a:t>, но работа с транзакциями выполняется быстрее. Для каждой операции </a:t>
            </a:r>
            <a:r>
              <a:rPr lang="ru-RU" baseline="0" dirty="0" err="1" smtClean="0"/>
              <a:t>логирования</a:t>
            </a:r>
            <a:r>
              <a:rPr lang="ru-RU" baseline="0" dirty="0" smtClean="0"/>
              <a:t>, старта или завершения транзакции используется обращение к </a:t>
            </a:r>
            <a:r>
              <a:rPr lang="en-US" baseline="0" dirty="0" smtClean="0"/>
              <a:t>COM-</a:t>
            </a:r>
            <a:r>
              <a:rPr lang="ru-RU" baseline="0" dirty="0" smtClean="0"/>
              <a:t>объекту </a:t>
            </a:r>
            <a:r>
              <a:rPr lang="en-US" baseline="0" dirty="0" smtClean="0"/>
              <a:t>HP LoadRunner API</a:t>
            </a:r>
            <a:r>
              <a:rPr lang="ru-RU" baseline="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525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ru-RU" dirty="0" smtClean="0"/>
              <a:t>В</a:t>
            </a:r>
            <a:r>
              <a:rPr lang="ru-RU" baseline="0" dirty="0" smtClean="0"/>
              <a:t> </a:t>
            </a:r>
            <a:r>
              <a:rPr lang="en-US" baseline="0" dirty="0" smtClean="0"/>
              <a:t>HP LoadRunner </a:t>
            </a:r>
            <a:r>
              <a:rPr lang="ru-RU" baseline="0" dirty="0" smtClean="0"/>
              <a:t>есть запись и генерация тестов для </a:t>
            </a:r>
            <a:r>
              <a:rPr lang="en-US" baseline="0" dirty="0" smtClean="0"/>
              <a:t>.NET </a:t>
            </a:r>
            <a:r>
              <a:rPr lang="ru-RU" baseline="0" dirty="0" smtClean="0"/>
              <a:t>и </a:t>
            </a:r>
            <a:r>
              <a:rPr lang="en-US" baseline="0" dirty="0" smtClean="0"/>
              <a:t>DCOM – </a:t>
            </a:r>
            <a:r>
              <a:rPr lang="ru-RU" baseline="0" dirty="0" smtClean="0"/>
              <a:t>этого нет нигде. Достаточно удобный </a:t>
            </a:r>
            <a:r>
              <a:rPr lang="en-US" baseline="0" dirty="0" smtClean="0"/>
              <a:t>API </a:t>
            </a:r>
            <a:r>
              <a:rPr lang="ru-RU" baseline="0" dirty="0" smtClean="0"/>
              <a:t>для формирования транзакций. Есть отличный </a:t>
            </a:r>
            <a:r>
              <a:rPr lang="en-US" baseline="0" dirty="0" smtClean="0"/>
              <a:t>HP Virtual Table Server </a:t>
            </a:r>
            <a:r>
              <a:rPr lang="ru-RU" baseline="0" dirty="0" smtClean="0"/>
              <a:t>с открытым </a:t>
            </a:r>
            <a:r>
              <a:rPr lang="en-US" baseline="0" dirty="0" smtClean="0"/>
              <a:t>REST API.</a:t>
            </a:r>
          </a:p>
        </p:txBody>
      </p:sp>
    </p:spTree>
    <p:extLst>
      <p:ext uri="{BB962C8B-B14F-4D97-AF65-F5344CB8AC3E}">
        <p14:creationId xmlns:p14="http://schemas.microsoft.com/office/powerpoint/2010/main" val="2110232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ru-RU" dirty="0" smtClean="0"/>
              <a:t>Формировать транзакции</a:t>
            </a:r>
            <a:r>
              <a:rPr lang="en-US" dirty="0" smtClean="0"/>
              <a:t> </a:t>
            </a:r>
            <a:r>
              <a:rPr lang="ru-RU" dirty="0" smtClean="0"/>
              <a:t>в</a:t>
            </a:r>
            <a:r>
              <a:rPr lang="ru-RU" baseline="0" dirty="0" smtClean="0"/>
              <a:t> </a:t>
            </a:r>
            <a:r>
              <a:rPr lang="en-US" baseline="0" dirty="0" smtClean="0"/>
              <a:t>HP LoadRunner</a:t>
            </a:r>
            <a:r>
              <a:rPr lang="ru-RU" dirty="0" smtClean="0"/>
              <a:t> также удобно,</a:t>
            </a:r>
            <a:r>
              <a:rPr lang="ru-RU" baseline="0" dirty="0" smtClean="0"/>
              <a:t> как в </a:t>
            </a:r>
            <a:r>
              <a:rPr lang="en-US" baseline="0" dirty="0" smtClean="0"/>
              <a:t>Visual Studio.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36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ru-RU" dirty="0" smtClean="0"/>
              <a:t>Началось всё давным-давно, когда надо было из </a:t>
            </a:r>
            <a:r>
              <a:rPr lang="en-US" dirty="0" smtClean="0"/>
              <a:t>Apache JMeter </a:t>
            </a:r>
            <a:r>
              <a:rPr lang="ru-RU" dirty="0" smtClean="0"/>
              <a:t>подать нагрузку на </a:t>
            </a:r>
            <a:r>
              <a:rPr lang="en-US" dirty="0" smtClean="0"/>
              <a:t>WCF-</a:t>
            </a:r>
            <a:r>
              <a:rPr lang="ru-RU" dirty="0" smtClean="0"/>
              <a:t>сервис</a:t>
            </a:r>
            <a:r>
              <a:rPr lang="ru-RU" baseline="0" dirty="0" smtClean="0"/>
              <a:t> по </a:t>
            </a:r>
            <a:r>
              <a:rPr lang="en-US" baseline="0" dirty="0" smtClean="0"/>
              <a:t>SOAP/MSBin1 (HTTP). </a:t>
            </a:r>
            <a:r>
              <a:rPr lang="ru-RU" baseline="0" dirty="0" smtClean="0"/>
              <a:t>Тогда сделал первый тест, который с помощью </a:t>
            </a:r>
            <a:r>
              <a:rPr lang="en-US" baseline="0" dirty="0" smtClean="0"/>
              <a:t>jni4net </a:t>
            </a:r>
            <a:r>
              <a:rPr lang="ru-RU" baseline="0" dirty="0" smtClean="0"/>
              <a:t>вызывал </a:t>
            </a:r>
            <a:r>
              <a:rPr lang="en-US" baseline="0" dirty="0" smtClean="0"/>
              <a:t>.NET-</a:t>
            </a:r>
            <a:r>
              <a:rPr lang="ru-RU" baseline="0" dirty="0" smtClean="0"/>
              <a:t>код из </a:t>
            </a:r>
            <a:r>
              <a:rPr lang="en-US" baseline="0" dirty="0" smtClean="0"/>
              <a:t>java.</a:t>
            </a:r>
            <a:r>
              <a:rPr lang="ru-RU" baseline="0" dirty="0" smtClean="0"/>
              <a:t> </a:t>
            </a:r>
            <a:endParaRPr lang="ru-RU" dirty="0" smtClean="0"/>
          </a:p>
          <a:p>
            <a:r>
              <a:rPr lang="ru-RU" dirty="0" smtClean="0"/>
              <a:t>Потом нужно</a:t>
            </a:r>
            <a:r>
              <a:rPr lang="ru-RU" baseline="0" dirty="0" smtClean="0"/>
              <a:t> было протестировать </a:t>
            </a:r>
            <a:r>
              <a:rPr lang="en-US" baseline="0" dirty="0" smtClean="0"/>
              <a:t>DCOM-</a:t>
            </a:r>
            <a:r>
              <a:rPr lang="ru-RU" baseline="0" dirty="0" smtClean="0"/>
              <a:t>сервис и набор </a:t>
            </a:r>
            <a:r>
              <a:rPr lang="en-US" baseline="0" dirty="0" smtClean="0"/>
              <a:t>WCF-</a:t>
            </a:r>
            <a:r>
              <a:rPr lang="ru-RU" baseline="0" dirty="0" smtClean="0"/>
              <a:t>сервисов. Выбор инструмента был не принципиален. Подготовил прототип тестов для </a:t>
            </a:r>
            <a:r>
              <a:rPr lang="en-US" baseline="0" dirty="0" smtClean="0"/>
              <a:t>Apache JMeter</a:t>
            </a:r>
            <a:r>
              <a:rPr lang="ru-RU" baseline="0" dirty="0" smtClean="0"/>
              <a:t>.</a:t>
            </a:r>
            <a:r>
              <a:rPr lang="en-US" baseline="0" dirty="0" smtClean="0"/>
              <a:t> </a:t>
            </a:r>
            <a:r>
              <a:rPr lang="ru-RU" baseline="0" dirty="0" smtClean="0"/>
              <a:t>Потом этот прототип стал полноценным тестом.</a:t>
            </a:r>
          </a:p>
          <a:p>
            <a:r>
              <a:rPr lang="ru-RU" baseline="0" dirty="0" smtClean="0"/>
              <a:t>На другом проекте не хватало лицензий на </a:t>
            </a:r>
            <a:r>
              <a:rPr lang="en-US" baseline="0" dirty="0" smtClean="0"/>
              <a:t>HP LoadRunner</a:t>
            </a:r>
            <a:r>
              <a:rPr lang="ru-RU" baseline="0" dirty="0" smtClean="0"/>
              <a:t>, а </a:t>
            </a:r>
            <a:r>
              <a:rPr lang="ru-RU" baseline="0" dirty="0" err="1" smtClean="0"/>
              <a:t>портирование</a:t>
            </a:r>
            <a:r>
              <a:rPr lang="ru-RU" baseline="0" dirty="0" smtClean="0"/>
              <a:t> тестов на </a:t>
            </a:r>
            <a:r>
              <a:rPr lang="en-US" baseline="0" dirty="0" smtClean="0"/>
              <a:t>Apache JMeter </a:t>
            </a:r>
            <a:r>
              <a:rPr lang="ru-RU" baseline="0" dirty="0" smtClean="0"/>
              <a:t>с помощью </a:t>
            </a:r>
            <a:r>
              <a:rPr lang="en-US" baseline="0" dirty="0" smtClean="0"/>
              <a:t>Visual Studio </a:t>
            </a:r>
            <a:r>
              <a:rPr lang="ru-RU" baseline="0" dirty="0" smtClean="0"/>
              <a:t>заняло только неделю,</a:t>
            </a:r>
            <a:r>
              <a:rPr lang="en-US" baseline="0" dirty="0" smtClean="0"/>
              <a:t> </a:t>
            </a:r>
            <a:r>
              <a:rPr lang="ru-RU" baseline="0" dirty="0" smtClean="0"/>
              <a:t>и проект был выполнен.</a:t>
            </a:r>
          </a:p>
          <a:p>
            <a:r>
              <a:rPr lang="ru-RU" baseline="0" dirty="0" smtClean="0"/>
              <a:t>И чем дальше, тем проще.</a:t>
            </a:r>
          </a:p>
          <a:p>
            <a:r>
              <a:rPr lang="ru-RU" baseline="0" dirty="0" smtClean="0"/>
              <a:t>Теперь все инструменты</a:t>
            </a:r>
            <a:r>
              <a:rPr lang="en-US" baseline="0" dirty="0" smtClean="0"/>
              <a:t> </a:t>
            </a:r>
            <a:r>
              <a:rPr lang="ru-RU" baseline="0" dirty="0" smtClean="0"/>
              <a:t>работают сообща, помогая друг другу.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98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ru-RU" dirty="0" smtClean="0"/>
              <a:t>В</a:t>
            </a:r>
            <a:r>
              <a:rPr lang="ru-RU" baseline="0" dirty="0" smtClean="0"/>
              <a:t> </a:t>
            </a:r>
            <a:r>
              <a:rPr lang="en-US" baseline="0" dirty="0" smtClean="0"/>
              <a:t>HP LoadRunner </a:t>
            </a:r>
            <a:r>
              <a:rPr lang="ru-RU" baseline="0" dirty="0" smtClean="0"/>
              <a:t>есть запись и генерация тестов для </a:t>
            </a:r>
            <a:r>
              <a:rPr lang="en-US" baseline="0" dirty="0" smtClean="0"/>
              <a:t>.NET </a:t>
            </a:r>
            <a:r>
              <a:rPr lang="ru-RU" baseline="0" dirty="0" smtClean="0"/>
              <a:t>и </a:t>
            </a:r>
            <a:r>
              <a:rPr lang="en-US" baseline="0" dirty="0" smtClean="0"/>
              <a:t>DCOM – </a:t>
            </a:r>
            <a:r>
              <a:rPr lang="ru-RU" baseline="0" dirty="0" smtClean="0"/>
              <a:t>этого нет нигде. Достаточно удобный </a:t>
            </a:r>
            <a:r>
              <a:rPr lang="en-US" baseline="0" dirty="0" smtClean="0"/>
              <a:t>API </a:t>
            </a:r>
            <a:r>
              <a:rPr lang="ru-RU" baseline="0" dirty="0" smtClean="0"/>
              <a:t>для формирования транзакций. Есть отличный </a:t>
            </a:r>
            <a:r>
              <a:rPr lang="en-US" baseline="0" dirty="0" smtClean="0"/>
              <a:t>HP Virtual Table Server </a:t>
            </a:r>
            <a:r>
              <a:rPr lang="ru-RU" baseline="0" dirty="0" smtClean="0"/>
              <a:t>с открытым </a:t>
            </a:r>
            <a:r>
              <a:rPr lang="en-US" baseline="0" dirty="0" smtClean="0"/>
              <a:t>REST API.</a:t>
            </a:r>
          </a:p>
        </p:txBody>
      </p:sp>
    </p:spTree>
    <p:extLst>
      <p:ext uri="{BB962C8B-B14F-4D97-AF65-F5344CB8AC3E}">
        <p14:creationId xmlns:p14="http://schemas.microsoft.com/office/powerpoint/2010/main" val="914828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ru-RU" dirty="0" smtClean="0"/>
              <a:t>Пусть</a:t>
            </a:r>
            <a:r>
              <a:rPr lang="ru-RU" baseline="0" dirty="0" smtClean="0"/>
              <a:t> при тестировании будем эмулировать работу пользователя, работающего из </a:t>
            </a:r>
            <a:r>
              <a:rPr lang="en-US" baseline="0" dirty="0" smtClean="0"/>
              <a:t>.NET-</a:t>
            </a:r>
            <a:r>
              <a:rPr lang="ru-RU" baseline="0" dirty="0" smtClean="0"/>
              <a:t>приложения, которое обращается как </a:t>
            </a:r>
            <a:r>
              <a:rPr lang="en-US" baseline="0" dirty="0" smtClean="0"/>
              <a:t>DCOM-</a:t>
            </a:r>
            <a:r>
              <a:rPr lang="ru-RU" baseline="0" dirty="0" smtClean="0"/>
              <a:t>сервисам, так и к </a:t>
            </a:r>
            <a:r>
              <a:rPr lang="en-US" baseline="0" dirty="0" smtClean="0"/>
              <a:t>WCF-</a:t>
            </a:r>
            <a:r>
              <a:rPr lang="ru-RU" baseline="0" dirty="0" smtClean="0"/>
              <a:t>Сервисам.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Пусть это будет бухгалтерское приложение, выполняющее проверку множества полей, выполняющее множество расчётов.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А сценарий использования – внесение информации по первичным документам, обработка документов и генерация отчёта.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308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ru-RU" dirty="0" smtClean="0"/>
              <a:t>Рассчитаем профиль нагрузки. Пока небольшой профиль для</a:t>
            </a:r>
            <a:r>
              <a:rPr lang="ru-RU" baseline="0" dirty="0" smtClean="0"/>
              <a:t> интенсивности 10 выполнений тестового сценария в час. Для такого профиля понадобится 5 виртуальных пользователей.</a:t>
            </a:r>
          </a:p>
          <a:p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808438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ru-RU" dirty="0" smtClean="0"/>
              <a:t>Визуализация</a:t>
            </a:r>
            <a:r>
              <a:rPr lang="ru-RU" baseline="0" dirty="0" smtClean="0"/>
              <a:t> процесса подачи нагрузки 5-ю виртуальными пользователями. С шагом в 30 минут. И плавным разгоном.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Шаг (</a:t>
            </a:r>
            <a:r>
              <a:rPr lang="en-US" baseline="0" dirty="0" smtClean="0"/>
              <a:t>pacing)</a:t>
            </a:r>
            <a:r>
              <a:rPr lang="ru-RU" baseline="0" dirty="0" smtClean="0"/>
              <a:t> – расстояние на шкале времени между двумя последовательными запусками сценария.</a:t>
            </a:r>
          </a:p>
          <a:p>
            <a:r>
              <a:rPr lang="ru-RU" baseline="0" dirty="0" smtClean="0"/>
              <a:t>Плавный разгон</a:t>
            </a:r>
            <a:r>
              <a:rPr lang="en-US" baseline="0" dirty="0" smtClean="0"/>
              <a:t> (rump up) </a:t>
            </a:r>
            <a:r>
              <a:rPr lang="ru-RU" baseline="0" dirty="0" smtClean="0"/>
              <a:t>– процесс прогрева система, разгона, перемешивания запросов.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За час тестирования виртуальные пользователи выполнят то количество запросов к системе, которое бы выполнили 10 сценариев. То есть по количеству запросов интенсивность будет примерно точной. А по количеств полных выполнений сценариев, интенсивность будет меньшей – в данном случае 6 сценариев выполнились полностью, и ещё есть 8 частичек других сценариев, которые в сумме дадут примерно ещё 4 полных сценария.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1732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marL="216000" marR="0" lvl="0" indent="-2160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От выбранного шага и нужной интенсивности зависит необходимое количество виртуальных пользователей.</a:t>
            </a:r>
            <a:endParaRPr lang="ru-RU" dirty="0" smtClean="0"/>
          </a:p>
          <a:p>
            <a:r>
              <a:rPr lang="ru-RU" dirty="0" smtClean="0"/>
              <a:t>Чем больше шаг или чем больше интенсивность, тем больше понадобится</a:t>
            </a:r>
            <a:r>
              <a:rPr lang="ru-RU" baseline="0" dirty="0" smtClean="0"/>
              <a:t> виртуальных пользователей.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Если нам нужно всего 5 </a:t>
            </a:r>
            <a:r>
              <a:rPr lang="en-US" dirty="0" smtClean="0"/>
              <a:t>VU</a:t>
            </a:r>
            <a:r>
              <a:rPr lang="ru-RU" dirty="0" smtClean="0"/>
              <a:t>, то можно</a:t>
            </a:r>
            <a:r>
              <a:rPr lang="ru-RU" baseline="0" dirty="0" smtClean="0"/>
              <a:t> использовать </a:t>
            </a:r>
            <a:r>
              <a:rPr lang="en-US" baseline="0" dirty="0" smtClean="0"/>
              <a:t>HP LoadRunner </a:t>
            </a:r>
            <a:r>
              <a:rPr lang="ru-RU" baseline="0" dirty="0" smtClean="0"/>
              <a:t>или </a:t>
            </a:r>
            <a:r>
              <a:rPr lang="en-US" baseline="0" dirty="0" smtClean="0"/>
              <a:t>HP Performance Center.</a:t>
            </a:r>
          </a:p>
          <a:p>
            <a:r>
              <a:rPr lang="ru-RU" baseline="0" dirty="0" smtClean="0"/>
              <a:t>А если интенсивность выше – 500 выполнений в час. То уже понадобится 250 </a:t>
            </a:r>
            <a:r>
              <a:rPr lang="en-US" baseline="0" dirty="0" smtClean="0"/>
              <a:t>VU</a:t>
            </a:r>
            <a:r>
              <a:rPr lang="ru-RU" baseline="0" dirty="0" smtClean="0"/>
              <a:t>. И нужно задуматься о покупке инструмента.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реальной ситуации необходимая интенсивность может быть 5 000 сценариев в час и больше при шаге в 30 минут.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34554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n-US" dirty="0" smtClean="0"/>
              <a:t>Visual Studio Enterprise </a:t>
            </a:r>
            <a:r>
              <a:rPr lang="ru-RU" dirty="0" smtClean="0"/>
              <a:t>имеет различные варианты поставки. Если не выбирать</a:t>
            </a:r>
            <a:r>
              <a:rPr lang="ru-RU" baseline="0" dirty="0" smtClean="0"/>
              <a:t> версии для студентов и </a:t>
            </a:r>
            <a:r>
              <a:rPr lang="ru-RU" baseline="0" dirty="0" err="1" smtClean="0"/>
              <a:t>госучереждений</a:t>
            </a:r>
            <a:r>
              <a:rPr lang="ru-RU" baseline="0" dirty="0" smtClean="0"/>
              <a:t>, то остаются варианты стоимостью от 150 до 500 тысяч рублей.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388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ru-RU" dirty="0" smtClean="0"/>
              <a:t>В</a:t>
            </a:r>
            <a:r>
              <a:rPr lang="ru-RU" baseline="0" dirty="0" smtClean="0"/>
              <a:t> </a:t>
            </a:r>
            <a:r>
              <a:rPr lang="en-US" baseline="0" dirty="0" smtClean="0"/>
              <a:t>HP LoadRunner </a:t>
            </a:r>
            <a:r>
              <a:rPr lang="ru-RU" baseline="0" dirty="0" smtClean="0"/>
              <a:t>есть </a:t>
            </a:r>
            <a:r>
              <a:rPr lang="ru-RU" baseline="0" dirty="0" err="1" smtClean="0"/>
              <a:t>безлимитные</a:t>
            </a:r>
            <a:r>
              <a:rPr lang="ru-RU" baseline="0" dirty="0" smtClean="0"/>
              <a:t> лицензии, есть лицензии на универсальных пользователей. Но если покупать по минимуму, то ориентировочная стоимость 246-370 долларов за пользователя. Хорошо, что есть гибкая система скидок, возможность купить со скидкой до 50%.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0302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ru-RU" dirty="0" smtClean="0"/>
              <a:t>Сравнивая стоимости</a:t>
            </a:r>
            <a:r>
              <a:rPr lang="ru-RU" baseline="0" dirty="0" smtClean="0"/>
              <a:t> инструментов, можно сделать вывод, что если покупать по минимуму, с хорошими скидками, то цены будут 0 – 150 000 – 725 000 – 870 000. Скидки достигаются за счёт партнёрских отношений, умения договариваться, готовности приобретать альфа-версии.</a:t>
            </a:r>
          </a:p>
          <a:p>
            <a:r>
              <a:rPr lang="ru-RU" baseline="0" dirty="0" smtClean="0"/>
              <a:t>И оценивать стоимость можно так: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 smtClean="0"/>
              <a:t>Visual Studio Enterprise – </a:t>
            </a:r>
            <a:r>
              <a:rPr lang="ru-RU" baseline="0" dirty="0" smtClean="0"/>
              <a:t>1 месяц работы инженера.</a:t>
            </a:r>
            <a:endParaRPr lang="en-US" baseline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 smtClean="0"/>
              <a:t>HP LoadRunner </a:t>
            </a:r>
            <a:r>
              <a:rPr lang="ru-RU" baseline="0" dirty="0" smtClean="0"/>
              <a:t>250</a:t>
            </a:r>
            <a:r>
              <a:rPr lang="en-US" baseline="0" dirty="0" smtClean="0"/>
              <a:t>/500</a:t>
            </a:r>
            <a:r>
              <a:rPr lang="ru-RU" baseline="0" dirty="0" smtClean="0"/>
              <a:t> </a:t>
            </a:r>
            <a:r>
              <a:rPr lang="en-US" baseline="0" dirty="0" smtClean="0"/>
              <a:t>VU – 5</a:t>
            </a:r>
            <a:r>
              <a:rPr lang="ru-RU" baseline="0" dirty="0" smtClean="0"/>
              <a:t>-6 месяцев работы инженера.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 smtClean="0"/>
              <a:t>И если инженер может за месяц </a:t>
            </a:r>
            <a:r>
              <a:rPr lang="ru-RU" baseline="0" dirty="0" err="1" smtClean="0"/>
              <a:t>портировать</a:t>
            </a:r>
            <a:r>
              <a:rPr lang="ru-RU" baseline="0" dirty="0" smtClean="0"/>
              <a:t> тесты с </a:t>
            </a:r>
            <a:r>
              <a:rPr lang="en-US" baseline="0" dirty="0" smtClean="0"/>
              <a:t>Visual Studio </a:t>
            </a:r>
            <a:r>
              <a:rPr lang="ru-RU" baseline="0" dirty="0" smtClean="0"/>
              <a:t>на </a:t>
            </a:r>
            <a:r>
              <a:rPr lang="en-US" baseline="0" dirty="0" smtClean="0"/>
              <a:t>Apache JMeter</a:t>
            </a:r>
            <a:r>
              <a:rPr lang="ru-RU" baseline="0" dirty="0" smtClean="0"/>
              <a:t>, то покупать </a:t>
            </a:r>
            <a:r>
              <a:rPr lang="en-US" baseline="0" dirty="0" smtClean="0"/>
              <a:t>Visual Studio </a:t>
            </a:r>
            <a:r>
              <a:rPr lang="ru-RU" baseline="0" dirty="0" smtClean="0"/>
              <a:t>невыгодно, выгоднее </a:t>
            </a:r>
            <a:r>
              <a:rPr lang="ru-RU" baseline="0" dirty="0" err="1" smtClean="0"/>
              <a:t>портировать</a:t>
            </a:r>
            <a:r>
              <a:rPr lang="ru-RU" baseline="0" dirty="0" smtClean="0"/>
              <a:t>. А если не сможет, то выгоднее купить. По </a:t>
            </a:r>
            <a:r>
              <a:rPr lang="en-US" baseline="0" dirty="0" smtClean="0"/>
              <a:t>HP LoadRunner </a:t>
            </a:r>
            <a:r>
              <a:rPr lang="ru-RU" baseline="0" dirty="0" smtClean="0"/>
              <a:t>аналогично.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Дальше расскажу, как </a:t>
            </a:r>
            <a:r>
              <a:rPr lang="ru-RU" baseline="0" dirty="0" err="1" smtClean="0"/>
              <a:t>портировать</a:t>
            </a:r>
            <a:r>
              <a:rPr lang="ru-RU" baseline="0" dirty="0" smtClean="0"/>
              <a:t> тесты из </a:t>
            </a:r>
            <a:r>
              <a:rPr lang="en-US" baseline="0" dirty="0" smtClean="0"/>
              <a:t>Visual Studio </a:t>
            </a:r>
            <a:r>
              <a:rPr lang="ru-RU" baseline="0" dirty="0" smtClean="0"/>
              <a:t>или </a:t>
            </a:r>
            <a:r>
              <a:rPr lang="en-US" baseline="0" dirty="0" smtClean="0"/>
              <a:t>HP LoadRunner </a:t>
            </a:r>
            <a:r>
              <a:rPr lang="ru-RU" baseline="0" dirty="0" smtClean="0"/>
              <a:t>в </a:t>
            </a:r>
            <a:r>
              <a:rPr lang="en-US" baseline="0" dirty="0" smtClean="0"/>
              <a:t>JMeter </a:t>
            </a:r>
            <a:r>
              <a:rPr lang="ru-RU" baseline="0" dirty="0" smtClean="0"/>
              <a:t>за неделю.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7417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ru-RU" dirty="0" smtClean="0"/>
              <a:t>Процесс</a:t>
            </a:r>
            <a:r>
              <a:rPr lang="ru-RU" baseline="0" dirty="0" smtClean="0"/>
              <a:t> согласования бюджета на покупку программного обеспечения может быть долгим и многоступенчатым. Если есть возможность за это время выполнить проект, используя доступные решения и собственные наработки, то стоит так и сделать.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1549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n-US" dirty="0" smtClean="0"/>
              <a:t>LoadRunner </a:t>
            </a:r>
            <a:r>
              <a:rPr lang="ru-RU" dirty="0" smtClean="0"/>
              <a:t>выбирают если он уже есть, и вся </a:t>
            </a:r>
            <a:r>
              <a:rPr lang="ru-RU" dirty="0" smtClean="0"/>
              <a:t>инфраструктура </a:t>
            </a:r>
            <a:r>
              <a:rPr lang="ru-RU" dirty="0" smtClean="0"/>
              <a:t>нагрузочного тестирования построена на нём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859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ru-RU" sz="2400" baseline="0" dirty="0" smtClean="0"/>
              <a:t>Былина про три инструмента для нагрузки – </a:t>
            </a:r>
            <a:r>
              <a:rPr lang="en-US" sz="2400" baseline="0" dirty="0" smtClean="0"/>
              <a:t>Apache JMeter, Visual Studio </a:t>
            </a:r>
            <a:r>
              <a:rPr lang="ru-RU" sz="2400" baseline="0" dirty="0" smtClean="0"/>
              <a:t>и </a:t>
            </a:r>
            <a:r>
              <a:rPr lang="en-US" sz="2400" baseline="0" dirty="0" smtClean="0"/>
              <a:t>HP LoadRunner</a:t>
            </a:r>
            <a:r>
              <a:rPr lang="ru-RU" sz="2400" baseline="0" dirty="0" smtClean="0"/>
              <a:t>. Про то, как эти три богатыря снарядились в поход, прошли немало испытаний, совершили подвиги и взяли с помощью тактики и удали две крепости </a:t>
            </a:r>
            <a:r>
              <a:rPr lang="en-US" sz="2400" baseline="0" dirty="0" smtClean="0"/>
              <a:t>- DCOM </a:t>
            </a:r>
            <a:r>
              <a:rPr lang="ru-RU" sz="2400" baseline="0" dirty="0" smtClean="0"/>
              <a:t>и </a:t>
            </a:r>
            <a:r>
              <a:rPr lang="en-US" sz="2400" baseline="0" dirty="0" smtClean="0"/>
              <a:t>WCF.</a:t>
            </a:r>
            <a:r>
              <a:rPr lang="ru-RU" sz="2400" baseline="0" dirty="0" smtClean="0"/>
              <a:t> В одиночку, ни один из инструментов не справился бы с задачей.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76319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n-US" dirty="0" smtClean="0"/>
              <a:t>Visual</a:t>
            </a:r>
            <a:r>
              <a:rPr lang="en-US" baseline="0" dirty="0" smtClean="0"/>
              <a:t> Studio </a:t>
            </a:r>
            <a:r>
              <a:rPr lang="ru-RU" baseline="0" dirty="0" smtClean="0"/>
              <a:t>можно выбрать, если стоит задача тестировать конкретный проект с </a:t>
            </a:r>
            <a:r>
              <a:rPr lang="en-US" baseline="0" dirty="0" smtClean="0"/>
              <a:t>.NET </a:t>
            </a:r>
            <a:r>
              <a:rPr lang="ru-RU" baseline="0" dirty="0" smtClean="0"/>
              <a:t>и </a:t>
            </a:r>
            <a:r>
              <a:rPr lang="en-US" baseline="0" dirty="0" smtClean="0"/>
              <a:t>DCOM.</a:t>
            </a:r>
            <a:r>
              <a:rPr lang="ru-RU" baseline="0" dirty="0" smtClean="0"/>
              <a:t> Если не понадобится тестировать всё то, что есть в </a:t>
            </a:r>
            <a:r>
              <a:rPr lang="en-US" baseline="0" dirty="0" smtClean="0"/>
              <a:t>HP LoadRunner – SAP, Citrix </a:t>
            </a:r>
            <a:r>
              <a:rPr lang="ru-RU" baseline="0" dirty="0" smtClean="0"/>
              <a:t>и прочее.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1655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ru-RU" dirty="0" smtClean="0"/>
              <a:t>А</a:t>
            </a:r>
            <a:r>
              <a:rPr lang="ru-RU" baseline="0" dirty="0" smtClean="0"/>
              <a:t> </a:t>
            </a:r>
            <a:r>
              <a:rPr lang="en-US" baseline="0" dirty="0" smtClean="0"/>
              <a:t>Apache JMeter – </a:t>
            </a:r>
            <a:r>
              <a:rPr lang="ru-RU" baseline="0" dirty="0" smtClean="0"/>
              <a:t>свободный выбор. Если нет бюджета на покупку инструмента, то выбор очевиден, и сравнивать тут не с чем.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2593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работы с </a:t>
            </a:r>
            <a:r>
              <a:rPr lang="en-US" baseline="0" dirty="0" smtClean="0"/>
              <a:t>DCOM </a:t>
            </a:r>
            <a:r>
              <a:rPr lang="ru-RU" baseline="0" dirty="0" smtClean="0"/>
              <a:t>и </a:t>
            </a:r>
            <a:r>
              <a:rPr lang="en-US" baseline="0" dirty="0" smtClean="0"/>
              <a:t>WCF </a:t>
            </a:r>
            <a:r>
              <a:rPr lang="ru-RU" baseline="0" dirty="0" smtClean="0"/>
              <a:t>используются протоколы, лишь один из которых можно без дополнительных ухищрений использовать из </a:t>
            </a:r>
            <a:r>
              <a:rPr lang="en-US" baseline="0" dirty="0" smtClean="0"/>
              <a:t>Apache JMeter – SOAP/XML </a:t>
            </a:r>
            <a:r>
              <a:rPr lang="ru-RU" baseline="0" dirty="0" smtClean="0"/>
              <a:t>через </a:t>
            </a:r>
            <a:r>
              <a:rPr lang="en-US" baseline="0" dirty="0" smtClean="0"/>
              <a:t>HTTP.</a:t>
            </a:r>
          </a:p>
          <a:p>
            <a:endParaRPr lang="en-US" baseline="0" dirty="0" smtClean="0"/>
          </a:p>
          <a:p>
            <a:r>
              <a:rPr lang="ru-RU" baseline="0" dirty="0" smtClean="0"/>
              <a:t>Для работы с </a:t>
            </a:r>
            <a:r>
              <a:rPr lang="en-US" baseline="0" dirty="0" smtClean="0"/>
              <a:t>RCP </a:t>
            </a:r>
            <a:r>
              <a:rPr lang="ru-RU" baseline="0" dirty="0" smtClean="0"/>
              <a:t>или сообщениями в формате </a:t>
            </a:r>
            <a:r>
              <a:rPr lang="en-US" baseline="0" dirty="0" smtClean="0"/>
              <a:t>MsBin1 </a:t>
            </a:r>
            <a:r>
              <a:rPr lang="ru-RU" baseline="0" dirty="0" smtClean="0"/>
              <a:t>через </a:t>
            </a:r>
            <a:r>
              <a:rPr lang="en-US" baseline="0" dirty="0" smtClean="0"/>
              <a:t>HTTP </a:t>
            </a:r>
            <a:r>
              <a:rPr lang="ru-RU" baseline="0" dirty="0" smtClean="0"/>
              <a:t>или </a:t>
            </a:r>
            <a:r>
              <a:rPr lang="en-US" baseline="0" dirty="0" smtClean="0"/>
              <a:t>TCP </a:t>
            </a:r>
            <a:r>
              <a:rPr lang="ru-RU" baseline="0" dirty="0" smtClean="0"/>
              <a:t>удобнее всего использовать клиента на </a:t>
            </a:r>
            <a:r>
              <a:rPr lang="en-US" baseline="0" dirty="0" smtClean="0"/>
              <a:t>C++/C#.</a:t>
            </a:r>
          </a:p>
          <a:p>
            <a:endParaRPr lang="en-US" baseline="0" dirty="0" smtClean="0"/>
          </a:p>
          <a:p>
            <a:r>
              <a:rPr lang="ru-RU" baseline="0" dirty="0" smtClean="0"/>
              <a:t>Как же вызвать такого клиента из </a:t>
            </a:r>
            <a:r>
              <a:rPr lang="en-US" baseline="0" dirty="0" smtClean="0"/>
              <a:t>Apache JMeter</a:t>
            </a:r>
            <a:r>
              <a:rPr lang="ru-RU" baseline="0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2836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ru-RU" dirty="0" smtClean="0"/>
              <a:t>Можно</a:t>
            </a:r>
            <a:r>
              <a:rPr lang="ru-RU" baseline="0" dirty="0" smtClean="0"/>
              <a:t> разработать консольное приложение. И вызывать его из </a:t>
            </a:r>
            <a:r>
              <a:rPr lang="en-US" baseline="0" dirty="0" smtClean="0"/>
              <a:t>Apache JMeter</a:t>
            </a:r>
            <a:r>
              <a:rPr lang="ru-RU" baseline="0" dirty="0" smtClean="0"/>
              <a:t>, задавая количество процессов.</a:t>
            </a:r>
          </a:p>
          <a:p>
            <a:r>
              <a:rPr lang="ru-RU" baseline="0" dirty="0" smtClean="0"/>
              <a:t>Но менее требовательный к ресурсам способ – вызывать </a:t>
            </a:r>
            <a:r>
              <a:rPr lang="en-US" baseline="0" dirty="0" smtClean="0"/>
              <a:t>Java-</a:t>
            </a:r>
            <a:r>
              <a:rPr lang="ru-RU" baseline="0" dirty="0" smtClean="0"/>
              <a:t>классы, </a:t>
            </a:r>
            <a:r>
              <a:rPr lang="en-US" baseline="0" dirty="0" smtClean="0"/>
              <a:t>c </a:t>
            </a:r>
            <a:r>
              <a:rPr lang="ru-RU" baseline="0" dirty="0" smtClean="0"/>
              <a:t>помощью </a:t>
            </a:r>
            <a:r>
              <a:rPr lang="en-US" baseline="0" dirty="0" smtClean="0"/>
              <a:t>Java Request, </a:t>
            </a:r>
            <a:r>
              <a:rPr lang="en-US" baseline="0" dirty="0" err="1" smtClean="0"/>
              <a:t>BeanShell</a:t>
            </a:r>
            <a:r>
              <a:rPr lang="en-US" baseline="0" dirty="0" smtClean="0"/>
              <a:t> Sampler </a:t>
            </a:r>
            <a:r>
              <a:rPr lang="ru-RU" baseline="0" dirty="0" smtClean="0"/>
              <a:t>или </a:t>
            </a:r>
            <a:r>
              <a:rPr lang="en-US" baseline="0" dirty="0" smtClean="0"/>
              <a:t>JSR223 Sampler.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BeanShell</a:t>
            </a:r>
            <a:r>
              <a:rPr lang="en-US" baseline="0" dirty="0" smtClean="0"/>
              <a:t> Sampler </a:t>
            </a:r>
            <a:r>
              <a:rPr lang="ru-RU" baseline="0" dirty="0" smtClean="0"/>
              <a:t>интерпретирует заданный в нём </a:t>
            </a:r>
            <a:r>
              <a:rPr lang="en-US" baseline="0" dirty="0" err="1" smtClean="0"/>
              <a:t>BeanShell</a:t>
            </a:r>
            <a:r>
              <a:rPr lang="en-US" baseline="0" dirty="0" smtClean="0"/>
              <a:t>/java-</a:t>
            </a:r>
            <a:r>
              <a:rPr lang="ru-RU" baseline="0" dirty="0" smtClean="0"/>
              <a:t>скрипт и работает медленно.</a:t>
            </a:r>
          </a:p>
          <a:p>
            <a:r>
              <a:rPr lang="en-US" baseline="0" dirty="0" smtClean="0"/>
              <a:t>JSR223 Sampler </a:t>
            </a:r>
            <a:r>
              <a:rPr lang="ru-RU" baseline="0" dirty="0" smtClean="0"/>
              <a:t>компилирует заданный в нём </a:t>
            </a:r>
            <a:r>
              <a:rPr lang="en-US" baseline="0" dirty="0" smtClean="0"/>
              <a:t>Groovy-</a:t>
            </a:r>
            <a:r>
              <a:rPr lang="ru-RU" baseline="0" dirty="0" smtClean="0"/>
              <a:t>скрипт, и работает в десятки раз быстрее.</a:t>
            </a:r>
          </a:p>
          <a:p>
            <a:r>
              <a:rPr lang="en-US" baseline="0" dirty="0" smtClean="0"/>
              <a:t>Java Request </a:t>
            </a:r>
            <a:r>
              <a:rPr lang="ru-RU" baseline="0" dirty="0" smtClean="0"/>
              <a:t>будет работать ещё быстрее чем, </a:t>
            </a:r>
            <a:r>
              <a:rPr lang="en-US" baseline="0" dirty="0" smtClean="0"/>
              <a:t>JSR223 Sampler</a:t>
            </a:r>
            <a:r>
              <a:rPr lang="ru-RU" baseline="0" dirty="0" smtClean="0"/>
              <a:t>, но разрабатывать не так удобно.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И я решил использовать </a:t>
            </a:r>
            <a:r>
              <a:rPr lang="en-US" baseline="0" dirty="0" smtClean="0"/>
              <a:t>JSR223 Sampler </a:t>
            </a:r>
            <a:r>
              <a:rPr lang="ru-RU" baseline="0" dirty="0" smtClean="0"/>
              <a:t>с </a:t>
            </a:r>
            <a:r>
              <a:rPr lang="en-US" baseline="0" dirty="0" smtClean="0"/>
              <a:t>Groovy-</a:t>
            </a:r>
            <a:r>
              <a:rPr lang="ru-RU" baseline="0" dirty="0" smtClean="0"/>
              <a:t>скриптом внутри, который будет вызывать заданные </a:t>
            </a:r>
            <a:r>
              <a:rPr lang="en-US" baseline="0" dirty="0" smtClean="0"/>
              <a:t>java-</a:t>
            </a:r>
            <a:r>
              <a:rPr lang="ru-RU" baseline="0" dirty="0" smtClean="0"/>
              <a:t>методы.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2563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ru-RU" dirty="0" smtClean="0"/>
              <a:t>Схематично</a:t>
            </a:r>
            <a:r>
              <a:rPr lang="ru-RU" baseline="0" dirty="0" smtClean="0"/>
              <a:t> подача нагрузки на систему будет выглядеть так.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5767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n-US" dirty="0" smtClean="0"/>
              <a:t>.NET</a:t>
            </a:r>
            <a:r>
              <a:rPr lang="en-US" baseline="0" dirty="0" smtClean="0"/>
              <a:t> </a:t>
            </a:r>
            <a:r>
              <a:rPr lang="ru-RU" baseline="0" dirty="0" smtClean="0"/>
              <a:t>классы будут вызываться из </a:t>
            </a:r>
            <a:r>
              <a:rPr lang="en-US" baseline="0" dirty="0" smtClean="0"/>
              <a:t>Apache JMeter </a:t>
            </a:r>
            <a:r>
              <a:rPr lang="ru-RU" baseline="0" dirty="0" smtClean="0"/>
              <a:t>посредством </a:t>
            </a:r>
            <a:r>
              <a:rPr lang="en-US" baseline="0" dirty="0" smtClean="0"/>
              <a:t>jni4net – </a:t>
            </a:r>
            <a:r>
              <a:rPr lang="ru-RU" baseline="0" dirty="0" smtClean="0"/>
              <a:t>открытый проект, который хорошо показал себя для данной задачи.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7043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ru-RU" dirty="0" smtClean="0"/>
              <a:t>Изначально тест был написан для </a:t>
            </a:r>
            <a:r>
              <a:rPr lang="en-US" dirty="0" smtClean="0"/>
              <a:t>HP LoadRunner</a:t>
            </a:r>
            <a:r>
              <a:rPr lang="ru-RU" dirty="0" smtClean="0"/>
              <a:t>. И только потом</a:t>
            </a:r>
            <a:r>
              <a:rPr lang="ru-RU" baseline="0" dirty="0" smtClean="0"/>
              <a:t> появилась задача </a:t>
            </a:r>
            <a:r>
              <a:rPr lang="ru-RU" baseline="0" dirty="0" err="1" smtClean="0"/>
              <a:t>портировать</a:t>
            </a:r>
            <a:r>
              <a:rPr lang="ru-RU" baseline="0" dirty="0" smtClean="0"/>
              <a:t> его на </a:t>
            </a:r>
            <a:r>
              <a:rPr lang="en-US" baseline="0" dirty="0" smtClean="0"/>
              <a:t>Apache JMeter.</a:t>
            </a:r>
          </a:p>
          <a:p>
            <a:r>
              <a:rPr lang="ru-RU" baseline="0" dirty="0" smtClean="0"/>
              <a:t>Поэтому, чтобы сохранить обратную совместимость кода скрипта, в решении был воссоздан </a:t>
            </a:r>
            <a:r>
              <a:rPr lang="en-US" baseline="0" dirty="0" smtClean="0"/>
              <a:t>HP LoadRunner API </a:t>
            </a:r>
            <a:r>
              <a:rPr lang="ru-RU" baseline="0" dirty="0" smtClean="0"/>
              <a:t>и была воссоздана структура нагрузочного скрипта для </a:t>
            </a:r>
            <a:r>
              <a:rPr lang="en-US" baseline="0" dirty="0" smtClean="0"/>
              <a:t>.NET.</a:t>
            </a:r>
          </a:p>
          <a:p>
            <a:endParaRPr lang="en-US" baseline="0" dirty="0" smtClean="0"/>
          </a:p>
          <a:p>
            <a:r>
              <a:rPr lang="ru-RU" baseline="0" dirty="0" smtClean="0"/>
              <a:t>Сделано это на случай того, что когда-нибудь лицензии для </a:t>
            </a:r>
            <a:r>
              <a:rPr lang="en-US" baseline="0" dirty="0" smtClean="0"/>
              <a:t>HP LoadRunner </a:t>
            </a:r>
            <a:r>
              <a:rPr lang="ru-RU" baseline="0" dirty="0" smtClean="0"/>
              <a:t>будут куплены. И тогда тесты можно будет перенести в него за пару дней.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7275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ru-RU" dirty="0" smtClean="0"/>
              <a:t>Реализованы </a:t>
            </a:r>
            <a:r>
              <a:rPr lang="ru-RU" baseline="0" dirty="0" smtClean="0"/>
              <a:t>основные методы </a:t>
            </a:r>
            <a:r>
              <a:rPr lang="en-US" baseline="0" dirty="0" smtClean="0"/>
              <a:t>LoadRunner API</a:t>
            </a:r>
            <a:r>
              <a:rPr lang="ru-RU" baseline="0" dirty="0" smtClean="0"/>
              <a:t> – работа с транзакциями, </a:t>
            </a:r>
            <a:r>
              <a:rPr lang="ru-RU" baseline="0" dirty="0" err="1" smtClean="0"/>
              <a:t>логированием</a:t>
            </a:r>
            <a:r>
              <a:rPr lang="ru-RU" baseline="0" dirty="0" smtClean="0"/>
              <a:t> и пользовательскими метриками.</a:t>
            </a:r>
          </a:p>
          <a:p>
            <a:r>
              <a:rPr lang="ru-RU" baseline="0" dirty="0" smtClean="0"/>
              <a:t>Нет пока работы с контекстом теста, но этот механизм в </a:t>
            </a:r>
            <a:r>
              <a:rPr lang="en-US" baseline="0" dirty="0" smtClean="0"/>
              <a:t>LoadRunner </a:t>
            </a:r>
            <a:r>
              <a:rPr lang="ru-RU" baseline="0" dirty="0" smtClean="0"/>
              <a:t>сделан неудобно, гораздо проще просто передавать аргументы в выполняемый метод, чем всё преобразовывать в строки, сохранять в контекст, а потом преобразовать в нужный тип из строк.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7975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ru-RU" dirty="0" smtClean="0"/>
              <a:t>Также для</a:t>
            </a:r>
            <a:r>
              <a:rPr lang="ru-RU" baseline="0" dirty="0" smtClean="0"/>
              <a:t> </a:t>
            </a:r>
            <a:r>
              <a:rPr lang="en-US" baseline="0" dirty="0" smtClean="0"/>
              <a:t>Virtual Table Server </a:t>
            </a:r>
            <a:r>
              <a:rPr lang="ru-RU" baseline="0" dirty="0" smtClean="0"/>
              <a:t>был реализован </a:t>
            </a:r>
            <a:r>
              <a:rPr lang="en-US" baseline="0" dirty="0" smtClean="0"/>
              <a:t>.NET-</a:t>
            </a:r>
            <a:r>
              <a:rPr lang="ru-RU" baseline="0" dirty="0" smtClean="0"/>
              <a:t>клиент. Это первая и пока единственная из найденных реализаций. Сделан один метод – только его использую в работе. Но реализовать остальные методы несложно.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У </a:t>
            </a:r>
            <a:r>
              <a:rPr lang="en-US" baseline="0" dirty="0" smtClean="0"/>
              <a:t>VTS </a:t>
            </a:r>
            <a:r>
              <a:rPr lang="ru-RU" baseline="0" dirty="0" smtClean="0"/>
              <a:t>есть документация на его </a:t>
            </a:r>
            <a:r>
              <a:rPr lang="en-US" baseline="0" dirty="0" smtClean="0"/>
              <a:t>REST API.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2088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ru-RU" dirty="0" smtClean="0"/>
              <a:t>Таким образом все три инструмента</a:t>
            </a:r>
            <a:r>
              <a:rPr lang="ru-RU" baseline="0" dirty="0" smtClean="0"/>
              <a:t> нагрузочного тестирования используются совместно.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29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n-US" baseline="0" dirty="0" smtClean="0"/>
              <a:t>Apache JMeter </a:t>
            </a:r>
            <a:r>
              <a:rPr lang="ru-RU" baseline="0" dirty="0" smtClean="0"/>
              <a:t>позволил</a:t>
            </a:r>
            <a:r>
              <a:rPr lang="en-US" baseline="0" dirty="0" smtClean="0"/>
              <a:t> </a:t>
            </a:r>
            <a:r>
              <a:rPr lang="ru-RU" baseline="0" dirty="0" smtClean="0"/>
              <a:t>нагрузить </a:t>
            </a:r>
            <a:r>
              <a:rPr lang="en-US" baseline="0" dirty="0" smtClean="0"/>
              <a:t>.NET </a:t>
            </a:r>
            <a:r>
              <a:rPr lang="ru-RU" baseline="0" dirty="0" smtClean="0"/>
              <a:t>недорого. </a:t>
            </a:r>
            <a:r>
              <a:rPr lang="en-US" baseline="0" dirty="0" smtClean="0"/>
              <a:t>Apache JMeter – </a:t>
            </a:r>
            <a:r>
              <a:rPr lang="ru-RU" baseline="0" dirty="0" smtClean="0"/>
              <a:t>кормилец. Он может запускать нагрузку в нужное количество потоков, разбивать итерации на шаги, фиксировать результаты в лог и делать это сколь угодно долго. А что ещё надо от инструмента нагрузочного тестирования?</a:t>
            </a:r>
          </a:p>
          <a:p>
            <a:endParaRPr lang="ru-RU" baseline="0" dirty="0" smtClean="0"/>
          </a:p>
          <a:p>
            <a:r>
              <a:rPr lang="en-US" baseline="0" dirty="0" smtClean="0"/>
              <a:t>Apache JMeter </a:t>
            </a:r>
            <a:r>
              <a:rPr lang="ru-RU" baseline="0" dirty="0" smtClean="0"/>
              <a:t>будет пушкой, стреляющей по сервисам.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2080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ru-RU" dirty="0" smtClean="0"/>
              <a:t>Для демонстрации того, как подать нагрузку на </a:t>
            </a:r>
            <a:r>
              <a:rPr lang="en-US" dirty="0" smtClean="0"/>
              <a:t>WCF </a:t>
            </a:r>
            <a:r>
              <a:rPr lang="ru-RU" dirty="0" smtClean="0"/>
              <a:t>из</a:t>
            </a:r>
            <a:r>
              <a:rPr lang="ru-RU" baseline="0" dirty="0" smtClean="0"/>
              <a:t> </a:t>
            </a:r>
            <a:r>
              <a:rPr lang="en-US" baseline="0" dirty="0" smtClean="0"/>
              <a:t>Apache JMeter </a:t>
            </a:r>
            <a:r>
              <a:rPr lang="ru-RU" baseline="0" dirty="0" smtClean="0"/>
              <a:t>сделан демонстрационный проект.</a:t>
            </a:r>
          </a:p>
          <a:p>
            <a:r>
              <a:rPr lang="ru-RU" baseline="0" dirty="0" smtClean="0"/>
              <a:t>В нём есть тестовый </a:t>
            </a:r>
            <a:r>
              <a:rPr lang="en-US" baseline="0" dirty="0" err="1" smtClean="0"/>
              <a:t>wcf</a:t>
            </a:r>
            <a:r>
              <a:rPr lang="en-US" baseline="0" dirty="0" smtClean="0"/>
              <a:t>-</a:t>
            </a:r>
            <a:r>
              <a:rPr lang="ru-RU" baseline="0" dirty="0" smtClean="0"/>
              <a:t>сервис, и нагрузочные тесты для него.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ru-RU" baseline="0" dirty="0" smtClean="0"/>
              <a:t>Проект </a:t>
            </a:r>
            <a:r>
              <a:rPr lang="ru-RU" baseline="0" dirty="0" smtClean="0"/>
              <a:t>в процессе разработки.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0799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ru-RU" dirty="0" smtClean="0"/>
              <a:t>Спасибо,</a:t>
            </a:r>
            <a:r>
              <a:rPr lang="ru-RU" baseline="0" dirty="0" smtClean="0"/>
              <a:t> что заглянули в тёмный лес технологий и инструментов для нагрузочного тестирования. Надеюсь, Вы нашли в моём рассказе что-то полезное для себя.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0559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30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ru-RU" dirty="0" smtClean="0"/>
              <a:t>Цель использования </a:t>
            </a:r>
            <a:r>
              <a:rPr lang="en-US" dirty="0" smtClean="0"/>
              <a:t>Visual Studio – </a:t>
            </a:r>
            <a:r>
              <a:rPr lang="ru-RU" dirty="0" smtClean="0"/>
              <a:t>разрабатывать</a:t>
            </a:r>
            <a:r>
              <a:rPr lang="ru-RU" baseline="0" dirty="0" smtClean="0"/>
              <a:t> скрипт с удовольствием, иметь удобные средства отладки и удобную интеграцию с системой контроля версий.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Иметь то удобство, которого нет ни в </a:t>
            </a:r>
            <a:r>
              <a:rPr lang="en-US" baseline="0" dirty="0" smtClean="0"/>
              <a:t>JMeter</a:t>
            </a:r>
            <a:r>
              <a:rPr lang="ru-RU" baseline="0" dirty="0" smtClean="0"/>
              <a:t>, ни в </a:t>
            </a:r>
            <a:r>
              <a:rPr lang="en-US" baseline="0" dirty="0" smtClean="0"/>
              <a:t>LoadRunner.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en-US" baseline="0" dirty="0" smtClean="0"/>
              <a:t>Visual Studio </a:t>
            </a:r>
            <a:r>
              <a:rPr lang="ru-RU" baseline="0" dirty="0" smtClean="0"/>
              <a:t>будет готовить снаряды для нагрузки.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729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n-US" dirty="0" smtClean="0"/>
              <a:t>HP</a:t>
            </a:r>
            <a:r>
              <a:rPr lang="en-US" baseline="0" dirty="0" smtClean="0"/>
              <a:t> LoadRunner – </a:t>
            </a:r>
            <a:r>
              <a:rPr lang="ru-RU" baseline="0" dirty="0" smtClean="0"/>
              <a:t>промышленный стандарт в мире нагрузочного тестирования. Когда заходит речь о нагрузке на </a:t>
            </a:r>
            <a:r>
              <a:rPr lang="en-US" baseline="0" dirty="0" smtClean="0"/>
              <a:t>DCOM, SAP ERP, Citrix</a:t>
            </a:r>
            <a:r>
              <a:rPr lang="ru-RU" baseline="0" dirty="0" smtClean="0"/>
              <a:t>, то сначала вспоминают </a:t>
            </a:r>
            <a:r>
              <a:rPr lang="en-US" baseline="0" dirty="0" smtClean="0"/>
              <a:t>HP LoadRunner. HP LoadRunner </a:t>
            </a:r>
            <a:r>
              <a:rPr lang="ru-RU" baseline="0" dirty="0" smtClean="0"/>
              <a:t>может</a:t>
            </a:r>
            <a:r>
              <a:rPr lang="en-US" baseline="0" dirty="0" smtClean="0"/>
              <a:t> </a:t>
            </a:r>
            <a:r>
              <a:rPr lang="ru-RU" baseline="0" dirty="0" smtClean="0"/>
              <a:t>перехватывать запросы от </a:t>
            </a:r>
            <a:r>
              <a:rPr lang="en-US" baseline="0" dirty="0" smtClean="0"/>
              <a:t>DCOM-</a:t>
            </a:r>
            <a:r>
              <a:rPr lang="ru-RU" baseline="0" dirty="0" smtClean="0"/>
              <a:t>клиента и генерировать код для нагрузки на </a:t>
            </a:r>
            <a:r>
              <a:rPr lang="en-US" baseline="0" dirty="0" smtClean="0"/>
              <a:t>DCOM</a:t>
            </a:r>
            <a:r>
              <a:rPr lang="ru-RU" baseline="0" dirty="0" smtClean="0"/>
              <a:t>-сервисы, будем это использовать как наиболее удобный способ перехватить </a:t>
            </a:r>
            <a:r>
              <a:rPr lang="en-US" baseline="0" dirty="0" smtClean="0"/>
              <a:t>DCOM-</a:t>
            </a:r>
            <a:r>
              <a:rPr lang="ru-RU" baseline="0" dirty="0" smtClean="0"/>
              <a:t>запросы и ответы. Корректная реализация нагрузки для </a:t>
            </a:r>
            <a:r>
              <a:rPr lang="en-US" baseline="0" dirty="0" smtClean="0"/>
              <a:t>DCOM </a:t>
            </a:r>
            <a:r>
              <a:rPr lang="ru-RU" baseline="0" dirty="0" smtClean="0"/>
              <a:t>была легко реализована благодаря возможности работы с </a:t>
            </a:r>
            <a:r>
              <a:rPr lang="en-US" baseline="0" dirty="0" smtClean="0"/>
              <a:t>DCOM </a:t>
            </a:r>
            <a:r>
              <a:rPr lang="ru-RU" baseline="0" dirty="0" smtClean="0"/>
              <a:t>из </a:t>
            </a:r>
            <a:r>
              <a:rPr lang="en-US" baseline="0" dirty="0" smtClean="0"/>
              <a:t>HP LoadRunner </a:t>
            </a:r>
            <a:r>
              <a:rPr lang="en-US" baseline="0" dirty="0" err="1" smtClean="0"/>
              <a:t>VuGen</a:t>
            </a:r>
            <a:r>
              <a:rPr lang="en-US" baseline="0" dirty="0" smtClean="0"/>
              <a:t>.</a:t>
            </a:r>
            <a:r>
              <a:rPr lang="ru-RU" baseline="0" dirty="0" smtClean="0"/>
              <a:t> Также мы будем использовать </a:t>
            </a:r>
            <a:r>
              <a:rPr lang="en-US" baseline="0" dirty="0" smtClean="0"/>
              <a:t>HP Virtual Table Server </a:t>
            </a:r>
            <a:r>
              <a:rPr lang="ru-RU" baseline="0" dirty="0" smtClean="0"/>
              <a:t>для работы с тестовыми данными. И в данной истории вся разработка началась, как разработка нагрузочных тестов для </a:t>
            </a:r>
            <a:r>
              <a:rPr lang="en-US" baseline="0" dirty="0" smtClean="0"/>
              <a:t>HP LoadRunner. 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en-US" baseline="0" dirty="0" smtClean="0"/>
              <a:t>HP LoadRunner </a:t>
            </a:r>
            <a:r>
              <a:rPr lang="ru-RU" baseline="0" dirty="0" smtClean="0"/>
              <a:t>задаст структуру снарядов.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291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ru-RU" dirty="0" smtClean="0"/>
              <a:t>Используя сильные стороны каждого из инструментов можно реализовать</a:t>
            </a:r>
            <a:r>
              <a:rPr lang="ru-RU" baseline="0" dirty="0" smtClean="0"/>
              <a:t> проект по нагрузочному тестированию </a:t>
            </a:r>
            <a:r>
              <a:rPr lang="en-US" baseline="0" dirty="0" smtClean="0"/>
              <a:t>WCF </a:t>
            </a:r>
            <a:r>
              <a:rPr lang="ru-RU" baseline="0" dirty="0" smtClean="0"/>
              <a:t>и </a:t>
            </a:r>
            <a:r>
              <a:rPr lang="en-US" baseline="0" dirty="0" smtClean="0"/>
              <a:t>DCOM-</a:t>
            </a:r>
            <a:r>
              <a:rPr lang="ru-RU" baseline="0" dirty="0" smtClean="0"/>
              <a:t>сервисов недорого, удобно и правильно.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001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ru-RU" dirty="0" smtClean="0"/>
              <a:t>Для нагрузки на </a:t>
            </a:r>
            <a:r>
              <a:rPr lang="en-US" dirty="0" smtClean="0"/>
              <a:t>.NET</a:t>
            </a:r>
            <a:r>
              <a:rPr lang="ru-RU" dirty="0" smtClean="0"/>
              <a:t>-сервисы</a:t>
            </a:r>
            <a:r>
              <a:rPr lang="ru-RU" baseline="0" dirty="0" smtClean="0"/>
              <a:t> нужны </a:t>
            </a:r>
            <a:r>
              <a:rPr lang="en-US" baseline="0" dirty="0" smtClean="0"/>
              <a:t>.NET-</a:t>
            </a:r>
            <a:r>
              <a:rPr lang="ru-RU" baseline="0" dirty="0" smtClean="0"/>
              <a:t>клиенты.</a:t>
            </a:r>
            <a:endParaRPr lang="ru-RU" dirty="0" smtClean="0"/>
          </a:p>
          <a:p>
            <a:r>
              <a:rPr lang="en-US" dirty="0" smtClean="0"/>
              <a:t>Apache JMeter </a:t>
            </a:r>
            <a:r>
              <a:rPr lang="ru-RU" dirty="0" smtClean="0"/>
              <a:t>не</a:t>
            </a:r>
            <a:r>
              <a:rPr lang="ru-RU" baseline="0" dirty="0" smtClean="0"/>
              <a:t> умеет вызывать методы </a:t>
            </a:r>
            <a:r>
              <a:rPr lang="en-US" baseline="0" dirty="0" smtClean="0"/>
              <a:t>.NET-</a:t>
            </a:r>
            <a:r>
              <a:rPr lang="ru-RU" baseline="0" dirty="0" smtClean="0"/>
              <a:t>классов, но он умеет вызывать методы </a:t>
            </a:r>
            <a:r>
              <a:rPr lang="en-US" baseline="0" dirty="0" smtClean="0"/>
              <a:t>Java-</a:t>
            </a:r>
            <a:r>
              <a:rPr lang="ru-RU" baseline="0" dirty="0" smtClean="0"/>
              <a:t>классов. А с помощью </a:t>
            </a:r>
            <a:r>
              <a:rPr lang="en-US" baseline="0" dirty="0" smtClean="0"/>
              <a:t>jni4net </a:t>
            </a:r>
            <a:r>
              <a:rPr lang="ru-RU" baseline="0" dirty="0" smtClean="0"/>
              <a:t>можно сгенерировать </a:t>
            </a:r>
            <a:r>
              <a:rPr lang="en-US" baseline="0" dirty="0" smtClean="0"/>
              <a:t>Java-</a:t>
            </a:r>
            <a:r>
              <a:rPr lang="ru-RU" baseline="0" dirty="0" smtClean="0"/>
              <a:t>класс, все вызовы методов которого будут </a:t>
            </a:r>
            <a:r>
              <a:rPr lang="ru-RU" baseline="0" dirty="0" err="1" smtClean="0"/>
              <a:t>адресовываться</a:t>
            </a:r>
            <a:r>
              <a:rPr lang="ru-RU" baseline="0" dirty="0" smtClean="0"/>
              <a:t> методам </a:t>
            </a:r>
            <a:r>
              <a:rPr lang="en-US" baseline="0" dirty="0" smtClean="0"/>
              <a:t>.NET-</a:t>
            </a:r>
            <a:r>
              <a:rPr lang="ru-RU" baseline="0" dirty="0" smtClean="0"/>
              <a:t>класса. Для успешной генерации </a:t>
            </a:r>
            <a:r>
              <a:rPr lang="en-US" baseline="0" dirty="0" smtClean="0"/>
              <a:t>Java-</a:t>
            </a:r>
            <a:r>
              <a:rPr lang="ru-RU" baseline="0" dirty="0" smtClean="0"/>
              <a:t>класса поверх </a:t>
            </a:r>
            <a:r>
              <a:rPr lang="en-US" baseline="0" dirty="0" smtClean="0"/>
              <a:t>.NET-</a:t>
            </a:r>
            <a:r>
              <a:rPr lang="ru-RU" baseline="0" dirty="0" smtClean="0"/>
              <a:t>класса нужно, чтобы публичные методы и свойства </a:t>
            </a:r>
            <a:r>
              <a:rPr lang="en-US" baseline="0" dirty="0" smtClean="0"/>
              <a:t>.NET-</a:t>
            </a:r>
            <a:r>
              <a:rPr lang="ru-RU" baseline="0" dirty="0" smtClean="0"/>
              <a:t>класса были простыми, не использовали </a:t>
            </a:r>
            <a:r>
              <a:rPr lang="en-US" baseline="0" dirty="0" smtClean="0"/>
              <a:t>out-</a:t>
            </a:r>
            <a:r>
              <a:rPr lang="ru-RU" baseline="0" dirty="0" smtClean="0"/>
              <a:t>параметры не использовали шаблонные методы, параметры по умолчанию, не использовали динамический список параметров. А для публичных свойств должны быть заданы методы </a:t>
            </a:r>
            <a:r>
              <a:rPr lang="en-US" baseline="0" dirty="0" smtClean="0"/>
              <a:t>get </a:t>
            </a:r>
            <a:r>
              <a:rPr lang="ru-RU" baseline="0" dirty="0" smtClean="0"/>
              <a:t>и </a:t>
            </a:r>
            <a:r>
              <a:rPr lang="en-US" baseline="0" dirty="0" smtClean="0"/>
              <a:t>set. </a:t>
            </a:r>
            <a:r>
              <a:rPr lang="ru-RU" baseline="0" dirty="0" smtClean="0"/>
              <a:t>Также нельзя использовать события (</a:t>
            </a:r>
            <a:r>
              <a:rPr lang="en-US" baseline="0" dirty="0" smtClean="0"/>
              <a:t>events)</a:t>
            </a:r>
            <a:r>
              <a:rPr lang="ru-RU" baseline="0" dirty="0" smtClean="0"/>
              <a:t>. В нашем случае рабочими типами будут только базовые типы </a:t>
            </a:r>
            <a:r>
              <a:rPr lang="en-US" baseline="0" dirty="0" smtClean="0"/>
              <a:t>string, </a:t>
            </a:r>
            <a:r>
              <a:rPr lang="en-US" baseline="0" dirty="0" err="1" smtClean="0"/>
              <a:t>int</a:t>
            </a:r>
            <a:r>
              <a:rPr lang="en-US" baseline="0" dirty="0" smtClean="0"/>
              <a:t>, double, …</a:t>
            </a:r>
            <a:r>
              <a:rPr lang="ru-RU" baseline="0" dirty="0" smtClean="0"/>
              <a:t>, событий, шаблонных методов и </a:t>
            </a:r>
            <a:r>
              <a:rPr lang="en-US" baseline="0" dirty="0" smtClean="0"/>
              <a:t>out-</a:t>
            </a:r>
            <a:r>
              <a:rPr lang="ru-RU" baseline="0" dirty="0" smtClean="0"/>
              <a:t>параметров не будет.</a:t>
            </a:r>
          </a:p>
          <a:p>
            <a:endParaRPr lang="ru-RU" baseline="0" dirty="0" smtClean="0"/>
          </a:p>
          <a:p>
            <a:r>
              <a:rPr lang="en-US" baseline="0" dirty="0" smtClean="0"/>
              <a:t>Apache JMeter </a:t>
            </a:r>
            <a:r>
              <a:rPr lang="ru-RU" baseline="0" dirty="0" smtClean="0"/>
              <a:t>бесплатен и свободен. Если нет бюджета на покупку инструмента для нагрузочного тестирования, то выбор в пользу </a:t>
            </a:r>
            <a:r>
              <a:rPr lang="en-US" baseline="0" dirty="0" smtClean="0"/>
              <a:t>Apache JMeter </a:t>
            </a:r>
            <a:r>
              <a:rPr lang="ru-RU" baseline="0" dirty="0" smtClean="0"/>
              <a:t>очевиден. Кроме того, </a:t>
            </a:r>
            <a:r>
              <a:rPr lang="en-US" baseline="0" dirty="0" smtClean="0"/>
              <a:t>Apache JMeter </a:t>
            </a:r>
            <a:r>
              <a:rPr lang="ru-RU" baseline="0" dirty="0" smtClean="0"/>
              <a:t>можно рассматривать как платформу, а не просто инструмент. Так как разрабатывать для него плагины достаточно просто. На базе </a:t>
            </a:r>
            <a:r>
              <a:rPr lang="en-US" baseline="0" dirty="0" smtClean="0"/>
              <a:t>Apache JMeter </a:t>
            </a:r>
            <a:r>
              <a:rPr lang="ru-RU" baseline="0" dirty="0" smtClean="0"/>
              <a:t>можно реализовать самые разнообразные проекты.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</a:t>
            </a:r>
            <a:r>
              <a:rPr lang="en-US" baseline="0" dirty="0" smtClean="0"/>
              <a:t>Apache JMeter </a:t>
            </a:r>
            <a:r>
              <a:rPr lang="ru-RU" baseline="0" dirty="0" smtClean="0"/>
              <a:t>наиболее гибкий механизм протоколирования. Так, чтобы для каждой транзакции зафиксировать в логе все её параметры в отдельных колонках и потом иметь возможность строить аналитику не просто по именам методов сервера, но и более детальную – по параметром методов. В </a:t>
            </a:r>
            <a:r>
              <a:rPr lang="en-US" baseline="0" dirty="0" smtClean="0"/>
              <a:t>Visual Studio </a:t>
            </a:r>
            <a:r>
              <a:rPr lang="ru-RU" baseline="0" dirty="0" smtClean="0"/>
              <a:t>и </a:t>
            </a:r>
            <a:r>
              <a:rPr lang="en-US" baseline="0" dirty="0" smtClean="0"/>
              <a:t>HP LoadRunner </a:t>
            </a:r>
            <a:r>
              <a:rPr lang="ru-RU" baseline="0" dirty="0" smtClean="0"/>
              <a:t>такая гибкость протоколирования по умолчанию не предусмотрена.</a:t>
            </a:r>
          </a:p>
          <a:p>
            <a:endParaRPr lang="ru-RU" baseline="0" dirty="0" smtClean="0"/>
          </a:p>
          <a:p>
            <a:r>
              <a:rPr lang="en-US" baseline="0" dirty="0" smtClean="0"/>
              <a:t>CSV-</a:t>
            </a:r>
            <a:r>
              <a:rPr lang="ru-RU" baseline="0" dirty="0" err="1" smtClean="0"/>
              <a:t>логи</a:t>
            </a:r>
            <a:r>
              <a:rPr lang="ru-RU" baseline="0" dirty="0" smtClean="0"/>
              <a:t> из </a:t>
            </a:r>
            <a:r>
              <a:rPr lang="en-US" baseline="0" dirty="0" smtClean="0"/>
              <a:t>Apache JMeter </a:t>
            </a:r>
            <a:r>
              <a:rPr lang="ru-RU" baseline="0" dirty="0" smtClean="0"/>
              <a:t>при необходимости детального анализа, с группировкой по параметрам, наиболее удобно </a:t>
            </a:r>
            <a:r>
              <a:rPr lang="ru-RU" baseline="0" dirty="0" err="1" smtClean="0"/>
              <a:t>парсить</a:t>
            </a:r>
            <a:r>
              <a:rPr lang="ru-RU" baseline="0" dirty="0" smtClean="0"/>
              <a:t>, анализировать и визуализировать, используя </a:t>
            </a:r>
            <a:r>
              <a:rPr lang="en-US" baseline="0" dirty="0" smtClean="0"/>
              <a:t>python</a:t>
            </a:r>
            <a:r>
              <a:rPr lang="ru-RU" baseline="0" dirty="0" smtClean="0"/>
              <a:t>, а именно пакеты </a:t>
            </a:r>
            <a:r>
              <a:rPr lang="en-US" baseline="0" dirty="0" smtClean="0"/>
              <a:t>Pandas </a:t>
            </a:r>
            <a:r>
              <a:rPr lang="ru-RU" baseline="0" dirty="0" smtClean="0"/>
              <a:t>и </a:t>
            </a:r>
            <a:r>
              <a:rPr lang="en-US" baseline="0" dirty="0" err="1" smtClean="0"/>
              <a:t>MatPlotLib</a:t>
            </a:r>
            <a:r>
              <a:rPr lang="en-US" baseline="0" dirty="0" smtClean="0"/>
              <a:t>. </a:t>
            </a:r>
            <a:r>
              <a:rPr lang="ru-RU" baseline="0" dirty="0" smtClean="0"/>
              <a:t>У </a:t>
            </a:r>
            <a:r>
              <a:rPr lang="en-US" baseline="0" dirty="0" smtClean="0"/>
              <a:t>Apache JMeter </a:t>
            </a:r>
            <a:r>
              <a:rPr lang="ru-RU" baseline="0" dirty="0" smtClean="0"/>
              <a:t>нет готового инструмента для анализа метрик, как </a:t>
            </a:r>
            <a:r>
              <a:rPr lang="en-US" baseline="0" dirty="0" smtClean="0"/>
              <a:t>HP </a:t>
            </a:r>
            <a:r>
              <a:rPr lang="en-US" baseline="0" dirty="0" err="1" smtClean="0"/>
              <a:t>LaodRunner</a:t>
            </a:r>
            <a:r>
              <a:rPr lang="en-US" baseline="0" dirty="0" smtClean="0"/>
              <a:t> Analysis</a:t>
            </a:r>
            <a:r>
              <a:rPr lang="ru-RU" baseline="0" dirty="0" smtClean="0"/>
              <a:t>, но есть </a:t>
            </a:r>
            <a:r>
              <a:rPr lang="en-US" baseline="0" dirty="0" smtClean="0"/>
              <a:t>Pandas</a:t>
            </a:r>
            <a:r>
              <a:rPr lang="ru-RU" baseline="0" dirty="0" smtClean="0"/>
              <a:t>, который при умелом обращении очень хорош.</a:t>
            </a:r>
          </a:p>
          <a:p>
            <a:endParaRPr lang="ru-RU" baseline="0" dirty="0" smtClean="0"/>
          </a:p>
          <a:p>
            <a:r>
              <a:rPr lang="en-US" baseline="0" dirty="0" smtClean="0"/>
              <a:t>Apache JMeter </a:t>
            </a:r>
            <a:r>
              <a:rPr lang="ru-RU" baseline="0" dirty="0" smtClean="0"/>
              <a:t>в данной истории используется только как средство подачи нагрузки – пушка, стреляющая по сервисам. Сценарий пишется отдельно в </a:t>
            </a:r>
            <a:r>
              <a:rPr lang="en-US" baseline="0" dirty="0" smtClean="0"/>
              <a:t>Visual Studio Community</a:t>
            </a:r>
            <a:r>
              <a:rPr lang="ru-RU" baseline="0" dirty="0" smtClean="0"/>
              <a:t>, на </a:t>
            </a:r>
            <a:r>
              <a:rPr lang="en-US" baseline="0" dirty="0" smtClean="0"/>
              <a:t>C#. </a:t>
            </a:r>
            <a:r>
              <a:rPr lang="ru-RU" baseline="0" dirty="0" smtClean="0"/>
              <a:t>При этом используются все возможности </a:t>
            </a:r>
            <a:r>
              <a:rPr lang="en-US" baseline="0" dirty="0" smtClean="0"/>
              <a:t>Visual Studio Community </a:t>
            </a:r>
            <a:r>
              <a:rPr lang="ru-RU" baseline="0" dirty="0" smtClean="0"/>
              <a:t>по возможности работы с </a:t>
            </a:r>
            <a:r>
              <a:rPr lang="en-US" baseline="0" dirty="0" smtClean="0"/>
              <a:t>COM/DCOM-</a:t>
            </a:r>
            <a:r>
              <a:rPr lang="ru-RU" baseline="0" dirty="0" smtClean="0"/>
              <a:t>объектами из </a:t>
            </a:r>
            <a:r>
              <a:rPr lang="en-US" baseline="0" dirty="0" smtClean="0"/>
              <a:t>C# </a:t>
            </a:r>
            <a:r>
              <a:rPr lang="ru-RU" baseline="0" dirty="0" smtClean="0"/>
              <a:t>путём генерации класса-обёртки. Таким образом и для </a:t>
            </a:r>
            <a:r>
              <a:rPr lang="en-US" baseline="0" dirty="0" smtClean="0"/>
              <a:t>DCOM </a:t>
            </a:r>
            <a:r>
              <a:rPr lang="ru-RU" baseline="0" dirty="0" smtClean="0"/>
              <a:t>и для </a:t>
            </a:r>
            <a:r>
              <a:rPr lang="en-US" baseline="0" dirty="0" smtClean="0"/>
              <a:t>WCF-</a:t>
            </a:r>
            <a:r>
              <a:rPr lang="ru-RU" baseline="0" dirty="0" smtClean="0"/>
              <a:t>сервиса скрипты пишутся на одном языке - </a:t>
            </a:r>
            <a:r>
              <a:rPr lang="en-US" baseline="0" dirty="0" smtClean="0"/>
              <a:t>C#</a:t>
            </a:r>
            <a:r>
              <a:rPr lang="ru-RU" baseline="0" dirty="0" smtClean="0"/>
              <a:t>,</a:t>
            </a:r>
            <a:r>
              <a:rPr lang="en-US" baseline="0" dirty="0" smtClean="0"/>
              <a:t> </a:t>
            </a:r>
            <a:r>
              <a:rPr lang="ru-RU" baseline="0" dirty="0" smtClean="0"/>
              <a:t>в рамках одного набора проектов. А также можно генерировать прокси-класс для </a:t>
            </a:r>
            <a:r>
              <a:rPr lang="en-US" baseline="0" dirty="0" smtClean="0"/>
              <a:t>WCF-</a:t>
            </a:r>
            <a:r>
              <a:rPr lang="ru-RU" baseline="0" dirty="0" smtClean="0"/>
              <a:t>сервиса с помощью </a:t>
            </a:r>
            <a:r>
              <a:rPr lang="en-US" baseline="0" dirty="0" err="1" smtClean="0"/>
              <a:t>svcutil</a:t>
            </a:r>
            <a:r>
              <a:rPr lang="en-US" baseline="0" dirty="0" smtClean="0"/>
              <a:t> </a:t>
            </a:r>
            <a:r>
              <a:rPr lang="ru-RU" baseline="0" dirty="0" smtClean="0"/>
              <a:t>прямо из дерева проекта, если </a:t>
            </a:r>
            <a:r>
              <a:rPr lang="en-US" baseline="0" dirty="0" smtClean="0"/>
              <a:t>WCF-</a:t>
            </a:r>
            <a:r>
              <a:rPr lang="ru-RU" baseline="0" dirty="0" smtClean="0"/>
              <a:t>сервис предоставляет описание своих методов. Можно отлаживать, </a:t>
            </a:r>
            <a:r>
              <a:rPr lang="ru-RU" baseline="0" dirty="0" err="1" smtClean="0"/>
              <a:t>рефакторить</a:t>
            </a:r>
            <a:r>
              <a:rPr lang="ru-RU" baseline="0" dirty="0" smtClean="0"/>
              <a:t>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Есть небольшой недостаток – накладные расходы на передачу результатов выполнения транзакций внутри сценария из </a:t>
            </a:r>
            <a:r>
              <a:rPr lang="en-US" baseline="0" dirty="0" smtClean="0"/>
              <a:t>.NET</a:t>
            </a:r>
            <a:r>
              <a:rPr lang="ru-RU" baseline="0" dirty="0" smtClean="0"/>
              <a:t>-класса в </a:t>
            </a:r>
            <a:r>
              <a:rPr lang="en-US" baseline="0" dirty="0" smtClean="0"/>
              <a:t>Apache JMeter. </a:t>
            </a:r>
            <a:r>
              <a:rPr lang="ru-RU" baseline="0" dirty="0" smtClean="0"/>
              <a:t>Тут используется упаковка типов в </a:t>
            </a:r>
            <a:r>
              <a:rPr lang="en-US" baseline="0" dirty="0" smtClean="0"/>
              <a:t>.NET</a:t>
            </a:r>
            <a:r>
              <a:rPr lang="ru-RU" baseline="0" dirty="0" smtClean="0"/>
              <a:t>, их распаковка в </a:t>
            </a:r>
            <a:r>
              <a:rPr lang="en-US" baseline="0" dirty="0" smtClean="0"/>
              <a:t>Java</a:t>
            </a:r>
            <a:r>
              <a:rPr lang="ru-RU" baseline="0" dirty="0" smtClean="0"/>
              <a:t>, передача в </a:t>
            </a:r>
            <a:r>
              <a:rPr lang="en-US" baseline="0" dirty="0" smtClean="0"/>
              <a:t>Apache JMeter </a:t>
            </a:r>
            <a:r>
              <a:rPr lang="ru-RU" baseline="0" dirty="0" smtClean="0"/>
              <a:t>и использование </a:t>
            </a:r>
            <a:r>
              <a:rPr lang="en-US" baseline="0" dirty="0" smtClean="0"/>
              <a:t>JMeter API</a:t>
            </a:r>
            <a:r>
              <a:rPr lang="ru-RU" baseline="0" dirty="0" smtClean="0"/>
              <a:t>, чтобы добавить результаты в общий контекст результатов выполнения теста </a:t>
            </a:r>
            <a:r>
              <a:rPr lang="en-US" baseline="0" dirty="0" smtClean="0"/>
              <a:t>JMeter.</a:t>
            </a:r>
            <a:r>
              <a:rPr lang="ru-RU" baseline="0" dirty="0" smtClean="0"/>
              <a:t> Но надо заметить, что накладных расходов при выполнении методов сценария нет. Они выполняются на </a:t>
            </a:r>
            <a:r>
              <a:rPr lang="en-US" baseline="0" dirty="0" smtClean="0"/>
              <a:t>.NET</a:t>
            </a:r>
            <a:r>
              <a:rPr lang="ru-RU" baseline="0" dirty="0" smtClean="0"/>
              <a:t>, без обращения к </a:t>
            </a:r>
            <a:r>
              <a:rPr lang="en-US" baseline="0" dirty="0" smtClean="0"/>
              <a:t>JMeter </a:t>
            </a:r>
            <a:r>
              <a:rPr lang="ru-RU" baseline="0" dirty="0" smtClean="0"/>
              <a:t>или </a:t>
            </a:r>
            <a:r>
              <a:rPr lang="en-US" baseline="0" dirty="0" smtClean="0"/>
              <a:t>Java</a:t>
            </a:r>
            <a:r>
              <a:rPr lang="ru-RU" baseline="0" dirty="0" smtClean="0"/>
              <a:t>, просто выполняются и накапливают статистику своего выполнения по ходу работы. Накладные расходы будут только при передачи накопленной статистики в </a:t>
            </a:r>
            <a:r>
              <a:rPr lang="en-US" baseline="0" dirty="0" smtClean="0"/>
              <a:t>JMeter</a:t>
            </a:r>
            <a:r>
              <a:rPr lang="ru-RU" baseline="0" dirty="0" smtClean="0"/>
              <a:t>, но это будет уже после завершения работы тестового сценария.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ru-RU" baseline="0" dirty="0" smtClean="0"/>
              <a:t>При работе скрипт обращается к </a:t>
            </a:r>
            <a:r>
              <a:rPr lang="en-US" baseline="0" dirty="0" smtClean="0"/>
              <a:t>HP Virtual Table Server </a:t>
            </a:r>
            <a:r>
              <a:rPr lang="ru-RU" baseline="0" dirty="0" smtClean="0"/>
              <a:t>за тестовыми данными. Ради этого проекта был реализован клиент к </a:t>
            </a:r>
            <a:r>
              <a:rPr lang="en-US" baseline="0" dirty="0" smtClean="0"/>
              <a:t>VTS </a:t>
            </a:r>
            <a:r>
              <a:rPr lang="ru-RU" baseline="0" dirty="0" smtClean="0"/>
              <a:t>для </a:t>
            </a:r>
            <a:r>
              <a:rPr lang="en-US" baseline="0" dirty="0" smtClean="0"/>
              <a:t>.NET.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А используя готовые механизмы протоколирования, статистику выполнения тестов можно собирать в </a:t>
            </a:r>
            <a:r>
              <a:rPr lang="en-US" baseline="0" dirty="0" err="1" smtClean="0"/>
              <a:t>InfluxDB</a:t>
            </a:r>
            <a:r>
              <a:rPr lang="en-US" baseline="0" dirty="0" smtClean="0"/>
              <a:t> </a:t>
            </a:r>
            <a:r>
              <a:rPr lang="ru-RU" baseline="0" dirty="0" smtClean="0"/>
              <a:t>и отображать в </a:t>
            </a:r>
            <a:r>
              <a:rPr lang="en-US" baseline="0" dirty="0" err="1" smtClean="0"/>
              <a:t>Grafana</a:t>
            </a:r>
            <a:r>
              <a:rPr lang="en-US" baseline="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63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ru-RU" dirty="0" smtClean="0"/>
              <a:t>Для нагрузки на </a:t>
            </a:r>
            <a:r>
              <a:rPr lang="en-US" dirty="0" smtClean="0"/>
              <a:t>.NET</a:t>
            </a:r>
            <a:r>
              <a:rPr lang="ru-RU" dirty="0" smtClean="0"/>
              <a:t>-сервисы</a:t>
            </a:r>
            <a:r>
              <a:rPr lang="ru-RU" baseline="0" dirty="0" smtClean="0"/>
              <a:t> нужны </a:t>
            </a:r>
            <a:r>
              <a:rPr lang="en-US" baseline="0" dirty="0" smtClean="0"/>
              <a:t>.NET-</a:t>
            </a:r>
            <a:r>
              <a:rPr lang="ru-RU" baseline="0" dirty="0" smtClean="0"/>
              <a:t>клиенты.</a:t>
            </a:r>
            <a:endParaRPr lang="ru-RU" dirty="0" smtClean="0"/>
          </a:p>
          <a:p>
            <a:r>
              <a:rPr lang="en-US" dirty="0" smtClean="0"/>
              <a:t>Apache JMeter </a:t>
            </a:r>
            <a:r>
              <a:rPr lang="ru-RU" dirty="0" smtClean="0"/>
              <a:t>не</a:t>
            </a:r>
            <a:r>
              <a:rPr lang="ru-RU" baseline="0" dirty="0" smtClean="0"/>
              <a:t> умеет вызывать методы </a:t>
            </a:r>
            <a:r>
              <a:rPr lang="en-US" baseline="0" dirty="0" smtClean="0"/>
              <a:t>.NET-</a:t>
            </a:r>
            <a:r>
              <a:rPr lang="ru-RU" baseline="0" dirty="0" smtClean="0"/>
              <a:t>классов, но он умеет вызывать методы </a:t>
            </a:r>
            <a:r>
              <a:rPr lang="en-US" baseline="0" dirty="0" smtClean="0"/>
              <a:t>Java-</a:t>
            </a:r>
            <a:r>
              <a:rPr lang="ru-RU" baseline="0" dirty="0" smtClean="0"/>
              <a:t>классов. А с помощью </a:t>
            </a:r>
            <a:r>
              <a:rPr lang="en-US" baseline="0" dirty="0" smtClean="0"/>
              <a:t>jni4net </a:t>
            </a:r>
            <a:r>
              <a:rPr lang="ru-RU" baseline="0" dirty="0" smtClean="0"/>
              <a:t>можно сгенерировать </a:t>
            </a:r>
            <a:r>
              <a:rPr lang="en-US" baseline="0" dirty="0" smtClean="0"/>
              <a:t>Java-</a:t>
            </a:r>
            <a:r>
              <a:rPr lang="ru-RU" baseline="0" dirty="0" smtClean="0"/>
              <a:t>класс, все вызовы методов которого будут </a:t>
            </a:r>
            <a:r>
              <a:rPr lang="ru-RU" baseline="0" dirty="0" err="1" smtClean="0"/>
              <a:t>адресовываться</a:t>
            </a:r>
            <a:r>
              <a:rPr lang="ru-RU" baseline="0" dirty="0" smtClean="0"/>
              <a:t> методам </a:t>
            </a:r>
            <a:r>
              <a:rPr lang="en-US" baseline="0" dirty="0" smtClean="0"/>
              <a:t>.NET-</a:t>
            </a:r>
            <a:r>
              <a:rPr lang="ru-RU" baseline="0" dirty="0" smtClean="0"/>
              <a:t>класса. Для успешной генерации </a:t>
            </a:r>
            <a:r>
              <a:rPr lang="en-US" baseline="0" dirty="0" smtClean="0"/>
              <a:t>Java-</a:t>
            </a:r>
            <a:r>
              <a:rPr lang="ru-RU" baseline="0" dirty="0" smtClean="0"/>
              <a:t>класса поверх </a:t>
            </a:r>
            <a:r>
              <a:rPr lang="en-US" baseline="0" dirty="0" smtClean="0"/>
              <a:t>.NET-</a:t>
            </a:r>
            <a:r>
              <a:rPr lang="ru-RU" baseline="0" dirty="0" smtClean="0"/>
              <a:t>класса нужно, чтобы публичные методы и свойства </a:t>
            </a:r>
            <a:r>
              <a:rPr lang="en-US" baseline="0" dirty="0" smtClean="0"/>
              <a:t>.NET-</a:t>
            </a:r>
            <a:r>
              <a:rPr lang="ru-RU" baseline="0" dirty="0" smtClean="0"/>
              <a:t>класса были простыми, не использовали </a:t>
            </a:r>
            <a:r>
              <a:rPr lang="en-US" baseline="0" dirty="0" smtClean="0"/>
              <a:t>out-</a:t>
            </a:r>
            <a:r>
              <a:rPr lang="ru-RU" baseline="0" dirty="0" smtClean="0"/>
              <a:t>параметры не использовали шаблонные методы, параметры по умолчанию, не использовали динамический список параметров. А для публичных свойств должны быть заданы методы </a:t>
            </a:r>
            <a:r>
              <a:rPr lang="en-US" baseline="0" dirty="0" smtClean="0"/>
              <a:t>get </a:t>
            </a:r>
            <a:r>
              <a:rPr lang="ru-RU" baseline="0" dirty="0" smtClean="0"/>
              <a:t>и </a:t>
            </a:r>
            <a:r>
              <a:rPr lang="en-US" baseline="0" dirty="0" smtClean="0"/>
              <a:t>set. </a:t>
            </a:r>
            <a:r>
              <a:rPr lang="ru-RU" baseline="0" dirty="0" smtClean="0"/>
              <a:t>Также нельзя использовать события (</a:t>
            </a:r>
            <a:r>
              <a:rPr lang="en-US" baseline="0" dirty="0" smtClean="0"/>
              <a:t>events)</a:t>
            </a:r>
            <a:r>
              <a:rPr lang="ru-RU" baseline="0" dirty="0" smtClean="0"/>
              <a:t>. В нашем случае рабочими типами будут только базовые типы </a:t>
            </a:r>
            <a:r>
              <a:rPr lang="en-US" baseline="0" dirty="0" smtClean="0"/>
              <a:t>string, </a:t>
            </a:r>
            <a:r>
              <a:rPr lang="en-US" baseline="0" dirty="0" err="1" smtClean="0"/>
              <a:t>int</a:t>
            </a:r>
            <a:r>
              <a:rPr lang="en-US" baseline="0" dirty="0" smtClean="0"/>
              <a:t>, double, …</a:t>
            </a:r>
            <a:r>
              <a:rPr lang="ru-RU" baseline="0" dirty="0" smtClean="0"/>
              <a:t>, событий, шаблонных методов и </a:t>
            </a:r>
            <a:r>
              <a:rPr lang="en-US" baseline="0" dirty="0" smtClean="0"/>
              <a:t>out-</a:t>
            </a:r>
            <a:r>
              <a:rPr lang="ru-RU" baseline="0" dirty="0" smtClean="0"/>
              <a:t>параметров не будет.</a:t>
            </a:r>
          </a:p>
        </p:txBody>
      </p:sp>
    </p:spTree>
    <p:extLst>
      <p:ext uri="{BB962C8B-B14F-4D97-AF65-F5344CB8AC3E}">
        <p14:creationId xmlns:p14="http://schemas.microsoft.com/office/powerpoint/2010/main" val="458502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1AD8D0-D272-496B-A3FE-69D20859BE6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83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C0429B-3231-447E-B6F2-F915723FDFE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09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D9D8AF-974A-4BCE-B4D4-77D23387E65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93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1616A5-199C-434C-A924-9E3D778E0ED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03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0DAA3F-B4DB-4A71-AE59-A99DD13D1C0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3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6C46CA-BB20-418E-A5F5-DCEE3D61250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58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9345E4-A0EF-417B-A038-B12EB9C6469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36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411360-B7ED-4A7E-BE35-00AFB9501A7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44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88BC19-BCC8-421F-8DA3-6FFDF31F9C1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92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80D562-C686-4D7C-8E47-1B16D580520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57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5549B2-90B9-4EEA-8B87-4C1CE00421A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93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latin typeface="Liberation Sans" pitchFamily="18"/>
                <a:ea typeface="Liberation Sans" pitchFamily="2"/>
                <a:cs typeface="Lucida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latin typeface="Liberation Sans" pitchFamily="18"/>
                <a:ea typeface="Liberation Sans" pitchFamily="2"/>
                <a:cs typeface="Lucida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latin typeface="Liberation Sans" pitchFamily="18"/>
                <a:ea typeface="Liberation Sans" pitchFamily="2"/>
                <a:cs typeface="Lucida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latin typeface="Liberation Sans" pitchFamily="18"/>
                <a:ea typeface="Liberation Sans" pitchFamily="2"/>
                <a:cs typeface="Lucida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Liberation Sans" pitchFamily="2"/>
                <a:cs typeface="Lucida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Liberation Sans" pitchFamily="2"/>
                <a:cs typeface="Lucida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Liberation Sans" pitchFamily="2"/>
                <a:cs typeface="Lucida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Liberation Sans" pitchFamily="2"/>
                <a:cs typeface="Lucida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Liberation Sans" pitchFamily="2"/>
                <a:cs typeface="Lucida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Liberation Sans" pitchFamily="2"/>
                <a:cs typeface="Lucida San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Liberation Sans" pitchFamily="2"/>
                <a:cs typeface="Liberation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Liberation Serif" pitchFamily="18"/>
                <a:ea typeface="Liberation Sans" pitchFamily="2"/>
                <a:cs typeface="Liberation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Liberation Sans" pitchFamily="2"/>
                <a:cs typeface="Liberation Sans" pitchFamily="2"/>
              </a:defRPr>
            </a:lvl1pPr>
          </a:lstStyle>
          <a:p>
            <a:pPr lvl="0"/>
            <a:fld id="{987EBAFE-C74E-43B3-B4EB-9E6D0D5DB086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rtl="0" hangingPunct="0">
        <a:tabLst/>
        <a:defRPr lang="ru-RU" sz="4400" b="0" i="0" u="none" strike="noStrike" kern="1200" cap="none">
          <a:ln>
            <a:noFill/>
          </a:ln>
          <a:latin typeface="Liberation Sans" pitchFamily="18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ru-RU" sz="3200" b="0" i="0" u="none" strike="noStrike" kern="1200" cap="none">
          <a:ln>
            <a:noFill/>
          </a:ln>
          <a:latin typeface="Liberation Sans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27.xml"/><Relationship Id="rId18" Type="http://schemas.openxmlformats.org/officeDocument/2006/relationships/slide" Target="slide33.xml"/><Relationship Id="rId3" Type="http://schemas.openxmlformats.org/officeDocument/2006/relationships/image" Target="../media/image4.png"/><Relationship Id="rId21" Type="http://schemas.openxmlformats.org/officeDocument/2006/relationships/slide" Target="slide36.xml"/><Relationship Id="rId7" Type="http://schemas.openxmlformats.org/officeDocument/2006/relationships/slide" Target="slide21.xml"/><Relationship Id="rId12" Type="http://schemas.openxmlformats.org/officeDocument/2006/relationships/slide" Target="slide26.xml"/><Relationship Id="rId17" Type="http://schemas.openxmlformats.org/officeDocument/2006/relationships/slide" Target="slide32.xml"/><Relationship Id="rId25" Type="http://schemas.openxmlformats.org/officeDocument/2006/relationships/slide" Target="slide40.xml"/><Relationship Id="rId2" Type="http://schemas.openxmlformats.org/officeDocument/2006/relationships/notesSlide" Target="../notesSlides/notesSlide42.xml"/><Relationship Id="rId16" Type="http://schemas.openxmlformats.org/officeDocument/2006/relationships/slide" Target="slide31.xml"/><Relationship Id="rId20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25.xml"/><Relationship Id="rId24" Type="http://schemas.openxmlformats.org/officeDocument/2006/relationships/slide" Target="slide39.xml"/><Relationship Id="rId5" Type="http://schemas.openxmlformats.org/officeDocument/2006/relationships/slide" Target="slide12.xml"/><Relationship Id="rId15" Type="http://schemas.openxmlformats.org/officeDocument/2006/relationships/slide" Target="slide30.xml"/><Relationship Id="rId23" Type="http://schemas.openxmlformats.org/officeDocument/2006/relationships/slide" Target="slide38.xml"/><Relationship Id="rId10" Type="http://schemas.openxmlformats.org/officeDocument/2006/relationships/slide" Target="slide24.xml"/><Relationship Id="rId19" Type="http://schemas.openxmlformats.org/officeDocument/2006/relationships/slide" Target="slide34.xml"/><Relationship Id="rId4" Type="http://schemas.openxmlformats.org/officeDocument/2006/relationships/slide" Target="slide8.xml"/><Relationship Id="rId9" Type="http://schemas.openxmlformats.org/officeDocument/2006/relationships/slide" Target="slide23.xml"/><Relationship Id="rId14" Type="http://schemas.openxmlformats.org/officeDocument/2006/relationships/slide" Target="slide28.xml"/><Relationship Id="rId22" Type="http://schemas.openxmlformats.org/officeDocument/2006/relationships/slide" Target="slide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32359" y="1152000"/>
            <a:ext cx="9071640" cy="2160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US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WCF</a:t>
            </a:r>
            <a:r>
              <a:rPr lang="ru-RU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DCOM Load Testing</a:t>
            </a:r>
            <a:endParaRPr lang="ru-RU" dirty="0">
              <a:solidFill>
                <a:srgbClr val="22293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2688572" y="5415297"/>
            <a:ext cx="6968619" cy="1769715"/>
          </a:xfrm>
        </p:spPr>
        <p:txBody>
          <a:bodyPr wrap="square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buNone/>
            </a:pPr>
            <a:r>
              <a:rPr lang="ru-RU" sz="20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Смирнов </a:t>
            </a:r>
            <a:r>
              <a:rPr lang="ru-RU" sz="2000" dirty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Вячеслав Александрович</a:t>
            </a:r>
          </a:p>
          <a:p>
            <a:pPr marL="0" lvl="0" indent="0" algn="l">
              <a:buNone/>
            </a:pPr>
            <a:r>
              <a:rPr lang="ru-RU" sz="20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Главный инженер проектов по нагрузочному тестированию</a:t>
            </a:r>
          </a:p>
          <a:p>
            <a:pPr marL="0" lvl="0" indent="0" algn="l">
              <a:buNone/>
            </a:pPr>
            <a:r>
              <a:rPr lang="ru-RU" sz="2000" dirty="0" err="1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Перфоманс</a:t>
            </a:r>
            <a:r>
              <a:rPr lang="ru-RU" sz="20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Лаб</a:t>
            </a:r>
            <a:endParaRPr lang="ru-RU" sz="2000" dirty="0">
              <a:solidFill>
                <a:srgbClr val="22293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>
              <a:buNone/>
            </a:pPr>
            <a:r>
              <a:rPr lang="ru-RU" sz="2000" dirty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v.smirnov@pflb.ru</a:t>
            </a:r>
          </a:p>
        </p:txBody>
      </p:sp>
      <p:pic>
        <p:nvPicPr>
          <p:cNvPr id="4" name="Рисунок 3"/>
          <p:cNvPicPr>
            <a:picLocks noMove="1" noResize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" y="360"/>
            <a:ext cx="10079640" cy="11170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7784" y="3636086"/>
            <a:ext cx="9071640" cy="14222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ru-RU" sz="4400" b="0" i="0" u="none" strike="noStrike" kern="1200" cap="none">
                <a:ln>
                  <a:noFill/>
                </a:ln>
                <a:latin typeface="Liberation Sans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Инструменты нагрузочного тестирования</a:t>
            </a:r>
            <a:endParaRPr lang="en-US" sz="3200" dirty="0">
              <a:solidFill>
                <a:srgbClr val="22293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9" y="5058345"/>
            <a:ext cx="2111639" cy="21236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359" y="5058345"/>
            <a:ext cx="2119284" cy="21236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Apache JMeter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10</a:t>
            </a:fld>
            <a:endParaRPr lang="ru-RU" sz="2000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362204"/>
              </p:ext>
            </p:extLst>
          </p:nvPr>
        </p:nvGraphicFramePr>
        <p:xfrm>
          <a:off x="6525" y="1115543"/>
          <a:ext cx="10074099" cy="62915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8033"/>
                <a:gridCol w="3358033"/>
                <a:gridCol w="3358033"/>
              </a:tblGrid>
              <a:tr h="158417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CsvLogWriter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 для дательных логов</a:t>
                      </a:r>
                    </a:p>
                    <a:p>
                      <a:endParaRPr lang="ru-RU" sz="3200" dirty="0"/>
                    </a:p>
                  </a:txBody>
                  <a:tcP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Бесплатная</a:t>
                      </a:r>
                      <a:r>
                        <a:rPr lang="ru-RU" sz="3200" baseline="0" dirty="0" smtClean="0"/>
                        <a:t> и свободная платформа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BackendListener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для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online-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результатов</a:t>
                      </a:r>
                    </a:p>
                  </a:txBody>
                  <a:tcPr>
                    <a:solidFill>
                      <a:srgbClr val="E8D0D0"/>
                    </a:solidFill>
                  </a:tcPr>
                </a:tc>
              </a:tr>
              <a:tr h="1736774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3677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23381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68" y="3844853"/>
            <a:ext cx="4752528" cy="3578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5111" y="2771725"/>
            <a:ext cx="5876925" cy="390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5869" y="3884571"/>
            <a:ext cx="4675441" cy="355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Apache JMeter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11</a:t>
            </a:fld>
            <a:endParaRPr lang="ru-RU" sz="2000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027510"/>
              </p:ext>
            </p:extLst>
          </p:nvPr>
        </p:nvGraphicFramePr>
        <p:xfrm>
          <a:off x="6525" y="1115543"/>
          <a:ext cx="10074099" cy="64908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8033"/>
                <a:gridCol w="3358033"/>
                <a:gridCol w="3358033"/>
              </a:tblGrid>
              <a:tr h="1584174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Параметры</a:t>
                      </a: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</a:rPr>
                        <a:t> с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охраняются</a:t>
                      </a: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</a:rPr>
                        <a:t> в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CSV </a:t>
                      </a: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</a:rPr>
                        <a:t>и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XML </a:t>
                      </a:r>
                      <a:r>
                        <a:rPr lang="ru-RU" sz="2800" b="0" baseline="0" dirty="0" err="1" smtClean="0">
                          <a:solidFill>
                            <a:schemeClr val="tx1"/>
                          </a:solidFill>
                        </a:rPr>
                        <a:t>логи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Не</a:t>
                      </a: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</a:rPr>
                        <a:t> сохраняются в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InfluxDB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</a:rPr>
                        <a:t>с помощью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BackendListener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err="1" smtClean="0"/>
                        <a:t>Логирование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baseline="0" dirty="0" smtClean="0"/>
                        <a:t>параметров транзакции</a:t>
                      </a:r>
                      <a:endParaRPr lang="ru-RU" sz="3200" dirty="0" smtClean="0"/>
                    </a:p>
                  </a:txBody>
                  <a:tcPr/>
                </a:tc>
              </a:tr>
              <a:tr h="1736774">
                <a:tc grid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Настройка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en-US" sz="2800" dirty="0" err="1" smtClean="0"/>
                        <a:t>sample_variables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ru-RU" sz="2800" baseline="0" dirty="0" smtClean="0"/>
                        <a:t>в </a:t>
                      </a:r>
                      <a:r>
                        <a:rPr lang="en-US" sz="2800" b="1" baseline="0" dirty="0" smtClean="0"/>
                        <a:t>JMeter</a:t>
                      </a:r>
                      <a:endParaRPr lang="ru-RU" sz="2800" b="1" dirty="0" smtClean="0"/>
                    </a:p>
                  </a:txBody>
                  <a:tcPr/>
                </a:tc>
              </a:tr>
              <a:tr h="173677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Против ручного </a:t>
                      </a:r>
                      <a:r>
                        <a:rPr lang="en-US" sz="2800" dirty="0" err="1" smtClean="0"/>
                        <a:t>lr.message</a:t>
                      </a:r>
                      <a:r>
                        <a:rPr lang="en-US" sz="2800" dirty="0" smtClean="0"/>
                        <a:t>(“var1={var1};var2={var2}”); </a:t>
                      </a:r>
                      <a:r>
                        <a:rPr lang="ru-RU" sz="2800" dirty="0" smtClean="0"/>
                        <a:t>в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en-US" sz="2800" b="1" baseline="0" dirty="0" smtClean="0"/>
                        <a:t>LoadRunner</a:t>
                      </a:r>
                      <a:endParaRPr lang="ru-RU" sz="2800" b="1" dirty="0" smtClean="0"/>
                    </a:p>
                  </a:txBody>
                  <a:tcPr>
                    <a:solidFill>
                      <a:srgbClr val="F4E9E9"/>
                    </a:solidFill>
                  </a:tcPr>
                </a:tc>
              </a:tr>
              <a:tr h="123381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/>
                        <a:t>CsvLogWriter</a:t>
                      </a:r>
                      <a:r>
                        <a:rPr lang="en-US" sz="2800" dirty="0" smtClean="0"/>
                        <a:t> </a:t>
                      </a:r>
                      <a:r>
                        <a:rPr lang="ru-RU" sz="2800" dirty="0" smtClean="0"/>
                        <a:t>сохраняет</a:t>
                      </a:r>
                      <a:r>
                        <a:rPr lang="ru-RU" sz="2800" baseline="0" dirty="0" smtClean="0"/>
                        <a:t> подзапросы в </a:t>
                      </a:r>
                      <a:r>
                        <a:rPr lang="en-US" sz="2800" baseline="0" dirty="0" smtClean="0"/>
                        <a:t>CSV</a:t>
                      </a:r>
                      <a:endParaRPr lang="ru-RU" sz="28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0" y="2771725"/>
            <a:ext cx="6521679" cy="42919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285" y="5250235"/>
            <a:ext cx="5892899" cy="228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5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Visual Studio Enterprise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12</a:t>
            </a:fld>
            <a:endParaRPr lang="ru-RU" sz="2000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575674"/>
              </p:ext>
            </p:extLst>
          </p:nvPr>
        </p:nvGraphicFramePr>
        <p:xfrm>
          <a:off x="6525" y="1115543"/>
          <a:ext cx="10074099" cy="64908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58033"/>
                <a:gridCol w="3358033"/>
                <a:gridCol w="3358033"/>
              </a:tblGrid>
              <a:tr h="1584174">
                <a:tc>
                  <a:txBody>
                    <a:bodyPr/>
                    <a:lstStyle/>
                    <a:p>
                      <a:pPr algn="ctr"/>
                      <a:r>
                        <a:rPr lang="ru-RU" sz="3200" baseline="0" dirty="0" smtClean="0"/>
                        <a:t>Генерация прокси-классов для </a:t>
                      </a:r>
                      <a:r>
                        <a:rPr lang="en-US" sz="3200" baseline="0" dirty="0" smtClean="0"/>
                        <a:t>WCF </a:t>
                      </a:r>
                      <a:r>
                        <a:rPr lang="ru-RU" sz="3200" baseline="0" dirty="0" smtClean="0"/>
                        <a:t>и </a:t>
                      </a:r>
                      <a:r>
                        <a:rPr lang="en-US" sz="3200" baseline="0" dirty="0" smtClean="0"/>
                        <a:t>DCOM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Удобство</a:t>
                      </a:r>
                      <a:r>
                        <a:rPr lang="ru-RU" sz="3200" baseline="0" dirty="0" smtClean="0"/>
                        <a:t> разработки,  отладки на </a:t>
                      </a:r>
                      <a:r>
                        <a:rPr lang="en-US" sz="3200" baseline="0" dirty="0" smtClean="0"/>
                        <a:t>C#</a:t>
                      </a:r>
                      <a:endParaRPr lang="ru-RU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Community </a:t>
                      </a:r>
                      <a:r>
                        <a:rPr lang="ru-RU" sz="3200" dirty="0" smtClean="0"/>
                        <a:t>версия для написания кода</a:t>
                      </a:r>
                      <a:endParaRPr lang="ru-RU" sz="3200" dirty="0"/>
                    </a:p>
                  </a:txBody>
                  <a:tcPr/>
                </a:tc>
              </a:tr>
              <a:tr h="1736774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Visual Studio</a:t>
                      </a:r>
                      <a:r>
                        <a:rPr lang="en-US" sz="2800" dirty="0" smtClean="0"/>
                        <a:t> – </a:t>
                      </a:r>
                      <a:r>
                        <a:rPr lang="ru-RU" sz="2800" dirty="0" smtClean="0"/>
                        <a:t>прекрасный инструмент</a:t>
                      </a:r>
                      <a:endParaRPr lang="ru-RU" sz="2800" dirty="0"/>
                    </a:p>
                  </a:txBody>
                  <a:tcP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</a:rPr>
                        <a:t>250 VU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бесплатно на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</a:rPr>
                        <a:t>90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дней,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</a:rPr>
                        <a:t>~ $2500 … $5999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за покупку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AFA4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Интеграция</a:t>
                      </a:r>
                      <a:r>
                        <a:rPr lang="ru-RU" sz="2800" baseline="0" dirty="0" smtClean="0"/>
                        <a:t> с </a:t>
                      </a:r>
                      <a:r>
                        <a:rPr lang="en-US" sz="2800" baseline="0" dirty="0" smtClean="0"/>
                        <a:t>GIT (</a:t>
                      </a:r>
                      <a:r>
                        <a:rPr lang="en-US" sz="2800" b="1" baseline="0" dirty="0" err="1" smtClean="0"/>
                        <a:t>GitLab</a:t>
                      </a:r>
                      <a:r>
                        <a:rPr lang="en-US" sz="2800" baseline="0" dirty="0" smtClean="0"/>
                        <a:t>, </a:t>
                      </a:r>
                      <a:r>
                        <a:rPr lang="en-US" sz="2800" b="1" baseline="0" dirty="0" err="1" smtClean="0"/>
                        <a:t>Bitbucket</a:t>
                      </a:r>
                      <a:r>
                        <a:rPr lang="en-US" sz="2800" baseline="0" dirty="0" smtClean="0"/>
                        <a:t>, </a:t>
                      </a:r>
                      <a:r>
                        <a:rPr lang="en-US" sz="2800" b="1" baseline="0" dirty="0" smtClean="0"/>
                        <a:t>Bonobo </a:t>
                      </a:r>
                      <a:r>
                        <a:rPr lang="en-US" sz="2800" b="1" baseline="0" dirty="0" err="1" smtClean="0"/>
                        <a:t>Git</a:t>
                      </a:r>
                      <a:r>
                        <a:rPr lang="en-US" sz="2800" b="1" baseline="0" dirty="0" smtClean="0"/>
                        <a:t> Server</a:t>
                      </a:r>
                      <a:r>
                        <a:rPr lang="en-US" sz="2800" baseline="0" dirty="0" smtClean="0"/>
                        <a:t>)</a:t>
                      </a:r>
                      <a:endParaRPr lang="ru-RU" sz="2800" dirty="0"/>
                    </a:p>
                  </a:txBody>
                  <a:tcPr/>
                </a:tc>
              </a:tr>
              <a:tr h="173677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smtClean="0"/>
                        <a:t>HP Virtual Table Server</a:t>
                      </a:r>
                      <a:r>
                        <a:rPr lang="ru-RU" sz="2800" baseline="0" dirty="0" smtClean="0"/>
                        <a:t> для хранения тестовых данных</a:t>
                      </a:r>
                      <a:endParaRPr lang="ru-RU" sz="2800" dirty="0" smtClean="0"/>
                    </a:p>
                  </a:txBody>
                  <a:tcP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Хранение логов в базе данных со сложной структурой</a:t>
                      </a:r>
                      <a:endParaRPr lang="ru-RU" sz="2800" dirty="0"/>
                    </a:p>
                  </a:txBody>
                  <a:tcPr>
                    <a:solidFill>
                      <a:srgbClr val="AFA4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Удобное развёртывание тестов на нагрузочном агенте</a:t>
                      </a:r>
                      <a:endParaRPr lang="ru-RU" sz="2800" dirty="0"/>
                    </a:p>
                  </a:txBody>
                  <a:tcPr/>
                </a:tc>
              </a:tr>
              <a:tr h="1233811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WireShark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ru-RU" sz="2800" baseline="0" dirty="0" smtClean="0"/>
                        <a:t>для </a:t>
                      </a:r>
                      <a:r>
                        <a:rPr lang="en-US" sz="2800" baseline="0" dirty="0" smtClean="0"/>
                        <a:t>DCOM+WCF-</a:t>
                      </a:r>
                      <a:r>
                        <a:rPr lang="ru-RU" sz="2800" baseline="0" dirty="0" err="1" smtClean="0"/>
                        <a:t>трейса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/>
                        <a:t>ScvConfigEditor</a:t>
                      </a:r>
                      <a:r>
                        <a:rPr lang="en-US" sz="2800" dirty="0" smtClean="0"/>
                        <a:t> + </a:t>
                      </a:r>
                      <a:r>
                        <a:rPr lang="en-US" sz="2800" b="1" dirty="0" err="1" smtClean="0"/>
                        <a:t>SvcTraceViewer</a:t>
                      </a:r>
                      <a:r>
                        <a:rPr lang="en-US" sz="2800" dirty="0" smtClean="0"/>
                        <a:t> </a:t>
                      </a:r>
                      <a:r>
                        <a:rPr lang="ru-RU" sz="2800" dirty="0" smtClean="0"/>
                        <a:t>для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baseline="0" dirty="0" smtClean="0"/>
                        <a:t>WCF-</a:t>
                      </a:r>
                      <a:r>
                        <a:rPr lang="ru-RU" sz="2800" baseline="0" dirty="0" err="1" smtClean="0"/>
                        <a:t>трейса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HP LoadRunner </a:t>
                      </a:r>
                      <a:r>
                        <a:rPr lang="en-US" sz="2800" b="1" dirty="0" err="1" smtClean="0"/>
                        <a:t>VuGen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ru-RU" sz="2800" baseline="0" dirty="0" smtClean="0"/>
                        <a:t>для </a:t>
                      </a:r>
                      <a:r>
                        <a:rPr lang="en-US" sz="2800" baseline="0" dirty="0" smtClean="0"/>
                        <a:t>DCOM-</a:t>
                      </a:r>
                      <a:r>
                        <a:rPr lang="ru-RU" sz="2800" baseline="0" dirty="0" err="1" smtClean="0"/>
                        <a:t>трейса</a:t>
                      </a:r>
                      <a:endParaRPr lang="ru-RU" sz="28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28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Visual Studio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13</a:t>
            </a:fld>
            <a:endParaRPr lang="ru-RU" sz="2000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244414"/>
              </p:ext>
            </p:extLst>
          </p:nvPr>
        </p:nvGraphicFramePr>
        <p:xfrm>
          <a:off x="6525" y="1115543"/>
          <a:ext cx="10074099" cy="62915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58033"/>
                <a:gridCol w="3358033"/>
                <a:gridCol w="3358033"/>
              </a:tblGrid>
              <a:tr h="1584174">
                <a:tc>
                  <a:txBody>
                    <a:bodyPr/>
                    <a:lstStyle/>
                    <a:p>
                      <a:pPr algn="l"/>
                      <a:r>
                        <a:rPr lang="ru-RU" sz="2800" b="0" dirty="0" smtClean="0"/>
                        <a:t>Через </a:t>
                      </a:r>
                      <a:r>
                        <a:rPr lang="en-US" sz="2800" b="1" dirty="0" smtClean="0"/>
                        <a:t>Debug </a:t>
                      </a:r>
                      <a:r>
                        <a:rPr lang="en-US" sz="2800" b="1" dirty="0" err="1" smtClean="0"/>
                        <a:t>PostProcessor</a:t>
                      </a:r>
                      <a:r>
                        <a:rPr lang="ru-RU" sz="2800" b="1" dirty="0" smtClean="0"/>
                        <a:t> </a:t>
                      </a:r>
                      <a:r>
                        <a:rPr lang="ru-RU" sz="2800" b="0" dirty="0" smtClean="0"/>
                        <a:t>и</a:t>
                      </a:r>
                      <a:r>
                        <a:rPr lang="ru-RU" sz="2800" b="0" baseline="0" dirty="0" smtClean="0"/>
                        <a:t> </a:t>
                      </a:r>
                      <a:r>
                        <a:rPr lang="en-US" sz="2800" b="1" baseline="0" dirty="0" smtClean="0"/>
                        <a:t>View Result Tree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Сравнение с отладкой</a:t>
                      </a:r>
                      <a:r>
                        <a:rPr lang="ru-RU" sz="3200" baseline="0" dirty="0" smtClean="0"/>
                        <a:t> в </a:t>
                      </a:r>
                      <a:r>
                        <a:rPr lang="en-US" sz="3200" dirty="0" smtClean="0"/>
                        <a:t>Apache JMeter</a:t>
                      </a:r>
                      <a:endParaRPr lang="ru-RU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0" dirty="0" smtClean="0"/>
                        <a:t>Метод отладочной печати</a:t>
                      </a:r>
                      <a:endParaRPr lang="ru-RU" sz="2800" b="0" dirty="0"/>
                    </a:p>
                  </a:txBody>
                  <a:tcPr/>
                </a:tc>
              </a:tr>
              <a:tr h="1736774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3677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233811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904" y="2697647"/>
            <a:ext cx="7416824" cy="485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Visual Studio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14</a:t>
            </a:fld>
            <a:endParaRPr lang="ru-RU" sz="2000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783894"/>
              </p:ext>
            </p:extLst>
          </p:nvPr>
        </p:nvGraphicFramePr>
        <p:xfrm>
          <a:off x="6525" y="1115543"/>
          <a:ext cx="10074099" cy="62915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58033"/>
                <a:gridCol w="3358033"/>
                <a:gridCol w="3358033"/>
              </a:tblGrid>
              <a:tr h="1584174"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Через </a:t>
                      </a:r>
                      <a:r>
                        <a:rPr lang="en-US" sz="2800" b="1" dirty="0" err="1" smtClean="0"/>
                        <a:t>BlazeMeter</a:t>
                      </a:r>
                      <a:r>
                        <a:rPr lang="en-US" sz="2800" b="1" dirty="0" smtClean="0"/>
                        <a:t> Step-by-step Debugger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Сравнение с отладкой</a:t>
                      </a:r>
                      <a:r>
                        <a:rPr lang="ru-RU" sz="3200" baseline="0" dirty="0" smtClean="0"/>
                        <a:t> в </a:t>
                      </a:r>
                      <a:r>
                        <a:rPr lang="en-US" sz="3200" dirty="0" smtClean="0"/>
                        <a:t>Apache JMeter</a:t>
                      </a:r>
                      <a:endParaRPr lang="ru-RU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Трассировка, точки останова, просмотр переменных</a:t>
                      </a:r>
                      <a:endParaRPr lang="ru-RU" sz="2800" b="0" dirty="0"/>
                    </a:p>
                  </a:txBody>
                  <a:tcPr/>
                </a:tc>
              </a:tr>
              <a:tr h="1736774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3677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233811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849" y="2771725"/>
            <a:ext cx="70294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Visual Studio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15</a:t>
            </a:fld>
            <a:endParaRPr lang="ru-RU" sz="2000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788877"/>
              </p:ext>
            </p:extLst>
          </p:nvPr>
        </p:nvGraphicFramePr>
        <p:xfrm>
          <a:off x="6525" y="1115543"/>
          <a:ext cx="10074099" cy="62915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58033"/>
                <a:gridCol w="3358033"/>
                <a:gridCol w="3358033"/>
              </a:tblGrid>
              <a:tr h="158417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Привычнее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Удобство</a:t>
                      </a:r>
                      <a:r>
                        <a:rPr lang="ru-RU" sz="3200" baseline="0" dirty="0" smtClean="0"/>
                        <a:t> разработки,  отладки на </a:t>
                      </a:r>
                      <a:r>
                        <a:rPr lang="en-US" sz="3200" baseline="0" dirty="0" smtClean="0"/>
                        <a:t>C#</a:t>
                      </a:r>
                      <a:endParaRPr lang="ru-RU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Приятнее</a:t>
                      </a:r>
                      <a:endParaRPr lang="ru-RU" sz="3200" dirty="0"/>
                    </a:p>
                  </a:txBody>
                  <a:tcPr/>
                </a:tc>
              </a:tr>
              <a:tr h="1736774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3677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233811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122" y="2740992"/>
            <a:ext cx="8136904" cy="47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8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Visual Studio Enterprise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16</a:t>
            </a:fld>
            <a:endParaRPr lang="ru-RU" sz="2000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75938"/>
              </p:ext>
            </p:extLst>
          </p:nvPr>
        </p:nvGraphicFramePr>
        <p:xfrm>
          <a:off x="6525" y="1115543"/>
          <a:ext cx="10074099" cy="64757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58033"/>
                <a:gridCol w="6716066"/>
              </a:tblGrid>
              <a:tr h="158417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Фильтр:</a:t>
                      </a:r>
                      <a:endParaRPr lang="ru-RU" sz="3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</a:rPr>
                        <a:t>ip.dst_host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==“</a:t>
                      </a:r>
                      <a:r>
                        <a:rPr lang="en-US" sz="3200" i="1" u="sng" dirty="0" smtClean="0">
                          <a:solidFill>
                            <a:schemeClr val="tx1"/>
                          </a:solidFill>
                        </a:rPr>
                        <a:t>hostname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”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&amp;&amp;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((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</a:rPr>
                        <a:t>tcp.flags.push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== 1 &amp;&amp;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</a:rPr>
                        <a:t>data.data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contains “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</a:rPr>
                        <a:t>net.tcp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://”)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||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(dispatch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&amp;&amp;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</a:rPr>
                        <a:t>dispatch.opnum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== 6 &amp;&amp;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</a:rPr>
                        <a:t>dispatch.flags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36774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rgbClr val="D8D3E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3677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rgbClr val="EDEA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ru-RU" sz="2800" dirty="0" smtClean="0"/>
                        <a:t>Фильтр</a:t>
                      </a:r>
                      <a:r>
                        <a:rPr lang="ru-RU" sz="2800" baseline="0" dirty="0" smtClean="0"/>
                        <a:t> по тестируемому серверу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ru-RU" sz="2800" baseline="0" dirty="0" smtClean="0"/>
                        <a:t>Начальные пакеты с запросами </a:t>
                      </a:r>
                      <a:r>
                        <a:rPr lang="en-US" sz="2800" baseline="0" dirty="0" err="1" smtClean="0"/>
                        <a:t>net.tcp</a:t>
                      </a:r>
                      <a:endParaRPr lang="en-US" sz="2800" baseline="0" dirty="0" smtClean="0"/>
                    </a:p>
                    <a:p>
                      <a:pPr marL="514350" indent="-514350">
                        <a:buAutoNum type="arabicPeriod"/>
                      </a:pPr>
                      <a:r>
                        <a:rPr lang="ru-RU" sz="2800" baseline="0" dirty="0" smtClean="0"/>
                        <a:t>Начальные пакеты </a:t>
                      </a:r>
                      <a:r>
                        <a:rPr lang="en-US" sz="2800" baseline="0" dirty="0" smtClean="0"/>
                        <a:t>c </a:t>
                      </a:r>
                      <a:r>
                        <a:rPr lang="ru-RU" sz="2800" baseline="0" dirty="0" smtClean="0"/>
                        <a:t>запросами </a:t>
                      </a:r>
                      <a:r>
                        <a:rPr lang="en-US" sz="2800" baseline="0" dirty="0" err="1" smtClean="0"/>
                        <a:t>dcom</a:t>
                      </a:r>
                      <a:endParaRPr lang="ru-RU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233811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WireShark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ru-RU" sz="2800" baseline="0" dirty="0" smtClean="0"/>
                        <a:t>для </a:t>
                      </a:r>
                      <a:r>
                        <a:rPr lang="en-US" sz="2800" baseline="0" dirty="0" smtClean="0"/>
                        <a:t>DCOM+WCF-</a:t>
                      </a:r>
                      <a:r>
                        <a:rPr lang="ru-RU" sz="2800" baseline="0" dirty="0" err="1" smtClean="0"/>
                        <a:t>трейса</a:t>
                      </a:r>
                      <a:endParaRPr lang="ru-RU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17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HP LoadRunner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17</a:t>
            </a:fld>
            <a:endParaRPr lang="ru-RU" sz="2000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807123"/>
              </p:ext>
            </p:extLst>
          </p:nvPr>
        </p:nvGraphicFramePr>
        <p:xfrm>
          <a:off x="6525" y="1115543"/>
          <a:ext cx="10074099" cy="64293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58033"/>
                <a:gridCol w="3358033"/>
                <a:gridCol w="3358033"/>
              </a:tblGrid>
              <a:tr h="1584174">
                <a:tc>
                  <a:txBody>
                    <a:bodyPr/>
                    <a:lstStyle/>
                    <a:p>
                      <a:pPr algn="ctr"/>
                      <a:r>
                        <a:rPr lang="ru-RU" sz="3200" baseline="0" dirty="0" smtClean="0"/>
                        <a:t>Запись и генерация для </a:t>
                      </a:r>
                      <a:r>
                        <a:rPr lang="en-US" sz="3200" baseline="0" dirty="0" smtClean="0"/>
                        <a:t>.NET </a:t>
                      </a:r>
                      <a:r>
                        <a:rPr lang="ru-RU" sz="3200" baseline="0" dirty="0" smtClean="0"/>
                        <a:t>и </a:t>
                      </a:r>
                      <a:r>
                        <a:rPr lang="en-US" sz="3200" baseline="0" dirty="0" smtClean="0"/>
                        <a:t>DCOM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Удобство формирования транзакций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HP Virtual Table Server c</a:t>
                      </a:r>
                      <a:r>
                        <a:rPr lang="en-US" sz="3200" baseline="0" dirty="0" smtClean="0"/>
                        <a:t> REST API </a:t>
                      </a:r>
                      <a:r>
                        <a:rPr lang="ru-RU" sz="3200" baseline="0" dirty="0" smtClean="0"/>
                        <a:t>для данных</a:t>
                      </a:r>
                      <a:endParaRPr lang="ru-RU" sz="3200" dirty="0" smtClean="0"/>
                    </a:p>
                  </a:txBody>
                  <a:tcPr/>
                </a:tc>
              </a:tr>
              <a:tr h="173677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Для</a:t>
                      </a:r>
                      <a:r>
                        <a:rPr lang="ru-RU" sz="2800" baseline="0" dirty="0" smtClean="0"/>
                        <a:t> разработки и отладки</a:t>
                      </a:r>
                      <a:r>
                        <a:rPr lang="en-US" sz="2800" baseline="0" dirty="0" smtClean="0"/>
                        <a:t>: </a:t>
                      </a:r>
                      <a:r>
                        <a:rPr lang="en-US" sz="2800" b="1" baseline="0" dirty="0" smtClean="0"/>
                        <a:t>Visual Studio Community</a:t>
                      </a:r>
                      <a:endParaRPr lang="ru-RU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50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</a:rPr>
                        <a:t>VU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бесплатно бессрочно, высокая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стоимость 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</a:rPr>
                        <a:t>VU</a:t>
                      </a:r>
                      <a:endParaRPr lang="ru-RU" sz="28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94A4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Отдельные инструменты для</a:t>
                      </a:r>
                      <a:r>
                        <a:rPr lang="ru-RU" sz="2800" baseline="0" dirty="0" smtClean="0"/>
                        <a:t> запуска и анализа</a:t>
                      </a:r>
                      <a:endParaRPr lang="ru-RU" sz="2800" dirty="0"/>
                    </a:p>
                  </a:txBody>
                  <a:tcPr/>
                </a:tc>
              </a:tr>
              <a:tr h="173677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smtClean="0"/>
                        <a:t>HP Virtual Table Server</a:t>
                      </a:r>
                      <a:r>
                        <a:rPr lang="ru-RU" sz="2800" b="1" baseline="0" dirty="0" smtClean="0"/>
                        <a:t> </a:t>
                      </a:r>
                      <a:r>
                        <a:rPr lang="ru-RU" sz="2800" baseline="0" dirty="0" smtClean="0"/>
                        <a:t>для хранения тестовых данных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Бинарный</a:t>
                      </a:r>
                      <a:r>
                        <a:rPr lang="ru-RU" sz="2800" baseline="0" dirty="0" smtClean="0"/>
                        <a:t> формат для статистики, </a:t>
                      </a:r>
                      <a:r>
                        <a:rPr lang="en-US" sz="2800" baseline="0" dirty="0" smtClean="0"/>
                        <a:t>error log</a:t>
                      </a:r>
                      <a:r>
                        <a:rPr lang="ru-RU" sz="2800" baseline="0" dirty="0" smtClean="0"/>
                        <a:t> в </a:t>
                      </a:r>
                      <a:r>
                        <a:rPr lang="en-US" sz="2800" baseline="0" dirty="0" smtClean="0"/>
                        <a:t>MS Access</a:t>
                      </a:r>
                      <a:endParaRPr lang="ru-RU" sz="2800" dirty="0" smtClean="0"/>
                    </a:p>
                  </a:txBody>
                  <a:tcPr>
                    <a:solidFill>
                      <a:srgbClr val="94A4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HP LoadRunner Analysis</a:t>
                      </a:r>
                      <a:r>
                        <a:rPr lang="en-US" sz="2800" dirty="0" smtClean="0"/>
                        <a:t> </a:t>
                      </a:r>
                      <a:r>
                        <a:rPr lang="ru-RU" sz="2800" dirty="0" smtClean="0"/>
                        <a:t>для графиков и отчётов</a:t>
                      </a:r>
                      <a:endParaRPr lang="ru-RU" sz="2800" dirty="0"/>
                    </a:p>
                  </a:txBody>
                  <a:tcPr/>
                </a:tc>
              </a:tr>
              <a:tr h="123381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Поддерживает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en-US" sz="2800" baseline="0" dirty="0" smtClean="0"/>
                        <a:t>.NET 4.0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/>
                        <a:t>ScvConfigEditor</a:t>
                      </a:r>
                      <a:r>
                        <a:rPr lang="en-US" sz="2800" dirty="0" smtClean="0"/>
                        <a:t> + </a:t>
                      </a:r>
                      <a:r>
                        <a:rPr lang="en-US" sz="2800" b="1" dirty="0" err="1" smtClean="0"/>
                        <a:t>SvcTraceViewer</a:t>
                      </a:r>
                      <a:r>
                        <a:rPr lang="en-US" sz="2800" dirty="0" smtClean="0"/>
                        <a:t> </a:t>
                      </a:r>
                      <a:r>
                        <a:rPr lang="ru-RU" sz="2800" dirty="0" smtClean="0"/>
                        <a:t>для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baseline="0" dirty="0" smtClean="0"/>
                        <a:t>WCF-</a:t>
                      </a:r>
                      <a:r>
                        <a:rPr lang="ru-RU" sz="2800" baseline="0" dirty="0" err="1" smtClean="0"/>
                        <a:t>трейса</a:t>
                      </a:r>
                      <a:endParaRPr lang="ru-RU" sz="2800" dirty="0" smtClean="0"/>
                    </a:p>
                  </a:txBody>
                  <a:tcP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HP LoadRunner </a:t>
                      </a:r>
                      <a:r>
                        <a:rPr lang="en-US" sz="2800" b="1" dirty="0" err="1" smtClean="0"/>
                        <a:t>VuGen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ru-RU" sz="2800" baseline="0" dirty="0" smtClean="0"/>
                        <a:t>для </a:t>
                      </a:r>
                      <a:r>
                        <a:rPr lang="en-US" sz="2800" baseline="0" dirty="0" smtClean="0"/>
                        <a:t>DCOM-</a:t>
                      </a:r>
                      <a:r>
                        <a:rPr lang="ru-RU" sz="2800" baseline="0" dirty="0" err="1" smtClean="0"/>
                        <a:t>трейса</a:t>
                      </a:r>
                      <a:endParaRPr lang="ru-RU" sz="28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69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HP LoadRunner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18</a:t>
            </a:fld>
            <a:endParaRPr lang="ru-RU" sz="2000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586274"/>
              </p:ext>
            </p:extLst>
          </p:nvPr>
        </p:nvGraphicFramePr>
        <p:xfrm>
          <a:off x="6525" y="1115543"/>
          <a:ext cx="10074099" cy="64087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58033"/>
                <a:gridCol w="3358033"/>
                <a:gridCol w="3358033"/>
              </a:tblGrid>
              <a:tr h="1584174">
                <a:tc>
                  <a:txBody>
                    <a:bodyPr/>
                    <a:lstStyle/>
                    <a:p>
                      <a:pPr algn="ctr"/>
                      <a:r>
                        <a:rPr lang="ru-RU" sz="3200" baseline="0" dirty="0" smtClean="0"/>
                        <a:t>Запись и генерация для </a:t>
                      </a:r>
                      <a:r>
                        <a:rPr lang="en-US" sz="3200" baseline="0" dirty="0" smtClean="0"/>
                        <a:t>.NET </a:t>
                      </a:r>
                      <a:r>
                        <a:rPr lang="ru-RU" sz="3200" baseline="0" dirty="0" smtClean="0"/>
                        <a:t>и </a:t>
                      </a:r>
                      <a:r>
                        <a:rPr lang="en-US" sz="3200" baseline="0" dirty="0" smtClean="0"/>
                        <a:t>DCOM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/>
                    </a:p>
                  </a:txBody>
                  <a:tcPr/>
                </a:tc>
              </a:tr>
              <a:tr h="173677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94A4A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173677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rgbClr val="94A4A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1350988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97" y="2796742"/>
            <a:ext cx="5229550" cy="43208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1819" y="3607915"/>
            <a:ext cx="4575813" cy="34658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3807" y="2830801"/>
            <a:ext cx="39338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4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HP LoadRunner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19</a:t>
            </a:fld>
            <a:endParaRPr lang="ru-RU" sz="2000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171268"/>
              </p:ext>
            </p:extLst>
          </p:nvPr>
        </p:nvGraphicFramePr>
        <p:xfrm>
          <a:off x="6525" y="1115543"/>
          <a:ext cx="10074099" cy="64087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58033"/>
                <a:gridCol w="3358033"/>
                <a:gridCol w="3358033"/>
              </a:tblGrid>
              <a:tr h="1584174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Задаётся</a:t>
                      </a:r>
                      <a:r>
                        <a:rPr lang="ru-RU" sz="3200" b="0" baseline="0" dirty="0" smtClean="0"/>
                        <a:t> имя и статус выполнения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Удобство формирования транзакций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/>
                        <a:t>В</a:t>
                      </a:r>
                      <a:r>
                        <a:rPr lang="ru-RU" sz="3200" b="0" baseline="0" dirty="0" smtClean="0"/>
                        <a:t> </a:t>
                      </a:r>
                      <a:r>
                        <a:rPr lang="en-US" sz="3200" b="1" baseline="0" dirty="0" smtClean="0"/>
                        <a:t>VS</a:t>
                      </a:r>
                      <a:r>
                        <a:rPr lang="en-US" sz="3200" b="0" baseline="0" dirty="0" smtClean="0"/>
                        <a:t> </a:t>
                      </a:r>
                      <a:r>
                        <a:rPr lang="ru-RU" sz="3200" b="0" baseline="0" dirty="0" smtClean="0"/>
                        <a:t>точно также</a:t>
                      </a:r>
                      <a:endParaRPr lang="ru-RU" sz="3200" b="0" dirty="0" smtClean="0"/>
                    </a:p>
                  </a:txBody>
                  <a:tcPr/>
                </a:tc>
              </a:tr>
              <a:tr h="173677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94A4A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173677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rgbClr val="94A4A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1350988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49" y="2843733"/>
            <a:ext cx="8858250" cy="16192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960" y="4570865"/>
            <a:ext cx="6634461" cy="272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3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63848" y="3275541"/>
            <a:ext cx="8363743" cy="42841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4360" y="1115541"/>
            <a:ext cx="9071640" cy="21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ru-RU" sz="4400" b="0" i="0" u="none" strike="noStrike" kern="1200" cap="none">
                <a:ln>
                  <a:noFill/>
                </a:ln>
                <a:latin typeface="Liberation Sans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Расскажу былину</a:t>
            </a:r>
            <a:endParaRPr lang="en-US" sz="3200" dirty="0">
              <a:solidFill>
                <a:srgbClr val="22293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Цель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2</a:t>
            </a:fld>
            <a:endParaRPr lang="ru-RU" sz="20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HP LoadRunner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20</a:t>
            </a:fld>
            <a:endParaRPr lang="ru-RU" sz="2000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537847"/>
              </p:ext>
            </p:extLst>
          </p:nvPr>
        </p:nvGraphicFramePr>
        <p:xfrm>
          <a:off x="6525" y="1115543"/>
          <a:ext cx="10074099" cy="64087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58033"/>
                <a:gridCol w="3358033"/>
                <a:gridCol w="3358033"/>
              </a:tblGrid>
              <a:tr h="1584174"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HP Virtual Table Server c</a:t>
                      </a:r>
                      <a:r>
                        <a:rPr lang="en-US" sz="3200" baseline="0" dirty="0" smtClean="0"/>
                        <a:t> REST API </a:t>
                      </a:r>
                      <a:r>
                        <a:rPr lang="ru-RU" sz="3200" baseline="0" dirty="0" smtClean="0"/>
                        <a:t>для данных</a:t>
                      </a:r>
                      <a:endParaRPr lang="ru-RU" sz="3200" dirty="0" smtClean="0"/>
                    </a:p>
                  </a:txBody>
                  <a:tcPr/>
                </a:tc>
              </a:tr>
              <a:tr h="173677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94A4A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173677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rgbClr val="94A4A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1350988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118" y="2656869"/>
            <a:ext cx="8208912" cy="490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9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Тестовое приложение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21</a:t>
            </a:fld>
            <a:endParaRPr lang="ru-RU" sz="2000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5" y="2771725"/>
            <a:ext cx="9526329" cy="4706007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04360" y="1115541"/>
            <a:ext cx="9071640" cy="21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ru-RU" sz="4400" b="0" i="0" u="none" strike="noStrike" kern="1200" cap="none">
                <a:ln>
                  <a:noFill/>
                </a:ln>
                <a:latin typeface="Liberation Sans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На стороне клиента библиотеки (.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NET </a:t>
            </a: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Win32)</a:t>
            </a: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реализующие работу с сервисами (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WCF </a:t>
            </a: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DCOM)</a:t>
            </a:r>
            <a:endParaRPr lang="en-US" sz="3200" dirty="0">
              <a:solidFill>
                <a:srgbClr val="22293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65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Расчёт профиля нагрузки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22</a:t>
            </a:fld>
            <a:endParaRPr lang="ru-RU" sz="2000" dirty="0"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621131"/>
              </p:ext>
            </p:extLst>
          </p:nvPr>
        </p:nvGraphicFramePr>
        <p:xfrm>
          <a:off x="6520" y="1115541"/>
          <a:ext cx="10074104" cy="64087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37052"/>
                <a:gridCol w="5037052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Характеристика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Значение</a:t>
                      </a:r>
                      <a:endParaRPr lang="ru-RU" sz="3200" dirty="0"/>
                    </a:p>
                  </a:txBody>
                  <a:tcPr/>
                </a:tc>
              </a:tr>
              <a:tr h="145739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Длительность</a:t>
                      </a:r>
                      <a:r>
                        <a:rPr lang="ru-RU" sz="3200" baseline="0" dirty="0" smtClean="0"/>
                        <a:t> выполнения сценария (100 запросов)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15-</a:t>
                      </a:r>
                      <a:r>
                        <a:rPr lang="ru-RU" sz="3200" dirty="0" smtClean="0"/>
                        <a:t>20 минут</a:t>
                      </a:r>
                      <a:endParaRPr lang="ru-RU" sz="3200" dirty="0"/>
                    </a:p>
                  </a:txBody>
                  <a:tcPr/>
                </a:tc>
              </a:tr>
              <a:tr h="1457398">
                <a:tc>
                  <a:txBody>
                    <a:bodyPr/>
                    <a:lstStyle/>
                    <a:p>
                      <a:r>
                        <a:rPr lang="ru-RU" sz="3200" i="0" dirty="0" smtClean="0"/>
                        <a:t>Выбранная</a:t>
                      </a:r>
                      <a:r>
                        <a:rPr lang="ru-RU" sz="3200" i="0" baseline="0" dirty="0" smtClean="0"/>
                        <a:t> длительность шага нагрузки</a:t>
                      </a:r>
                      <a:endParaRPr lang="ru-RU" sz="3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i="0" dirty="0" smtClean="0"/>
                        <a:t>30</a:t>
                      </a:r>
                      <a:r>
                        <a:rPr lang="ru-RU" sz="3200" b="0" i="0" baseline="0" dirty="0" smtClean="0"/>
                        <a:t> минут</a:t>
                      </a:r>
                      <a:endParaRPr lang="ru-RU" sz="3200" b="0" i="0" dirty="0"/>
                    </a:p>
                  </a:txBody>
                  <a:tcPr/>
                </a:tc>
              </a:tr>
              <a:tr h="1457398">
                <a:tc>
                  <a:txBody>
                    <a:bodyPr/>
                    <a:lstStyle/>
                    <a:p>
                      <a:r>
                        <a:rPr lang="ru-RU" sz="3200" i="0" dirty="0" smtClean="0"/>
                        <a:t>Необходимая</a:t>
                      </a:r>
                      <a:r>
                        <a:rPr lang="ru-RU" sz="3200" i="0" baseline="0" dirty="0" smtClean="0"/>
                        <a:t> интенсивность</a:t>
                      </a:r>
                      <a:endParaRPr lang="ru-RU" sz="3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i="0" dirty="0" smtClean="0"/>
                        <a:t>10 выполнений в час</a:t>
                      </a:r>
                      <a:endParaRPr lang="ru-RU" sz="3200" i="0" dirty="0"/>
                    </a:p>
                  </a:txBody>
                  <a:tcPr/>
                </a:tc>
              </a:tr>
              <a:tr h="1457398">
                <a:tc>
                  <a:txBody>
                    <a:bodyPr/>
                    <a:lstStyle/>
                    <a:p>
                      <a:r>
                        <a:rPr lang="ru-RU" sz="3200" i="0" dirty="0" smtClean="0"/>
                        <a:t>Расчётное количество потоков для шага 30 минут</a:t>
                      </a:r>
                      <a:endParaRPr lang="ru-RU" sz="3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i="0" dirty="0" smtClean="0"/>
                        <a:t>10 выполнений / (60  минут в часе / 30 минут ) = </a:t>
                      </a:r>
                      <a:r>
                        <a:rPr lang="ru-RU" sz="3200" b="1" i="0" dirty="0" smtClean="0"/>
                        <a:t>5 </a:t>
                      </a:r>
                      <a:r>
                        <a:rPr lang="en-US" sz="3200" b="1" i="0" dirty="0" smtClean="0"/>
                        <a:t>VU</a:t>
                      </a:r>
                      <a:endParaRPr lang="ru-RU" sz="3200" b="1" i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13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Расчёт профиля нагрузки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23</a:t>
            </a:fld>
            <a:endParaRPr lang="ru-RU" sz="20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3419797"/>
            <a:ext cx="10080625" cy="3896712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04360" y="1115541"/>
            <a:ext cx="9071640" cy="21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ru-RU" sz="4400" b="0" i="0" u="none" strike="noStrike" kern="1200" cap="none">
                <a:ln>
                  <a:noFill/>
                </a:ln>
                <a:latin typeface="Liberation Sans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За час тестирования будет выполнено, примерно, столько же запросов к серверу, сколько бы выполнилось за 10 сценариев</a:t>
            </a:r>
            <a:endParaRPr lang="en-US" sz="3200" dirty="0">
              <a:solidFill>
                <a:srgbClr val="22293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59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А если профиль больше?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24</a:t>
            </a:fld>
            <a:endParaRPr lang="ru-RU" sz="2000" dirty="0"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044544"/>
              </p:ext>
            </p:extLst>
          </p:nvPr>
        </p:nvGraphicFramePr>
        <p:xfrm>
          <a:off x="6768" y="1115541"/>
          <a:ext cx="10074104" cy="64087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37052"/>
                <a:gridCol w="5037052"/>
              </a:tblGrid>
              <a:tr h="58237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Характеристика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Значение</a:t>
                      </a:r>
                      <a:endParaRPr lang="ru-RU" sz="3200" dirty="0"/>
                    </a:p>
                  </a:txBody>
                  <a:tcPr/>
                </a:tc>
              </a:tr>
              <a:tr h="1456585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Длительность</a:t>
                      </a:r>
                      <a:r>
                        <a:rPr lang="ru-RU" sz="3200" baseline="0" dirty="0" smtClean="0"/>
                        <a:t> выполнения сценария (100 запросов)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15-</a:t>
                      </a:r>
                      <a:r>
                        <a:rPr lang="ru-RU" sz="3200" dirty="0" smtClean="0"/>
                        <a:t>20 минут</a:t>
                      </a:r>
                      <a:endParaRPr lang="ru-RU" sz="3200" dirty="0"/>
                    </a:p>
                  </a:txBody>
                  <a:tcPr/>
                </a:tc>
              </a:tr>
              <a:tr h="1456585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Выбранная</a:t>
                      </a:r>
                      <a:r>
                        <a:rPr lang="ru-RU" sz="3200" baseline="0" dirty="0" smtClean="0"/>
                        <a:t> длительность шага нагрузки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30</a:t>
                      </a:r>
                      <a:r>
                        <a:rPr lang="ru-RU" sz="3200" baseline="0" dirty="0" smtClean="0"/>
                        <a:t> минут</a:t>
                      </a:r>
                      <a:endParaRPr lang="ru-RU" sz="3200" dirty="0"/>
                    </a:p>
                  </a:txBody>
                  <a:tcPr/>
                </a:tc>
              </a:tr>
              <a:tr h="1456585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Необходимая</a:t>
                      </a:r>
                      <a:r>
                        <a:rPr lang="ru-RU" sz="3200" baseline="0" dirty="0" smtClean="0"/>
                        <a:t> интенсивность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500</a:t>
                      </a:r>
                      <a:r>
                        <a:rPr lang="ru-RU" sz="3200" dirty="0" smtClean="0"/>
                        <a:t> выполнений в час</a:t>
                      </a:r>
                      <a:endParaRPr lang="ru-RU" sz="3200" dirty="0"/>
                    </a:p>
                  </a:txBody>
                  <a:tcPr/>
                </a:tc>
              </a:tr>
              <a:tr h="1456585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Расчётное количество потоков для шага 30 минут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500 выполнений / (60  минут / 30 минут ) = </a:t>
                      </a:r>
                      <a:r>
                        <a:rPr lang="ru-RU" sz="3200" b="1" dirty="0" smtClean="0"/>
                        <a:t>250</a:t>
                      </a:r>
                      <a:r>
                        <a:rPr lang="ru-RU" sz="3200" dirty="0" smtClean="0"/>
                        <a:t> </a:t>
                      </a:r>
                      <a:r>
                        <a:rPr lang="en-US" sz="3200" dirty="0" smtClean="0"/>
                        <a:t>VU</a:t>
                      </a:r>
                      <a:endParaRPr lang="ru-RU" sz="3200" dirty="0"/>
                    </a:p>
                  </a:txBody>
                  <a:tcP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96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4360" y="1115541"/>
            <a:ext cx="9071640" cy="21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ru-RU" sz="4400" b="0" i="0" u="none" strike="noStrike" kern="1200" cap="none">
                <a:ln>
                  <a:noFill/>
                </a:ln>
                <a:latin typeface="Liberation Sans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Для долгосрочного нагрузочного тестирования 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.NET/DCOM</a:t>
            </a: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сервисов можно приобрести</a:t>
            </a:r>
            <a:endParaRPr lang="en-US" sz="3200" dirty="0" smtClean="0">
              <a:solidFill>
                <a:srgbClr val="22293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StarSymbol"/>
              <a:buNone/>
            </a:pP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Visual Studio Enterprise</a:t>
            </a: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Цены 2017 года.</a:t>
            </a:r>
            <a:endParaRPr lang="en-US" sz="3200" dirty="0">
              <a:solidFill>
                <a:srgbClr val="22293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Visual Studio</a:t>
            </a:r>
            <a:r>
              <a:rPr lang="ru-RU" sz="4400" dirty="0" smtClean="0"/>
              <a:t> </a:t>
            </a:r>
            <a:r>
              <a:rPr lang="en-US" sz="4400" dirty="0" smtClean="0"/>
              <a:t>Enterprise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25</a:t>
            </a:fld>
            <a:endParaRPr lang="ru-RU" sz="20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" y="3027720"/>
            <a:ext cx="10080625" cy="453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4360" y="1115541"/>
            <a:ext cx="9071640" cy="21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ru-RU" sz="4400" b="0" i="0" u="none" strike="noStrike" kern="1200" cap="none">
                <a:ln>
                  <a:noFill/>
                </a:ln>
                <a:latin typeface="Liberation Sans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None/>
            </a:pP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HP LoadRunner – </a:t>
            </a: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промышленный стандарт. Нам интересны лицензии для </a:t>
            </a:r>
            <a:r>
              <a:rPr lang="en-US" sz="3200" dirty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Performance 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Center </a:t>
            </a: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или 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LoadRunner </a:t>
            </a: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для группы 1-499 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VU</a:t>
            </a: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Цены 2015 года.</a:t>
            </a:r>
            <a:endParaRPr lang="en-US" sz="3200" dirty="0">
              <a:solidFill>
                <a:srgbClr val="22293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HP LoadRunner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26</a:t>
            </a:fld>
            <a:endParaRPr lang="ru-RU" sz="2000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3131765"/>
            <a:ext cx="10080625" cy="386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Считаем финансы на 250</a:t>
            </a:r>
            <a:r>
              <a:rPr lang="en-US" sz="4400" dirty="0" smtClean="0"/>
              <a:t>-500</a:t>
            </a:r>
            <a:r>
              <a:rPr lang="ru-RU" sz="4400" dirty="0" smtClean="0"/>
              <a:t> </a:t>
            </a:r>
            <a:r>
              <a:rPr lang="en-US" sz="4400" dirty="0" smtClean="0"/>
              <a:t>VU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27</a:t>
            </a:fld>
            <a:endParaRPr lang="ru-RU" sz="2000" dirty="0"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971015"/>
              </p:ext>
            </p:extLst>
          </p:nvPr>
        </p:nvGraphicFramePr>
        <p:xfrm>
          <a:off x="6523" y="1115543"/>
          <a:ext cx="10074348" cy="71142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18587"/>
                <a:gridCol w="2518587"/>
                <a:gridCol w="2518587"/>
                <a:gridCol w="2518587"/>
              </a:tblGrid>
              <a:tr h="774037">
                <a:tc rowSpan="2">
                  <a:txBody>
                    <a:bodyPr/>
                    <a:lstStyle/>
                    <a:p>
                      <a:r>
                        <a:rPr lang="en-US" sz="3200" baseline="0" dirty="0" smtClean="0"/>
                        <a:t>Apache JMeter</a:t>
                      </a:r>
                      <a:endParaRPr lang="ru-RU" sz="3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Visual Studio Enterprise</a:t>
                      </a:r>
                      <a:endParaRPr lang="ru-RU" sz="32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HP LoadRunner</a:t>
                      </a:r>
                      <a:endParaRPr lang="ru-RU" sz="3200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250</a:t>
                      </a:r>
                      <a:r>
                        <a:rPr lang="ru-RU" sz="3200" dirty="0" smtClean="0"/>
                        <a:t> </a:t>
                      </a:r>
                      <a:r>
                        <a:rPr lang="en-US" sz="3200" dirty="0" smtClean="0"/>
                        <a:t>VU</a:t>
                      </a:r>
                      <a:endParaRPr lang="ru-RU" sz="32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500 </a:t>
                      </a:r>
                      <a:r>
                        <a:rPr lang="en-US" sz="3200" dirty="0" smtClean="0"/>
                        <a:t>VU</a:t>
                      </a:r>
                      <a:endParaRPr lang="ru-RU" sz="32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27922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/>
                        <a:t>Бесплатно</a:t>
                      </a:r>
                      <a:endParaRPr lang="ru-RU" sz="2800" b="1" dirty="0" smtClean="0"/>
                    </a:p>
                  </a:txBody>
                  <a:tcP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250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</a:rPr>
                        <a:t>VU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на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</a:rPr>
                        <a:t>90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дней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– 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  <a:effectLst/>
                        </a:rPr>
                        <a:t>демо</a:t>
                      </a:r>
                      <a:endParaRPr lang="ru-RU" sz="28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D8D3E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50 VU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ru-RU" sz="2800" baseline="0" dirty="0" smtClean="0"/>
                        <a:t>бесплатно, скидки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ru-RU" sz="2800" baseline="0" dirty="0" smtClean="0"/>
                        <a:t>до 80%, важна страна покупки</a:t>
                      </a:r>
                      <a:endParaRPr lang="ru-RU" sz="2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648072">
                <a:tc rowSpan="2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/>
                        <a:t>Бесплатно</a:t>
                      </a:r>
                      <a:endParaRPr lang="ru-RU" sz="2800" b="1" dirty="0" smtClean="0"/>
                    </a:p>
                  </a:txBody>
                  <a:tcPr>
                    <a:solidFill>
                      <a:srgbClr val="F4E9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</a:rPr>
                        <a:t>$2500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</a:rPr>
                        <a:t>$5999</a:t>
                      </a:r>
                      <a:endParaRPr lang="ru-RU" sz="28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$246 </a:t>
                      </a:r>
                      <a:r>
                        <a:rPr lang="en-US" sz="2800" baseline="0" dirty="0" smtClean="0"/>
                        <a:t>VU LR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$150 </a:t>
                      </a:r>
                      <a:r>
                        <a:rPr lang="ru-RU" sz="2800" dirty="0" smtClean="0"/>
                        <a:t>за</a:t>
                      </a:r>
                      <a:r>
                        <a:rPr lang="en-US" sz="2800" baseline="0" dirty="0" smtClean="0"/>
                        <a:t> VU LR</a:t>
                      </a:r>
                      <a:endParaRPr lang="ru-RU" sz="2800" dirty="0"/>
                    </a:p>
                  </a:txBody>
                  <a:tcPr/>
                </a:tc>
              </a:tr>
              <a:tr h="648072">
                <a:tc v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/>
                    </a:p>
                  </a:txBody>
                  <a:tcPr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EDEA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baseline="0" dirty="0" smtClean="0"/>
                        <a:t>(скидка </a:t>
                      </a:r>
                      <a:r>
                        <a:rPr lang="en-US" sz="2800" b="0" baseline="0" dirty="0" smtClean="0"/>
                        <a:t>80%</a:t>
                      </a:r>
                      <a:r>
                        <a:rPr lang="ru-RU" sz="2800" b="0" baseline="0" dirty="0" smtClean="0"/>
                        <a:t>)</a:t>
                      </a:r>
                      <a:endParaRPr lang="ru-RU" sz="2800" b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136770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Бесплатно*</a:t>
                      </a:r>
                    </a:p>
                    <a:p>
                      <a:endParaRPr lang="ru-RU" sz="2800" dirty="0"/>
                    </a:p>
                  </a:txBody>
                  <a:tcP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$2500*</a:t>
                      </a:r>
                    </a:p>
                  </a:txBody>
                  <a:tcP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250 </a:t>
                      </a:r>
                      <a:r>
                        <a:rPr lang="en-US" sz="2800" b="0" dirty="0" smtClean="0"/>
                        <a:t>x </a:t>
                      </a:r>
                      <a:r>
                        <a:rPr lang="en-US" sz="2800" b="0" baseline="0" dirty="0" smtClean="0"/>
                        <a:t>$50 = $12500*</a:t>
                      </a:r>
                      <a:endParaRPr lang="ru-RU" sz="2800" b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5</a:t>
                      </a:r>
                      <a:r>
                        <a:rPr lang="en-US" sz="2800" b="1" dirty="0" smtClean="0"/>
                        <a:t>00 </a:t>
                      </a:r>
                      <a:r>
                        <a:rPr lang="en-US" sz="2800" b="0" dirty="0" smtClean="0"/>
                        <a:t>x $30</a:t>
                      </a:r>
                      <a:r>
                        <a:rPr lang="en-US" sz="2800" b="0" baseline="0" dirty="0" smtClean="0"/>
                        <a:t> = $15000*</a:t>
                      </a:r>
                      <a:endParaRPr lang="ru-RU" sz="2800" b="0" dirty="0" smtClean="0"/>
                    </a:p>
                  </a:txBody>
                  <a:tcPr/>
                </a:tc>
              </a:tr>
              <a:tr h="1714088">
                <a:tc gridSpan="4">
                  <a:txBody>
                    <a:bodyPr/>
                    <a:lstStyle/>
                    <a:p>
                      <a:r>
                        <a:rPr lang="ru-RU" sz="2800" baseline="0" dirty="0" smtClean="0"/>
                        <a:t>Стоимость округлена: 0 – </a:t>
                      </a:r>
                      <a:r>
                        <a:rPr lang="en-US" sz="2800" baseline="0" dirty="0" smtClean="0"/>
                        <a:t>150 000 – 725 000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en-US" sz="2800" baseline="0" dirty="0" smtClean="0"/>
                        <a:t>–  870 000</a:t>
                      </a:r>
                    </a:p>
                    <a:p>
                      <a:r>
                        <a:rPr lang="en-US" sz="2800" baseline="0" dirty="0" smtClean="0"/>
                        <a:t>* </a:t>
                      </a:r>
                      <a:r>
                        <a:rPr lang="ru-RU" sz="2800" baseline="0" dirty="0" smtClean="0"/>
                        <a:t>Плюс:</a:t>
                      </a:r>
                      <a:r>
                        <a:rPr lang="en-US" sz="2800" baseline="0" dirty="0" smtClean="0"/>
                        <a:t> Windows</a:t>
                      </a:r>
                      <a:r>
                        <a:rPr lang="ru-RU" sz="2800" baseline="0" dirty="0" smtClean="0"/>
                        <a:t>, оборудование, электричество, зарплата</a:t>
                      </a:r>
                      <a:endParaRPr lang="ru-RU" sz="2800" dirty="0"/>
                    </a:p>
                  </a:txBody>
                  <a:tcPr>
                    <a:solidFill>
                      <a:srgbClr val="EFF3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rgbClr val="D8D3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38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4360" y="1115541"/>
            <a:ext cx="9071640" cy="21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ru-RU" sz="4400" b="0" i="0" u="none" strike="noStrike" kern="1200" cap="none">
                <a:ln>
                  <a:noFill/>
                </a:ln>
                <a:latin typeface="Liberation Sans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Пока покупаются лицензии, можно успеть переписать тест, протестировать и написать отчёт</a:t>
            </a:r>
            <a:endParaRPr lang="en-US" sz="3200" dirty="0">
              <a:solidFill>
                <a:srgbClr val="22293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Ждать – долго и дорого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28</a:t>
            </a:fld>
            <a:endParaRPr lang="ru-RU" sz="2000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32" y="2663142"/>
            <a:ext cx="8573696" cy="48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9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4360" y="1115541"/>
            <a:ext cx="9071640" cy="21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ru-RU" sz="4400" b="0" i="0" u="none" strike="noStrike" kern="1200" cap="none">
                <a:ln>
                  <a:noFill/>
                </a:ln>
                <a:latin typeface="Liberation Sans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Если вся инфраструктура нагрузочного тестирования построена на базе 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Performance Center </a:t>
            </a: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или 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LoadRunner</a:t>
            </a: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то выбор будет в пользу 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HP</a:t>
            </a:r>
            <a:endParaRPr lang="en-US" sz="3200" dirty="0">
              <a:solidFill>
                <a:srgbClr val="22293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Стандартный выбор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29</a:t>
            </a:fld>
            <a:endParaRPr lang="ru-RU" sz="20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80" y="3131765"/>
            <a:ext cx="952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4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4360" y="1115541"/>
            <a:ext cx="9071640" cy="21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ru-RU" sz="4400" b="0" i="0" u="none" strike="noStrike" kern="1200" cap="none">
                <a:ln>
                  <a:noFill/>
                </a:ln>
                <a:latin typeface="Liberation Sans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Нагрузить 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.NET </a:t>
            </a: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недорого</a:t>
            </a:r>
            <a:endParaRPr lang="en-US" sz="3200" dirty="0">
              <a:solidFill>
                <a:srgbClr val="22293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Три богатыря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3</a:t>
            </a:fld>
            <a:endParaRPr lang="ru-RU" sz="2000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84" y="3707829"/>
            <a:ext cx="9162343" cy="31011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58" y="1115541"/>
            <a:ext cx="10080625" cy="667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0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4360" y="1115541"/>
            <a:ext cx="9071640" cy="21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ru-RU" sz="4400" b="0" i="0" u="none" strike="noStrike" kern="1200" cap="none">
                <a:ln>
                  <a:noFill/>
                </a:ln>
                <a:latin typeface="Liberation Sans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Для долгосрочного нагрузочного тестирования 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.NET/DCOM</a:t>
            </a: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сервисов разумно приобрести</a:t>
            </a:r>
            <a:endParaRPr lang="en-US" sz="3200" dirty="0" smtClean="0">
              <a:solidFill>
                <a:srgbClr val="22293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StarSymbol"/>
              <a:buNone/>
            </a:pP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Visual Studio Enterprise</a:t>
            </a:r>
            <a:endParaRPr lang="en-US" sz="3200" dirty="0">
              <a:solidFill>
                <a:srgbClr val="22293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Разумный выбор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30</a:t>
            </a:fld>
            <a:endParaRPr lang="ru-RU" sz="20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3059757"/>
            <a:ext cx="10080625" cy="282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0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4360" y="1115541"/>
            <a:ext cx="9071640" cy="21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ru-RU" sz="4400" b="0" i="0" u="none" strike="noStrike" kern="1200" cap="none">
                <a:ln>
                  <a:noFill/>
                </a:ln>
                <a:latin typeface="Liberation Sans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Если надо сэкономить или нужно протестировать быстро, быстрее, чем согласуют покупку, или если нужны тысячи 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VU – </a:t>
            </a: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то 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Apache JMeter</a:t>
            </a:r>
            <a:endParaRPr lang="en-US" sz="3200" dirty="0">
              <a:solidFill>
                <a:srgbClr val="22293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Свободный выбор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31</a:t>
            </a:fld>
            <a:endParaRPr lang="ru-RU" sz="2000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84" y="3131765"/>
            <a:ext cx="9162343" cy="31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4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Протоколы </a:t>
            </a:r>
            <a:r>
              <a:rPr lang="en-US" sz="4400" dirty="0" smtClean="0"/>
              <a:t>IPC</a:t>
            </a:r>
            <a:r>
              <a:rPr lang="ru-RU" sz="4400" dirty="0" smtClean="0"/>
              <a:t> от</a:t>
            </a:r>
            <a:r>
              <a:rPr lang="en-US" sz="4400" dirty="0" smtClean="0"/>
              <a:t> Microsoft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32</a:t>
            </a:fld>
            <a:endParaRPr lang="ru-RU" sz="2000" dirty="0"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665480"/>
              </p:ext>
            </p:extLst>
          </p:nvPr>
        </p:nvGraphicFramePr>
        <p:xfrm>
          <a:off x="13073" y="1115541"/>
          <a:ext cx="10074099" cy="64441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58033"/>
                <a:gridCol w="3358033"/>
                <a:gridCol w="3358033"/>
              </a:tblGrid>
              <a:tr h="61673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Название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Транспорт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Рекомендован</a:t>
                      </a:r>
                      <a:r>
                        <a:rPr lang="ru-RU" sz="2800" baseline="0" dirty="0" smtClean="0"/>
                        <a:t> в</a:t>
                      </a:r>
                      <a:endParaRPr lang="ru-RU" sz="2800" dirty="0"/>
                    </a:p>
                  </a:txBody>
                  <a:tcPr/>
                </a:tc>
              </a:tr>
              <a:tr h="14568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DCOM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dirty="0" smtClean="0"/>
                        <a:t>Microsoft</a:t>
                      </a:r>
                      <a:r>
                        <a:rPr lang="en-US" sz="2800" baseline="0" dirty="0" smtClean="0"/>
                        <a:t> RPC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1997</a:t>
                      </a:r>
                      <a:endParaRPr lang="ru-RU" sz="2800" dirty="0"/>
                    </a:p>
                  </a:txBody>
                  <a:tcPr/>
                </a:tc>
              </a:tr>
              <a:tr h="14568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COM+</a:t>
                      </a:r>
                      <a:endParaRPr lang="ru-RU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2000</a:t>
                      </a:r>
                      <a:endParaRPr lang="ru-RU" sz="2800" dirty="0"/>
                    </a:p>
                  </a:txBody>
                  <a:tcPr/>
                </a:tc>
              </a:tr>
              <a:tr h="14568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.NET</a:t>
                      </a:r>
                      <a:r>
                        <a:rPr lang="en-US" sz="2800" baseline="0" dirty="0" smtClean="0"/>
                        <a:t> Remoting</a:t>
                      </a:r>
                      <a:endParaRPr lang="ru-RU" sz="2800" baseline="0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SOAP/XML</a:t>
                      </a:r>
                      <a:r>
                        <a:rPr lang="en-US" sz="2800" baseline="0" dirty="0" smtClean="0"/>
                        <a:t> (HTTP)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800" baseline="0" dirty="0" smtClean="0"/>
                        <a:t>SOAP/MSBin1 (HTTP)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800" baseline="0" dirty="0" smtClean="0"/>
                        <a:t>NET.TCP</a:t>
                      </a:r>
                      <a:r>
                        <a:rPr lang="ru-RU" sz="2800" baseline="0" dirty="0" smtClean="0"/>
                        <a:t> (</a:t>
                      </a:r>
                      <a:r>
                        <a:rPr lang="en-US" sz="2800" baseline="0" dirty="0" smtClean="0"/>
                        <a:t>TCP)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2002</a:t>
                      </a:r>
                      <a:endParaRPr lang="ru-RU" sz="2800" dirty="0"/>
                    </a:p>
                  </a:txBody>
                  <a:tcPr/>
                </a:tc>
              </a:tr>
              <a:tr h="14568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WCF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Настоящее время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31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Поддержка протоколов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33</a:t>
            </a:fld>
            <a:endParaRPr lang="ru-RU" sz="2000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181175"/>
              </p:ext>
            </p:extLst>
          </p:nvPr>
        </p:nvGraphicFramePr>
        <p:xfrm>
          <a:off x="6525" y="1115543"/>
          <a:ext cx="10074099" cy="64697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58033"/>
                <a:gridCol w="3358033"/>
                <a:gridCol w="3358033"/>
              </a:tblGrid>
              <a:tr h="648070">
                <a:tc>
                  <a:txBody>
                    <a:bodyPr/>
                    <a:lstStyle/>
                    <a:p>
                      <a:r>
                        <a:rPr lang="en-US" sz="3200" baseline="0" dirty="0" smtClean="0"/>
                        <a:t>Apache JMeter</a:t>
                      </a:r>
                      <a:endParaRPr lang="ru-RU" sz="3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Visual Studio</a:t>
                      </a:r>
                      <a:endParaRPr lang="ru-RU" sz="32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HP LoadRunner</a:t>
                      </a:r>
                      <a:endParaRPr lang="ru-RU" sz="3200" dirty="0" smtClean="0"/>
                    </a:p>
                  </a:txBody>
                  <a:tcPr/>
                </a:tc>
              </a:tr>
              <a:tr h="173677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/>
                        <a:t>Визуальные компоненты для </a:t>
                      </a:r>
                      <a:r>
                        <a:rPr lang="en-US" sz="2800" b="0" dirty="0" smtClean="0"/>
                        <a:t>FTP,</a:t>
                      </a:r>
                      <a:r>
                        <a:rPr lang="en-US" sz="2800" b="0" baseline="0" dirty="0" smtClean="0"/>
                        <a:t> HTTP, JDBC, LDAP, TCP, JMS, SMTP, DNS</a:t>
                      </a:r>
                      <a:endParaRPr lang="ru-RU" sz="2800" b="1" dirty="0" smtClean="0"/>
                    </a:p>
                  </a:txBody>
                  <a:tcP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Визуальные компоненты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для 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</a:rPr>
                        <a:t>HTTP</a:t>
                      </a:r>
                      <a:endParaRPr lang="ru-RU" sz="28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Запись и генерация 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en-US" sz="2800" b="1" baseline="0" dirty="0" smtClean="0"/>
                        <a:t>.NET</a:t>
                      </a:r>
                      <a:r>
                        <a:rPr lang="en-US" sz="2800" baseline="0" dirty="0" smtClean="0"/>
                        <a:t>, Ajax, </a:t>
                      </a:r>
                      <a:r>
                        <a:rPr lang="en-US" sz="2800" b="1" baseline="0" dirty="0" smtClean="0"/>
                        <a:t>COM/DCOM</a:t>
                      </a:r>
                      <a:r>
                        <a:rPr lang="en-US" sz="2800" baseline="0" dirty="0" smtClean="0"/>
                        <a:t>, DNS, FTP, IMAP, LDAP, MAPI, ODBC, HTTP, …</a:t>
                      </a:r>
                      <a:endParaRPr lang="ru-RU" sz="2800" dirty="0"/>
                    </a:p>
                  </a:txBody>
                  <a:tcPr/>
                </a:tc>
              </a:tr>
              <a:tr h="173677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baseline="0" dirty="0" smtClean="0"/>
                        <a:t>Для разработки: </a:t>
                      </a:r>
                      <a:r>
                        <a:rPr lang="en-US" sz="2800" b="0" baseline="0" dirty="0" smtClean="0"/>
                        <a:t>Java Request, </a:t>
                      </a:r>
                      <a:r>
                        <a:rPr lang="en-US" sz="2800" b="0" baseline="0" dirty="0" err="1" smtClean="0"/>
                        <a:t>BeanShell</a:t>
                      </a:r>
                      <a:r>
                        <a:rPr lang="en-US" sz="2800" b="0" baseline="0" dirty="0" smtClean="0"/>
                        <a:t> Sampler</a:t>
                      </a:r>
                      <a:r>
                        <a:rPr lang="ru-RU" sz="2800" b="0" baseline="0" dirty="0" smtClean="0"/>
                        <a:t>, </a:t>
                      </a:r>
                      <a:r>
                        <a:rPr lang="en-US" sz="2800" b="1" baseline="0" dirty="0" smtClean="0"/>
                        <a:t>JSR223 Sampler</a:t>
                      </a:r>
                      <a:endParaRPr lang="ru-RU" sz="2800" b="1" dirty="0" smtClean="0"/>
                    </a:p>
                  </a:txBody>
                  <a:tcP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Разработка скрипта на </a:t>
                      </a:r>
                      <a:r>
                        <a:rPr lang="en-US" sz="2800" dirty="0" smtClean="0"/>
                        <a:t>C# </a:t>
                      </a:r>
                      <a:r>
                        <a:rPr lang="ru-RU" sz="2800" dirty="0" smtClean="0"/>
                        <a:t>с вызовом</a:t>
                      </a:r>
                      <a:r>
                        <a:rPr lang="ru-RU" sz="2800" baseline="0" dirty="0" smtClean="0"/>
                        <a:t> любых библиотек</a:t>
                      </a:r>
                      <a:endParaRPr lang="ru-RU" sz="2800" dirty="0" smtClean="0"/>
                    </a:p>
                  </a:txBody>
                  <a:tcP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Для разработки:</a:t>
                      </a:r>
                      <a:endParaRPr lang="en-US" sz="2800" b="0" dirty="0" smtClean="0"/>
                    </a:p>
                    <a:p>
                      <a:r>
                        <a:rPr lang="en-US" sz="2800" b="0" baseline="0" dirty="0" smtClean="0"/>
                        <a:t>C </a:t>
                      </a:r>
                      <a:r>
                        <a:rPr lang="en-US" sz="2800" b="0" baseline="0" dirty="0" err="1" smtClean="0"/>
                        <a:t>Vuser</a:t>
                      </a:r>
                      <a:r>
                        <a:rPr lang="en-US" sz="2800" b="0" baseline="0" dirty="0" smtClean="0"/>
                        <a:t>, </a:t>
                      </a:r>
                      <a:r>
                        <a:rPr lang="ru-RU" sz="2800" b="0" baseline="0" dirty="0" smtClean="0"/>
                        <a:t>С++</a:t>
                      </a:r>
                      <a:r>
                        <a:rPr lang="en-US" sz="2800" b="0" baseline="0" dirty="0" smtClean="0"/>
                        <a:t>/C#/VB</a:t>
                      </a:r>
                      <a:r>
                        <a:rPr lang="ru-RU" sz="2800" b="0" baseline="0" dirty="0" smtClean="0"/>
                        <a:t> </a:t>
                      </a:r>
                      <a:r>
                        <a:rPr lang="en-US" sz="2800" b="0" baseline="0" dirty="0" smtClean="0"/>
                        <a:t>.NET, Java </a:t>
                      </a:r>
                      <a:r>
                        <a:rPr lang="en-US" sz="2800" b="0" baseline="0" dirty="0" err="1" smtClean="0"/>
                        <a:t>Vuser</a:t>
                      </a:r>
                      <a:endParaRPr lang="ru-RU" sz="2800" b="0" dirty="0"/>
                    </a:p>
                  </a:txBody>
                  <a:tcPr/>
                </a:tc>
              </a:tr>
              <a:tr h="123381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Для запуска:</a:t>
                      </a:r>
                    </a:p>
                    <a:p>
                      <a:r>
                        <a:rPr lang="en-US" sz="2800" dirty="0" smtClean="0"/>
                        <a:t>OS Process Sampler,</a:t>
                      </a:r>
                      <a:r>
                        <a:rPr lang="en-US" sz="2800" baseline="0" dirty="0" smtClean="0"/>
                        <a:t> Selenium</a:t>
                      </a:r>
                      <a:endParaRPr lang="ru-RU" sz="2800" dirty="0"/>
                    </a:p>
                  </a:txBody>
                  <a:tcP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Можно</a:t>
                      </a:r>
                      <a:r>
                        <a:rPr lang="ru-RU" sz="2800" baseline="0" dirty="0" smtClean="0"/>
                        <a:t> реализовать программный запуск других приложений</a:t>
                      </a:r>
                      <a:endParaRPr lang="ru-RU" sz="2800" dirty="0" smtClean="0"/>
                    </a:p>
                  </a:txBody>
                  <a:tcP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/>
                        <a:t>Для запуска: </a:t>
                      </a:r>
                      <a:r>
                        <a:rPr lang="en-US" sz="2800" b="0" dirty="0" smtClean="0"/>
                        <a:t>Citrix, Flex, RDP, SAP GUI, Silverlight, </a:t>
                      </a:r>
                      <a:r>
                        <a:rPr lang="en-US" sz="2800" b="0" dirty="0" err="1" smtClean="0"/>
                        <a:t>TrueClient</a:t>
                      </a:r>
                      <a:r>
                        <a:rPr lang="en-US" sz="2800" b="0" dirty="0" smtClean="0"/>
                        <a:t>, …</a:t>
                      </a:r>
                      <a:endParaRPr lang="ru-RU" sz="2800" b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38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3768" y="1115540"/>
            <a:ext cx="9793088" cy="13297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ru-RU" sz="4400" b="0" i="0" u="none" strike="noStrike" kern="1200" cap="none">
                <a:ln>
                  <a:noFill/>
                </a:ln>
                <a:latin typeface="Liberation Sans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None/>
            </a:pP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Можно создать 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java-</a:t>
            </a: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объект и вызвать его метод.  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Apache JMeter </a:t>
            </a: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соберёт статистику выполнения</a:t>
            </a:r>
            <a:endParaRPr lang="en-US" sz="3200" dirty="0">
              <a:solidFill>
                <a:srgbClr val="22293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JSR-223 </a:t>
            </a:r>
            <a:r>
              <a:rPr lang="ru-RU" sz="4400" dirty="0" smtClean="0"/>
              <a:t>или </a:t>
            </a:r>
            <a:r>
              <a:rPr lang="en-US" sz="4400" dirty="0" smtClean="0"/>
              <a:t>Java</a:t>
            </a:r>
            <a:r>
              <a:rPr lang="ru-RU" sz="4400" dirty="0" smtClean="0"/>
              <a:t> </a:t>
            </a:r>
            <a:r>
              <a:rPr lang="en-US" sz="4400" dirty="0" smtClean="0"/>
              <a:t>Request Sampler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34</a:t>
            </a:fld>
            <a:endParaRPr lang="ru-RU" sz="2000" dirty="0">
              <a:latin typeface="+mn-lt"/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36" y="2445280"/>
            <a:ext cx="6768752" cy="511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8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3768" y="1115541"/>
            <a:ext cx="9793088" cy="43924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ru-RU" sz="4400" b="0" i="0" u="none" strike="noStrike" kern="1200" cap="none">
                <a:ln>
                  <a:noFill/>
                </a:ln>
                <a:latin typeface="Liberation Sans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 marL="457200" indent="-457200" algn="l"/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Обращаться к 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WCF-</a:t>
            </a: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сервису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будем из 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.NET-</a:t>
            </a: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клиента</a:t>
            </a:r>
          </a:p>
          <a:p>
            <a:pPr marL="457200" indent="-457200" algn="l"/>
            <a:r>
              <a:rPr lang="ru-RU" sz="3200" dirty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Сценарий теста реализуется и выполняется на .</a:t>
            </a: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NET</a:t>
            </a:r>
          </a:p>
          <a:p>
            <a:pPr marL="457200" indent="-457200" algn="l"/>
            <a:r>
              <a:rPr lang="ru-RU" sz="3200" dirty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Инструменты </a:t>
            </a:r>
            <a:r>
              <a:rPr lang="ru-RU" sz="3200" b="1" dirty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jni4net</a:t>
            </a:r>
            <a:r>
              <a:rPr lang="ru-RU" sz="3200" dirty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создадут 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ru-RU" sz="3200" dirty="0" err="1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ava</a:t>
            </a: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-класс </a:t>
            </a:r>
            <a:r>
              <a:rPr lang="ru-RU" sz="3200" dirty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поверх .NET</a:t>
            </a:r>
          </a:p>
          <a:p>
            <a:pPr marL="457200" indent="-457200" algn="l"/>
            <a:r>
              <a:rPr lang="en-US" sz="3200" b="1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Apache JMeter </a:t>
            </a: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будет вызывать 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Java-</a:t>
            </a: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методы через</a:t>
            </a:r>
          </a:p>
          <a:p>
            <a:pPr marL="914400" lvl="1" indent="-457200"/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JSR</a:t>
            </a: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223 Sampler</a:t>
            </a:r>
            <a:endParaRPr lang="ru-RU" sz="3200" dirty="0" smtClean="0">
              <a:solidFill>
                <a:srgbClr val="22293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/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Из 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.NET </a:t>
            </a: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Java </a:t>
            </a: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передаются финальные результаты – нет накладных расходов при выполнении сценария</a:t>
            </a:r>
            <a:endParaRPr lang="en-US" sz="3200" dirty="0">
              <a:solidFill>
                <a:srgbClr val="22293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DCOM </a:t>
            </a:r>
            <a:r>
              <a:rPr lang="ru-RU" sz="4400" dirty="0" smtClean="0"/>
              <a:t>и </a:t>
            </a:r>
            <a:r>
              <a:rPr lang="en-US" sz="4400" dirty="0" smtClean="0"/>
              <a:t>WCF </a:t>
            </a:r>
            <a:r>
              <a:rPr lang="ru-RU" sz="4400" dirty="0" smtClean="0"/>
              <a:t>из </a:t>
            </a:r>
            <a:r>
              <a:rPr lang="en-US" sz="4400" dirty="0" smtClean="0"/>
              <a:t>Apache JMeter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35</a:t>
            </a:fld>
            <a:endParaRPr lang="ru-RU" sz="20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77" y="5930972"/>
            <a:ext cx="2176595" cy="1624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257" y="5930972"/>
            <a:ext cx="1624560" cy="16245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" y="5930972"/>
            <a:ext cx="4824536" cy="16329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903" y="5930972"/>
            <a:ext cx="1885729" cy="162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5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3768" y="1115541"/>
            <a:ext cx="9793088" cy="1440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ru-RU" sz="4400" b="0" i="0" u="none" strike="noStrike" kern="1200" cap="none">
                <a:ln>
                  <a:noFill/>
                </a:ln>
                <a:latin typeface="Liberation Sans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 algn="l">
              <a:buNone/>
            </a:pP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Текст скрипта можно вставить в проект 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HP LoadRunner .NET</a:t>
            </a: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и проект заработает без ошибок.</a:t>
            </a:r>
            <a:endParaRPr lang="en-US" sz="3200" dirty="0">
              <a:solidFill>
                <a:srgbClr val="22293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Структура кода из </a:t>
            </a:r>
            <a:r>
              <a:rPr lang="en-US" sz="4400" dirty="0" smtClean="0"/>
              <a:t>HP LoadRunner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36</a:t>
            </a:fld>
            <a:endParaRPr lang="ru-RU" sz="2000" dirty="0"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3750"/>
            <a:ext cx="10080625" cy="487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1760" y="1115541"/>
            <a:ext cx="9937104" cy="63367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ru-RU" sz="4400" b="0" i="0" u="none" strike="noStrike" kern="1200" cap="none">
                <a:ln>
                  <a:noFill/>
                </a:ln>
                <a:latin typeface="Liberation Sans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 algn="l">
              <a:buNone/>
            </a:pP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Работа с транзакциями:</a:t>
            </a:r>
            <a:endParaRPr lang="en-US" sz="3200" dirty="0" smtClean="0">
              <a:solidFill>
                <a:srgbClr val="22293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/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start(</a:t>
            </a:r>
            <a:r>
              <a:rPr lang="en-US" sz="3200" dirty="0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string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transactionLabel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457200" indent="-457200" algn="l"/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end()</a:t>
            </a:r>
          </a:p>
          <a:p>
            <a:pPr marL="457200" indent="-457200" algn="l"/>
            <a:r>
              <a:rPr lang="en-US" sz="3200" dirty="0" err="1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start_transaction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3200" dirty="0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string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transactionLabel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3200" dirty="0">
              <a:solidFill>
                <a:srgbClr val="22293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/>
            <a:r>
              <a:rPr lang="en-US" sz="3200" dirty="0" err="1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end_transaction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3200" dirty="0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string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transactionLabel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3200" dirty="0" err="1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int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code)</a:t>
            </a:r>
          </a:p>
          <a:p>
            <a:pPr marL="457200" indent="-457200" algn="l"/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exit(</a:t>
            </a:r>
            <a:r>
              <a:rPr lang="en-US" sz="3200" dirty="0" err="1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int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exitCode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3200" dirty="0" err="1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int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continueCode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3200" dirty="0" smtClean="0">
              <a:solidFill>
                <a:srgbClr val="22293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None/>
            </a:pP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Работа с </a:t>
            </a:r>
            <a:r>
              <a:rPr lang="ru-RU" sz="3200" dirty="0" err="1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логированием</a:t>
            </a: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457200" indent="-457200" algn="l"/>
            <a:r>
              <a:rPr lang="en-US" sz="3200" dirty="0" err="1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log_message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3200" dirty="0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string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message)</a:t>
            </a:r>
          </a:p>
          <a:p>
            <a:pPr marL="457200" indent="-457200" algn="l"/>
            <a:r>
              <a:rPr lang="en-US" sz="3200" dirty="0" err="1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error_message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3200" dirty="0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string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message)</a:t>
            </a:r>
          </a:p>
          <a:p>
            <a:pPr algn="l">
              <a:buNone/>
            </a:pP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Работа с 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user data point:</a:t>
            </a:r>
          </a:p>
          <a:p>
            <a:pPr marL="457200" indent="-457200" algn="l"/>
            <a:r>
              <a:rPr lang="en-US" sz="3200" dirty="0" err="1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user_data_point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3200" dirty="0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string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dataPointName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int</a:t>
            </a:r>
            <a:r>
              <a:rPr lang="en-US" sz="3200" dirty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value)</a:t>
            </a:r>
          </a:p>
          <a:p>
            <a:pPr marL="457200" indent="-457200" algn="l"/>
            <a:r>
              <a:rPr lang="en-US" sz="3200" dirty="0" err="1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user_data_point</a:t>
            </a:r>
            <a:r>
              <a:rPr lang="en-US" sz="32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3200" dirty="0" smtClean="0">
                <a:solidFill>
                  <a:srgbClr val="4F81BD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string</a:t>
            </a:r>
            <a:r>
              <a:rPr lang="en-US" sz="32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 err="1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dataPointName</a:t>
            </a:r>
            <a:r>
              <a:rPr lang="en-US" sz="3200" dirty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3200" dirty="0" smtClean="0">
                <a:solidFill>
                  <a:srgbClr val="4F81BD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double</a:t>
            </a:r>
            <a:r>
              <a:rPr lang="en-US" sz="32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value</a:t>
            </a:r>
            <a:r>
              <a:rPr lang="en-US" sz="32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Реализация методов </a:t>
            </a:r>
            <a:r>
              <a:rPr lang="en-US" sz="4400" dirty="0" smtClean="0"/>
              <a:t>LR API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37</a:t>
            </a:fld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266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1760" y="1115541"/>
            <a:ext cx="9937104" cy="63367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ru-RU" sz="4400" b="0" i="0" u="none" strike="noStrike" kern="1200" cap="none">
                <a:ln>
                  <a:noFill/>
                </a:ln>
                <a:latin typeface="Liberation Sans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 algn="l">
              <a:buNone/>
            </a:pP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Подключение:</a:t>
            </a:r>
            <a:endParaRPr lang="en-US" sz="3200" dirty="0" smtClean="0">
              <a:solidFill>
                <a:srgbClr val="22293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/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connect(</a:t>
            </a:r>
            <a:r>
              <a:rPr lang="en-US" sz="3200" dirty="0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string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servername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3200" dirty="0" err="1">
                <a:solidFill>
                  <a:srgbClr val="4F81BD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int</a:t>
            </a:r>
            <a:r>
              <a:rPr lang="en-US" sz="3200" dirty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portnum</a:t>
            </a:r>
            <a:r>
              <a:rPr lang="en-US" sz="32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3200" dirty="0" err="1" smtClean="0">
                <a:solidFill>
                  <a:schemeClr val="accent5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ConnectionOptions</a:t>
            </a:r>
            <a:r>
              <a:rPr lang="en-US" sz="32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 options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457200" indent="-457200" algn="l"/>
            <a:endParaRPr lang="en-US" sz="3200" dirty="0" smtClean="0">
              <a:solidFill>
                <a:srgbClr val="22293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None/>
            </a:pP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Получение значения без удаления:</a:t>
            </a:r>
          </a:p>
          <a:p>
            <a:pPr marL="457200" indent="-457200" algn="l"/>
            <a:r>
              <a:rPr lang="en-US" sz="3200" dirty="0" err="1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rotate_message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3200" dirty="0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string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columnName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3200" dirty="0" err="1" smtClean="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SendRow</a:t>
            </a:r>
            <a:r>
              <a:rPr lang="en-US" sz="3200" dirty="0" smtClean="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sendFlag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457200" indent="-457200" algn="l"/>
            <a:endParaRPr lang="en-US" sz="3200" dirty="0" smtClean="0">
              <a:solidFill>
                <a:srgbClr val="22293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None/>
            </a:pP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Отключение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457200" indent="-457200" algn="l"/>
            <a:r>
              <a:rPr lang="en-US" sz="3200" dirty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isconnect()</a:t>
            </a:r>
          </a:p>
          <a:p>
            <a:pPr marL="457200" indent="-457200" algn="l"/>
            <a:endParaRPr lang="en-US" sz="3200" dirty="0">
              <a:solidFill>
                <a:srgbClr val="22293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en-US" sz="3200" dirty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https://github.com/pflb/LoadRunner.VTS.Client</a:t>
            </a:r>
            <a:endParaRPr lang="en-US" sz="3200" dirty="0" smtClean="0">
              <a:solidFill>
                <a:srgbClr val="222933"/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Реализация методов </a:t>
            </a:r>
            <a:r>
              <a:rPr lang="en-US" sz="4400" dirty="0" smtClean="0"/>
              <a:t>VTS API (C#)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38</a:t>
            </a:fld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717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1760" y="1115541"/>
            <a:ext cx="9937104" cy="18722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ru-RU" sz="4400" b="0" i="0" u="none" strike="noStrike" kern="1200" cap="none">
                <a:ln>
                  <a:noFill/>
                </a:ln>
                <a:latin typeface="Liberation Sans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 algn="l">
              <a:buNone/>
            </a:pP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Скрипт пишется, как для 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HP LoadRunner .NET</a:t>
            </a: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пишется в 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Visual Studio Community</a:t>
            </a: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а исполняется в 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Apache JMeter</a:t>
            </a:r>
            <a:endParaRPr lang="en-US" sz="3200" dirty="0" smtClean="0">
              <a:solidFill>
                <a:srgbClr val="222933"/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Три богатыря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39</a:t>
            </a:fld>
            <a:endParaRPr lang="ru-RU" sz="2000" dirty="0">
              <a:latin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72" y="5436021"/>
            <a:ext cx="4500500" cy="1800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68" y="3175317"/>
            <a:ext cx="5328592" cy="14922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56" y="3189530"/>
            <a:ext cx="4325020" cy="146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9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4360" y="1115541"/>
            <a:ext cx="9071640" cy="21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ru-RU" sz="4400" b="0" i="0" u="none" strike="noStrike" kern="1200" cap="none">
                <a:ln>
                  <a:noFill/>
                </a:ln>
                <a:latin typeface="Liberation Sans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Нагрузить </a:t>
            </a:r>
            <a:r>
              <a:rPr lang="en-US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.NET </a:t>
            </a: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недорого</a:t>
            </a:r>
            <a:endParaRPr lang="en-US" sz="3200" dirty="0">
              <a:solidFill>
                <a:srgbClr val="22293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Цель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4</a:t>
            </a:fld>
            <a:endParaRPr lang="ru-RU" sz="2000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84" y="3131765"/>
            <a:ext cx="9162343" cy="31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err="1" smtClean="0"/>
              <a:t>Демо</a:t>
            </a:r>
            <a:r>
              <a:rPr lang="ru-RU" sz="4400" dirty="0" smtClean="0"/>
              <a:t>-проект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40</a:t>
            </a:fld>
            <a:endParaRPr lang="ru-RU" sz="2000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43" y="1718164"/>
            <a:ext cx="10105528" cy="5841511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04360" y="1115541"/>
            <a:ext cx="9071640" cy="6026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ru-RU" sz="4400" b="0" i="0" u="none" strike="noStrike" kern="1200" cap="none">
                <a:ln>
                  <a:noFill/>
                </a:ln>
                <a:latin typeface="Liberation Sans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None/>
            </a:pPr>
            <a:r>
              <a:rPr lang="ru-RU" sz="3200" dirty="0">
                <a:latin typeface="Calibri" panose="020F0502020204030204" pitchFamily="34" charset="0"/>
              </a:rPr>
              <a:t>https://github.com/pflb/wcfLoadTest</a:t>
            </a:r>
          </a:p>
        </p:txBody>
      </p:sp>
    </p:spTree>
    <p:extLst>
      <p:ext uri="{BB962C8B-B14F-4D97-AF65-F5344CB8AC3E}">
        <p14:creationId xmlns:p14="http://schemas.microsoft.com/office/powerpoint/2010/main" val="214381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Спасибо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41</a:t>
            </a:fld>
            <a:endParaRPr lang="ru-RU" sz="20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08" y="1135805"/>
            <a:ext cx="10080625" cy="642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0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Вопросы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42</a:t>
            </a:fld>
            <a:endParaRPr lang="ru-RU" sz="2000" dirty="0"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760" y="1115541"/>
            <a:ext cx="9937104" cy="63367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1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ru-RU" sz="4400" b="0" i="0" u="none" strike="noStrike" kern="1200" cap="none">
                <a:ln>
                  <a:noFill/>
                </a:ln>
                <a:latin typeface="Liberation Sans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 marL="742950" indent="-742950" algn="l">
              <a:buSzPct val="100000"/>
              <a:buFont typeface="+mj-lt"/>
              <a:buAutoNum type="arabicParenR" startAt="8"/>
            </a:pPr>
            <a:r>
              <a:rPr lang="en-US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4" action="ppaction://hlinksldjump"/>
              </a:rPr>
              <a:t>Apache JMeter</a:t>
            </a:r>
            <a:endParaRPr lang="en-US" sz="1800" dirty="0" smtClean="0">
              <a:solidFill>
                <a:srgbClr val="222933"/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742950" algn="l">
              <a:buSzPct val="100000"/>
              <a:buFont typeface="+mj-lt"/>
              <a:buAutoNum type="arabicParenR" startAt="8"/>
            </a:pPr>
            <a:r>
              <a:rPr lang="en-US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5" action="ppaction://hlinksldjump"/>
              </a:rPr>
              <a:t>Visual Studio Enterprise</a:t>
            </a:r>
            <a:endParaRPr lang="en-US" sz="1800" dirty="0" smtClean="0">
              <a:solidFill>
                <a:srgbClr val="222933"/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742950" algn="l">
              <a:buSzPct val="100000"/>
              <a:buFont typeface="+mj-lt"/>
              <a:buAutoNum type="arabicParenR" startAt="8"/>
            </a:pPr>
            <a:r>
              <a:rPr lang="en-US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6" action="ppaction://hlinksldjump"/>
              </a:rPr>
              <a:t>HP LoadRunner</a:t>
            </a:r>
            <a:endParaRPr lang="en-US" sz="1800" dirty="0" smtClean="0">
              <a:solidFill>
                <a:srgbClr val="222933"/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742950" algn="l">
              <a:buSzPct val="100000"/>
              <a:buFont typeface="+mj-lt"/>
              <a:buAutoNum type="arabicParenR" startAt="8"/>
            </a:pPr>
            <a:r>
              <a:rPr lang="ru-RU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7" action="ppaction://hlinksldjump"/>
              </a:rPr>
              <a:t>Тестовое приложение</a:t>
            </a:r>
            <a:endParaRPr lang="ru-RU" sz="1800" dirty="0" smtClean="0">
              <a:solidFill>
                <a:srgbClr val="222933"/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742950" algn="l">
              <a:buSzPct val="100000"/>
              <a:buFont typeface="+mj-lt"/>
              <a:buAutoNum type="arabicParenR" startAt="8"/>
            </a:pPr>
            <a:r>
              <a:rPr lang="ru-RU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8" action="ppaction://hlinksldjump"/>
              </a:rPr>
              <a:t>Расчёт профиля нагрузки (10 проходов в час)</a:t>
            </a:r>
            <a:endParaRPr lang="ru-RU" sz="1800" dirty="0" smtClean="0">
              <a:solidFill>
                <a:srgbClr val="222933"/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742950" algn="l">
              <a:buSzPct val="100000"/>
              <a:buFont typeface="+mj-lt"/>
              <a:buAutoNum type="arabicParenR" startAt="8"/>
            </a:pPr>
            <a:r>
              <a:rPr lang="ru-RU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9" action="ppaction://hlinksldjump"/>
              </a:rPr>
              <a:t>Расчёт профиля нагрузки (визуализация)</a:t>
            </a:r>
            <a:endParaRPr lang="ru-RU" sz="1800" dirty="0" smtClean="0">
              <a:solidFill>
                <a:srgbClr val="222933"/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742950" algn="l">
              <a:buSzPct val="100000"/>
              <a:buFont typeface="+mj-lt"/>
              <a:buAutoNum type="arabicParenR" startAt="8"/>
            </a:pPr>
            <a:r>
              <a:rPr lang="ru-RU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10" action="ppaction://hlinksldjump"/>
              </a:rPr>
              <a:t>Расчёт профиля нагрузки (500 проходов в час)</a:t>
            </a:r>
            <a:endParaRPr lang="ru-RU" sz="1800" dirty="0" smtClean="0">
              <a:solidFill>
                <a:srgbClr val="222933"/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742950" algn="l">
              <a:buSzPct val="100000"/>
              <a:buFont typeface="+mj-lt"/>
              <a:buAutoNum type="arabicParenR" startAt="8"/>
            </a:pPr>
            <a:r>
              <a:rPr lang="ru-RU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11" action="ppaction://hlinksldjump"/>
              </a:rPr>
              <a:t>Цены на </a:t>
            </a:r>
            <a:r>
              <a:rPr lang="en-US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11" action="ppaction://hlinksldjump"/>
              </a:rPr>
              <a:t>Visual Studio Enterprise (2017)</a:t>
            </a:r>
            <a:endParaRPr lang="en-US" sz="1800" dirty="0" smtClean="0">
              <a:solidFill>
                <a:srgbClr val="222933"/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742950" algn="l">
              <a:buSzPct val="100000"/>
              <a:buFont typeface="+mj-lt"/>
              <a:buAutoNum type="arabicParenR" startAt="8"/>
            </a:pPr>
            <a:r>
              <a:rPr lang="ru-RU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12" action="ppaction://hlinksldjump"/>
              </a:rPr>
              <a:t>Цены на VU для HP </a:t>
            </a:r>
            <a:r>
              <a:rPr lang="ru-RU" sz="1800" dirty="0" err="1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12" action="ppaction://hlinksldjump"/>
              </a:rPr>
              <a:t>LoadRunner</a:t>
            </a:r>
            <a:r>
              <a:rPr lang="ru-RU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12" action="ppaction://hlinksldjump"/>
              </a:rPr>
              <a:t> (2015)</a:t>
            </a:r>
            <a:endParaRPr lang="ru-RU" sz="1800" dirty="0" smtClean="0">
              <a:solidFill>
                <a:srgbClr val="222933"/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742950" algn="l">
              <a:buSzPct val="100000"/>
              <a:buFont typeface="+mj-lt"/>
              <a:buAutoNum type="arabicParenR" startAt="8"/>
            </a:pPr>
            <a:r>
              <a:rPr lang="ru-RU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13" action="ppaction://hlinksldjump"/>
              </a:rPr>
              <a:t>Считаем финансы на 250 VU</a:t>
            </a:r>
            <a:endParaRPr lang="ru-RU" sz="1800" dirty="0" smtClean="0">
              <a:solidFill>
                <a:srgbClr val="222933"/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742950" algn="l">
              <a:buSzPct val="100000"/>
              <a:buFont typeface="+mj-lt"/>
              <a:buAutoNum type="arabicParenR" startAt="8"/>
            </a:pPr>
            <a:r>
              <a:rPr lang="ru-RU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14" action="ppaction://hlinksldjump"/>
              </a:rPr>
              <a:t>Ждать - долго и дорого</a:t>
            </a:r>
            <a:endParaRPr lang="en-US" sz="1800" dirty="0" smtClean="0">
              <a:solidFill>
                <a:srgbClr val="222933"/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742950" algn="l">
              <a:buSzPct val="100000"/>
              <a:buFont typeface="+mj-lt"/>
              <a:buAutoNum type="arabicParenR" startAt="8"/>
            </a:pPr>
            <a:r>
              <a:rPr lang="ru-RU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14" action="ppaction://hlinksldjump"/>
              </a:rPr>
              <a:t>Стандартный выбор - </a:t>
            </a:r>
            <a:r>
              <a:rPr lang="en-US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14" action="ppaction://hlinksldjump"/>
              </a:rPr>
              <a:t>HP LoadRunner</a:t>
            </a:r>
            <a:endParaRPr lang="en-US" sz="1800" dirty="0" smtClean="0">
              <a:solidFill>
                <a:srgbClr val="222933"/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742950" algn="l">
              <a:buSzPct val="100000"/>
              <a:buFont typeface="+mj-lt"/>
              <a:buAutoNum type="arabicParenR" startAt="8"/>
            </a:pPr>
            <a:r>
              <a:rPr lang="pt-BR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15" action="ppaction://hlinksldjump"/>
              </a:rPr>
              <a:t>Разумный выбор - Visual Studio Enterprise</a:t>
            </a:r>
            <a:endParaRPr lang="pt-BR" sz="1800" dirty="0" smtClean="0">
              <a:solidFill>
                <a:srgbClr val="222933"/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742950" algn="l">
              <a:buSzPct val="100000"/>
              <a:buFont typeface="+mj-lt"/>
              <a:buAutoNum type="arabicParenR" startAt="8"/>
            </a:pPr>
            <a:r>
              <a:rPr lang="ru-RU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16" action="ppaction://hlinksldjump"/>
              </a:rPr>
              <a:t>Свободный выбор - </a:t>
            </a:r>
            <a:r>
              <a:rPr lang="en-US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16" action="ppaction://hlinksldjump"/>
              </a:rPr>
              <a:t>Apache JMeter</a:t>
            </a:r>
            <a:endParaRPr lang="en-US" sz="1800" dirty="0" smtClean="0">
              <a:solidFill>
                <a:srgbClr val="222933"/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742950" algn="l">
              <a:buSzPct val="100000"/>
              <a:buFont typeface="+mj-lt"/>
              <a:buAutoNum type="arabicParenR" startAt="8"/>
            </a:pPr>
            <a:r>
              <a:rPr lang="ru-RU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17" action="ppaction://hlinksldjump"/>
              </a:rPr>
              <a:t>Протоколы </a:t>
            </a:r>
            <a:r>
              <a:rPr lang="en-US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17" action="ppaction://hlinksldjump"/>
              </a:rPr>
              <a:t>IPC </a:t>
            </a:r>
            <a:r>
              <a:rPr lang="ru-RU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17" action="ppaction://hlinksldjump"/>
              </a:rPr>
              <a:t>от </a:t>
            </a:r>
            <a:r>
              <a:rPr lang="en-US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17" action="ppaction://hlinksldjump"/>
              </a:rPr>
              <a:t>Microsoft</a:t>
            </a:r>
            <a:endParaRPr lang="en-US" sz="1800" dirty="0" smtClean="0">
              <a:solidFill>
                <a:srgbClr val="222933"/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742950" algn="l">
              <a:buSzPct val="100000"/>
              <a:buFont typeface="+mj-lt"/>
              <a:buAutoNum type="arabicParenR" startAt="8"/>
            </a:pPr>
            <a:r>
              <a:rPr lang="ru-RU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18" action="ppaction://hlinksldjump"/>
              </a:rPr>
              <a:t>Поддержка протоколов</a:t>
            </a:r>
            <a:endParaRPr lang="ru-RU" sz="1800" dirty="0" smtClean="0">
              <a:solidFill>
                <a:srgbClr val="222933"/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742950" algn="l">
              <a:buSzPct val="100000"/>
              <a:buFont typeface="+mj-lt"/>
              <a:buAutoNum type="arabicParenR" startAt="8"/>
            </a:pPr>
            <a:r>
              <a:rPr lang="en-US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19" action="ppaction://hlinksldjump"/>
              </a:rPr>
              <a:t>JSR-223 </a:t>
            </a:r>
            <a:r>
              <a:rPr lang="ru-RU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19" action="ppaction://hlinksldjump"/>
              </a:rPr>
              <a:t>или </a:t>
            </a:r>
            <a:r>
              <a:rPr lang="en-US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19" action="ppaction://hlinksldjump"/>
              </a:rPr>
              <a:t>Java Request Sampler </a:t>
            </a:r>
            <a:r>
              <a:rPr lang="ru-RU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19" action="ppaction://hlinksldjump"/>
              </a:rPr>
              <a:t>для вызова </a:t>
            </a:r>
            <a:r>
              <a:rPr lang="en-US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19" action="ppaction://hlinksldjump"/>
              </a:rPr>
              <a:t>java-</a:t>
            </a:r>
            <a:r>
              <a:rPr lang="ru-RU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19" action="ppaction://hlinksldjump"/>
              </a:rPr>
              <a:t>кода из </a:t>
            </a:r>
            <a:r>
              <a:rPr lang="en-US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19" action="ppaction://hlinksldjump"/>
              </a:rPr>
              <a:t>JMeter</a:t>
            </a:r>
            <a:endParaRPr lang="en-US" sz="1800" dirty="0" smtClean="0">
              <a:solidFill>
                <a:srgbClr val="222933"/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742950" algn="l">
              <a:buSzPct val="100000"/>
              <a:buFont typeface="+mj-lt"/>
              <a:buAutoNum type="arabicParenR" startAt="8"/>
            </a:pPr>
            <a:r>
              <a:rPr lang="en-US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20" action="ppaction://hlinksldjump"/>
              </a:rPr>
              <a:t>DCOM </a:t>
            </a:r>
            <a:r>
              <a:rPr lang="ru-RU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20" action="ppaction://hlinksldjump"/>
              </a:rPr>
              <a:t>и </a:t>
            </a:r>
            <a:r>
              <a:rPr lang="en-US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20" action="ppaction://hlinksldjump"/>
              </a:rPr>
              <a:t>WCF </a:t>
            </a:r>
            <a:r>
              <a:rPr lang="ru-RU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20" action="ppaction://hlinksldjump"/>
              </a:rPr>
              <a:t>из </a:t>
            </a:r>
            <a:r>
              <a:rPr lang="en-US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20" action="ppaction://hlinksldjump"/>
              </a:rPr>
              <a:t>Apache JMeter</a:t>
            </a:r>
            <a:endParaRPr lang="en-US" sz="1800" dirty="0" smtClean="0">
              <a:solidFill>
                <a:srgbClr val="222933"/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742950" algn="l">
              <a:buSzPct val="100000"/>
              <a:buFont typeface="+mj-lt"/>
              <a:buAutoNum type="arabicParenR" startAt="8"/>
            </a:pPr>
            <a:r>
              <a:rPr lang="ru-RU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21" action="ppaction://hlinksldjump"/>
              </a:rPr>
              <a:t>Структура кода из HP </a:t>
            </a:r>
            <a:r>
              <a:rPr lang="ru-RU" sz="1800" dirty="0" err="1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21" action="ppaction://hlinksldjump"/>
              </a:rPr>
              <a:t>LoadRunner</a:t>
            </a:r>
            <a:endParaRPr lang="ru-RU" sz="1800" dirty="0" smtClean="0">
              <a:solidFill>
                <a:srgbClr val="222933"/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742950" algn="l">
              <a:buSzPct val="100000"/>
              <a:buFont typeface="+mj-lt"/>
              <a:buAutoNum type="arabicParenR" startAt="8"/>
            </a:pPr>
            <a:r>
              <a:rPr lang="ru-RU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22" action="ppaction://hlinksldjump"/>
              </a:rPr>
              <a:t>Реализация методов </a:t>
            </a:r>
            <a:r>
              <a:rPr lang="ru-RU" sz="1800" dirty="0" err="1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22" action="ppaction://hlinksldjump"/>
              </a:rPr>
              <a:t>LoadRunner</a:t>
            </a:r>
            <a:r>
              <a:rPr lang="ru-RU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22" action="ppaction://hlinksldjump"/>
              </a:rPr>
              <a:t> API на C#</a:t>
            </a:r>
            <a:endParaRPr lang="en-US" sz="1800" dirty="0" smtClean="0">
              <a:solidFill>
                <a:srgbClr val="222933"/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742950" algn="l">
              <a:buSzPct val="100000"/>
              <a:buFont typeface="+mj-lt"/>
              <a:buAutoNum type="arabicParenR" startAt="8"/>
            </a:pPr>
            <a:r>
              <a:rPr lang="ru-RU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23" action="ppaction://hlinksldjump"/>
              </a:rPr>
              <a:t>Реализация методов </a:t>
            </a:r>
            <a:r>
              <a:rPr lang="ru-RU" sz="1800" dirty="0" err="1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23" action="ppaction://hlinksldjump"/>
              </a:rPr>
              <a:t>Virtual</a:t>
            </a:r>
            <a:r>
              <a:rPr lang="ru-RU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23" action="ppaction://hlinksldjump"/>
              </a:rPr>
              <a:t> </a:t>
            </a:r>
            <a:r>
              <a:rPr lang="ru-RU" sz="1800" dirty="0" err="1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23" action="ppaction://hlinksldjump"/>
              </a:rPr>
              <a:t>Table</a:t>
            </a:r>
            <a:r>
              <a:rPr lang="ru-RU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23" action="ppaction://hlinksldjump"/>
              </a:rPr>
              <a:t> </a:t>
            </a:r>
            <a:r>
              <a:rPr lang="ru-RU" sz="1800" dirty="0" err="1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23" action="ppaction://hlinksldjump"/>
              </a:rPr>
              <a:t>Server</a:t>
            </a:r>
            <a:r>
              <a:rPr lang="ru-RU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23" action="ppaction://hlinksldjump"/>
              </a:rPr>
              <a:t> API на C#</a:t>
            </a:r>
            <a:endParaRPr lang="en-US" sz="1800" dirty="0" smtClean="0">
              <a:solidFill>
                <a:srgbClr val="222933"/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742950" algn="l">
              <a:buSzPct val="100000"/>
              <a:buFont typeface="+mj-lt"/>
              <a:buAutoNum type="arabicParenR" startAt="8"/>
            </a:pPr>
            <a:r>
              <a:rPr lang="ru-RU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24" action="ppaction://hlinksldjump"/>
              </a:rPr>
              <a:t>Три богатыря - совместное использование инструментов</a:t>
            </a:r>
            <a:endParaRPr lang="ru-RU" sz="1800" dirty="0" smtClean="0">
              <a:solidFill>
                <a:srgbClr val="222933"/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742950" algn="l">
              <a:buSzPct val="100000"/>
              <a:buFont typeface="+mj-lt"/>
              <a:buAutoNum type="arabicParenR" startAt="8"/>
            </a:pPr>
            <a:r>
              <a:rPr lang="ru-RU" sz="1800" dirty="0" err="1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25" action="ppaction://hlinksldjump"/>
              </a:rPr>
              <a:t>Демо</a:t>
            </a:r>
            <a:r>
              <a:rPr lang="ru-RU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25" action="ppaction://hlinksldjump"/>
              </a:rPr>
              <a:t>-проект на </a:t>
            </a:r>
            <a:r>
              <a:rPr lang="en-US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25" action="ppaction://hlinksldjump"/>
              </a:rPr>
              <a:t>github.com/</a:t>
            </a:r>
            <a:r>
              <a:rPr lang="en-US" sz="1800" dirty="0" err="1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  <a:hlinkClick r:id="rId25" action="ppaction://hlinksldjump"/>
              </a:rPr>
              <a:t>pflb</a:t>
            </a:r>
            <a:r>
              <a:rPr lang="en-US" sz="1800" dirty="0" smtClean="0">
                <a:solidFill>
                  <a:srgbClr val="222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08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4360" y="1115541"/>
            <a:ext cx="9071640" cy="21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ru-RU" sz="4400" b="0" i="0" u="none" strike="noStrike" kern="1200" cap="none">
                <a:ln>
                  <a:noFill/>
                </a:ln>
                <a:latin typeface="Liberation Sans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 удовольствием разрабатывать тест</a:t>
            </a:r>
            <a:endParaRPr lang="en-US" sz="3200" dirty="0">
              <a:solidFill>
                <a:srgbClr val="22293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Цель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5</a:t>
            </a:fld>
            <a:endParaRPr lang="ru-RU" sz="20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3059757"/>
            <a:ext cx="10080625" cy="282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7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4360" y="1115541"/>
            <a:ext cx="9071640" cy="21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ru-RU" sz="4400" b="0" i="0" u="none" strike="noStrike" kern="1200" cap="none">
                <a:ln>
                  <a:noFill/>
                </a:ln>
                <a:latin typeface="Liberation Sans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ru-RU" sz="3200" dirty="0" smtClean="0">
                <a:solidFill>
                  <a:srgbClr val="2229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Сгенерировать код и организовать обмен тестовыми данными</a:t>
            </a:r>
            <a:endParaRPr lang="en-US" sz="3200" dirty="0">
              <a:solidFill>
                <a:srgbClr val="22293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Цель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6</a:t>
            </a:fld>
            <a:endParaRPr lang="ru-RU" sz="20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80" y="3131765"/>
            <a:ext cx="952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Разработка теста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7</a:t>
            </a:fld>
            <a:endParaRPr lang="ru-RU" sz="2000" dirty="0">
              <a:latin typeface="+mn-lt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86814099"/>
              </p:ext>
            </p:extLst>
          </p:nvPr>
        </p:nvGraphicFramePr>
        <p:xfrm>
          <a:off x="575816" y="1395872"/>
          <a:ext cx="9001000" cy="6163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6382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Apache JMeter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8</a:t>
            </a:fld>
            <a:endParaRPr lang="ru-RU" sz="2000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560564"/>
              </p:ext>
            </p:extLst>
          </p:nvPr>
        </p:nvGraphicFramePr>
        <p:xfrm>
          <a:off x="6525" y="1115543"/>
          <a:ext cx="10074099" cy="64908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8033"/>
                <a:gridCol w="3358033"/>
                <a:gridCol w="3358033"/>
              </a:tblGrid>
              <a:tr h="1584174">
                <a:tc>
                  <a:txBody>
                    <a:bodyPr/>
                    <a:lstStyle/>
                    <a:p>
                      <a:pPr algn="ctr"/>
                      <a:r>
                        <a:rPr lang="ru-RU" sz="3200" baseline="0" dirty="0" smtClean="0"/>
                        <a:t>Запуск </a:t>
                      </a:r>
                      <a:r>
                        <a:rPr lang="en-US" sz="3200" baseline="0" dirty="0" smtClean="0"/>
                        <a:t>java-</a:t>
                      </a:r>
                      <a:r>
                        <a:rPr lang="ru-RU" sz="3200" baseline="0" dirty="0" smtClean="0"/>
                        <a:t>обёрток над </a:t>
                      </a:r>
                      <a:r>
                        <a:rPr lang="en-US" sz="3200" baseline="0" dirty="0" smtClean="0"/>
                        <a:t>.NET </a:t>
                      </a:r>
                      <a:r>
                        <a:rPr lang="ru-RU" sz="3200" baseline="0" dirty="0" smtClean="0"/>
                        <a:t>кодом: </a:t>
                      </a:r>
                      <a:r>
                        <a:rPr lang="en-US" sz="3200" baseline="0" dirty="0" smtClean="0"/>
                        <a:t>jni4net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Бесплатная</a:t>
                      </a:r>
                      <a:r>
                        <a:rPr lang="ru-RU" sz="3200" baseline="0" dirty="0" smtClean="0"/>
                        <a:t> и свободная платформа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err="1" smtClean="0"/>
                        <a:t>Логирование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baseline="0" dirty="0" smtClean="0"/>
                        <a:t>параметров транзакции</a:t>
                      </a:r>
                      <a:endParaRPr lang="ru-RU" sz="3200" dirty="0" smtClean="0"/>
                    </a:p>
                  </a:txBody>
                  <a:tcPr/>
                </a:tc>
              </a:tr>
              <a:tr h="1736774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Visual Studio Community</a:t>
                      </a:r>
                      <a:r>
                        <a:rPr lang="en-US" sz="2800" dirty="0" smtClean="0"/>
                        <a:t> </a:t>
                      </a:r>
                      <a:r>
                        <a:rPr lang="ru-RU" sz="2800" dirty="0" smtClean="0"/>
                        <a:t>для отладки</a:t>
                      </a:r>
                      <a:r>
                        <a:rPr lang="ru-RU" sz="2800" baseline="0" dirty="0" smtClean="0"/>
                        <a:t> сценария</a:t>
                      </a:r>
                      <a:endParaRPr lang="ru-RU" sz="2800" dirty="0"/>
                    </a:p>
                  </a:txBody>
                  <a:tcP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</a:rPr>
                        <a:t>Накладные расходы при</a:t>
                      </a: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8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логировании</a:t>
                      </a: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результатов</a:t>
                      </a:r>
                      <a:endParaRPr lang="ru-RU" sz="2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CC9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Pandas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ru-RU" sz="2800" baseline="0" dirty="0" smtClean="0"/>
                        <a:t>и </a:t>
                      </a:r>
                      <a:r>
                        <a:rPr lang="en-US" sz="2800" b="1" baseline="0" dirty="0" err="1" smtClean="0"/>
                        <a:t>MatPlotLib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ru-RU" sz="2800" baseline="0" dirty="0" smtClean="0"/>
                        <a:t>для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ru-RU" sz="2800" baseline="0" dirty="0" smtClean="0"/>
                        <a:t>графиков и отчётов</a:t>
                      </a:r>
                      <a:endParaRPr lang="ru-RU" sz="2800" dirty="0" smtClean="0"/>
                    </a:p>
                  </a:txBody>
                  <a:tcPr/>
                </a:tc>
              </a:tr>
              <a:tr h="173677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smtClean="0"/>
                        <a:t>HP Virtual Table Server</a:t>
                      </a:r>
                      <a:r>
                        <a:rPr lang="ru-RU" sz="2800" baseline="0" dirty="0" smtClean="0"/>
                        <a:t> для хранения тестовых данных</a:t>
                      </a:r>
                      <a:endParaRPr lang="ru-RU" sz="2800" dirty="0" smtClean="0"/>
                    </a:p>
                  </a:txBody>
                  <a:tcP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/>
                        <a:t>Intellij</a:t>
                      </a:r>
                      <a:r>
                        <a:rPr lang="en-US" sz="2800" b="1" baseline="0" dirty="0" smtClean="0"/>
                        <a:t> IDEA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ru-RU" sz="2800" baseline="0" dirty="0" smtClean="0"/>
                        <a:t>для отладки </a:t>
                      </a:r>
                      <a:r>
                        <a:rPr lang="en-US" sz="2800" b="1" baseline="0" dirty="0" smtClean="0"/>
                        <a:t>jni4net</a:t>
                      </a:r>
                      <a:r>
                        <a:rPr lang="en-US" sz="2800" baseline="0" dirty="0" smtClean="0"/>
                        <a:t>-</a:t>
                      </a:r>
                      <a:r>
                        <a:rPr lang="ru-RU" sz="2800" baseline="0" dirty="0" smtClean="0"/>
                        <a:t>обёртки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/>
                        <a:t>InfluxDB</a:t>
                      </a:r>
                      <a:r>
                        <a:rPr lang="en-US" sz="2800" dirty="0" smtClean="0"/>
                        <a:t> + </a:t>
                      </a:r>
                      <a:r>
                        <a:rPr lang="en-US" sz="2800" b="1" dirty="0" err="1" smtClean="0"/>
                        <a:t>Grafana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ru-RU" sz="2800" baseline="0" dirty="0" smtClean="0"/>
                        <a:t>для сбора и отображения метрик теста</a:t>
                      </a:r>
                      <a:endParaRPr lang="ru-RU" sz="2800" dirty="0" smtClean="0"/>
                    </a:p>
                  </a:txBody>
                  <a:tcPr/>
                </a:tc>
              </a:tr>
              <a:tr h="123381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/>
                        <a:t>WireShark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ru-RU" sz="2800" baseline="0" dirty="0" smtClean="0"/>
                        <a:t>для </a:t>
                      </a:r>
                      <a:r>
                        <a:rPr lang="en-US" sz="2800" baseline="0" dirty="0" smtClean="0"/>
                        <a:t>DCOM+WCF-</a:t>
                      </a:r>
                      <a:r>
                        <a:rPr lang="ru-RU" sz="2800" baseline="0" dirty="0" err="1" smtClean="0"/>
                        <a:t>трейса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/>
                        <a:t>ScvConfigEditor</a:t>
                      </a:r>
                      <a:r>
                        <a:rPr lang="en-US" sz="2800" dirty="0" smtClean="0"/>
                        <a:t> + </a:t>
                      </a:r>
                      <a:r>
                        <a:rPr lang="en-US" sz="2800" b="1" dirty="0" err="1" smtClean="0"/>
                        <a:t>SvcTraceViewer</a:t>
                      </a:r>
                      <a:r>
                        <a:rPr lang="en-US" sz="2800" dirty="0" smtClean="0"/>
                        <a:t> </a:t>
                      </a:r>
                      <a:r>
                        <a:rPr lang="ru-RU" sz="2800" dirty="0" smtClean="0"/>
                        <a:t>для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baseline="0" dirty="0" smtClean="0"/>
                        <a:t>.NET-</a:t>
                      </a:r>
                      <a:r>
                        <a:rPr lang="ru-RU" sz="2800" baseline="0" dirty="0" err="1" smtClean="0"/>
                        <a:t>трейса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HP LoadRunner </a:t>
                      </a:r>
                      <a:r>
                        <a:rPr lang="en-US" sz="2800" b="1" dirty="0" err="1" smtClean="0"/>
                        <a:t>VuGen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ru-RU" sz="2800" baseline="0" dirty="0" smtClean="0"/>
                        <a:t>для </a:t>
                      </a:r>
                      <a:r>
                        <a:rPr lang="en-US" sz="2800" baseline="0" dirty="0" smtClean="0"/>
                        <a:t>DCOM-</a:t>
                      </a:r>
                      <a:r>
                        <a:rPr lang="ru-RU" sz="2800" baseline="0" dirty="0" err="1" smtClean="0"/>
                        <a:t>трейса</a:t>
                      </a:r>
                      <a:endParaRPr lang="ru-RU" sz="28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74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" y="299"/>
            <a:ext cx="10074349" cy="1115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3848" y="173200"/>
            <a:ext cx="8363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Apache JMeter</a:t>
            </a:r>
            <a:endParaRPr lang="ru-RU" sz="4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27591" y="299"/>
            <a:ext cx="781273" cy="942342"/>
          </a:xfrm>
        </p:spPr>
        <p:txBody>
          <a:bodyPr anchor="ctr"/>
          <a:lstStyle/>
          <a:p>
            <a:pPr lvl="0"/>
            <a:fld id="{5F88BC19-BCC8-421F-8DA3-6FFDF31F9C10}" type="slidenum">
              <a:rPr lang="ru-RU" sz="2000" smtClean="0">
                <a:latin typeface="+mn-lt"/>
              </a:rPr>
              <a:t>9</a:t>
            </a:fld>
            <a:endParaRPr lang="ru-RU" sz="2000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611560"/>
              </p:ext>
            </p:extLst>
          </p:nvPr>
        </p:nvGraphicFramePr>
        <p:xfrm>
          <a:off x="6525" y="1115543"/>
          <a:ext cx="10074099" cy="64293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8033"/>
                <a:gridCol w="3358033"/>
                <a:gridCol w="3358033"/>
              </a:tblGrid>
              <a:tr h="1584174">
                <a:tc>
                  <a:txBody>
                    <a:bodyPr/>
                    <a:lstStyle/>
                    <a:p>
                      <a:pPr algn="ctr"/>
                      <a:r>
                        <a:rPr lang="ru-RU" sz="3200" baseline="0" dirty="0" smtClean="0"/>
                        <a:t>Запуск </a:t>
                      </a:r>
                      <a:r>
                        <a:rPr lang="en-US" sz="3200" baseline="0" dirty="0" smtClean="0"/>
                        <a:t>java-</a:t>
                      </a:r>
                      <a:r>
                        <a:rPr lang="ru-RU" sz="3200" baseline="0" dirty="0" smtClean="0"/>
                        <a:t>обёрток над </a:t>
                      </a:r>
                      <a:r>
                        <a:rPr lang="en-US" sz="3200" baseline="0" dirty="0" smtClean="0"/>
                        <a:t>.NET </a:t>
                      </a:r>
                      <a:r>
                        <a:rPr lang="ru-RU" sz="3200" baseline="0" dirty="0" smtClean="0"/>
                        <a:t>кодом: </a:t>
                      </a:r>
                      <a:r>
                        <a:rPr lang="en-US" sz="3200" baseline="0" dirty="0" smtClean="0"/>
                        <a:t>jni4net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3677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Нужны простые публичные методы </a:t>
                      </a:r>
                      <a:r>
                        <a:rPr lang="en-US" sz="2800" dirty="0" smtClean="0"/>
                        <a:t>.NET-</a:t>
                      </a:r>
                      <a:r>
                        <a:rPr lang="ru-RU" sz="2800" dirty="0" smtClean="0"/>
                        <a:t>класса</a:t>
                      </a:r>
                      <a:endParaRPr lang="ru-RU" sz="2800" dirty="0"/>
                    </a:p>
                  </a:txBody>
                  <a:tcP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3677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Без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en-US" sz="2800" baseline="0" dirty="0" smtClean="0"/>
                        <a:t>events, out </a:t>
                      </a:r>
                      <a:r>
                        <a:rPr lang="ru-RU" sz="2800" baseline="0" dirty="0" smtClean="0"/>
                        <a:t>параметров</a:t>
                      </a:r>
                      <a:r>
                        <a:rPr lang="en-US" sz="2800" baseline="0" dirty="0" smtClean="0"/>
                        <a:t>, </a:t>
                      </a:r>
                      <a:r>
                        <a:rPr lang="ru-RU" sz="2800" baseline="0" dirty="0" smtClean="0"/>
                        <a:t>шаблонов, </a:t>
                      </a:r>
                      <a:r>
                        <a:rPr lang="en-US" sz="2800" baseline="0" dirty="0" err="1" smtClean="0"/>
                        <a:t>params</a:t>
                      </a:r>
                      <a:endParaRPr lang="ru-RU" sz="2800" dirty="0" smtClean="0"/>
                    </a:p>
                  </a:txBody>
                  <a:tcP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50988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Свойства должны иметь</a:t>
                      </a:r>
                      <a:r>
                        <a:rPr lang="ru-RU" sz="2800" baseline="0" dirty="0" smtClean="0"/>
                        <a:t> методы </a:t>
                      </a:r>
                      <a:r>
                        <a:rPr lang="en-US" sz="2800" baseline="0" dirty="0" smtClean="0"/>
                        <a:t>get</a:t>
                      </a:r>
                      <a:r>
                        <a:rPr lang="ru-RU" sz="2800" baseline="0" dirty="0" smtClean="0"/>
                        <a:t> и </a:t>
                      </a:r>
                      <a:r>
                        <a:rPr lang="en-US" sz="2800" baseline="0" dirty="0" smtClean="0"/>
                        <a:t>set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848" y="1349859"/>
            <a:ext cx="6210000" cy="61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3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4618</Words>
  <Application>Microsoft Office PowerPoint</Application>
  <PresentationFormat>Произвольный</PresentationFormat>
  <Paragraphs>453</Paragraphs>
  <Slides>42</Slides>
  <Notes>42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Arial</vt:lpstr>
      <vt:lpstr>Calibri</vt:lpstr>
      <vt:lpstr>Liberation Sans</vt:lpstr>
      <vt:lpstr>Liberation Serif</vt:lpstr>
      <vt:lpstr>Lucida Sans</vt:lpstr>
      <vt:lpstr>StarSymbol</vt:lpstr>
      <vt:lpstr>Verdana</vt:lpstr>
      <vt:lpstr>Обычный</vt:lpstr>
      <vt:lpstr>WCF/DCOM Load Testing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Инструменты нагрузочного тестирования</dc:title>
  <dc:creator/>
  <cp:keywords>Apache JMeter;Visual Studio;HP LoadRunner</cp:keywords>
  <cp:lastModifiedBy/>
  <cp:revision>1</cp:revision>
  <dcterms:created xsi:type="dcterms:W3CDTF">2015-11-03T06:05:11Z</dcterms:created>
  <dcterms:modified xsi:type="dcterms:W3CDTF">2017-08-21T09:04:03Z</dcterms:modified>
</cp:coreProperties>
</file>