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Relationship Id="rId38" Type="http://schemas.openxmlformats.org/officeDocument/2006/relationships/slide" Target="slides/slide31.xml"/><Relationship Id="rId39" Type="http://schemas.openxmlformats.org/officeDocument/2006/relationships/slide" Target="slides/slide32.xml"/><Relationship Id="rId40" Type="http://schemas.openxmlformats.org/officeDocument/2006/relationships/slide" Target="slides/slide33.xml"/><Relationship Id="rId41" Type="http://schemas.openxmlformats.org/officeDocument/2006/relationships/slide" Target="slides/slide34.xml"/><Relationship Id="rId42" Type="http://schemas.openxmlformats.org/officeDocument/2006/relationships/slide" Target="slides/slide3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8" name="Shape 11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270000" y="50419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atin typeface="Helvetica Neue Thin"/>
                <a:ea typeface="Helvetica Neue Thin"/>
                <a:cs typeface="Helvetica Neue Thin"/>
                <a:sym typeface="Helvetica Neue Thin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5" name="“Type a quote here.”"/>
          <p:cNvSpPr txBox="1"/>
          <p:nvPr>
            <p:ph type="body" sz="quarter" idx="14"/>
          </p:nvPr>
        </p:nvSpPr>
        <p:spPr>
          <a:xfrm>
            <a:off x="1270000" y="4267112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Image"/>
          <p:cNvSpPr/>
          <p:nvPr>
            <p:ph type="pic" idx="13"/>
          </p:nvPr>
        </p:nvSpPr>
        <p:spPr>
          <a:xfrm>
            <a:off x="-949853" y="0"/>
            <a:ext cx="14904506" cy="994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Image"/>
          <p:cNvSpPr/>
          <p:nvPr>
            <p:ph type="pic" idx="13"/>
          </p:nvPr>
        </p:nvSpPr>
        <p:spPr>
          <a:xfrm>
            <a:off x="1622088" y="289099"/>
            <a:ext cx="9753603" cy="650578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/>
          <p:nvPr>
            <p:ph type="pic" idx="13"/>
          </p:nvPr>
        </p:nvSpPr>
        <p:spPr>
          <a:xfrm>
            <a:off x="2263775" y="613833"/>
            <a:ext cx="12401550" cy="82677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Image"/>
          <p:cNvSpPr/>
          <p:nvPr>
            <p:ph type="pic" idx="13"/>
          </p:nvPr>
        </p:nvSpPr>
        <p:spPr>
          <a:xfrm>
            <a:off x="4086225" y="2586566"/>
            <a:ext cx="9429750" cy="62865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8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42900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 Light"/>
                <a:ea typeface="Helvetica Light"/>
                <a:cs typeface="Helvetica Light"/>
                <a:sym typeface="Helvetica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Image"/>
          <p:cNvSpPr/>
          <p:nvPr>
            <p:ph type="pic" sz="quarter" idx="13"/>
          </p:nvPr>
        </p:nvSpPr>
        <p:spPr>
          <a:xfrm>
            <a:off x="6680200" y="5029200"/>
            <a:ext cx="6054748" cy="4038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quarter" idx="14"/>
          </p:nvPr>
        </p:nvSpPr>
        <p:spPr>
          <a:xfrm>
            <a:off x="6502400" y="889000"/>
            <a:ext cx="5867400" cy="39116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Image"/>
          <p:cNvSpPr/>
          <p:nvPr>
            <p:ph type="pic" idx="15"/>
          </p:nvPr>
        </p:nvSpPr>
        <p:spPr>
          <a:xfrm>
            <a:off x="-2374900" y="889000"/>
            <a:ext cx="11982450" cy="7988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pic>
        <p:nvPicPr>
          <p:cNvPr id="3" name="sqa-logo.png" descr="sqa-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83990" y="8403194"/>
            <a:ext cx="1796118" cy="1116035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10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11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1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/Relationships>
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http://github.com/CleverLabs/deployqa" TargetMode="External"/><Relationship Id="rId3" Type="http://schemas.openxmlformats.org/officeDocument/2006/relationships/hyperlink" Target="https://deployqa.dev/" TargetMode="External"/></Relationships>
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tif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tif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tif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tif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Rounded Rectangle"/>
          <p:cNvSpPr/>
          <p:nvPr/>
        </p:nvSpPr>
        <p:spPr>
          <a:xfrm>
            <a:off x="2731" y="-1"/>
            <a:ext cx="13011632" cy="3139185"/>
          </a:xfrm>
          <a:prstGeom prst="roundRect">
            <a:avLst>
              <a:gd name="adj" fmla="val 56"/>
            </a:avLst>
          </a:prstGeom>
          <a:solidFill>
            <a:srgbClr val="B21819"/>
          </a:solidFill>
          <a:ln w="3175">
            <a:solidFill>
              <a:srgbClr val="808080"/>
            </a:solidFill>
          </a:ln>
        </p:spPr>
        <p:txBody>
          <a:bodyPr lIns="59013" tIns="59013" rIns="59013" bIns="59013" anchor="ctr"/>
          <a:lstStyle/>
          <a:p>
            <a:pPr algn="l" defTabSz="1180267">
              <a:lnSpc>
                <a:spcPct val="93000"/>
              </a:lnSpc>
              <a:defRPr b="0" sz="2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1" name="Software quality assurance days"/>
          <p:cNvSpPr txBox="1"/>
          <p:nvPr/>
        </p:nvSpPr>
        <p:spPr>
          <a:xfrm>
            <a:off x="4997039" y="327851"/>
            <a:ext cx="7494100" cy="70037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8084" tIns="58084" rIns="58084" bIns="58084">
            <a:spAutoFit/>
          </a:bodyPr>
          <a:lstStyle>
            <a:lvl1pPr algn="l" defTabSz="579888">
              <a:lnSpc>
                <a:spcPct val="113000"/>
              </a:lnSpc>
              <a:tabLst>
                <a:tab pos="927100" algn="l"/>
                <a:tab pos="1866900" algn="l"/>
                <a:tab pos="2794000" algn="l"/>
                <a:tab pos="3733800" algn="l"/>
                <a:tab pos="4660900" algn="l"/>
                <a:tab pos="5600700" algn="l"/>
                <a:tab pos="6540500" algn="l"/>
                <a:tab pos="7467600" algn="l"/>
              </a:tabLst>
              <a:defRPr b="0" sz="3800">
                <a:solidFill>
                  <a:srgbClr val="74E2A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Software quality assurance days</a:t>
            </a:r>
          </a:p>
        </p:txBody>
      </p:sp>
      <p:sp>
        <p:nvSpPr>
          <p:cNvPr id="122" name="26 Международная конференция…"/>
          <p:cNvSpPr txBox="1"/>
          <p:nvPr/>
        </p:nvSpPr>
        <p:spPr>
          <a:xfrm>
            <a:off x="4997039" y="1114696"/>
            <a:ext cx="7222786" cy="1225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8084" tIns="58084" rIns="58084" bIns="58084">
            <a:spAutoFit/>
          </a:bodyPr>
          <a:lstStyle/>
          <a:p>
            <a:pPr algn="l" defTabSz="579888">
              <a:lnSpc>
                <a:spcPct val="113000"/>
              </a:lnSpc>
              <a:tabLst>
                <a:tab pos="927100" algn="l"/>
                <a:tab pos="1866900" algn="l"/>
                <a:tab pos="2794000" algn="l"/>
                <a:tab pos="3733800" algn="l"/>
                <a:tab pos="4660900" algn="l"/>
                <a:tab pos="5600700" algn="l"/>
                <a:tab pos="6540500" algn="l"/>
                <a:tab pos="7467600" algn="l"/>
              </a:tabLst>
              <a:defRPr b="0" sz="3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2</a:t>
            </a:r>
            <a:r>
              <a:t>6 Международная конференция </a:t>
            </a:r>
          </a:p>
          <a:p>
            <a:pPr algn="l" defTabSz="579888">
              <a:lnSpc>
                <a:spcPct val="102000"/>
              </a:lnSpc>
              <a:tabLst>
                <a:tab pos="927100" algn="l"/>
                <a:tab pos="1866900" algn="l"/>
                <a:tab pos="2794000" algn="l"/>
                <a:tab pos="3733800" algn="l"/>
                <a:tab pos="4660900" algn="l"/>
                <a:tab pos="5600700" algn="l"/>
                <a:tab pos="6540500" algn="l"/>
                <a:tab pos="7467600" algn="l"/>
              </a:tabLst>
              <a:defRPr b="0" sz="34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r>
              <a:t>по вопросам качества ПО</a:t>
            </a:r>
          </a:p>
        </p:txBody>
      </p:sp>
      <p:sp>
        <p:nvSpPr>
          <p:cNvPr id="123" name="sqadays.com"/>
          <p:cNvSpPr txBox="1"/>
          <p:nvPr/>
        </p:nvSpPr>
        <p:spPr>
          <a:xfrm>
            <a:off x="4997039" y="2362584"/>
            <a:ext cx="2223922" cy="5479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8084" tIns="58084" rIns="58084" bIns="58084">
            <a:spAutoFit/>
          </a:bodyPr>
          <a:lstStyle>
            <a:lvl1pPr algn="l" defTabSz="579888">
              <a:lnSpc>
                <a:spcPct val="113000"/>
              </a:lnSpc>
              <a:tabLst>
                <a:tab pos="927100" algn="l"/>
                <a:tab pos="1866900" algn="l"/>
              </a:tabLst>
              <a:defRPr b="0" sz="28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sqadays.com</a:t>
            </a:r>
          </a:p>
        </p:txBody>
      </p:sp>
      <p:sp>
        <p:nvSpPr>
          <p:cNvPr id="124" name="Rounded Rectangle"/>
          <p:cNvSpPr/>
          <p:nvPr/>
        </p:nvSpPr>
        <p:spPr>
          <a:xfrm>
            <a:off x="2731" y="8921675"/>
            <a:ext cx="13011632" cy="836024"/>
          </a:xfrm>
          <a:prstGeom prst="roundRect">
            <a:avLst>
              <a:gd name="adj" fmla="val 241"/>
            </a:avLst>
          </a:prstGeom>
          <a:solidFill>
            <a:srgbClr val="B21819"/>
          </a:solidFill>
          <a:ln w="3175">
            <a:solidFill>
              <a:srgbClr val="808080"/>
            </a:solidFill>
          </a:ln>
        </p:spPr>
        <p:txBody>
          <a:bodyPr lIns="59013" tIns="59013" rIns="59013" bIns="59013" anchor="ctr"/>
          <a:lstStyle/>
          <a:p>
            <a:pPr algn="l" defTabSz="1180267">
              <a:lnSpc>
                <a:spcPct val="93000"/>
              </a:lnSpc>
              <a:defRPr b="0" sz="2200">
                <a:latin typeface="Arial"/>
                <a:ea typeface="Arial"/>
                <a:cs typeface="Arial"/>
                <a:sym typeface="Arial"/>
              </a:defRPr>
            </a:pPr>
          </a:p>
        </p:txBody>
      </p:sp>
      <p:sp>
        <p:nvSpPr>
          <p:cNvPr id="125" name="Минск. 15 – 16 ноября 2019"/>
          <p:cNvSpPr txBox="1"/>
          <p:nvPr/>
        </p:nvSpPr>
        <p:spPr>
          <a:xfrm>
            <a:off x="34177" y="9079454"/>
            <a:ext cx="3770483" cy="446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8084" tIns="58084" rIns="58084" bIns="58084">
            <a:spAutoFit/>
          </a:bodyPr>
          <a:lstStyle>
            <a:lvl1pPr algn="l" defTabSz="579888">
              <a:lnSpc>
                <a:spcPct val="113000"/>
              </a:lnSpc>
              <a:tabLst>
                <a:tab pos="927100" algn="l"/>
                <a:tab pos="1866900" algn="l"/>
                <a:tab pos="2794000" algn="l"/>
              </a:tabLst>
              <a:defRPr b="0" sz="220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Минск. 15 – 16 ноября 2019</a:t>
            </a:r>
          </a:p>
        </p:txBody>
      </p:sp>
      <p:sp>
        <p:nvSpPr>
          <p:cNvPr id="126" name="Евгений Гайсенко"/>
          <p:cNvSpPr txBox="1"/>
          <p:nvPr/>
        </p:nvSpPr>
        <p:spPr>
          <a:xfrm>
            <a:off x="618164" y="3856360"/>
            <a:ext cx="11965183" cy="7257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8084" tIns="58084" rIns="58084" bIns="58084">
            <a:spAutoFit/>
          </a:bodyPr>
          <a:lstStyle>
            <a:lvl1pPr algn="l" defTabSz="579888">
              <a:lnSpc>
                <a:spcPct val="113000"/>
              </a:lnSpc>
              <a:tabLst>
                <a:tab pos="927100" algn="l"/>
                <a:tab pos="1866900" algn="l"/>
                <a:tab pos="2794000" algn="l"/>
                <a:tab pos="3733800" algn="l"/>
                <a:tab pos="4660900" algn="l"/>
                <a:tab pos="5600700" algn="l"/>
                <a:tab pos="6540500" algn="l"/>
                <a:tab pos="7467600" algn="l"/>
                <a:tab pos="8407400" algn="l"/>
                <a:tab pos="9334500" algn="l"/>
                <a:tab pos="10274300" algn="l"/>
                <a:tab pos="11201400" algn="l"/>
              </a:tabLst>
              <a:defRPr b="0" sz="40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Евгений Гайсенко</a:t>
            </a:r>
          </a:p>
        </p:txBody>
      </p:sp>
      <p:sp>
        <p:nvSpPr>
          <p:cNvPr id="127" name="CleverLabs. Минск, Беларусь"/>
          <p:cNvSpPr txBox="1"/>
          <p:nvPr/>
        </p:nvSpPr>
        <p:spPr>
          <a:xfrm>
            <a:off x="618164" y="4600174"/>
            <a:ext cx="11872975" cy="395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8084" tIns="58084" rIns="58084" bIns="58084">
            <a:spAutoFit/>
          </a:bodyPr>
          <a:lstStyle>
            <a:lvl1pPr algn="l" defTabSz="579888">
              <a:lnSpc>
                <a:spcPct val="113000"/>
              </a:lnSpc>
              <a:tabLst>
                <a:tab pos="927100" algn="l"/>
                <a:tab pos="1866900" algn="l"/>
                <a:tab pos="2794000" algn="l"/>
                <a:tab pos="3733800" algn="l"/>
                <a:tab pos="4660900" algn="l"/>
                <a:tab pos="5600700" algn="l"/>
                <a:tab pos="6540500" algn="l"/>
                <a:tab pos="7467600" algn="l"/>
                <a:tab pos="8407400" algn="l"/>
                <a:tab pos="9334500" algn="l"/>
                <a:tab pos="10274300" algn="l"/>
                <a:tab pos="11201400" algn="l"/>
              </a:tabLst>
              <a:defRPr b="0" sz="1800"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CleverLabs. Минск, Беларусь</a:t>
            </a:r>
          </a:p>
        </p:txBody>
      </p:sp>
      <p:sp>
        <p:nvSpPr>
          <p:cNvPr id="128" name="Автоматизация поэтапного развертывания для QA"/>
          <p:cNvSpPr txBox="1"/>
          <p:nvPr/>
        </p:nvSpPr>
        <p:spPr>
          <a:xfrm>
            <a:off x="599722" y="6731213"/>
            <a:ext cx="10457090" cy="14146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8084" tIns="58084" rIns="58084" bIns="58084">
            <a:spAutoFit/>
          </a:bodyPr>
          <a:lstStyle>
            <a:lvl1pPr algn="l" defTabSz="579888">
              <a:lnSpc>
                <a:spcPct val="113000"/>
              </a:lnSpc>
              <a:tabLst>
                <a:tab pos="927100" algn="l"/>
                <a:tab pos="1866900" algn="l"/>
                <a:tab pos="2794000" algn="l"/>
                <a:tab pos="3733800" algn="l"/>
                <a:tab pos="4660900" algn="l"/>
                <a:tab pos="5600700" algn="l"/>
                <a:tab pos="6540500" algn="l"/>
                <a:tab pos="7467600" algn="l"/>
                <a:tab pos="8407400" algn="l"/>
                <a:tab pos="9334500" algn="l"/>
                <a:tab pos="10274300" algn="l"/>
                <a:tab pos="11201400" algn="l"/>
              </a:tabLst>
              <a:defRPr b="0" sz="4000">
                <a:solidFill>
                  <a:srgbClr val="24877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/>
            <a:r>
              <a:t>Автоматизация поэтапного развертывания для QA</a:t>
            </a:r>
          </a:p>
        </p:txBody>
      </p:sp>
      <p:pic>
        <p:nvPicPr>
          <p:cNvPr id="129" name="https://sqadays.com/files/autoupload/15/21/34/rdb3b2tw44465.png" descr="https://sqadays.com/files/autoupload/15/21/34/rdb3b2tw4446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731" y="-1"/>
            <a:ext cx="2840020" cy="17581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Почему один staging сервер не очень удобно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Почему один staging сервер не очень удобно</a:t>
            </a:r>
          </a:p>
        </p:txBody>
      </p:sp>
      <p:sp>
        <p:nvSpPr>
          <p:cNvPr id="152" name="Нужно перезаливать код для каждого pull-request’а, чаще вручную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Нужно перезаливать код для каждого pull-request’а, чаще вручную</a:t>
            </a:r>
          </a:p>
          <a:p>
            <a:pPr/>
            <a:r>
              <a:t>Ссылки на ошибки при тестировании нельзя вставить в отчёт о тестировании (приложение обновится новым кодом)</a:t>
            </a:r>
          </a:p>
          <a:p>
            <a:pPr/>
            <a:r>
              <a:t>Несколько тестировщиков должны иметь каждый свой staging, либо тестировать локально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💡…"/>
          <p:cNvSpPr txBox="1"/>
          <p:nvPr>
            <p:ph type="title"/>
          </p:nvPr>
        </p:nvSpPr>
        <p:spPr>
          <a:xfrm>
            <a:off x="844897" y="3225800"/>
            <a:ext cx="11518206" cy="3302000"/>
          </a:xfrm>
          <a:prstGeom prst="rect">
            <a:avLst/>
          </a:prstGeom>
        </p:spPr>
        <p:txBody>
          <a:bodyPr/>
          <a:lstStyle/>
          <a:p>
            <a:pPr>
              <a:defRPr sz="5100"/>
            </a:pPr>
            <a:r>
              <a:rPr sz="8000"/>
              <a:t>💡</a:t>
            </a:r>
            <a:r>
              <a:t> </a:t>
            </a:r>
          </a:p>
          <a:p>
            <a:pPr>
              <a:defRPr sz="5100"/>
            </a:pPr>
            <a:r>
              <a:t>Новый pull request = новый staging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CI/CD платформа прогоняет тесты"/>
          <p:cNvSpPr/>
          <p:nvPr/>
        </p:nvSpPr>
        <p:spPr>
          <a:xfrm>
            <a:off x="1511351" y="548776"/>
            <a:ext cx="4851298" cy="1846751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0" sz="3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CI/CD платформа прогоняет тесты</a:t>
            </a:r>
          </a:p>
        </p:txBody>
      </p:sp>
      <p:sp>
        <p:nvSpPr>
          <p:cNvPr id="157" name="Создает сервер и зависимости"/>
          <p:cNvSpPr/>
          <p:nvPr/>
        </p:nvSpPr>
        <p:spPr>
          <a:xfrm>
            <a:off x="1511351" y="3324255"/>
            <a:ext cx="4851298" cy="1846751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0" sz="3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Создает сервер и зависимости</a:t>
            </a:r>
          </a:p>
        </p:txBody>
      </p:sp>
      <p:sp>
        <p:nvSpPr>
          <p:cNvPr id="158" name="Деплоит код на созданный сервер"/>
          <p:cNvSpPr/>
          <p:nvPr/>
        </p:nvSpPr>
        <p:spPr>
          <a:xfrm>
            <a:off x="1511351" y="6099733"/>
            <a:ext cx="4851298" cy="1846751"/>
          </a:xfrm>
          <a:prstGeom prst="rect">
            <a:avLst/>
          </a:prstGeom>
          <a:solidFill>
            <a:srgbClr val="5E5E5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defRPr b="0" sz="35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Деплоит код на созданный сервер</a:t>
            </a:r>
          </a:p>
        </p:txBody>
      </p:sp>
      <p:sp>
        <p:nvSpPr>
          <p:cNvPr id="159" name="Arrow"/>
          <p:cNvSpPr/>
          <p:nvPr/>
        </p:nvSpPr>
        <p:spPr>
          <a:xfrm flipH="1" rot="16200000">
            <a:off x="3591024" y="2131226"/>
            <a:ext cx="691952" cy="1457330"/>
          </a:xfrm>
          <a:prstGeom prst="rightArrow">
            <a:avLst>
              <a:gd name="adj1" fmla="val 58065"/>
              <a:gd name="adj2" fmla="val 55515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60" name="Arrow"/>
          <p:cNvSpPr/>
          <p:nvPr/>
        </p:nvSpPr>
        <p:spPr>
          <a:xfrm flipH="1" rot="16200000">
            <a:off x="3591024" y="4906704"/>
            <a:ext cx="691952" cy="1457331"/>
          </a:xfrm>
          <a:prstGeom prst="rightArrow">
            <a:avLst>
              <a:gd name="adj1" fmla="val 58065"/>
              <a:gd name="adj2" fmla="val 55515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161" name="heroku-logo-solid-gradient.png" descr="heroku-logo-solid-gradient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392317" y="2996102"/>
            <a:ext cx="1861307" cy="196471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2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88095" y="1044628"/>
            <a:ext cx="3078873" cy="855048"/>
          </a:xfrm>
          <a:prstGeom prst="rect">
            <a:avLst/>
          </a:prstGeom>
          <a:ln w="12700">
            <a:miter lim="400000"/>
          </a:ln>
        </p:spPr>
      </p:pic>
      <p:pic>
        <p:nvPicPr>
          <p:cNvPr id="163" name="Image" descr="Image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871362" y="3420442"/>
            <a:ext cx="1112339" cy="11160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64" name="Graphic 71" descr="Graphic 7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1290020" y="3445760"/>
            <a:ext cx="1065398" cy="1065398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Heroku"/>
          <p:cNvSpPr txBox="1"/>
          <p:nvPr/>
        </p:nvSpPr>
        <p:spPr>
          <a:xfrm>
            <a:off x="6774635" y="4615553"/>
            <a:ext cx="1096672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/>
            </a:lvl1pPr>
          </a:lstStyle>
          <a:p>
            <a:pPr/>
            <a:r>
              <a:t>Heroku</a:t>
            </a:r>
          </a:p>
        </p:txBody>
      </p:sp>
      <p:sp>
        <p:nvSpPr>
          <p:cNvPr id="166" name="PostgreSQL"/>
          <p:cNvSpPr txBox="1"/>
          <p:nvPr/>
        </p:nvSpPr>
        <p:spPr>
          <a:xfrm>
            <a:off x="8543306" y="4615553"/>
            <a:ext cx="1768451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/>
            </a:lvl1pPr>
          </a:lstStyle>
          <a:p>
            <a:pPr/>
            <a:r>
              <a:t>PostgreSQL</a:t>
            </a:r>
          </a:p>
        </p:txBody>
      </p:sp>
      <p:sp>
        <p:nvSpPr>
          <p:cNvPr id="167" name="Amazon S3"/>
          <p:cNvSpPr txBox="1"/>
          <p:nvPr/>
        </p:nvSpPr>
        <p:spPr>
          <a:xfrm>
            <a:off x="10983757" y="4615553"/>
            <a:ext cx="1677925" cy="461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0"/>
            </a:lvl1pPr>
          </a:lstStyle>
          <a:p>
            <a:pPr/>
            <a:r>
              <a:t>Amazon S3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❌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Необходимые требова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Необходимые требования </a:t>
            </a:r>
          </a:p>
        </p:txBody>
      </p:sp>
      <p:sp>
        <p:nvSpPr>
          <p:cNvPr id="172" name="После закрытия Pull Request’а нужно удалять сервер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После закрытия Pull Request’а нужно удалять сервер</a:t>
            </a:r>
          </a:p>
          <a:p>
            <a:pPr/>
            <a:r>
              <a:t>И желательно еще иметь возможность удалить вручную</a:t>
            </a:r>
          </a:p>
          <a:p>
            <a:pPr/>
            <a:r>
              <a:t>Хотелось бы деплоить только нужные ветки</a:t>
            </a:r>
          </a:p>
          <a:p>
            <a:pPr/>
            <a:r>
              <a:t>И только в нужное время</a:t>
            </a:r>
          </a:p>
          <a:p>
            <a:pPr/>
            <a:r>
              <a:t>И когда обновляется Pull Request нужно обновлять код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Схема работы развертыва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Схема работы развертывания</a:t>
            </a:r>
          </a:p>
        </p:txBody>
      </p:sp>
      <p:pic>
        <p:nvPicPr>
          <p:cNvPr id="175" name="Deployqa deployment diagram (2).png" descr="Deployqa deployment diagram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Схема работы развертыва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Схема работы развертывания</a:t>
            </a:r>
          </a:p>
        </p:txBody>
      </p:sp>
      <p:pic>
        <p:nvPicPr>
          <p:cNvPr id="178" name="Deployqa deployment diagram (2).png" descr="Deployqa deployment diagram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79" name="Deployqa deployment diagram (4).png" descr="Deployqa deployment diagram (4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32247" y="2335424"/>
            <a:ext cx="9340306" cy="60937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Схема работы развертыва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Схема работы развертывания</a:t>
            </a:r>
          </a:p>
        </p:txBody>
      </p:sp>
      <p:pic>
        <p:nvPicPr>
          <p:cNvPr id="182" name="Deployqa deployment diagram (2).png" descr="Deployqa deployment diagram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3" name="Deployqa deployment diagram (7).png" descr="Deployqa deployment diagram (7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Схема работы развертыва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Схема работы развертывания</a:t>
            </a:r>
          </a:p>
        </p:txBody>
      </p:sp>
      <p:pic>
        <p:nvPicPr>
          <p:cNvPr id="186" name="Deployqa deployment diagram (2).png" descr="Deployqa deployment diagram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87" name="Deployqa deployment diagram (5).png" descr="Deployqa deployment diagram (5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Схема работы развертыва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Схема работы развертывания</a:t>
            </a:r>
          </a:p>
        </p:txBody>
      </p:sp>
      <p:pic>
        <p:nvPicPr>
          <p:cNvPr id="190" name="Deployqa deployment diagram (2).png" descr="Deployqa deployment diagram (2)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832248" y="2335424"/>
            <a:ext cx="9340304" cy="6093796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Deployqa deployment diagram (6).png" descr="Deployqa deployment diagram (6)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832247" y="2335424"/>
            <a:ext cx="9340306" cy="60937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cl-logo.png" descr="cl-logo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47999" y="4165599"/>
            <a:ext cx="6908801" cy="14224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Больше хотелок!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Больше хотелок!</a:t>
            </a:r>
          </a:p>
        </p:txBody>
      </p:sp>
      <p:sp>
        <p:nvSpPr>
          <p:cNvPr id="194" name="Уведомления о создании окружения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Уведомления о создании окружения</a:t>
            </a:r>
          </a:p>
          <a:p>
            <a:pPr/>
            <a:r>
              <a:t>Ссылки на приложения в Pull Request’е</a:t>
            </a:r>
          </a:p>
          <a:p>
            <a:pPr/>
            <a:r>
              <a:t>Тестовые логины/пароли вместе с ссылками</a:t>
            </a:r>
          </a:p>
          <a:p>
            <a:pPr/>
            <a:r>
              <a:t>Логи сборок, которые в случае падения пишем в pull request</a:t>
            </a:r>
          </a:p>
          <a:p>
            <a:pPr/>
            <a:r>
              <a:t>Ещё!..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Полоса проблем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Полоса проблем</a:t>
            </a:r>
          </a:p>
        </p:txBody>
      </p:sp>
      <p:sp>
        <p:nvSpPr>
          <p:cNvPr id="197" name="Сборка стала медленной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Сборка стала медленной</a:t>
            </a:r>
          </a:p>
          <a:p>
            <a:pPr/>
            <a:r>
              <a:t>Ресурсов серверов и базы данных не хватает</a:t>
            </a:r>
          </a:p>
          <a:p>
            <a:pPr/>
            <a:r>
              <a:t>Стало больше автоматических тестов :)</a:t>
            </a:r>
          </a:p>
          <a:p>
            <a:pPr/>
            <a:r>
              <a:t>Сокращения на стороне заказчика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😿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😿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Но подход-то хороший!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Но подход-то хороший!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CleverLabs/deployq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CleverLabs/deployqa</a:t>
            </a:r>
          </a:p>
        </p:txBody>
      </p:sp>
      <p:pic>
        <p:nvPicPr>
          <p:cNvPr id="204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7950" y="2584450"/>
            <a:ext cx="12788900" cy="4864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Быстрые QA/demo окружения по требованию для небольших проектов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49833">
              <a:defRPr sz="6160"/>
            </a:lvl1pPr>
          </a:lstStyle>
          <a:p>
            <a:pPr/>
            <a:r>
              <a:t>Быстрые QA/demo окружения по требованию для небольших проектов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itHub Application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GitHub Application</a:t>
            </a:r>
          </a:p>
        </p:txBody>
      </p:sp>
      <p:pic>
        <p:nvPicPr>
          <p:cNvPr id="20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8450" y="2209800"/>
            <a:ext cx="12407900" cy="6146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Управление развернутым окружением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Управление развернутым окружением</a:t>
            </a:r>
          </a:p>
        </p:txBody>
      </p:sp>
      <p:pic>
        <p:nvPicPr>
          <p:cNvPr id="21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631210"/>
            <a:ext cx="13004801" cy="555377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Управление развернутым окружением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Управление развернутым окружением</a:t>
            </a:r>
          </a:p>
        </p:txBody>
      </p:sp>
      <p:pic>
        <p:nvPicPr>
          <p:cNvPr id="21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631210"/>
            <a:ext cx="13004801" cy="5553775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Rectangle"/>
          <p:cNvSpPr/>
          <p:nvPr/>
        </p:nvSpPr>
        <p:spPr>
          <a:xfrm>
            <a:off x="73182" y="6088958"/>
            <a:ext cx="4873280" cy="750244"/>
          </a:xfrm>
          <a:prstGeom prst="rect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Управление развернутым окружением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Управление развернутым окружением</a:t>
            </a:r>
          </a:p>
        </p:txBody>
      </p:sp>
      <p:pic>
        <p:nvPicPr>
          <p:cNvPr id="219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631210"/>
            <a:ext cx="13004801" cy="5553775"/>
          </a:xfrm>
          <a:prstGeom prst="rect">
            <a:avLst/>
          </a:prstGeom>
          <a:ln w="12700">
            <a:miter lim="400000"/>
          </a:ln>
        </p:spPr>
      </p:pic>
      <p:sp>
        <p:nvSpPr>
          <p:cNvPr id="220" name="Rectangle"/>
          <p:cNvSpPr/>
          <p:nvPr/>
        </p:nvSpPr>
        <p:spPr>
          <a:xfrm>
            <a:off x="40992" y="6764950"/>
            <a:ext cx="9767747" cy="1337148"/>
          </a:xfrm>
          <a:prstGeom prst="rect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Начало: развитие инфраструктуры для ручного тестирования на примере стартапа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373887">
              <a:defRPr sz="5119"/>
            </a:lvl1pPr>
          </a:lstStyle>
          <a:p>
            <a:pPr/>
            <a:r>
              <a:t>Начало: развитие инфраструктуры для ручного тестирования на примере стартапа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Управление развернутым окружением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Управление развернутым окружением</a:t>
            </a:r>
          </a:p>
        </p:txBody>
      </p:sp>
      <p:pic>
        <p:nvPicPr>
          <p:cNvPr id="223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2631210"/>
            <a:ext cx="13004801" cy="5553775"/>
          </a:xfrm>
          <a:prstGeom prst="rect">
            <a:avLst/>
          </a:prstGeom>
          <a:ln w="12700">
            <a:miter lim="400000"/>
          </a:ln>
        </p:spPr>
      </p:pic>
      <p:sp>
        <p:nvSpPr>
          <p:cNvPr id="224" name="Rectangle"/>
          <p:cNvSpPr/>
          <p:nvPr/>
        </p:nvSpPr>
        <p:spPr>
          <a:xfrm>
            <a:off x="73182" y="4060982"/>
            <a:ext cx="3288672" cy="1812706"/>
          </a:xfrm>
          <a:prstGeom prst="rect">
            <a:avLst/>
          </a:prstGeom>
          <a:ln w="38100">
            <a:solidFill>
              <a:schemeClr val="accent5">
                <a:lumOff val="-29866"/>
              </a:schemeClr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Создание нового окружения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Создание нового окружения</a:t>
            </a:r>
          </a:p>
        </p:txBody>
      </p:sp>
      <p:pic>
        <p:nvPicPr>
          <p:cNvPr id="22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4400" y="2787650"/>
            <a:ext cx="8636000" cy="59055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Кнопки в Pull Request’е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549148">
              <a:defRPr sz="7519"/>
            </a:lvl1pPr>
          </a:lstStyle>
          <a:p>
            <a:pPr/>
            <a:r>
              <a:t>Кнопки в Pull Request’е</a:t>
            </a:r>
          </a:p>
        </p:txBody>
      </p:sp>
      <p:pic>
        <p:nvPicPr>
          <p:cNvPr id="230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30350" y="3149600"/>
            <a:ext cx="9944100" cy="3454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Какие проблемы решает DeployQA?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84886">
              <a:defRPr sz="6640"/>
            </a:lvl1pPr>
          </a:lstStyle>
          <a:p>
            <a:pPr/>
            <a:r>
              <a:t>Какие проблемы решает DeployQA?</a:t>
            </a:r>
          </a:p>
        </p:txBody>
      </p:sp>
      <p:sp>
        <p:nvSpPr>
          <p:cNvPr id="233" name="Управление staging’ами или другими окружениями для тестирования вызывает трудности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Управление staging’ами или другими окружениями для тестирования вызывает трудности</a:t>
            </a:r>
          </a:p>
          <a:p>
            <a:pPr/>
            <a:r>
              <a:t>Бывают ошибки, которые возникают только на production’е</a:t>
            </a:r>
          </a:p>
          <a:p>
            <a:pPr/>
            <a:r>
              <a:t>Нужен инструмент для быстрого создания близких к production’у окружений (серверов с приложением)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ithub.com/CleverLabs/deployqa…"/>
          <p:cNvSpPr txBox="1"/>
          <p:nvPr>
            <p:ph type="title"/>
          </p:nvPr>
        </p:nvSpPr>
        <p:spPr>
          <a:xfrm>
            <a:off x="530186" y="3225800"/>
            <a:ext cx="11944428" cy="3302000"/>
          </a:xfrm>
          <a:prstGeom prst="rect">
            <a:avLst/>
          </a:prstGeom>
        </p:spPr>
        <p:txBody>
          <a:bodyPr/>
          <a:lstStyle/>
          <a:p>
            <a:pPr>
              <a:defRPr sz="6000" u="sng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rPr>
                <a:hlinkClick r:id="rId2" invalidUrl="" action="" tgtFrame="" tooltip="" history="1" highlightClick="0" endSnd="0"/>
              </a:rPr>
              <a:t>github.com/CleverLabs/deployqa</a:t>
            </a:r>
          </a:p>
          <a:p>
            <a:pPr>
              <a:defRPr sz="6000" u="sng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</a:p>
          <a:p>
            <a:pPr>
              <a:defRPr sz="6000" u="sng"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https://</a:t>
            </a:r>
            <a:r>
              <a:rPr>
                <a:hlinkClick r:id="rId3" invalidUrl="" action="" tgtFrame="" tooltip="" history="1" highlightClick="0" endSnd="0"/>
              </a:rPr>
              <a:t>deployqa.dev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ctangle"/>
          <p:cNvSpPr/>
          <p:nvPr/>
        </p:nvSpPr>
        <p:spPr>
          <a:xfrm>
            <a:off x="0" y="296788"/>
            <a:ext cx="13004800" cy="2556024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b="0" sz="2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8" name="Спасибо за внимание!…"/>
          <p:cNvSpPr txBox="1"/>
          <p:nvPr>
            <p:ph type="title"/>
          </p:nvPr>
        </p:nvSpPr>
        <p:spPr>
          <a:xfrm>
            <a:off x="406350" y="3619500"/>
            <a:ext cx="12192100" cy="4395037"/>
          </a:xfrm>
          <a:prstGeom prst="rect">
            <a:avLst/>
          </a:prstGeom>
        </p:spPr>
        <p:txBody>
          <a:bodyPr/>
          <a:lstStyle/>
          <a:p>
            <a:pPr defTabSz="525779">
              <a:defRPr sz="5400"/>
            </a:pPr>
            <a:r>
              <a:t>Спасибо за внимание!</a:t>
            </a:r>
          </a:p>
          <a:p>
            <a:pPr defTabSz="525779">
              <a:defRPr sz="5400"/>
            </a:pPr>
            <a:r>
              <a:t>👋</a:t>
            </a:r>
          </a:p>
          <a:p>
            <a:pPr defTabSz="525779">
              <a:defRPr sz="5400"/>
            </a:pPr>
          </a:p>
          <a:p>
            <a:pPr defTabSz="525779">
              <a:defRPr sz="5400">
                <a:solidFill>
                  <a:srgbClr val="929292"/>
                </a:solidFill>
              </a:defRPr>
            </a:pPr>
            <a:r>
              <a:t>github.com/CleverLabs/deployqa</a:t>
            </a:r>
          </a:p>
          <a:p>
            <a:pPr defTabSz="525779">
              <a:defRPr sz="5400">
                <a:solidFill>
                  <a:srgbClr val="929292"/>
                </a:solidFill>
              </a:defRPr>
            </a:pPr>
            <a:r>
              <a:t>https://deployqa.dev</a:t>
            </a:r>
          </a:p>
        </p:txBody>
      </p:sp>
      <p:sp>
        <p:nvSpPr>
          <p:cNvPr id="239" name="По мере развития проекта требуются более сложные конфигурации окружений для тестирования. Подход с использованием on-demand staging окружений облегчает управление инфраструктурой."/>
          <p:cNvSpPr txBox="1"/>
          <p:nvPr/>
        </p:nvSpPr>
        <p:spPr>
          <a:xfrm>
            <a:off x="3597554" y="791667"/>
            <a:ext cx="9003742" cy="15662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just">
              <a:defRPr b="0">
                <a:solidFill>
                  <a:srgbClr val="FFFFFF"/>
                </a:solidFill>
              </a:defRPr>
            </a:lvl1pPr>
          </a:lstStyle>
          <a:p>
            <a:pPr/>
            <a:r>
              <a:t>По мере развития проекта требуются более сложные конфигурации окружений для тестирования. Подход с использованием on-demand staging окружений облегчает управление инфраструктурой.</a:t>
            </a:r>
          </a:p>
        </p:txBody>
      </p:sp>
      <p:sp>
        <p:nvSpPr>
          <p:cNvPr id="240" name="Кратко доклад:"/>
          <p:cNvSpPr txBox="1"/>
          <p:nvPr/>
        </p:nvSpPr>
        <p:spPr>
          <a:xfrm>
            <a:off x="1043660" y="775046"/>
            <a:ext cx="2478330" cy="461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Кратко доклад: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Image" descr="Image"/>
          <p:cNvPicPr>
            <a:picLocks noChangeAspect="1"/>
          </p:cNvPicPr>
          <p:nvPr/>
        </p:nvPicPr>
        <p:blipFill>
          <a:blip r:embed="rId2">
            <a:alphaModFix amt="20000"/>
            <a:extLst/>
          </a:blip>
          <a:stretch>
            <a:fillRect/>
          </a:stretch>
        </p:blipFill>
        <p:spPr>
          <a:xfrm>
            <a:off x="-818418" y="-1839"/>
            <a:ext cx="14641636" cy="9757278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Начало проекта Написал код и сам проверил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502412">
              <a:defRPr sz="6880"/>
            </a:pPr>
            <a:r>
              <a:rPr>
                <a:solidFill>
                  <a:schemeClr val="accent5">
                    <a:lumOff val="-29866"/>
                  </a:schemeClr>
                </a:solidFill>
              </a:rPr>
              <a:t>Начало проекта</a:t>
            </a:r>
            <a:r>
              <a:t> Написал код и сам проверил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" name="Image" descr="Image"/>
          <p:cNvPicPr>
            <a:picLocks noChangeAspect="1"/>
          </p:cNvPicPr>
          <p:nvPr/>
        </p:nvPicPr>
        <p:blipFill>
          <a:blip r:embed="rId2">
            <a:alphaModFix amt="20000"/>
            <a:extLst/>
          </a:blip>
          <a:stretch>
            <a:fillRect/>
          </a:stretch>
        </p:blipFill>
        <p:spPr>
          <a:xfrm>
            <a:off x="-2549887" y="-1"/>
            <a:ext cx="16113409" cy="10738077"/>
          </a:xfrm>
          <a:prstGeom prst="rect">
            <a:avLst/>
          </a:prstGeom>
          <a:ln w="12700">
            <a:miter lim="400000"/>
          </a:ln>
        </p:spPr>
      </p:pic>
      <p:sp>
        <p:nvSpPr>
          <p:cNvPr id="139" name="Проект выходит в продакшен…"/>
          <p:cNvSpPr txBox="1"/>
          <p:nvPr>
            <p:ph type="title"/>
          </p:nvPr>
        </p:nvSpPr>
        <p:spPr>
          <a:xfrm>
            <a:off x="786209" y="3225800"/>
            <a:ext cx="11432382" cy="3302000"/>
          </a:xfrm>
          <a:prstGeom prst="rect">
            <a:avLst/>
          </a:prstGeom>
        </p:spPr>
        <p:txBody>
          <a:bodyPr/>
          <a:lstStyle/>
          <a:p>
            <a:pPr defTabSz="373887">
              <a:defRPr sz="5119">
                <a:solidFill>
                  <a:schemeClr val="accent5">
                    <a:lumOff val="-29866"/>
                  </a:schemeClr>
                </a:solidFill>
              </a:defRPr>
            </a:pPr>
            <a:r>
              <a:t>Проект выходит в продакшен</a:t>
            </a:r>
          </a:p>
          <a:p>
            <a:pPr defTabSz="373887">
              <a:defRPr sz="5119"/>
            </a:pPr>
            <a:r>
              <a:t>Подключаются владелец и аналитик. Тестируют и локально, и на production’е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Image" descr="Image"/>
          <p:cNvPicPr>
            <a:picLocks noChangeAspect="1"/>
          </p:cNvPicPr>
          <p:nvPr/>
        </p:nvPicPr>
        <p:blipFill>
          <a:blip r:embed="rId2">
            <a:alphaModFix amt="20000"/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Первые пользователи…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408940">
              <a:defRPr sz="5600">
                <a:solidFill>
                  <a:schemeClr val="accent5">
                    <a:lumOff val="-29866"/>
                  </a:schemeClr>
                </a:solidFill>
              </a:defRPr>
            </a:pPr>
            <a:r>
              <a:t>Первые пользователи</a:t>
            </a:r>
          </a:p>
          <a:p>
            <a:pPr defTabSz="408940">
              <a:defRPr sz="5600"/>
            </a:pPr>
            <a:r>
              <a:t>Нужна имитация production’а для тестов, staging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" descr="Image"/>
          <p:cNvPicPr>
            <a:picLocks noChangeAspect="1"/>
          </p:cNvPicPr>
          <p:nvPr/>
        </p:nvPicPr>
        <p:blipFill>
          <a:blip r:embed="rId2">
            <a:alphaModFix amt="20000"/>
            <a:extLst/>
          </a:blip>
          <a:stretch>
            <a:fillRect/>
          </a:stretch>
        </p:blipFill>
        <p:spPr>
          <a:xfrm>
            <a:off x="0" y="0"/>
            <a:ext cx="13004800" cy="9753600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Больше пользователей и интенсивнее разработка…"/>
          <p:cNvSpPr txBox="1"/>
          <p:nvPr>
            <p:ph type="title"/>
          </p:nvPr>
        </p:nvSpPr>
        <p:spPr>
          <a:xfrm>
            <a:off x="780454" y="3225800"/>
            <a:ext cx="11443892" cy="3302000"/>
          </a:xfrm>
          <a:prstGeom prst="rect">
            <a:avLst/>
          </a:prstGeom>
        </p:spPr>
        <p:txBody>
          <a:bodyPr/>
          <a:lstStyle/>
          <a:p>
            <a:pPr defTabSz="373887">
              <a:defRPr sz="5119">
                <a:solidFill>
                  <a:schemeClr val="accent5">
                    <a:lumOff val="-29866"/>
                  </a:schemeClr>
                </a:solidFill>
              </a:defRPr>
            </a:pPr>
            <a:r>
              <a:t>Больше пользователей и интенсивнее разработка</a:t>
            </a:r>
          </a:p>
          <a:p>
            <a:pPr defTabSz="373887">
              <a:defRPr sz="5119"/>
            </a:pPr>
            <a:r>
              <a:t>Проекту требуется команда QA и системные тесты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Continuous delivery - небольшие задачи, каждая имеет свои pull request, после проверок, тестов и автотестов отправляется прямиком в production.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303783">
              <a:defRPr sz="4160"/>
            </a:pP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Continuous delivery</a:t>
            </a:r>
            <a:r>
              <a:t> - небольшие задачи, каждая имеет свои pull request, после проверок, тестов и автотестов отправляется прямиком в production.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Continuous delivery + один staging сервер = 💔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 defTabSz="490727">
              <a:defRPr sz="6719"/>
            </a:lvl1pPr>
          </a:lstStyle>
          <a:p>
            <a:pPr/>
            <a:r>
              <a:t>Continuous delivery + один staging сервер = 💔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6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